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1"/>
  </p:sldMasterIdLst>
  <p:notesMasterIdLst>
    <p:notesMasterId r:id="rId16"/>
  </p:notesMasterIdLst>
  <p:sldIdLst>
    <p:sldId id="256" r:id="rId2"/>
    <p:sldId id="268" r:id="rId3"/>
    <p:sldId id="266" r:id="rId4"/>
    <p:sldId id="272" r:id="rId5"/>
    <p:sldId id="257" r:id="rId6"/>
    <p:sldId id="258" r:id="rId7"/>
    <p:sldId id="276" r:id="rId8"/>
    <p:sldId id="259" r:id="rId9"/>
    <p:sldId id="273" r:id="rId10"/>
    <p:sldId id="274" r:id="rId11"/>
    <p:sldId id="275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1"/>
    <p:restoredTop sz="94656"/>
  </p:normalViewPr>
  <p:slideViewPr>
    <p:cSldViewPr snapToGrid="0">
      <p:cViewPr varScale="1">
        <p:scale>
          <a:sx n="104" d="100"/>
          <a:sy n="104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0913-913C-4548-9FE6-E21DA40451B1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29788-A115-644B-ACD3-0FB583C7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29788-A115-644B-ACD3-0FB583C76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29788-A115-644B-ACD3-0FB583C761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74E7-0275-0A49-8588-3AA40E5E670A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C144-106F-1442-9F07-F4324CF8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maelillien/poisson-soccer" TargetMode="External"/><Relationship Id="rId2" Type="http://schemas.openxmlformats.org/officeDocument/2006/relationships/hyperlink" Target="https://www.football-data.co.uk/data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ansfermarkt.us/major-league-soccer/" TargetMode="External"/><Relationship Id="rId5" Type="http://schemas.openxmlformats.org/officeDocument/2006/relationships/hyperlink" Target="https://fbref.com/en/" TargetMode="External"/><Relationship Id="rId4" Type="http://schemas.openxmlformats.org/officeDocument/2006/relationships/hyperlink" Target="https://towardsdatascience.com/did-liverpool-deserve-to-win-the-premier-league-eda7a4e1b9ca#h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9FB8-D9F2-3476-AC81-A2477B557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Performance variability across Professional Football (soccer)</a:t>
            </a:r>
            <a:endParaRPr lang="en-US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643C-B954-5ECB-23F2-1D3447F47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Owen Wasilewski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Football ball in goal">
            <a:extLst>
              <a:ext uri="{FF2B5EF4-FFF2-40B4-BE49-F238E27FC236}">
                <a16:creationId xmlns:a16="http://schemas.microsoft.com/office/drawing/2014/main" id="{8D829D0C-B293-70F5-7195-8A1ACEA65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4" r="2520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497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452F-C264-2A0A-6448-E7F11B2A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Results: Expected Points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78720F6-4396-93E0-861E-EECF257EA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343120"/>
              </p:ext>
            </p:extLst>
          </p:nvPr>
        </p:nvGraphicFramePr>
        <p:xfrm>
          <a:off x="1409067" y="2228087"/>
          <a:ext cx="9373868" cy="3948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704">
                  <a:extLst>
                    <a:ext uri="{9D8B030D-6E8A-4147-A177-3AD203B41FA5}">
                      <a16:colId xmlns:a16="http://schemas.microsoft.com/office/drawing/2014/main" val="3276760345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3909144446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3816925222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622477129"/>
                    </a:ext>
                  </a:extLst>
                </a:gridCol>
                <a:gridCol w="1389329">
                  <a:extLst>
                    <a:ext uri="{9D8B030D-6E8A-4147-A177-3AD203B41FA5}">
                      <a16:colId xmlns:a16="http://schemas.microsoft.com/office/drawing/2014/main" val="1524817195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987638910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1673264773"/>
                    </a:ext>
                  </a:extLst>
                </a:gridCol>
              </a:tblGrid>
              <a:tr h="83812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MLS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Premier </a:t>
                      </a:r>
                    </a:p>
                    <a:p>
                      <a:r>
                        <a:rPr lang="en-US" sz="1600"/>
                        <a:t>League</a:t>
                      </a:r>
                    </a:p>
                    <a:p>
                      <a:r>
                        <a:rPr lang="en-US" sz="1600"/>
                        <a:t>(England)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Ligue1 (France)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Serie A (Italy)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Bundesliga (Germany) 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 Liga (Spain)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3934886241"/>
                  </a:ext>
                </a:extLst>
              </a:tr>
              <a:tr h="596361">
                <a:tc>
                  <a:txBody>
                    <a:bodyPr/>
                    <a:lstStyle/>
                    <a:p>
                      <a:r>
                        <a:rPr lang="en-US" sz="1600"/>
                        <a:t>Full Schedule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6.927252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6.950092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6.953801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7.206483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6.086478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7.090083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1451398378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</a:t>
                      </a:r>
                    </a:p>
                    <a:p>
                      <a:r>
                        <a:rPr lang="en-US" sz="1600"/>
                        <a:t>Bottom 3 teams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6.754414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6.353556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6.930485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7.497107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6.512084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6.663959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278980099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</a:t>
                      </a:r>
                    </a:p>
                    <a:p>
                      <a:r>
                        <a:rPr lang="en-US" sz="1600"/>
                        <a:t>Top 4</a:t>
                      </a:r>
                    </a:p>
                    <a:p>
                      <a:r>
                        <a:rPr lang="en-US" sz="1600"/>
                        <a:t>teams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6.557538 </a:t>
                      </a:r>
                      <a:br>
                        <a:rPr lang="en-US" sz="1600"/>
                      </a:br>
                      <a:endParaRPr lang="en-US" sz="1600"/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7.315976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7.088153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6.617964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6.382834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7.019444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58568541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2020+2021</a:t>
                      </a:r>
                    </a:p>
                    <a:p>
                      <a:r>
                        <a:rPr lang="en-US" sz="1600"/>
                        <a:t>Seasons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6.092228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6.81145</a:t>
                      </a:r>
                      <a:endParaRPr lang="en-US" sz="1600">
                        <a:solidFill>
                          <a:srgbClr val="0070C0"/>
                        </a:solidFill>
                      </a:endParaRP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7.142587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7.142575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6.213574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6.887812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14968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B489-722E-AAD7-3A7F-D8621448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Results: Poisson Points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0751EF-FB99-EE74-D0C3-A49AA2357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82941"/>
              </p:ext>
            </p:extLst>
          </p:nvPr>
        </p:nvGraphicFramePr>
        <p:xfrm>
          <a:off x="1409067" y="2228087"/>
          <a:ext cx="9373868" cy="3948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704">
                  <a:extLst>
                    <a:ext uri="{9D8B030D-6E8A-4147-A177-3AD203B41FA5}">
                      <a16:colId xmlns:a16="http://schemas.microsoft.com/office/drawing/2014/main" val="1861050964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1057793408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3935241306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1884786837"/>
                    </a:ext>
                  </a:extLst>
                </a:gridCol>
                <a:gridCol w="1389329">
                  <a:extLst>
                    <a:ext uri="{9D8B030D-6E8A-4147-A177-3AD203B41FA5}">
                      <a16:colId xmlns:a16="http://schemas.microsoft.com/office/drawing/2014/main" val="2086122539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3376395863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4095237002"/>
                    </a:ext>
                  </a:extLst>
                </a:gridCol>
              </a:tblGrid>
              <a:tr h="83812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MLS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Premier </a:t>
                      </a:r>
                    </a:p>
                    <a:p>
                      <a:r>
                        <a:rPr lang="en-US" sz="1600"/>
                        <a:t>League</a:t>
                      </a:r>
                    </a:p>
                    <a:p>
                      <a:r>
                        <a:rPr lang="en-US" sz="1600"/>
                        <a:t>(England)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Ligue1 (France)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Serie A (Italy)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Bundesliga (Germany) 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 Liga (Spain)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1278119691"/>
                  </a:ext>
                </a:extLst>
              </a:tr>
              <a:tr h="596361">
                <a:tc>
                  <a:txBody>
                    <a:bodyPr/>
                    <a:lstStyle/>
                    <a:p>
                      <a:r>
                        <a:rPr lang="en-US" sz="1600"/>
                        <a:t>Full Schedule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3.683357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3.554017 </a:t>
                      </a:r>
                      <a:br>
                        <a:rPr lang="en-US" sz="1600"/>
                      </a:br>
                      <a:endParaRPr lang="en-US" sz="1600"/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3.268762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3.418308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3.286389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3.809208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4088755062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</a:t>
                      </a:r>
                    </a:p>
                    <a:p>
                      <a:r>
                        <a:rPr lang="en-US" sz="1600"/>
                        <a:t>Bottom 3 teams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3.888893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3.721066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3.481552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3.916352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4.008653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4.042541 </a:t>
                      </a:r>
                      <a:br>
                        <a:rPr lang="en-US" sz="1600"/>
                      </a:br>
                      <a:endParaRPr lang="en-US" sz="1600"/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629295848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</a:t>
                      </a:r>
                    </a:p>
                    <a:p>
                      <a:r>
                        <a:rPr lang="en-US" sz="1600"/>
                        <a:t>Top 4</a:t>
                      </a:r>
                    </a:p>
                    <a:p>
                      <a:r>
                        <a:rPr lang="en-US" sz="1600"/>
                        <a:t>teams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3.828072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3.847817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3.42176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3.540716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3.347375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3.820808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3359793236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2020+2021</a:t>
                      </a:r>
                    </a:p>
                    <a:p>
                      <a:r>
                        <a:rPr lang="en-US" sz="1600"/>
                        <a:t>Seasons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3.597044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3.43425</a:t>
                      </a:r>
                      <a:endParaRPr lang="en-US" sz="1600">
                        <a:solidFill>
                          <a:srgbClr val="0070C0"/>
                        </a:solidFill>
                      </a:endParaRP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3.095388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3.327237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3.528551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3.77335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35714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6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DA1EF-12FD-7557-6097-4A780229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Overall Observations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8F75-3E58-C8A0-2FF9-8156CE15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MLS is by far more random when it comes to betting</a:t>
            </a:r>
          </a:p>
          <a:p>
            <a:r>
              <a:rPr lang="en-US" sz="2200"/>
              <a:t>Premier League only league with least and most in same predictor</a:t>
            </a:r>
          </a:p>
          <a:p>
            <a:r>
              <a:rPr lang="en-US" sz="2200"/>
              <a:t>Ligue 1 least random with Poisson regression</a:t>
            </a:r>
          </a:p>
          <a:p>
            <a:r>
              <a:rPr lang="en-US" sz="2200"/>
              <a:t>Serie A is most random in XG, and least in betting</a:t>
            </a:r>
          </a:p>
          <a:p>
            <a:r>
              <a:rPr lang="en-US" sz="2200"/>
              <a:t>Bundesliga only league with least in 2 different predictors</a:t>
            </a:r>
          </a:p>
          <a:p>
            <a:r>
              <a:rPr lang="en-US" sz="2200"/>
              <a:t>La Liga is most random using Poisson regression</a:t>
            </a:r>
          </a:p>
          <a:p>
            <a:r>
              <a:rPr lang="en-US" sz="2200"/>
              <a:t>Most random season overall: MLS 2020: 7.490488</a:t>
            </a:r>
          </a:p>
          <a:p>
            <a:r>
              <a:rPr lang="en-US" sz="2200"/>
              <a:t>Least random season overall: Bundesliga 2021: 4.368489</a:t>
            </a:r>
          </a:p>
        </p:txBody>
      </p:sp>
    </p:spTree>
    <p:extLst>
      <p:ext uri="{BB962C8B-B14F-4D97-AF65-F5344CB8AC3E}">
        <p14:creationId xmlns:p14="http://schemas.microsoft.com/office/powerpoint/2010/main" val="5213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31E08-014B-3C69-C427-4792E052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Is MLS the most random?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DF93-C50A-865B-971E-5AD359B6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Yes, with an asterisk</a:t>
            </a:r>
          </a:p>
          <a:p>
            <a:r>
              <a:rPr lang="en-US" dirty="0"/>
              <a:t>Saved in the data by covid seasons</a:t>
            </a:r>
          </a:p>
          <a:p>
            <a:r>
              <a:rPr lang="en-US" dirty="0"/>
              <a:t>If carried this out for next few seasons, might level out more</a:t>
            </a:r>
          </a:p>
          <a:p>
            <a:r>
              <a:rPr lang="en-US" dirty="0"/>
              <a:t>Could use different Statistics to improve model</a:t>
            </a:r>
          </a:p>
          <a:p>
            <a:r>
              <a:rPr lang="en-US" dirty="0"/>
              <a:t>Could use better models for predicting points, other regressions</a:t>
            </a:r>
          </a:p>
        </p:txBody>
      </p:sp>
    </p:spTree>
    <p:extLst>
      <p:ext uri="{BB962C8B-B14F-4D97-AF65-F5344CB8AC3E}">
        <p14:creationId xmlns:p14="http://schemas.microsoft.com/office/powerpoint/2010/main" val="70061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1BBC-4EAE-228C-BF1F-F383FF64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10515600" cy="1325563"/>
          </a:xfrm>
        </p:spPr>
        <p:txBody>
          <a:bodyPr/>
          <a:lstStyle/>
          <a:p>
            <a:r>
              <a:rPr lang="en-US" dirty="0"/>
              <a:t>Work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F091-CB34-2C48-90EE-9519B1E0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https://www.football-data.co.uk/data.php</a:t>
            </a:r>
            <a:endParaRPr lang="en-US" dirty="0"/>
          </a:p>
          <a:p>
            <a:r>
              <a:rPr lang="en-US" dirty="0">
                <a:hlinkClick r:id="rId3"/>
              </a:rPr>
              <a:t>https://rpubs.com/maelillien/poisson-soccer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https://towardsdatascience.com/did-liverpool-deserve-to-win-the-premier-league-eda7a4e1b9ca#h1</a:t>
            </a:r>
            <a:endParaRPr lang="en-US" dirty="0"/>
          </a:p>
          <a:p>
            <a:r>
              <a:rPr lang="en-US" dirty="0">
                <a:hlinkClick r:id="rId5"/>
              </a:rPr>
              <a:t>https://fbref.com/en/</a:t>
            </a:r>
            <a:endParaRPr lang="en-US" dirty="0"/>
          </a:p>
          <a:p>
            <a:r>
              <a:rPr lang="en-US" dirty="0">
                <a:hlinkClick r:id="rId6"/>
              </a:rPr>
              <a:t>https://www.transfermarkt.us/major-league-soccer/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A82C-3FA0-B724-BB25-1914577A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Background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0A77-97A8-1829-D5D8-366D2B5E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All the European Leagues seem to always have same winners</a:t>
            </a:r>
          </a:p>
          <a:p>
            <a:r>
              <a:rPr lang="en-US" sz="2200" dirty="0"/>
              <a:t>I want to test if Major League Soccer (MLS) is more random than other leagues</a:t>
            </a:r>
          </a:p>
          <a:p>
            <a:r>
              <a:rPr lang="en-US" sz="2200" dirty="0"/>
              <a:t>Using 3 different metrics: Projected Points, Expected Points, Poisson Points</a:t>
            </a:r>
          </a:p>
          <a:p>
            <a:r>
              <a:rPr lang="en-US" sz="2200" dirty="0"/>
              <a:t>These 3 will consider before a game, after a game, and after the season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52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BFABB-E26B-69AE-2B7D-39E4BE52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Hypothesis: MLS the most random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4D50-6F26-ACCE-A905-23B37DAB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Why?</a:t>
            </a:r>
          </a:p>
          <a:p>
            <a:r>
              <a:rPr lang="en-US" sz="2200"/>
              <a:t>MLS has stricter roster rules (3 “Designated” players / Salary Cap)</a:t>
            </a:r>
          </a:p>
          <a:p>
            <a:r>
              <a:rPr lang="en-US" sz="2200"/>
              <a:t>Playoffs mean more than regular season</a:t>
            </a:r>
          </a:p>
          <a:p>
            <a:r>
              <a:rPr lang="en-US" sz="2200"/>
              <a:t>Don’t play every other team twice</a:t>
            </a:r>
          </a:p>
          <a:p>
            <a:r>
              <a:rPr lang="en-US" sz="2200"/>
              <a:t>Second youngest average age among leagues, Ligue 1, 25.8 v 25.7</a:t>
            </a:r>
          </a:p>
          <a:p>
            <a:r>
              <a:rPr lang="en-US" sz="2200"/>
              <a:t>Average player transfer value is $1.54 million, next closest is Ligue 1, $8.01 M</a:t>
            </a:r>
          </a:p>
          <a:p>
            <a:r>
              <a:rPr lang="en-US" sz="2200"/>
              <a:t>22-23 Premier league top payroll $217 million vs bottom $15 million</a:t>
            </a:r>
          </a:p>
          <a:p>
            <a:r>
              <a:rPr lang="en-US" sz="2200"/>
              <a:t>2023 MLS top payroll $40 million vs bottom $8 million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5783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132DA-877D-5C69-6CDE-A249BEC2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am using to 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58C7-FD31-5FF5-541D-F6E48882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6 leagues over 6 seasons (2018-2023)</a:t>
            </a:r>
          </a:p>
          <a:p>
            <a:r>
              <a:rPr lang="en-US" sz="2200"/>
              <a:t>Season averaged to 38 games </a:t>
            </a:r>
          </a:p>
          <a:p>
            <a:r>
              <a:rPr lang="en-US" sz="2200"/>
              <a:t>The values are absolute difference of actual points and predicted points earned</a:t>
            </a:r>
          </a:p>
        </p:txBody>
      </p:sp>
    </p:spTree>
    <p:extLst>
      <p:ext uri="{BB962C8B-B14F-4D97-AF65-F5344CB8AC3E}">
        <p14:creationId xmlns:p14="http://schemas.microsoft.com/office/powerpoint/2010/main" val="57871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0A0C8-37DC-AE71-E831-3857BFC8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its calculated: Projected Points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058C-CA05-1DE6-6E6D-7BCFAB84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Betting odds from BET365</a:t>
            </a:r>
          </a:p>
          <a:p>
            <a:r>
              <a:rPr lang="en-US" sz="2200"/>
              <a:t>Turned betting odds into probability of  Home win, draw, and Away win</a:t>
            </a:r>
          </a:p>
          <a:p>
            <a:r>
              <a:rPr lang="en-US" sz="2200"/>
              <a:t>Turned those probabilities into Projected Points for each team by multiplying the the probabilities of each outcome by points per result</a:t>
            </a:r>
          </a:p>
          <a:p>
            <a:r>
              <a:rPr lang="en-US" sz="2200"/>
              <a:t>3 points for a win, 1 for a draw, and 0 for a loss</a:t>
            </a:r>
          </a:p>
          <a:p>
            <a:r>
              <a:rPr lang="en-US" sz="2200"/>
              <a:t>Drawback: Odds collected usually day before game</a:t>
            </a:r>
          </a:p>
          <a:p>
            <a:r>
              <a:rPr lang="en-US" sz="2200" b="1"/>
              <a:t>Example: </a:t>
            </a:r>
            <a:r>
              <a:rPr lang="en-US" sz="2200"/>
              <a:t>first game of 2018 MLS season: Toronto vs Columbus</a:t>
            </a:r>
          </a:p>
          <a:p>
            <a:r>
              <a:rPr lang="en-US" sz="2200" b="1"/>
              <a:t>Odds:  </a:t>
            </a:r>
            <a:r>
              <a:rPr lang="en-US" sz="2200"/>
              <a:t>Home win: 1.54 Draw: 4.12 Away win: 5.85</a:t>
            </a:r>
          </a:p>
          <a:p>
            <a:r>
              <a:rPr lang="en-US" sz="2200" b="1"/>
              <a:t>Probabilities: </a:t>
            </a:r>
            <a:r>
              <a:rPr lang="en-US" sz="2200"/>
              <a:t>Home win: </a:t>
            </a:r>
            <a:r>
              <a:rPr lang="en-US" sz="2200" b="0" i="0">
                <a:effectLst/>
              </a:rPr>
              <a:t>0.611</a:t>
            </a:r>
            <a:r>
              <a:rPr lang="en-US" sz="2200"/>
              <a:t> Draw: </a:t>
            </a:r>
            <a:r>
              <a:rPr lang="en-US" sz="2200" b="0" i="0">
                <a:effectLst/>
              </a:rPr>
              <a:t>0.228</a:t>
            </a:r>
            <a:r>
              <a:rPr lang="en-US" sz="2200"/>
              <a:t> Away win: 0.161</a:t>
            </a:r>
          </a:p>
          <a:p>
            <a:r>
              <a:rPr lang="en-US" sz="2200" b="1"/>
              <a:t>Projected Points: </a:t>
            </a:r>
            <a:r>
              <a:rPr lang="en-US" sz="2200"/>
              <a:t>Home: </a:t>
            </a:r>
            <a:r>
              <a:rPr lang="en-US" sz="2200" b="0" i="0">
                <a:effectLst/>
              </a:rPr>
              <a:t>2.061 </a:t>
            </a:r>
            <a:r>
              <a:rPr lang="en-US" sz="2200"/>
              <a:t>Away: </a:t>
            </a:r>
            <a:r>
              <a:rPr lang="en-US" sz="2200" b="0" i="0">
                <a:effectLst/>
              </a:rPr>
              <a:t>0.711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281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D6BBB-F7A7-D659-E65F-079B6E25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its calculated: Expected Points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C18C-9236-B652-968D-B454406A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Expected Goals from OPTA</a:t>
            </a:r>
          </a:p>
          <a:p>
            <a:r>
              <a:rPr lang="en-US" sz="2200"/>
              <a:t>XG is how many goals each team should’ve scored in a game</a:t>
            </a:r>
          </a:p>
          <a:p>
            <a:r>
              <a:rPr lang="en-US" sz="2200"/>
              <a:t>Put XG from each game into a Poisson Distribution</a:t>
            </a:r>
          </a:p>
          <a:p>
            <a:r>
              <a:rPr lang="en-US" sz="2200"/>
              <a:t>Poisson Distribution takes the XG and sees what are the probabilities for each number of goals each team can score</a:t>
            </a:r>
          </a:p>
          <a:p>
            <a:r>
              <a:rPr lang="en-US" sz="2200"/>
              <a:t>Drawback: doesn’t account for quality of player on attempt</a:t>
            </a:r>
          </a:p>
          <a:p>
            <a:r>
              <a:rPr lang="en-US" sz="2200" b="1"/>
              <a:t>Example: </a:t>
            </a:r>
            <a:r>
              <a:rPr lang="en-US" sz="2200"/>
              <a:t>first game of 2018 MLS season: Toronto vs Columbus</a:t>
            </a:r>
          </a:p>
          <a:p>
            <a:r>
              <a:rPr lang="en-US" sz="2200" b="1"/>
              <a:t>XG:  </a:t>
            </a:r>
            <a:r>
              <a:rPr lang="en-US" sz="2200"/>
              <a:t>Toronto: 1.4 Columbus: 1.5</a:t>
            </a:r>
          </a:p>
          <a:p>
            <a:r>
              <a:rPr lang="en-US" sz="2200" b="1"/>
              <a:t>Probabilities: </a:t>
            </a:r>
            <a:r>
              <a:rPr lang="en-US" sz="2200"/>
              <a:t>Home win: .354 Draw: </a:t>
            </a:r>
            <a:r>
              <a:rPr lang="en-US" sz="2200" b="0" i="0">
                <a:effectLst/>
              </a:rPr>
              <a:t>0.247</a:t>
            </a:r>
            <a:r>
              <a:rPr lang="en-US" sz="2200"/>
              <a:t> Away win: 0.399</a:t>
            </a:r>
          </a:p>
          <a:p>
            <a:r>
              <a:rPr lang="en-US" sz="2200" b="1"/>
              <a:t>Projected Points: </a:t>
            </a:r>
            <a:r>
              <a:rPr lang="en-US" sz="2200"/>
              <a:t>Home: </a:t>
            </a:r>
            <a:r>
              <a:rPr lang="en-US" sz="2200" b="0" i="0">
                <a:effectLst/>
              </a:rPr>
              <a:t>1.309 </a:t>
            </a:r>
            <a:r>
              <a:rPr lang="en-US" sz="2200"/>
              <a:t>Away: </a:t>
            </a:r>
            <a:r>
              <a:rPr lang="en-US" sz="2200" b="0" i="0">
                <a:effectLst/>
              </a:rPr>
              <a:t>1.443</a:t>
            </a:r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1979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73A5C-9CA7-E105-27A2-4055DE2F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Points Probability table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5A33F-46C2-0172-3D42-540FC554392C}"/>
              </a:ext>
            </a:extLst>
          </p:cNvPr>
          <p:cNvSpPr txBox="1"/>
          <p:nvPr/>
        </p:nvSpPr>
        <p:spPr>
          <a:xfrm>
            <a:off x="4654295" y="502919"/>
            <a:ext cx="6894576" cy="1987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Diagonal – probability of a draw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Above diagonal – probability of Columbus win (away)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Below  diagonal – probability of Toronto win (home)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74A08A6-D1DF-7F56-6EBB-9D582C3A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4" y="3411071"/>
            <a:ext cx="11860514" cy="24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6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B7E6C-80C3-B34D-D385-A87CCB52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its calculated: Poisson Points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33F-6D28-DA14-9C82-E25DA0FF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900"/>
              <a:t>Takes total goals scored and goals conceded per season </a:t>
            </a:r>
          </a:p>
          <a:p>
            <a:r>
              <a:rPr lang="en-US" sz="1900"/>
              <a:t>Each season’s result put into a Poisson Regression  </a:t>
            </a:r>
          </a:p>
          <a:p>
            <a:r>
              <a:rPr lang="en-US" sz="1900"/>
              <a:t>Poisson Regression gives beta values based on if you are the home team, your scoring, and your opponent conceding </a:t>
            </a:r>
          </a:p>
          <a:p>
            <a:r>
              <a:rPr lang="en-US" sz="1900"/>
              <a:t>Y = B0 +B1*(Home(1)or Away(0)) + B2 + B3</a:t>
            </a:r>
          </a:p>
          <a:p>
            <a:r>
              <a:rPr lang="en-US" sz="1900"/>
              <a:t>Those values are then calculated per game and put into a Poisson distribution like the expected goals </a:t>
            </a:r>
          </a:p>
          <a:p>
            <a:r>
              <a:rPr lang="en-US" sz="1900"/>
              <a:t>Drawback: Is the most affected by blowouts in a game</a:t>
            </a:r>
          </a:p>
          <a:p>
            <a:r>
              <a:rPr lang="en-US" sz="1900" b="1"/>
              <a:t>Example: </a:t>
            </a:r>
            <a:r>
              <a:rPr lang="en-US" sz="1900"/>
              <a:t>first game of 2018 MLS season: Toronto vs Columbus</a:t>
            </a:r>
          </a:p>
          <a:p>
            <a:r>
              <a:rPr lang="en-US" sz="1900" b="1"/>
              <a:t>Poisson:  </a:t>
            </a:r>
            <a:r>
              <a:rPr lang="en-US" sz="1900"/>
              <a:t>Toronto: 1.76 Columbus: 1.19</a:t>
            </a:r>
          </a:p>
          <a:p>
            <a:r>
              <a:rPr lang="en-US" sz="1900" b="1"/>
              <a:t>Probabilities: </a:t>
            </a:r>
            <a:r>
              <a:rPr lang="en-US" sz="1900"/>
              <a:t>Home win: .506 Draw: </a:t>
            </a:r>
            <a:r>
              <a:rPr lang="en-US" sz="1900" b="0" i="0">
                <a:effectLst/>
              </a:rPr>
              <a:t>0.235</a:t>
            </a:r>
            <a:r>
              <a:rPr lang="en-US" sz="1900"/>
              <a:t> Away win: 0.259</a:t>
            </a:r>
          </a:p>
          <a:p>
            <a:r>
              <a:rPr lang="en-US" sz="1900" b="1"/>
              <a:t>Projected Points: </a:t>
            </a:r>
            <a:r>
              <a:rPr lang="en-US" sz="1900"/>
              <a:t>Home: </a:t>
            </a:r>
            <a:r>
              <a:rPr lang="en-US" sz="1900" b="0" i="0">
                <a:effectLst/>
              </a:rPr>
              <a:t>1.752 </a:t>
            </a:r>
            <a:r>
              <a:rPr lang="en-US" sz="1900"/>
              <a:t>Away: </a:t>
            </a:r>
            <a:r>
              <a:rPr lang="en-US" sz="1900" b="0" i="0">
                <a:effectLst/>
              </a:rPr>
              <a:t>1.013</a:t>
            </a:r>
            <a:endParaRPr lang="en-US" sz="1900"/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80600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CDA4-7D5D-761E-8612-8E42DE4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Results: Projected Points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5BF669-9D58-3DDE-7CD9-B5732890B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508797"/>
              </p:ext>
            </p:extLst>
          </p:nvPr>
        </p:nvGraphicFramePr>
        <p:xfrm>
          <a:off x="1409067" y="2228087"/>
          <a:ext cx="9373868" cy="3948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704">
                  <a:extLst>
                    <a:ext uri="{9D8B030D-6E8A-4147-A177-3AD203B41FA5}">
                      <a16:colId xmlns:a16="http://schemas.microsoft.com/office/drawing/2014/main" val="4033103674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4135605945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4175240095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2494305544"/>
                    </a:ext>
                  </a:extLst>
                </a:gridCol>
                <a:gridCol w="1389329">
                  <a:extLst>
                    <a:ext uri="{9D8B030D-6E8A-4147-A177-3AD203B41FA5}">
                      <a16:colId xmlns:a16="http://schemas.microsoft.com/office/drawing/2014/main" val="1364686296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3332744447"/>
                    </a:ext>
                  </a:extLst>
                </a:gridCol>
                <a:gridCol w="1323967">
                  <a:extLst>
                    <a:ext uri="{9D8B030D-6E8A-4147-A177-3AD203B41FA5}">
                      <a16:colId xmlns:a16="http://schemas.microsoft.com/office/drawing/2014/main" val="701590674"/>
                    </a:ext>
                  </a:extLst>
                </a:gridCol>
              </a:tblGrid>
              <a:tr h="83812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MLS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Premier </a:t>
                      </a:r>
                    </a:p>
                    <a:p>
                      <a:r>
                        <a:rPr lang="en-US" sz="1600"/>
                        <a:t>League</a:t>
                      </a:r>
                    </a:p>
                    <a:p>
                      <a:r>
                        <a:rPr lang="en-US" sz="1600"/>
                        <a:t>(England)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Ligue1 (France)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Serie A (Italy)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Bundesliga (Germany) 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 Liga (Spain)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70767215"/>
                  </a:ext>
                </a:extLst>
              </a:tr>
              <a:tr h="596361">
                <a:tc>
                  <a:txBody>
                    <a:bodyPr/>
                    <a:lstStyle/>
                    <a:p>
                      <a:r>
                        <a:rPr lang="en-US" sz="1600"/>
                        <a:t>Full Schedule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7.114154</a:t>
                      </a:r>
                      <a:br>
                        <a:rPr lang="en-US" sz="1600">
                          <a:solidFill>
                            <a:srgbClr val="0070C0"/>
                          </a:solidFill>
                        </a:rPr>
                      </a:br>
                      <a:endParaRPr lang="en-US" sz="1600">
                        <a:solidFill>
                          <a:srgbClr val="0070C0"/>
                        </a:solidFill>
                      </a:endParaRP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5.940625</a:t>
                      </a:r>
                      <a:br>
                        <a:rPr lang="en-US" sz="1600"/>
                      </a:br>
                      <a:endParaRPr lang="en-US" sz="1600"/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5.937342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5.159992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5.773454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5.583083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1481281861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</a:t>
                      </a:r>
                    </a:p>
                    <a:p>
                      <a:r>
                        <a:rPr lang="en-US" sz="1600"/>
                        <a:t>Bottom 3 teams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7.123279 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5.264746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5.854212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5.562052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6.292468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5.253069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3733911330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</a:t>
                      </a:r>
                    </a:p>
                    <a:p>
                      <a:r>
                        <a:rPr lang="en-US" sz="1600"/>
                        <a:t>Top 4</a:t>
                      </a:r>
                    </a:p>
                    <a:p>
                      <a:r>
                        <a:rPr lang="en-US" sz="1600"/>
                        <a:t>teams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7.319949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7.075521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6.633151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5.520582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6.843793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6.994705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3444960664"/>
                  </a:ext>
                </a:extLst>
              </a:tr>
              <a:tr h="838129">
                <a:tc>
                  <a:txBody>
                    <a:bodyPr/>
                    <a:lstStyle/>
                    <a:p>
                      <a:r>
                        <a:rPr lang="en-US" sz="1600"/>
                        <a:t>Minus 2020+2021</a:t>
                      </a:r>
                    </a:p>
                    <a:p>
                      <a:r>
                        <a:rPr lang="en-US" sz="1600"/>
                        <a:t>Seasons</a:t>
                      </a:r>
                    </a:p>
                  </a:txBody>
                  <a:tcPr marL="80590" marR="80590" marT="40295" marB="402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6.393727</a:t>
                      </a:r>
                    </a:p>
                  </a:txBody>
                  <a:tcPr marL="80590" marR="80590" marT="40295" marB="4029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5.750125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5.980362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4.661675</a:t>
                      </a: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6.191346</a:t>
                      </a:r>
                      <a:endParaRPr lang="en-US" sz="1600">
                        <a:solidFill>
                          <a:srgbClr val="FF0000"/>
                        </a:solidFill>
                      </a:endParaRPr>
                    </a:p>
                  </a:txBody>
                  <a:tcPr marL="80590" marR="80590" marT="40295" marB="4029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5.428325</a:t>
                      </a:r>
                    </a:p>
                  </a:txBody>
                  <a:tcPr marL="80590" marR="80590" marT="40295" marB="40295"/>
                </a:tc>
                <a:extLst>
                  <a:ext uri="{0D108BD9-81ED-4DB2-BD59-A6C34878D82A}">
                    <a16:rowId xmlns:a16="http://schemas.microsoft.com/office/drawing/2014/main" val="268272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</TotalTime>
  <Words>951</Words>
  <Application>Microsoft Macintosh PowerPoint</Application>
  <PresentationFormat>Widescreen</PresentationFormat>
  <Paragraphs>202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Arial</vt:lpstr>
      <vt:lpstr>Calibri</vt:lpstr>
      <vt:lpstr>Calibri Light</vt:lpstr>
      <vt:lpstr>Office 2013 - 2022 Theme</vt:lpstr>
      <vt:lpstr>Performance variability across Professional Football (soccer)</vt:lpstr>
      <vt:lpstr>Background</vt:lpstr>
      <vt:lpstr>Hypothesis: MLS the most random</vt:lpstr>
      <vt:lpstr>What am using to test</vt:lpstr>
      <vt:lpstr>How its calculated: Projected Points</vt:lpstr>
      <vt:lpstr>How its calculated: Expected Points</vt:lpstr>
      <vt:lpstr>Expected Points Probability table</vt:lpstr>
      <vt:lpstr>How its calculated: Poisson Points</vt:lpstr>
      <vt:lpstr>Results: Projected Points </vt:lpstr>
      <vt:lpstr>Results: Expected Points </vt:lpstr>
      <vt:lpstr>Results: Poisson Points </vt:lpstr>
      <vt:lpstr>Overall Observations</vt:lpstr>
      <vt:lpstr>Is MLS the most random?</vt:lpstr>
      <vt:lpstr>Work cited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Random is Professional Football (Soccer)</dc:title>
  <dc:creator>owen wasilewski</dc:creator>
  <cp:lastModifiedBy>owen wasilewski</cp:lastModifiedBy>
  <cp:revision>18</cp:revision>
  <dcterms:created xsi:type="dcterms:W3CDTF">2024-04-03T13:58:37Z</dcterms:created>
  <dcterms:modified xsi:type="dcterms:W3CDTF">2024-05-02T13:29:58Z</dcterms:modified>
</cp:coreProperties>
</file>