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Montserrat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C5E639-5555-4D2E-B584-7BE3E4F597D5}">
  <a:tblStyle styleId="{47C5E639-5555-4D2E-B584-7BE3E4F597D5}" styleName="Table_0">
    <a:wholeTbl>
      <a:tcTxStyle b="off" i="off">
        <a:font>
          <a:latin typeface="맑은 고딕"/>
          <a:ea typeface="맑은 고딕"/>
          <a:cs typeface="맑은 고딕"/>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맑은 고딕"/>
          <a:ea typeface="맑은 고딕"/>
          <a:cs typeface="맑은 고딕"/>
        </a:font>
        <a:schemeClr val="lt1"/>
      </a:tcTxStyle>
      <a:tcStyle>
        <a:fill>
          <a:solidFill>
            <a:schemeClr val="accent1"/>
          </a:solidFill>
        </a:fill>
      </a:tcStyle>
    </a:lastCol>
    <a:firstCol>
      <a:tcTxStyle b="on" i="off">
        <a:font>
          <a:latin typeface="맑은 고딕"/>
          <a:ea typeface="맑은 고딕"/>
          <a:cs typeface="맑은 고딕"/>
        </a:font>
        <a:schemeClr val="lt1"/>
      </a:tcTxStyle>
      <a:tcStyle>
        <a:fill>
          <a:solidFill>
            <a:schemeClr val="accent1"/>
          </a:solidFill>
        </a:fill>
      </a:tcStyle>
    </a:firstCol>
    <a:lastRow>
      <a:tcTxStyle b="on" i="off">
        <a:font>
          <a:latin typeface="맑은 고딕"/>
          <a:ea typeface="맑은 고딕"/>
          <a:cs typeface="맑은 고딕"/>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맑은 고딕"/>
          <a:ea typeface="맑은 고딕"/>
          <a:cs typeface="맑은 고딕"/>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456B578-4112-4AD4-8797-CCE52315243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Ligh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Light-italic.fntdata"/><Relationship Id="rId14" Type="http://schemas.openxmlformats.org/officeDocument/2006/relationships/slide" Target="slides/slide9.xml"/><Relationship Id="rId36" Type="http://schemas.openxmlformats.org/officeDocument/2006/relationships/font" Target="fonts/MontserratLigh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ontserrat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61203de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저희가 사용한 방언 데이터는 </a:t>
            </a:r>
            <a:r>
              <a:rPr lang="en-US" sz="1000">
                <a:solidFill>
                  <a:schemeClr val="dk1"/>
                </a:solidFill>
              </a:rPr>
              <a:t>경상도 사투리를 사용한 일상 대화를 수집해서 음성을 문자로 변환한 데이터를 사용하였습니다.</a:t>
            </a:r>
            <a:endParaRPr sz="1000">
              <a:solidFill>
                <a:schemeClr val="dk1"/>
              </a:solidFill>
            </a:endParaRPr>
          </a:p>
          <a:p>
            <a:pPr indent="0" lvl="0" marL="0" rtl="0" algn="l">
              <a:spcBef>
                <a:spcPts val="0"/>
              </a:spcBef>
              <a:spcAft>
                <a:spcPts val="0"/>
              </a:spcAft>
              <a:buNone/>
            </a:pPr>
            <a:r>
              <a:t/>
            </a:r>
            <a:endParaRPr/>
          </a:p>
        </p:txBody>
      </p:sp>
      <p:sp>
        <p:nvSpPr>
          <p:cNvPr id="271" name="Google Shape;271;g1061203de2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6741763db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333333"/>
                </a:solidFill>
                <a:highlight>
                  <a:schemeClr val="lt1"/>
                </a:highlight>
                <a:latin typeface="Malgun Gothic"/>
                <a:ea typeface="Malgun Gothic"/>
                <a:cs typeface="Malgun Gothic"/>
                <a:sym typeface="Malgun Gothic"/>
              </a:rPr>
              <a:t>의존관계 설정 가이드라인은 세종 구문분석 가이드라인을 기반으로 한 </a:t>
            </a:r>
            <a:r>
              <a:rPr lang="en-US" sz="1000">
                <a:solidFill>
                  <a:srgbClr val="333333"/>
                </a:solidFill>
                <a:latin typeface="Malgun Gothic"/>
                <a:ea typeface="Malgun Gothic"/>
                <a:cs typeface="Malgun Gothic"/>
                <a:sym typeface="Malgun Gothic"/>
              </a:rPr>
              <a:t>TTA 표준 의존 구문분석 가이드라인</a:t>
            </a:r>
            <a:r>
              <a:rPr lang="en-US" sz="1000">
                <a:solidFill>
                  <a:srgbClr val="333333"/>
                </a:solidFill>
                <a:highlight>
                  <a:schemeClr val="lt1"/>
                </a:highlight>
                <a:latin typeface="Malgun Gothic"/>
                <a:ea typeface="Malgun Gothic"/>
                <a:cs typeface="Malgun Gothic"/>
                <a:sym typeface="Malgun Gothic"/>
              </a:rPr>
              <a:t>과 제27회 한글 및 한국어 정보처리 학술대회 논문집의 “의존 구문분석을 위한 한국어 의존관계 가이드라인 및 엑소브레인 언어분석 말뭉치”[1]를 따르고 있습니다.</a:t>
            </a:r>
            <a:endParaRPr sz="1000">
              <a:solidFill>
                <a:srgbClr val="333333"/>
              </a:solidFill>
              <a:highlight>
                <a:schemeClr val="lt1"/>
              </a:highlight>
              <a:latin typeface="Malgun Gothic"/>
              <a:ea typeface="Malgun Gothic"/>
              <a:cs typeface="Malgun Gothic"/>
              <a:sym typeface="Malgun Gothic"/>
            </a:endParaRPr>
          </a:p>
          <a:p>
            <a:pPr indent="0" lvl="0" marL="0" rtl="0" algn="l">
              <a:spcBef>
                <a:spcPts val="0"/>
              </a:spcBef>
              <a:spcAft>
                <a:spcPts val="0"/>
              </a:spcAft>
              <a:buNone/>
            </a:pPr>
            <a:r>
              <a:t/>
            </a:r>
            <a:endParaRPr sz="1000">
              <a:solidFill>
                <a:srgbClr val="333333"/>
              </a:solidFill>
              <a:highlight>
                <a:schemeClr val="lt1"/>
              </a:highlight>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en-US" sz="1000">
                <a:solidFill>
                  <a:schemeClr val="dk1"/>
                </a:solidFill>
                <a:highlight>
                  <a:schemeClr val="lt1"/>
                </a:highlight>
                <a:latin typeface="Malgun Gothic"/>
                <a:ea typeface="Malgun Gothic"/>
                <a:cs typeface="Malgun Gothic"/>
                <a:sym typeface="Malgun Gothic"/>
              </a:rPr>
              <a:t>의존 구문분석 API는 자연어 문장의 구조를 분석하는 기술로, 문장 내 각 어절에 대해서 지배소 어절을 인식하고, 주격, 목적격과 같은 세부 의존관계 유형을 인식하는 기술입니다. </a:t>
            </a:r>
            <a:endParaRPr sz="1000">
              <a:solidFill>
                <a:schemeClr val="dk1"/>
              </a:solidFill>
              <a:highlight>
                <a:schemeClr val="lt1"/>
              </a:highlight>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b="1" sz="1000">
              <a:solidFill>
                <a:srgbClr val="073763"/>
              </a:solidFill>
              <a:highlight>
                <a:schemeClr val="lt1"/>
              </a:highlight>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b="1" lang="en-US" sz="1000">
                <a:solidFill>
                  <a:srgbClr val="073763"/>
                </a:solidFill>
                <a:highlight>
                  <a:schemeClr val="lt1"/>
                </a:highlight>
                <a:latin typeface="Malgun Gothic"/>
                <a:ea typeface="Malgun Gothic"/>
                <a:cs typeface="Malgun Gothic"/>
                <a:sym typeface="Malgun Gothic"/>
              </a:rPr>
              <a:t>구문태그셋 </a:t>
            </a:r>
            <a:endParaRPr b="1" sz="1000">
              <a:solidFill>
                <a:srgbClr val="073763"/>
              </a:solidFill>
              <a:highlight>
                <a:schemeClr val="lt1"/>
              </a:highlight>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b="1" sz="1000">
              <a:solidFill>
                <a:srgbClr val="073763"/>
              </a:solidFill>
              <a:highlight>
                <a:schemeClr val="lt1"/>
              </a:highlight>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b="1" lang="en-US" sz="1000">
                <a:solidFill>
                  <a:srgbClr val="073763"/>
                </a:solidFill>
                <a:highlight>
                  <a:schemeClr val="lt1"/>
                </a:highlight>
                <a:latin typeface="Malgun Gothic"/>
                <a:ea typeface="Malgun Gothic"/>
                <a:cs typeface="Malgun Gothic"/>
                <a:sym typeface="Malgun Gothic"/>
              </a:rPr>
              <a:t>기능 태그셋</a:t>
            </a:r>
            <a:endParaRPr b="1" sz="1000">
              <a:solidFill>
                <a:srgbClr val="073763"/>
              </a:solidFill>
              <a:highlight>
                <a:schemeClr val="lt1"/>
              </a:highlight>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b="1" sz="900">
              <a:solidFill>
                <a:srgbClr val="073763"/>
              </a:solidFill>
              <a:highlight>
                <a:schemeClr val="lt1"/>
              </a:highlight>
              <a:latin typeface="Malgun Gothic"/>
              <a:ea typeface="Malgun Gothic"/>
              <a:cs typeface="Malgun Gothic"/>
              <a:sym typeface="Malgun Gothic"/>
            </a:endParaRPr>
          </a:p>
        </p:txBody>
      </p:sp>
      <p:sp>
        <p:nvSpPr>
          <p:cNvPr id="286" name="Google Shape;286;g106741763db_0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61a93816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저희가 만든 모델은 번역 모델, 동의어 처리 모델 두가지 입니다. 번역 모델을 학습시키기 위해 표준어와 사투리로 나누어 딕셔너리 형태로 저장하였습니다.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그리고 동의어 처리 모델을 학습시키기 위해</a:t>
            </a:r>
            <a:r>
              <a:rPr lang="en-US" sz="1000">
                <a:solidFill>
                  <a:schemeClr val="dk1"/>
                </a:solidFill>
              </a:rPr>
              <a:t> 품사, 전체어절, 동의어, 어절별의존구문품사로 데이터를 각각 딕셔너리, 리스트, 데이터 프레임으로 정리하였습니다.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
        <p:nvSpPr>
          <p:cNvPr id="304" name="Google Shape;304;g1061a93816f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6203f9f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저희가 사용한 데이터를 시각화하여 보았습니다.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문장을 어절별로 나누었을때 글자수 2개에서 3개가 가장 많았습니다.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어절별 글자수는 5개에서 10개 사이에 몰려있습니다.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마지막으로, 문장의 길이를 박스플롯으로 표현 하였습니다.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1사분위:16</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3사분위:34</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중앙값 : 24</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인것을 확인할수 있습니다.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p:txBody>
      </p:sp>
      <p:sp>
        <p:nvSpPr>
          <p:cNvPr id="317" name="Google Shape;317;g106203f9fd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6741763d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2글자 이상인 어절별 빈도수 입니다. 가장 잦은 출현으로 (내가, 진작, 그런)순으로 보여지며,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오른쪽은 자주 사용하는 품사 빈도를 나타냅니다.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품사는 일반 명사를 나타내는 NNG, 연결어미인 EC, 일반동사인 VV가 사용 빈도수가 높음을 알 수 있었습니다.</a:t>
            </a:r>
            <a:endParaRPr sz="1000">
              <a:solidFill>
                <a:schemeClr val="dk1"/>
              </a:solidFill>
            </a:endParaRPr>
          </a:p>
        </p:txBody>
      </p:sp>
      <p:sp>
        <p:nvSpPr>
          <p:cNvPr id="345" name="Google Shape;345;g106741763db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6741763d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앞뒤 단어 관계를 확인하기 위해 어절의 2gram 빈도수를 확인해보았습니다.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(거 같애, 그런 거, 그런 게)가 높은 순으로 보여집니다.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
        <p:nvSpPr>
          <p:cNvPr id="365" name="Google Shape;365;g106741763db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6741763d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각 문장 길이를 확인해 보겠습니다. 글자수 10개~30개 사이의 문장들이 가장 많은 것을 확인할수 있습니다.</a:t>
            </a:r>
            <a:endParaRPr sz="1000">
              <a:solidFill>
                <a:schemeClr val="dk1"/>
              </a:solidFill>
            </a:endParaRPr>
          </a:p>
          <a:p>
            <a:pPr indent="0" lvl="0" marL="0" rtl="0" algn="l">
              <a:spcBef>
                <a:spcPts val="0"/>
              </a:spcBef>
              <a:spcAft>
                <a:spcPts val="0"/>
              </a:spcAft>
              <a:buNone/>
            </a:pPr>
            <a:r>
              <a:t/>
            </a:r>
            <a:endParaRPr/>
          </a:p>
        </p:txBody>
      </p:sp>
      <p:sp>
        <p:nvSpPr>
          <p:cNvPr id="378" name="Google Shape;378;g106741763db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6741763d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같은 데이터를 이용하여 워드클라우드를 나타내 보았습니다. 왼쪽이 표준어 오른쪽이 방언입니다. 이렇게 보니 좀더 눈에 잘 들어 오는거 같습니다.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rPr lang="en-US"/>
              <a:t>조금/ 쫌</a:t>
            </a:r>
            <a:endParaRPr/>
          </a:p>
          <a:p>
            <a:pPr indent="0" lvl="0" marL="0" rtl="0" algn="l">
              <a:spcBef>
                <a:spcPts val="0"/>
              </a:spcBef>
              <a:spcAft>
                <a:spcPts val="0"/>
              </a:spcAft>
              <a:buNone/>
            </a:pPr>
            <a:r>
              <a:rPr lang="en-US"/>
              <a:t>그러니까/ 그니까, 긍까</a:t>
            </a:r>
            <a:endParaRPr/>
          </a:p>
          <a:p>
            <a:pPr indent="0" lvl="0" marL="0" rtl="0" algn="l">
              <a:spcBef>
                <a:spcPts val="0"/>
              </a:spcBef>
              <a:spcAft>
                <a:spcPts val="0"/>
              </a:spcAft>
              <a:buNone/>
            </a:pPr>
            <a:r>
              <a:rPr lang="en-US"/>
              <a:t>이렇게/ 이케</a:t>
            </a:r>
            <a:endParaRPr/>
          </a:p>
          <a:p>
            <a:pPr indent="0" lvl="0" marL="0" rtl="0" algn="l">
              <a:spcBef>
                <a:spcPts val="0"/>
              </a:spcBef>
              <a:spcAft>
                <a:spcPts val="0"/>
              </a:spcAft>
              <a:buNone/>
            </a:pPr>
            <a:r>
              <a:rPr lang="en-US"/>
              <a:t>거의/거진</a:t>
            </a:r>
            <a:endParaRPr/>
          </a:p>
          <a:p>
            <a:pPr indent="0" lvl="0" marL="0" rtl="0" algn="l">
              <a:spcBef>
                <a:spcPts val="0"/>
              </a:spcBef>
              <a:spcAft>
                <a:spcPts val="0"/>
              </a:spcAft>
              <a:buNone/>
            </a:pPr>
            <a:r>
              <a:rPr lang="en-US"/>
              <a:t>등의 단어를 확인할 수 있습니다.</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1" name="Google Shape;391;g106741763db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6741763d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저희가 만든 전체프로세스 를 이해하기 쉽게 순서도로 나타냈습니다.</a:t>
            </a:r>
            <a:endParaRPr sz="1000">
              <a:solidFill>
                <a:schemeClr val="dk1"/>
              </a:solidFill>
            </a:endParaRPr>
          </a:p>
          <a:p>
            <a:pPr indent="0" lvl="0" marL="0" rtl="0" algn="l">
              <a:spcBef>
                <a:spcPts val="0"/>
              </a:spcBef>
              <a:spcAft>
                <a:spcPts val="0"/>
              </a:spcAft>
              <a:buNone/>
            </a:pPr>
            <a:r>
              <a:t/>
            </a:r>
            <a:endParaRPr/>
          </a:p>
        </p:txBody>
      </p:sp>
      <p:sp>
        <p:nvSpPr>
          <p:cNvPr id="411" name="Google Shape;411;g106741763db_0_3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61203de25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사용한 모델은 DNN으로 은닉 계층을 쌓아서 만든 모델입니다. 분류및 수치 예측, 영상처리, 음성인식, 자연어 처리 분야에 자주 사용됩니다. 저희가 이용할 데이터 처럼 복잡한 비정형 데이터에 유용하지만 과적합되지 않도록 잘 사용하여야 합니다.</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rgbClr val="333333"/>
              </a:solidFill>
              <a:highlight>
                <a:srgbClr val="FFFFFF"/>
              </a:highlight>
              <a:latin typeface="Malgun Gothic"/>
              <a:ea typeface="Malgun Gothic"/>
              <a:cs typeface="Malgun Gothic"/>
              <a:sym typeface="Malgun Gothic"/>
            </a:endParaRPr>
          </a:p>
        </p:txBody>
      </p:sp>
      <p:sp>
        <p:nvSpPr>
          <p:cNvPr id="424" name="Google Shape;424;g1061203de25_1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10cb11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0610cb11f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61203de2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이에 사용한 최적화 알고리즘은 아담, 활성화 함수로는 다중분류에 사용되는 소프트 맥스를 사용하였습니다.</a:t>
            </a:r>
            <a:endParaRPr sz="10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US" sz="1000">
                <a:solidFill>
                  <a:srgbClr val="333333"/>
                </a:solidFill>
                <a:highlight>
                  <a:srgbClr val="FFFFFF"/>
                </a:highlight>
              </a:rPr>
              <a:t>(</a:t>
            </a:r>
            <a:r>
              <a:rPr lang="en-US" sz="1000">
                <a:solidFill>
                  <a:srgbClr val="333333"/>
                </a:solidFill>
                <a:highlight>
                  <a:srgbClr val="FFFFFF"/>
                </a:highlight>
              </a:rPr>
              <a:t>adam =&gt; 이 방식에서는 Momentum 방식과 유사하게 지금까지 계산해온 기울기의 지수평균을 저장하며, RMSProp과 유사하게 기울기의 제곱값의 지수평균을 저장한다.)</a:t>
            </a:r>
            <a:endParaRPr sz="1000">
              <a:solidFill>
                <a:srgbClr val="333333"/>
              </a:solidFill>
              <a:highlight>
                <a:srgbClr val="FFFFFF"/>
              </a:highlight>
              <a:latin typeface="Malgun Gothic"/>
              <a:ea typeface="Malgun Gothic"/>
              <a:cs typeface="Malgun Gothic"/>
              <a:sym typeface="Malgun Gothic"/>
            </a:endParaRPr>
          </a:p>
        </p:txBody>
      </p:sp>
      <p:sp>
        <p:nvSpPr>
          <p:cNvPr id="448" name="Google Shape;448;g1061203de25_3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6741763db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chemeClr val="dk1"/>
                </a:solidFill>
              </a:rPr>
              <a:t>모델링 과정을 간단히 나타내 보았습니다. translate(번역)모델은 입력값으로 사투리 어절과 표준어 어절을 넣어 표준어 어절을 예측하였습니다. synonym(동의어)처리 모델은 형태소 분석을 사용하여 어절과 그와 관련있는 어절의 품사를 같이 집어넣어 동의어가 표준어인지 사투리인지 예측하였습니다.</a:t>
            </a:r>
            <a:endParaRPr sz="1000"/>
          </a:p>
          <a:p>
            <a:pPr indent="0" lvl="0" marL="0" rtl="0" algn="l">
              <a:spcBef>
                <a:spcPts val="0"/>
              </a:spcBef>
              <a:spcAft>
                <a:spcPts val="0"/>
              </a:spcAft>
              <a:buNone/>
            </a:pPr>
            <a:r>
              <a:rPr lang="en-US" sz="1000"/>
              <a:t>두번째 모델에서는 예측을 할 때 </a:t>
            </a:r>
            <a:r>
              <a:rPr lang="en-US" sz="1000">
                <a:solidFill>
                  <a:schemeClr val="dk1"/>
                </a:solidFill>
              </a:rPr>
              <a:t>최대값의 인덱스가 아닌 원하는 동의어 어절 두개의 인덱스를 비교해서 큰 값의 인덱스를 가져오는 방식이기 때문에 드러나는 accuracy가 큰 의미를 가지진 않는다.</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8" name="Google Shape;468;g106741763db_0_3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06741763d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106741763d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6741763d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실행 결과를 보겠습니다.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“맞제 이거 약간 모의 투자느낌”이라는 문장에서 맞제가 사투리로 인식하여 맞지로 번역되어 나왔습니다.</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두번째와 세번째에 모두 쓴다 라는 단어가 들어가 있는데 두번째 문장에서 쓴다는 표준어이고 세번째 문장에서 쓴다는 사투리입니다.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두번째 문장에서는 동의어 처리 결과 표준어로 인식되어 쓴다 그대로 출력되었고</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세번째 문장에서 쓴다는 쓴다 아이가? 라는 사투리이기 때문에 동의어 처리 결과 사투리로 인식되어 쓰지 않아? 라고 인식되었습니다.</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위와 비슷하게 세번째 문장과 네번째 문장 모두 아이가 라는 단어가 있는데 동의어 처리 결과</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세번째 문장에서는 사투리로 인식되어 아이가? 가 않아? 로 번역되었고</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네번째 문장에서는 아이가 가 어린아이를 나타내는 표준어로 인식되어 그대로 출력되었습니다.</a:t>
            </a:r>
            <a:endParaRPr b="1" sz="1000">
              <a:solidFill>
                <a:schemeClr val="dk1"/>
              </a:solidFill>
            </a:endParaRPr>
          </a:p>
        </p:txBody>
      </p:sp>
      <p:sp>
        <p:nvSpPr>
          <p:cNvPr id="516" name="Google Shape;516;g106741763db_0_4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6741763db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이번엔 저희가 잘 안된 결과를 말해보겠습니다. </a:t>
            </a:r>
            <a:r>
              <a:rPr b="1" lang="en-US" sz="1000">
                <a:solidFill>
                  <a:schemeClr val="dk1"/>
                </a:solidFill>
              </a:rPr>
              <a:t>"게임을 그렇게 대충 해가지고 이기겠나?”는 이기겠나라는 데이터로 학습시켰기 때문에</a:t>
            </a:r>
            <a:r>
              <a:rPr lang="en-US" sz="1000">
                <a:solidFill>
                  <a:schemeClr val="dk1"/>
                </a:solidFill>
              </a:rPr>
              <a:t> 이길까?로 잘 번역되었지만</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아래 ”게임을 그렇게 대충 해가지고 이기긌나?” 이기긌나는 학습시키는 데이터에 없어 번역 하지 못하고 그대로 나왔습니다.</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마지막 ”어릴때 옆집 살던 가는 뭐하냐?”에서 가는을 </a:t>
            </a:r>
            <a:r>
              <a:rPr lang="en-US" sz="1000">
                <a:solidFill>
                  <a:schemeClr val="dk1"/>
                </a:solidFill>
              </a:rPr>
              <a:t>가다의(go)로 인식해서 표준어의 가다로 인식하였고 따라서 번역을 제대로 못한것을 확인하였습니다.</a:t>
            </a:r>
            <a:endParaRPr sz="1000">
              <a:solidFill>
                <a:schemeClr val="dk1"/>
              </a:solidFill>
            </a:endParaRPr>
          </a:p>
          <a:p>
            <a:pPr indent="0" lvl="0" marL="0" rtl="0" algn="l">
              <a:spcBef>
                <a:spcPts val="0"/>
              </a:spcBef>
              <a:spcAft>
                <a:spcPts val="0"/>
              </a:spcAft>
              <a:buNone/>
            </a:pPr>
            <a:r>
              <a:t/>
            </a:r>
            <a:endParaRPr/>
          </a:p>
        </p:txBody>
      </p:sp>
      <p:sp>
        <p:nvSpPr>
          <p:cNvPr id="542" name="Google Shape;542;g106741763db_0_4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0626a6126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000">
                <a:solidFill>
                  <a:srgbClr val="3F3F3F"/>
                </a:solidFill>
                <a:highlight>
                  <a:schemeClr val="lt1"/>
                </a:highlight>
                <a:latin typeface="Malgun Gothic"/>
                <a:ea typeface="Malgun Gothic"/>
                <a:cs typeface="Malgun Gothic"/>
                <a:sym typeface="Malgun Gothic"/>
              </a:rPr>
              <a:t>지능형플랫폼 구축 및 AI 돌봄 서비스, 스마트팜 등 방언 음성 데이터 적용이 가능한 산업분야 및 실생활 AI 서비스 개발에 활용 가능하다.</a:t>
            </a:r>
            <a:endParaRPr b="1" sz="1000">
              <a:solidFill>
                <a:srgbClr val="3F3F3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000">
                <a:solidFill>
                  <a:srgbClr val="3F3F3F"/>
                </a:solidFill>
                <a:highlight>
                  <a:schemeClr val="lt1"/>
                </a:highlight>
                <a:latin typeface="Malgun Gothic"/>
                <a:ea typeface="Malgun Gothic"/>
                <a:cs typeface="Malgun Gothic"/>
                <a:sym typeface="Malgun Gothic"/>
              </a:rPr>
              <a:t>또한 학술적 가치를 지닌 방언을 이해하고 유지 하기위해 데이터를 활용하여 번역기를 만듦으로써 </a:t>
            </a:r>
            <a:endParaRPr b="1" sz="1000">
              <a:solidFill>
                <a:srgbClr val="3F3F3F"/>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Clr>
                <a:schemeClr val="dk1"/>
              </a:buClr>
              <a:buSzPts val="1100"/>
              <a:buFont typeface="Arial"/>
              <a:buNone/>
            </a:pPr>
            <a:r>
              <a:rPr b="1" lang="en-US" sz="1000">
                <a:solidFill>
                  <a:srgbClr val="3F3F3F"/>
                </a:solidFill>
                <a:highlight>
                  <a:schemeClr val="lt1"/>
                </a:highlight>
                <a:latin typeface="Malgun Gothic"/>
                <a:ea typeface="Malgun Gothic"/>
                <a:cs typeface="Malgun Gothic"/>
                <a:sym typeface="Malgun Gothic"/>
              </a:rPr>
              <a:t>번역기 본연의 사용 목적뿐만아니라 사라져 가는 방언의 중요성을 알고 보존하는데 기여할 수 있다.</a:t>
            </a:r>
            <a:endParaRPr sz="1000"/>
          </a:p>
        </p:txBody>
      </p:sp>
      <p:sp>
        <p:nvSpPr>
          <p:cNvPr id="569" name="Google Shape;569;g10626a6126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06741763d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106741763db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610cb11f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제한된 리소스와 리서치의 부족으로 인해 만족하는 결과가 나오지 않아 아쉬웠다.</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영어와 달리 한국어 자연어처리 특성상 어순이 정해져있지 않아 동의어 처리가 어려웠다.</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ETRI API의 일일 사용량 제한 때문에 많은 데이터를 사용하지 못하였기 때문에 아쉬웠다.</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개선 방향으로</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충분히 많은 데이터를 학습시켜 번역기의 성능을 개선해 보고 싶습니다.</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어절 대신 형태소로 학습시켜 번역기의 성능을 더 높여보고 싶고요,</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카카오 API를 활용하여 음성인식 및 음성합성을 구현하고 싶습니다.</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마지막으로 웹페이지를 만들어서 저희가 만든 번역기를 좀더 잘 소개하고 싶습니다.</a:t>
            </a:r>
            <a:endParaRPr b="1" sz="1000">
              <a:solidFill>
                <a:schemeClr val="dk1"/>
              </a:solidFill>
            </a:endParaRPr>
          </a:p>
          <a:p>
            <a:pPr indent="0" lvl="0" marL="0" rtl="0" algn="l">
              <a:spcBef>
                <a:spcPts val="0"/>
              </a:spcBef>
              <a:spcAft>
                <a:spcPts val="0"/>
              </a:spcAft>
              <a:buNone/>
            </a:pPr>
            <a:r>
              <a:t/>
            </a:r>
            <a:endParaRPr/>
          </a:p>
        </p:txBody>
      </p:sp>
      <p:sp>
        <p:nvSpPr>
          <p:cNvPr id="604" name="Google Shape;604;g10610cb11f4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06741763db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106741763db_0_5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06741763db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g106741763db_0_4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10cb11f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0610cb11f4_0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610cb11f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표는 각 지역별 출생 인구 수를 년도별로 나타내고 있습니다.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여기서</a:t>
            </a:r>
            <a:r>
              <a:rPr lang="en-US" sz="1000">
                <a:solidFill>
                  <a:schemeClr val="dk1"/>
                </a:solidFill>
              </a:rPr>
              <a:t> </a:t>
            </a:r>
            <a:r>
              <a:rPr lang="en-US" sz="1000">
                <a:solidFill>
                  <a:schemeClr val="dk1"/>
                </a:solidFill>
              </a:rPr>
              <a:t>수도권 출생 인구 수는 전체의 45%, 나머지 55%인 반 이상의 </a:t>
            </a:r>
            <a:r>
              <a:rPr lang="en-US" sz="1000">
                <a:solidFill>
                  <a:schemeClr val="dk1"/>
                </a:solidFill>
              </a:rPr>
              <a:t>인구가 비수도권 지역에서 출생하였고 방언을 사용할 확률이 높습니다.</a:t>
            </a:r>
            <a:endParaRPr sz="1000">
              <a:solidFill>
                <a:schemeClr val="dk1"/>
              </a:solidFill>
            </a:endParaRPr>
          </a:p>
          <a:p>
            <a:pPr indent="0" lvl="0" marL="0" rtl="0" algn="l">
              <a:spcBef>
                <a:spcPts val="0"/>
              </a:spcBef>
              <a:spcAft>
                <a:spcPts val="0"/>
              </a:spcAft>
              <a:buNone/>
            </a:pPr>
            <a:r>
              <a:t/>
            </a:r>
            <a:endParaRPr sz="1000"/>
          </a:p>
        </p:txBody>
      </p:sp>
      <p:sp>
        <p:nvSpPr>
          <p:cNvPr id="164" name="Google Shape;164;g10610cb11f4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6741763d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전문가들은 방언을 국어 역사를 설명하는데 대단히 중요하다고 말합니다.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방언은 그것을 사용하는 이들의 존재를 입증하기도 하는데요. 방언이 남아 있다는 것은 그 사용자가 존재한다는 것을 전제로 하기 때문입니다. 한국어 연구원 에서는  어떤 형태로든 남아 있는 방언은 그 말을 쓰는 사람의 존재 자체이고  특정 지역, 특정 계층의 방언이 남아 있다는 것은 결국 그것을 쓰는 사람이 있다는 것이라고 방언의 가치를 설명합니다.</a:t>
            </a:r>
            <a:endParaRPr sz="1000">
              <a:solidFill>
                <a:schemeClr val="dk1"/>
              </a:solidFill>
            </a:endParaRPr>
          </a:p>
          <a:p>
            <a:pPr indent="0" lvl="0" marL="0" rtl="0" algn="l">
              <a:spcBef>
                <a:spcPts val="0"/>
              </a:spcBef>
              <a:spcAft>
                <a:spcPts val="0"/>
              </a:spcAft>
              <a:buNone/>
            </a:pPr>
            <a:r>
              <a:t/>
            </a:r>
            <a:endParaRPr sz="1000">
              <a:solidFill>
                <a:srgbClr val="333333"/>
              </a:solidFill>
              <a:highlight>
                <a:srgbClr val="FFFFFF"/>
              </a:highlight>
            </a:endParaRPr>
          </a:p>
        </p:txBody>
      </p:sp>
      <p:sp>
        <p:nvSpPr>
          <p:cNvPr id="185" name="Google Shape;185;g106741763db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61a9381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그럼 방언이 우리에게 어떤 의미를 가지는지 살펴보겠습니다. 방언은 과거 국어의 흔적을 발견할 수 있다는 데서 가치를 가집니다. 일예로 경상도에서는 중세 국어 이전의 형태가 남아 있습니다. 또한 울산방언은 현대 한국어의 근간이 되는 옛 신라어를 잘 간직하고 있다는 점에서 다른 방언과 차별화되는 가치를 가지고 있습니다.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대부분의 음성인식 서비스에서는 언어 학습 데이터가 표준어로 만들어져 있고, </a:t>
            </a:r>
            <a:r>
              <a:rPr lang="en-US" sz="1000">
                <a:solidFill>
                  <a:schemeClr val="dk1"/>
                </a:solidFill>
                <a:latin typeface="Malgun Gothic"/>
                <a:ea typeface="Malgun Gothic"/>
                <a:cs typeface="Malgun Gothic"/>
                <a:sym typeface="Malgun Gothic"/>
              </a:rPr>
              <a:t>그러한 데이터로 만든 서비스는 표준어로만 사용가능하기 때문에 노년층을 위한 AI 돌봄 서비스나 주로 농촌 지역에서 쓰이게 되는 스마트팜 서비스는 사투리를 인식하는 기능이 필요합니다. </a:t>
            </a:r>
            <a:endParaRPr sz="1000">
              <a:solidFill>
                <a:schemeClr val="dk1"/>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40000"/>
              </a:lnSpc>
              <a:spcBef>
                <a:spcPts val="1200"/>
              </a:spcBef>
              <a:spcAft>
                <a:spcPts val="200"/>
              </a:spcAft>
              <a:buNone/>
            </a:pPr>
            <a:r>
              <a:t/>
            </a:r>
            <a:endParaRPr sz="1000">
              <a:solidFill>
                <a:srgbClr val="333333"/>
              </a:solidFill>
              <a:highlight>
                <a:srgbClr val="FFFFFF"/>
              </a:highlight>
            </a:endParaRPr>
          </a:p>
        </p:txBody>
      </p:sp>
      <p:sp>
        <p:nvSpPr>
          <p:cNvPr id="208" name="Google Shape;208;g1061a93816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1203de2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프로젝트 선정 - </a:t>
            </a:r>
            <a:r>
              <a:rPr b="1" lang="en-US" sz="1000">
                <a:solidFill>
                  <a:schemeClr val="dk1"/>
                </a:solidFill>
              </a:rPr>
              <a:t>방언의 역사적 가치를 이해하고 이 언어를 활용하여 방언을 사용하는 사람들을 위해 방언 - 표준어 번역기를 만들게 되었습니다.</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1000">
                <a:solidFill>
                  <a:schemeClr val="dk1"/>
                </a:solidFill>
              </a:rPr>
              <a:t>프로젝트 목적 - 지역간 언어적 특성으로 인한 소통의 어려움을 해결하여 지역에 관계없이 원활한 소통 할 수 있도록 도와주는 프로그램을 개발 하고자 하였습니다.</a:t>
            </a:r>
            <a:endParaRPr b="1" sz="1000">
              <a:solidFill>
                <a:schemeClr val="dk1"/>
              </a:solidFill>
            </a:endParaRPr>
          </a:p>
          <a:p>
            <a:pPr indent="0" lvl="0" marL="0" rtl="0" algn="l">
              <a:spcBef>
                <a:spcPts val="0"/>
              </a:spcBef>
              <a:spcAft>
                <a:spcPts val="0"/>
              </a:spcAft>
              <a:buNone/>
            </a:pPr>
            <a:r>
              <a:t/>
            </a:r>
            <a:endParaRPr/>
          </a:p>
        </p:txBody>
      </p:sp>
      <p:sp>
        <p:nvSpPr>
          <p:cNvPr id="225" name="Google Shape;225;g1061203de25_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61a93816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061a93816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6741763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06741763d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1.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1" name="Shape 11"/>
        <p:cNvGrpSpPr/>
        <p:nvPr/>
      </p:nvGrpSpPr>
      <p:grpSpPr>
        <a:xfrm>
          <a:off x="0" y="0"/>
          <a:ext cx="0" cy="0"/>
          <a:chOff x="0" y="0"/>
          <a:chExt cx="0" cy="0"/>
        </a:xfrm>
      </p:grpSpPr>
      <p:sp>
        <p:nvSpPr>
          <p:cNvPr id="12" name="Google Shape;1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p:nvPr>
            <p:ph idx="2" type="pic"/>
          </p:nvPr>
        </p:nvSpPr>
        <p:spPr>
          <a:xfrm>
            <a:off x="5183188" y="987425"/>
            <a:ext cx="6172200" cy="4873625"/>
          </a:xfrm>
          <a:prstGeom prst="rect">
            <a:avLst/>
          </a:prstGeom>
          <a:noFill/>
          <a:ln>
            <a:noFill/>
          </a:ln>
        </p:spPr>
      </p:sp>
      <p:sp>
        <p:nvSpPr>
          <p:cNvPr id="74" name="Google Shape;7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90" name="Shape 90"/>
        <p:cNvGrpSpPr/>
        <p:nvPr/>
      </p:nvGrpSpPr>
      <p:grpSpPr>
        <a:xfrm>
          <a:off x="0" y="0"/>
          <a:ext cx="0" cy="0"/>
          <a:chOff x="0" y="0"/>
          <a:chExt cx="0" cy="0"/>
        </a:xfrm>
      </p:grpSpPr>
      <p:pic>
        <p:nvPicPr>
          <p:cNvPr id="91" name="Google Shape;91;p15">
            <a:hlinkClick r:id="rId2"/>
          </p:cNvPr>
          <p:cNvPicPr preferRelativeResize="0"/>
          <p:nvPr/>
        </p:nvPicPr>
        <p:blipFill rotWithShape="1">
          <a:blip r:embed="rId3">
            <a:alphaModFix/>
          </a:blip>
          <a:srcRect b="0" l="29908" r="0" t="0"/>
          <a:stretch/>
        </p:blipFill>
        <p:spPr>
          <a:xfrm>
            <a:off x="6024563" y="7063924"/>
            <a:ext cx="1732464" cy="190500"/>
          </a:xfrm>
          <a:prstGeom prst="rect">
            <a:avLst/>
          </a:prstGeom>
          <a:noFill/>
          <a:ln>
            <a:noFill/>
          </a:ln>
        </p:spPr>
      </p:pic>
      <p:sp>
        <p:nvSpPr>
          <p:cNvPr id="92" name="Google Shape;92;p15">
            <a:hlinkClick r:id="rId4"/>
          </p:cNvPr>
          <p:cNvSpPr txBox="1"/>
          <p:nvPr/>
        </p:nvSpPr>
        <p:spPr>
          <a:xfrm>
            <a:off x="4434976" y="7063924"/>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sng" cap="none" strike="noStrike">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2">
  <p:cSld name="OBJECT_2">
    <p:spTree>
      <p:nvGrpSpPr>
        <p:cNvPr id="13" name="Shape 13"/>
        <p:cNvGrpSpPr/>
        <p:nvPr/>
      </p:nvGrpSpPr>
      <p:grpSpPr>
        <a:xfrm>
          <a:off x="0" y="0"/>
          <a:ext cx="0" cy="0"/>
          <a:chOff x="0" y="0"/>
          <a:chExt cx="0" cy="0"/>
        </a:xfrm>
      </p:grpSpPr>
      <p:sp>
        <p:nvSpPr>
          <p:cNvPr id="14" name="Google Shape;14;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3"/>
          <p:cNvGrpSpPr/>
          <p:nvPr/>
        </p:nvGrpSpPr>
        <p:grpSpPr>
          <a:xfrm>
            <a:off x="523075" y="1418325"/>
            <a:ext cx="11145900" cy="5120400"/>
            <a:chOff x="523075" y="1265925"/>
            <a:chExt cx="11145900" cy="5120400"/>
          </a:xfrm>
        </p:grpSpPr>
        <p:sp>
          <p:nvSpPr>
            <p:cNvPr id="16" name="Google Shape;16;p3"/>
            <p:cNvSpPr/>
            <p:nvPr/>
          </p:nvSpPr>
          <p:spPr>
            <a:xfrm>
              <a:off x="523075" y="1265925"/>
              <a:ext cx="11145900" cy="51204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sp>
          <p:nvSpPr>
            <p:cNvPr id="17" name="Google Shape;17;p3"/>
            <p:cNvSpPr/>
            <p:nvPr/>
          </p:nvSpPr>
          <p:spPr>
            <a:xfrm>
              <a:off x="662189" y="1403260"/>
              <a:ext cx="10867800" cy="48456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grpSp>
      <p:grpSp>
        <p:nvGrpSpPr>
          <p:cNvPr id="18" name="Google Shape;18;p3"/>
          <p:cNvGrpSpPr/>
          <p:nvPr/>
        </p:nvGrpSpPr>
        <p:grpSpPr>
          <a:xfrm>
            <a:off x="0" y="-2576"/>
            <a:ext cx="12192000" cy="990001"/>
            <a:chOff x="0" y="-2576"/>
            <a:chExt cx="12192000" cy="990001"/>
          </a:xfrm>
        </p:grpSpPr>
        <p:sp>
          <p:nvSpPr>
            <p:cNvPr id="19" name="Google Shape;19;p3"/>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0" name="Google Shape;20;p3"/>
            <p:cNvSpPr txBox="1"/>
            <p:nvPr/>
          </p:nvSpPr>
          <p:spPr>
            <a:xfrm>
              <a:off x="6" y="130325"/>
              <a:ext cx="7209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7835A"/>
                  </a:solidFill>
                </a:rPr>
                <a:t>프로젝트</a:t>
              </a:r>
              <a:r>
                <a:rPr b="1" i="0" lang="en-US" sz="2800" u="none" cap="none" strike="noStrike">
                  <a:solidFill>
                    <a:srgbClr val="6B6452"/>
                  </a:solidFill>
                  <a:latin typeface="Arial"/>
                  <a:ea typeface="Arial"/>
                  <a:cs typeface="Arial"/>
                  <a:sym typeface="Arial"/>
                </a:rPr>
                <a:t> </a:t>
              </a:r>
              <a:r>
                <a:rPr b="1" lang="en-US" sz="2800">
                  <a:solidFill>
                    <a:srgbClr val="6B6452"/>
                  </a:solidFill>
                </a:rPr>
                <a:t>배경</a:t>
              </a:r>
              <a:endParaRPr b="0" i="0" sz="3600" u="none" cap="none" strike="noStrike">
                <a:solidFill>
                  <a:srgbClr val="6B6452"/>
                </a:solidFill>
                <a:latin typeface="Malgun Gothic"/>
                <a:ea typeface="Malgun Gothic"/>
                <a:cs typeface="Malgun Gothic"/>
                <a:sym typeface="Malgun Gothic"/>
              </a:endParaRPr>
            </a:p>
          </p:txBody>
        </p:sp>
        <p:sp>
          <p:nvSpPr>
            <p:cNvPr id="21" name="Google Shape;21;p3"/>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22" name="Google Shape;22;p3"/>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23" name="Google Shape;23;p3"/>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4" name="Shape 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1">
  <p:cSld name="OBJECT_1">
    <p:spTree>
      <p:nvGrpSpPr>
        <p:cNvPr id="25" name="Shape 25"/>
        <p:cNvGrpSpPr/>
        <p:nvPr/>
      </p:nvGrpSpPr>
      <p:grpSpPr>
        <a:xfrm>
          <a:off x="0" y="0"/>
          <a:ext cx="0" cy="0"/>
          <a:chOff x="0" y="0"/>
          <a:chExt cx="0" cy="0"/>
        </a:xfrm>
      </p:grpSpPr>
      <p:sp>
        <p:nvSpPr>
          <p:cNvPr id="26" name="Google Shape;26;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grpSp>
        <p:nvGrpSpPr>
          <p:cNvPr id="27" name="Google Shape;27;p5"/>
          <p:cNvGrpSpPr/>
          <p:nvPr/>
        </p:nvGrpSpPr>
        <p:grpSpPr>
          <a:xfrm>
            <a:off x="0" y="-2576"/>
            <a:ext cx="12192000" cy="990001"/>
            <a:chOff x="0" y="-2576"/>
            <a:chExt cx="12192000" cy="990001"/>
          </a:xfrm>
        </p:grpSpPr>
        <p:sp>
          <p:nvSpPr>
            <p:cNvPr id="28" name="Google Shape;28;p5"/>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 name="Google Shape;29;p5"/>
            <p:cNvSpPr txBox="1"/>
            <p:nvPr/>
          </p:nvSpPr>
          <p:spPr>
            <a:xfrm>
              <a:off x="6" y="130325"/>
              <a:ext cx="7209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7835A"/>
                  </a:solidFill>
                </a:rPr>
                <a:t>프로젝트</a:t>
              </a:r>
              <a:r>
                <a:rPr b="1" i="0" lang="en-US" sz="2800" u="none" cap="none" strike="noStrike">
                  <a:solidFill>
                    <a:srgbClr val="6B6452"/>
                  </a:solidFill>
                  <a:latin typeface="Arial"/>
                  <a:ea typeface="Arial"/>
                  <a:cs typeface="Arial"/>
                  <a:sym typeface="Arial"/>
                </a:rPr>
                <a:t> </a:t>
              </a:r>
              <a:r>
                <a:rPr b="1" lang="en-US" sz="2800">
                  <a:solidFill>
                    <a:srgbClr val="6B6452"/>
                  </a:solidFill>
                </a:rPr>
                <a:t>배경</a:t>
              </a:r>
              <a:endParaRPr b="0" i="0" sz="3600" u="none" cap="none" strike="noStrike">
                <a:solidFill>
                  <a:srgbClr val="6B6452"/>
                </a:solidFill>
                <a:latin typeface="Malgun Gothic"/>
                <a:ea typeface="Malgun Gothic"/>
                <a:cs typeface="Malgun Gothic"/>
                <a:sym typeface="Malgun Gothic"/>
              </a:endParaRPr>
            </a:p>
          </p:txBody>
        </p:sp>
        <p:sp>
          <p:nvSpPr>
            <p:cNvPr id="30" name="Google Shape;30;p5"/>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31" name="Google Shape;31;p5"/>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32" name="Google Shape;32;p5"/>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39.png"/><Relationship Id="rId6"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1" Type="http://schemas.openxmlformats.org/officeDocument/2006/relationships/hyperlink" Target="https://aihub.or.kr/aidata/33981" TargetMode="External"/><Relationship Id="rId10" Type="http://schemas.openxmlformats.org/officeDocument/2006/relationships/image" Target="../media/image35.png"/><Relationship Id="rId12" Type="http://schemas.openxmlformats.org/officeDocument/2006/relationships/hyperlink" Target="https://github.com/Owening2/DIalect_Translator" TargetMode="External"/><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36.png"/><Relationship Id="rId9"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4.png"/><Relationship Id="rId7" Type="http://schemas.openxmlformats.org/officeDocument/2006/relationships/image" Target="../media/image38.png"/><Relationship Id="rId8"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BDF"/>
        </a:solidFill>
      </p:bgPr>
    </p:bg>
    <p:spTree>
      <p:nvGrpSpPr>
        <p:cNvPr id="96" name="Shape 96"/>
        <p:cNvGrpSpPr/>
        <p:nvPr/>
      </p:nvGrpSpPr>
      <p:grpSpPr>
        <a:xfrm>
          <a:off x="0" y="0"/>
          <a:ext cx="0" cy="0"/>
          <a:chOff x="0" y="0"/>
          <a:chExt cx="0" cy="0"/>
        </a:xfrm>
      </p:grpSpPr>
      <p:sp>
        <p:nvSpPr>
          <p:cNvPr id="97" name="Google Shape;97;p16"/>
          <p:cNvSpPr txBox="1"/>
          <p:nvPr/>
        </p:nvSpPr>
        <p:spPr>
          <a:xfrm>
            <a:off x="2491231" y="2863032"/>
            <a:ext cx="72096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F7835A"/>
                </a:solidFill>
              </a:rPr>
              <a:t>경상도</a:t>
            </a:r>
            <a:r>
              <a:rPr b="1" i="0" lang="en-US" sz="4800" u="none" cap="none" strike="noStrike">
                <a:solidFill>
                  <a:srgbClr val="6B6452"/>
                </a:solidFill>
                <a:latin typeface="Arial"/>
                <a:ea typeface="Arial"/>
                <a:cs typeface="Arial"/>
                <a:sym typeface="Arial"/>
              </a:rPr>
              <a:t> </a:t>
            </a:r>
            <a:r>
              <a:rPr b="1" lang="en-US" sz="4800">
                <a:solidFill>
                  <a:srgbClr val="6B6452"/>
                </a:solidFill>
              </a:rPr>
              <a:t>사투리 번역기</a:t>
            </a:r>
            <a:r>
              <a:rPr b="1" i="0" lang="en-US" sz="4800" u="none" cap="none" strike="noStrike">
                <a:solidFill>
                  <a:srgbClr val="6B6452"/>
                </a:solidFill>
                <a:latin typeface="Arial"/>
                <a:ea typeface="Arial"/>
                <a:cs typeface="Arial"/>
                <a:sym typeface="Arial"/>
              </a:rPr>
              <a:t> </a:t>
            </a:r>
            <a:endParaRPr b="0" i="0" sz="6000" u="none" cap="none" strike="noStrike">
              <a:solidFill>
                <a:srgbClr val="6B6452"/>
              </a:solidFill>
              <a:latin typeface="Malgun Gothic"/>
              <a:ea typeface="Malgun Gothic"/>
              <a:cs typeface="Malgun Gothic"/>
              <a:sym typeface="Malgun Gothic"/>
            </a:endParaRPr>
          </a:p>
        </p:txBody>
      </p:sp>
      <p:graphicFrame>
        <p:nvGraphicFramePr>
          <p:cNvPr id="98" name="Google Shape;98;p16"/>
          <p:cNvGraphicFramePr/>
          <p:nvPr/>
        </p:nvGraphicFramePr>
        <p:xfrm>
          <a:off x="4948237" y="2332689"/>
          <a:ext cx="3000000" cy="3000000"/>
        </p:xfrm>
        <a:graphic>
          <a:graphicData uri="http://schemas.openxmlformats.org/drawingml/2006/table">
            <a:tbl>
              <a:tblPr bandRow="1" firstRow="1">
                <a:noFill/>
                <a:tableStyleId>{47C5E639-5555-4D2E-B584-7BE3E4F597D5}</a:tableStyleId>
              </a:tblPr>
              <a:tblGrid>
                <a:gridCol w="2295525"/>
              </a:tblGrid>
              <a:tr h="370850">
                <a:tc>
                  <a:txBody>
                    <a:bodyPr/>
                    <a:lstStyle/>
                    <a:p>
                      <a:pPr indent="0" lvl="0" marL="0" marR="0" rtl="0" algn="ctr">
                        <a:spcBef>
                          <a:spcPts val="0"/>
                        </a:spcBef>
                        <a:spcAft>
                          <a:spcPts val="0"/>
                        </a:spcAft>
                        <a:buNone/>
                      </a:pPr>
                      <a:r>
                        <a:rPr lang="en-US" sz="2000">
                          <a:solidFill>
                            <a:srgbClr val="3F3F3F"/>
                          </a:solidFill>
                          <a:latin typeface="Malgun Gothic"/>
                          <a:ea typeface="Malgun Gothic"/>
                          <a:cs typeface="Malgun Gothic"/>
                          <a:sym typeface="Malgun Gothic"/>
                        </a:rPr>
                        <a:t>연결 고리</a:t>
                      </a:r>
                      <a:endParaRPr sz="2000" u="none" cap="none" strike="noStrike">
                        <a:solidFill>
                          <a:srgbClr val="3F3F3F"/>
                        </a:solidFill>
                        <a:latin typeface="Malgun Gothic"/>
                        <a:ea typeface="Malgun Gothic"/>
                        <a:cs typeface="Malgun Gothic"/>
                        <a:sym typeface="Malgun Gothic"/>
                      </a:endParaRPr>
                    </a:p>
                  </a:txBody>
                  <a:tcPr marT="45725" marB="45725" marR="91450" marL="91450" anchor="ctr">
                    <a:lnT cap="flat" cmpd="sng" w="9525">
                      <a:solidFill>
                        <a:srgbClr val="7F7F7F"/>
                      </a:solidFill>
                      <a:prstDash val="dash"/>
                      <a:round/>
                      <a:headEnd len="sm" w="sm" type="none"/>
                      <a:tailEnd len="sm" w="sm" type="none"/>
                    </a:lnT>
                    <a:lnB cap="flat" cmpd="sng" w="9525">
                      <a:solidFill>
                        <a:srgbClr val="7F7F7F"/>
                      </a:solidFill>
                      <a:prstDash val="dash"/>
                      <a:round/>
                      <a:headEnd len="sm" w="sm" type="none"/>
                      <a:tailEnd len="sm" w="sm" type="none"/>
                    </a:lnB>
                    <a:solidFill>
                      <a:schemeClr val="lt1"/>
                    </a:solidFill>
                  </a:tcPr>
                </a:tc>
              </a:tr>
            </a:tbl>
          </a:graphicData>
        </a:graphic>
      </p:graphicFrame>
      <p:graphicFrame>
        <p:nvGraphicFramePr>
          <p:cNvPr id="99" name="Google Shape;99;p16"/>
          <p:cNvGraphicFramePr/>
          <p:nvPr/>
        </p:nvGraphicFramePr>
        <p:xfrm>
          <a:off x="8963875" y="4951700"/>
          <a:ext cx="3000000" cy="3000000"/>
        </p:xfrm>
        <a:graphic>
          <a:graphicData uri="http://schemas.openxmlformats.org/drawingml/2006/table">
            <a:tbl>
              <a:tblPr>
                <a:noFill/>
                <a:tableStyleId>{6456B578-4112-4AD4-8797-CCE523152433}</a:tableStyleId>
              </a:tblPr>
              <a:tblGrid>
                <a:gridCol w="2358325"/>
              </a:tblGrid>
              <a:tr h="381000">
                <a:tc>
                  <a:txBody>
                    <a:bodyPr/>
                    <a:lstStyle/>
                    <a:p>
                      <a:pPr indent="0" lvl="0" marL="0" rtl="0" algn="r">
                        <a:spcBef>
                          <a:spcPts val="0"/>
                        </a:spcBef>
                        <a:spcAft>
                          <a:spcPts val="0"/>
                        </a:spcAft>
                        <a:buNone/>
                      </a:pPr>
                      <a:r>
                        <a:rPr b="1" lang="en-US" sz="1700">
                          <a:solidFill>
                            <a:srgbClr val="595959"/>
                          </a:solidFill>
                        </a:rPr>
                        <a:t>박시원</a:t>
                      </a:r>
                      <a:endParaRPr b="1" sz="1700">
                        <a:solidFill>
                          <a:srgbClr val="59595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b="1" lang="en-US" sz="1700">
                          <a:solidFill>
                            <a:srgbClr val="595959"/>
                          </a:solidFill>
                        </a:rPr>
                        <a:t>정소비</a:t>
                      </a:r>
                      <a:endParaRPr b="1" sz="1700">
                        <a:solidFill>
                          <a:srgbClr val="59595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b="1" lang="en-US" sz="1700">
                          <a:solidFill>
                            <a:srgbClr val="595959"/>
                          </a:solidFill>
                        </a:rPr>
                        <a:t>정연규</a:t>
                      </a:r>
                      <a:endParaRPr b="1" sz="1700">
                        <a:solidFill>
                          <a:srgbClr val="59595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pSp>
        <p:nvGrpSpPr>
          <p:cNvPr id="273" name="Google Shape;273;p25"/>
          <p:cNvGrpSpPr/>
          <p:nvPr/>
        </p:nvGrpSpPr>
        <p:grpSpPr>
          <a:xfrm>
            <a:off x="0" y="-2576"/>
            <a:ext cx="12192000" cy="990001"/>
            <a:chOff x="0" y="-2576"/>
            <a:chExt cx="12192000" cy="990001"/>
          </a:xfrm>
        </p:grpSpPr>
        <p:sp>
          <p:nvSpPr>
            <p:cNvPr id="274" name="Google Shape;274;p25"/>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75" name="Google Shape;275;p25"/>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276" name="Google Shape;276;p25"/>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277" name="Google Shape;277;p25"/>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278" name="Google Shape;278;p25"/>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pic>
        <p:nvPicPr>
          <p:cNvPr id="279" name="Google Shape;279;p25"/>
          <p:cNvPicPr preferRelativeResize="0"/>
          <p:nvPr/>
        </p:nvPicPr>
        <p:blipFill>
          <a:blip r:embed="rId3">
            <a:alphaModFix/>
          </a:blip>
          <a:stretch>
            <a:fillRect/>
          </a:stretch>
        </p:blipFill>
        <p:spPr>
          <a:xfrm>
            <a:off x="1228788" y="3212299"/>
            <a:ext cx="6094950" cy="1607731"/>
          </a:xfrm>
          <a:prstGeom prst="rect">
            <a:avLst/>
          </a:prstGeom>
          <a:noFill/>
          <a:ln>
            <a:noFill/>
          </a:ln>
        </p:spPr>
      </p:pic>
      <p:pic>
        <p:nvPicPr>
          <p:cNvPr id="280" name="Google Shape;280;p25"/>
          <p:cNvPicPr preferRelativeResize="0"/>
          <p:nvPr/>
        </p:nvPicPr>
        <p:blipFill>
          <a:blip r:embed="rId4">
            <a:alphaModFix/>
          </a:blip>
          <a:stretch>
            <a:fillRect/>
          </a:stretch>
        </p:blipFill>
        <p:spPr>
          <a:xfrm>
            <a:off x="7458675" y="2216825"/>
            <a:ext cx="3656949" cy="3656974"/>
          </a:xfrm>
          <a:prstGeom prst="rect">
            <a:avLst/>
          </a:prstGeom>
          <a:noFill/>
          <a:ln>
            <a:noFill/>
          </a:ln>
        </p:spPr>
      </p:pic>
      <p:sp>
        <p:nvSpPr>
          <p:cNvPr id="281" name="Google Shape;281;p25"/>
          <p:cNvSpPr/>
          <p:nvPr/>
        </p:nvSpPr>
        <p:spPr>
          <a:xfrm>
            <a:off x="1228789" y="2216825"/>
            <a:ext cx="6094800" cy="5607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1600">
                <a:solidFill>
                  <a:srgbClr val="595959"/>
                </a:solidFill>
              </a:rPr>
              <a:t>방언(경상도)을 사용하는 일상 대화를 수집하여 음성을 문자로 변환한 방언 발화 데이터셋 구축</a:t>
            </a:r>
            <a:endParaRPr>
              <a:solidFill>
                <a:srgbClr val="595959"/>
              </a:solidFill>
            </a:endParaRPr>
          </a:p>
        </p:txBody>
      </p:sp>
      <p:sp>
        <p:nvSpPr>
          <p:cNvPr id="282" name="Google Shape;282;p25"/>
          <p:cNvSpPr/>
          <p:nvPr/>
        </p:nvSpPr>
        <p:spPr>
          <a:xfrm>
            <a:off x="1228789" y="5152305"/>
            <a:ext cx="6094800" cy="7215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조용한 환경에서 2,000명 이상의 화자가 발화한 3,000시간 이상의 음성 데이터셋의 원본 표준어 텍스트 및 방언 특성을 고려하여 전사한 텍스트 50만건</a:t>
            </a:r>
            <a:endParaRPr>
              <a:solidFill>
                <a:srgbClr val="595959"/>
              </a:solidFill>
            </a:endParaRPr>
          </a:p>
        </p:txBody>
      </p:sp>
      <p:sp>
        <p:nvSpPr>
          <p:cNvPr id="283" name="Google Shape;283;p25"/>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33333"/>
                </a:solidFill>
                <a:latin typeface="Malgun Gothic"/>
                <a:ea typeface="Malgun Gothic"/>
                <a:cs typeface="Malgun Gothic"/>
                <a:sym typeface="Malgun Gothic"/>
              </a:rPr>
              <a:t>데이터 설명 및 전처리	</a:t>
            </a:r>
            <a:r>
              <a:rPr b="1" lang="en-US">
                <a:solidFill>
                  <a:srgbClr val="D8D8D8"/>
                </a:solidFill>
                <a:latin typeface="Malgun Gothic"/>
                <a:ea typeface="Malgun Gothic"/>
                <a:cs typeface="Malgun Gothic"/>
                <a:sym typeface="Malgun Gothic"/>
              </a:rPr>
              <a:t>	EDA		과정 및 개요	모델링 과정</a:t>
            </a:r>
            <a:endParaRPr b="1">
              <a:solidFill>
                <a:srgbClr val="D8D8D8"/>
              </a:solidFill>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id="288" name="Google Shape;288;p26"/>
          <p:cNvGrpSpPr/>
          <p:nvPr/>
        </p:nvGrpSpPr>
        <p:grpSpPr>
          <a:xfrm>
            <a:off x="0" y="-2576"/>
            <a:ext cx="12192000" cy="990001"/>
            <a:chOff x="0" y="-2576"/>
            <a:chExt cx="12192000" cy="990001"/>
          </a:xfrm>
        </p:grpSpPr>
        <p:sp>
          <p:nvSpPr>
            <p:cNvPr id="289" name="Google Shape;289;p26"/>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90" name="Google Shape;290;p26"/>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291" name="Google Shape;291;p26"/>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292" name="Google Shape;292;p26"/>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293" name="Google Shape;293;p26"/>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294" name="Google Shape;294;p26"/>
          <p:cNvSpPr txBox="1"/>
          <p:nvPr/>
        </p:nvSpPr>
        <p:spPr>
          <a:xfrm>
            <a:off x="660775" y="2671025"/>
            <a:ext cx="464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rgbClr val="073763"/>
                </a:solidFill>
                <a:highlight>
                  <a:srgbClr val="FFFFFF"/>
                </a:highlight>
                <a:latin typeface="Malgun Gothic"/>
                <a:ea typeface="Malgun Gothic"/>
                <a:cs typeface="Malgun Gothic"/>
                <a:sym typeface="Malgun Gothic"/>
              </a:rPr>
              <a:t>의존 구문분석 API는 자연어 문장의 구조를 분석하는 기술로, 문장 내 각 어절에 대해서 지배소 어절을 인식하고, 주격, 목적격과 같은 세부 의존관계 유형을 인식하는 기술입니다. </a:t>
            </a:r>
            <a:endParaRPr b="1" sz="1200">
              <a:solidFill>
                <a:srgbClr val="073763"/>
              </a:solidFill>
              <a:latin typeface="Malgun Gothic"/>
              <a:ea typeface="Malgun Gothic"/>
              <a:cs typeface="Malgun Gothic"/>
              <a:sym typeface="Malgun Gothic"/>
            </a:endParaRPr>
          </a:p>
        </p:txBody>
      </p:sp>
      <p:graphicFrame>
        <p:nvGraphicFramePr>
          <p:cNvPr id="295" name="Google Shape;295;p26"/>
          <p:cNvGraphicFramePr/>
          <p:nvPr/>
        </p:nvGraphicFramePr>
        <p:xfrm>
          <a:off x="5740550" y="2438900"/>
          <a:ext cx="3000000" cy="3000000"/>
        </p:xfrm>
        <a:graphic>
          <a:graphicData uri="http://schemas.openxmlformats.org/drawingml/2006/table">
            <a:tbl>
              <a:tblPr>
                <a:noFill/>
                <a:tableStyleId>{6456B578-4112-4AD4-8797-CCE523152433}</a:tableStyleId>
              </a:tblPr>
              <a:tblGrid>
                <a:gridCol w="949775"/>
                <a:gridCol w="2444200"/>
              </a:tblGrid>
              <a:tr h="304175">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구문 태그</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3E8C6"/>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의미</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3E8C6"/>
                    </a:solidFill>
                  </a:tcPr>
                </a:tc>
              </a:tr>
              <a:tr h="352875">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NP</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체언(명사, 대명사, 수사)</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52875">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VP</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용언(동사, 형용사, 보조용언)</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04175">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AP</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부사구</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52875">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ANP</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긍정 지정사구(명사+이다)</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04175">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DP</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관형사구</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52875">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IP</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감탄사구(호칭 및 대답 등의 표현)</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470500">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X</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의사구(pseudo phrase,조사 단독 어절 또는 기호 등)</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52875">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L</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부호(왼쪽 괄호 및 따옴표)</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52875">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R</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부호(오른쪽 괄호 및 따옴표)</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bl>
          </a:graphicData>
        </a:graphic>
      </p:graphicFrame>
      <p:graphicFrame>
        <p:nvGraphicFramePr>
          <p:cNvPr id="296" name="Google Shape;296;p26"/>
          <p:cNvGraphicFramePr/>
          <p:nvPr/>
        </p:nvGraphicFramePr>
        <p:xfrm>
          <a:off x="9344425" y="2438900"/>
          <a:ext cx="3000000" cy="3000000"/>
        </p:xfrm>
        <a:graphic>
          <a:graphicData uri="http://schemas.openxmlformats.org/drawingml/2006/table">
            <a:tbl>
              <a:tblPr>
                <a:noFill/>
                <a:tableStyleId>{6456B578-4112-4AD4-8797-CCE523152433}</a:tableStyleId>
              </a:tblPr>
              <a:tblGrid>
                <a:gridCol w="862275"/>
                <a:gridCol w="1371675"/>
              </a:tblGrid>
              <a:tr h="381000">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기능 태그</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3E8C6"/>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의미</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3E8C6"/>
                    </a:solidFill>
                  </a:tcPr>
                </a:tc>
              </a:tr>
              <a:tr h="381000">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SBJ</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주어</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81000">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OBJ</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목적어</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548600">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MOD</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관형어</a:t>
                      </a:r>
                      <a:endParaRPr b="1" sz="1100">
                        <a:latin typeface="Malgun Gothic"/>
                        <a:ea typeface="Malgun Gothic"/>
                        <a:cs typeface="Malgun Gothic"/>
                        <a:sym typeface="Malgun Gothic"/>
                      </a:endParaRPr>
                    </a:p>
                    <a:p>
                      <a:pPr indent="0" lvl="0" marL="0" rtl="0" algn="ctr">
                        <a:spcBef>
                          <a:spcPts val="0"/>
                        </a:spcBef>
                        <a:spcAft>
                          <a:spcPts val="0"/>
                        </a:spcAft>
                        <a:buNone/>
                      </a:pPr>
                      <a:r>
                        <a:rPr b="1" lang="en-US" sz="1100">
                          <a:latin typeface="Malgun Gothic"/>
                          <a:ea typeface="Malgun Gothic"/>
                          <a:cs typeface="Malgun Gothic"/>
                          <a:sym typeface="Malgun Gothic"/>
                        </a:rPr>
                        <a:t>(체언 수식어)</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548600">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AJT</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부사어</a:t>
                      </a:r>
                      <a:endParaRPr b="1" sz="1100">
                        <a:latin typeface="Malgun Gothic"/>
                        <a:ea typeface="Malgun Gothic"/>
                        <a:cs typeface="Malgun Gothic"/>
                        <a:sym typeface="Malgun Gothic"/>
                      </a:endParaRPr>
                    </a:p>
                    <a:p>
                      <a:pPr indent="0" lvl="0" marL="0" rtl="0" algn="ctr">
                        <a:spcBef>
                          <a:spcPts val="0"/>
                        </a:spcBef>
                        <a:spcAft>
                          <a:spcPts val="0"/>
                        </a:spcAft>
                        <a:buNone/>
                      </a:pPr>
                      <a:r>
                        <a:rPr b="1" lang="en-US" sz="1100">
                          <a:latin typeface="Malgun Gothic"/>
                          <a:ea typeface="Malgun Gothic"/>
                          <a:cs typeface="Malgun Gothic"/>
                          <a:sym typeface="Malgun Gothic"/>
                        </a:rPr>
                        <a:t>(용언 수식어)</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81000">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CMP</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보어</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381000">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CNJ</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latin typeface="Malgun Gothic"/>
                          <a:ea typeface="Malgun Gothic"/>
                          <a:cs typeface="Malgun Gothic"/>
                          <a:sym typeface="Malgun Gothic"/>
                        </a:rPr>
                        <a:t>접속어(~와)</a:t>
                      </a:r>
                      <a:endParaRPr b="1" sz="1100">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bl>
          </a:graphicData>
        </a:graphic>
      </p:graphicFrame>
      <p:pic>
        <p:nvPicPr>
          <p:cNvPr id="297" name="Google Shape;297;p26"/>
          <p:cNvPicPr preferRelativeResize="0"/>
          <p:nvPr/>
        </p:nvPicPr>
        <p:blipFill>
          <a:blip r:embed="rId3">
            <a:alphaModFix/>
          </a:blip>
          <a:stretch>
            <a:fillRect/>
          </a:stretch>
        </p:blipFill>
        <p:spPr>
          <a:xfrm>
            <a:off x="381000" y="3998575"/>
            <a:ext cx="5207150" cy="1802475"/>
          </a:xfrm>
          <a:prstGeom prst="rect">
            <a:avLst/>
          </a:prstGeom>
          <a:noFill/>
          <a:ln>
            <a:noFill/>
          </a:ln>
        </p:spPr>
      </p:pic>
      <p:sp>
        <p:nvSpPr>
          <p:cNvPr id="298" name="Google Shape;298;p26"/>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33333"/>
                </a:solidFill>
                <a:latin typeface="Malgun Gothic"/>
                <a:ea typeface="Malgun Gothic"/>
                <a:cs typeface="Malgun Gothic"/>
                <a:sym typeface="Malgun Gothic"/>
              </a:rPr>
              <a:t>데이터 설명 및 전처리	</a:t>
            </a:r>
            <a:r>
              <a:rPr b="1" lang="en-US">
                <a:solidFill>
                  <a:srgbClr val="D8D8D8"/>
                </a:solidFill>
                <a:latin typeface="Malgun Gothic"/>
                <a:ea typeface="Malgun Gothic"/>
                <a:cs typeface="Malgun Gothic"/>
                <a:sym typeface="Malgun Gothic"/>
              </a:rPr>
              <a:t>	EDA		과정 및 개요	모델링 과정</a:t>
            </a:r>
            <a:endParaRPr b="1">
              <a:solidFill>
                <a:srgbClr val="D8D8D8"/>
              </a:solidFill>
              <a:latin typeface="Malgun Gothic"/>
              <a:ea typeface="Malgun Gothic"/>
              <a:cs typeface="Malgun Gothic"/>
              <a:sym typeface="Malgun Gothic"/>
            </a:endParaRPr>
          </a:p>
        </p:txBody>
      </p:sp>
      <p:sp>
        <p:nvSpPr>
          <p:cNvPr id="299" name="Google Shape;299;p26"/>
          <p:cNvSpPr/>
          <p:nvPr/>
        </p:nvSpPr>
        <p:spPr>
          <a:xfrm>
            <a:off x="660775" y="1835825"/>
            <a:ext cx="2037600" cy="4002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ETRI 의존구문분석</a:t>
            </a:r>
            <a:endParaRPr b="1">
              <a:solidFill>
                <a:schemeClr val="lt1"/>
              </a:solidFill>
              <a:latin typeface="Malgun Gothic"/>
              <a:ea typeface="Malgun Gothic"/>
              <a:cs typeface="Malgun Gothic"/>
              <a:sym typeface="Malgun Gothic"/>
            </a:endParaRPr>
          </a:p>
        </p:txBody>
      </p:sp>
      <p:sp>
        <p:nvSpPr>
          <p:cNvPr id="300" name="Google Shape;300;p26"/>
          <p:cNvSpPr/>
          <p:nvPr/>
        </p:nvSpPr>
        <p:spPr>
          <a:xfrm>
            <a:off x="5740550" y="1835825"/>
            <a:ext cx="1331400" cy="4002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구문태그셋</a:t>
            </a:r>
            <a:endParaRPr b="1">
              <a:solidFill>
                <a:schemeClr val="lt1"/>
              </a:solidFill>
              <a:latin typeface="Malgun Gothic"/>
              <a:ea typeface="Malgun Gothic"/>
              <a:cs typeface="Malgun Gothic"/>
              <a:sym typeface="Malgun Gothic"/>
            </a:endParaRPr>
          </a:p>
        </p:txBody>
      </p:sp>
      <p:sp>
        <p:nvSpPr>
          <p:cNvPr id="301" name="Google Shape;301;p26"/>
          <p:cNvSpPr/>
          <p:nvPr/>
        </p:nvSpPr>
        <p:spPr>
          <a:xfrm>
            <a:off x="9344425" y="1835825"/>
            <a:ext cx="1331400" cy="4002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기능 태그셋</a:t>
            </a:r>
            <a:endParaRPr b="1">
              <a:solidFill>
                <a:schemeClr val="lt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pSp>
        <p:nvGrpSpPr>
          <p:cNvPr id="306" name="Google Shape;306;p27"/>
          <p:cNvGrpSpPr/>
          <p:nvPr/>
        </p:nvGrpSpPr>
        <p:grpSpPr>
          <a:xfrm>
            <a:off x="0" y="-2576"/>
            <a:ext cx="12192000" cy="990001"/>
            <a:chOff x="0" y="-2576"/>
            <a:chExt cx="12192000" cy="990001"/>
          </a:xfrm>
        </p:grpSpPr>
        <p:sp>
          <p:nvSpPr>
            <p:cNvPr id="307" name="Google Shape;307;p27"/>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08" name="Google Shape;308;p27"/>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309" name="Google Shape;309;p27"/>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graphicFrame>
        <p:nvGraphicFramePr>
          <p:cNvPr id="310" name="Google Shape;310;p27"/>
          <p:cNvGraphicFramePr/>
          <p:nvPr/>
        </p:nvGraphicFramePr>
        <p:xfrm>
          <a:off x="695325" y="1601400"/>
          <a:ext cx="3000000" cy="3000000"/>
        </p:xfrm>
        <a:graphic>
          <a:graphicData uri="http://schemas.openxmlformats.org/drawingml/2006/table">
            <a:tbl>
              <a:tblPr>
                <a:noFill/>
                <a:tableStyleId>{6456B578-4112-4AD4-8797-CCE523152433}</a:tableStyleId>
              </a:tblPr>
              <a:tblGrid>
                <a:gridCol w="1635275"/>
                <a:gridCol w="1904300"/>
                <a:gridCol w="4115950"/>
                <a:gridCol w="1486425"/>
                <a:gridCol w="1724975"/>
              </a:tblGrid>
              <a:tr h="558650">
                <a:tc>
                  <a:txBody>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용도</a:t>
                      </a:r>
                      <a:endParaRPr b="1">
                        <a:solidFill>
                          <a:schemeClr val="lt1"/>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7835A"/>
                    </a:solidFill>
                  </a:tcPr>
                </a:tc>
                <a:tc>
                  <a:txBody>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이름</a:t>
                      </a:r>
                      <a:endParaRPr b="1">
                        <a:solidFill>
                          <a:schemeClr val="lt1"/>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7835A"/>
                    </a:solidFill>
                  </a:tcPr>
                </a:tc>
                <a:tc>
                  <a:txBody>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주요 내용</a:t>
                      </a:r>
                      <a:endParaRPr b="1">
                        <a:solidFill>
                          <a:schemeClr val="lt1"/>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7835A"/>
                    </a:solidFill>
                  </a:tcPr>
                </a:tc>
                <a:tc>
                  <a:txBody>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데이터 구축량</a:t>
                      </a:r>
                      <a:endParaRPr b="1">
                        <a:solidFill>
                          <a:schemeClr val="lt1"/>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7835A"/>
                    </a:solidFill>
                  </a:tcPr>
                </a:tc>
                <a:tc>
                  <a:txBody>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데이터 타입</a:t>
                      </a:r>
                      <a:endParaRPr b="1">
                        <a:solidFill>
                          <a:schemeClr val="lt1"/>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7835A"/>
                    </a:solidFill>
                  </a:tcPr>
                </a:tc>
              </a:tr>
              <a:tr h="522650">
                <a:tc rowSpan="2">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번역 모델</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표준어 사전</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solidFill>
                            <a:srgbClr val="595959"/>
                          </a:solidFill>
                          <a:latin typeface="Malgun Gothic"/>
                          <a:ea typeface="Malgun Gothic"/>
                          <a:cs typeface="Malgun Gothic"/>
                          <a:sym typeface="Malgun Gothic"/>
                        </a:rPr>
                        <a:t>{'이제': 161, '거기': 1, '조금': 3, '그렇게': 358, '하여튼': 128,</a:t>
                      </a:r>
                      <a:endParaRPr b="1" sz="1100">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389</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딕셔너리</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565425">
                <a:tc vMerge="1"/>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사투리 사전</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Clr>
                          <a:schemeClr val="dk1"/>
                        </a:buClr>
                        <a:buSzPts val="1100"/>
                        <a:buFont typeface="Arial"/>
                        <a:buNone/>
                      </a:pPr>
                      <a:r>
                        <a:rPr b="1" lang="en-US" sz="1100">
                          <a:solidFill>
                            <a:srgbClr val="595959"/>
                          </a:solidFill>
                          <a:latin typeface="Malgun Gothic"/>
                          <a:ea typeface="Malgun Gothic"/>
                          <a:cs typeface="Malgun Gothic"/>
                          <a:sym typeface="Malgun Gothic"/>
                        </a:rPr>
                        <a:t>{'인자': 0, '그기': 1, '인저': 2, '쫌': 3, '그래': 4, '하이튼': 5,</a:t>
                      </a:r>
                      <a:endParaRPr b="1" sz="1100">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389</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딕셔너리</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683500">
                <a:tc rowSpan="4">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동의어 처리 모델</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품사 사전</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solidFill>
                            <a:srgbClr val="595959"/>
                          </a:solidFill>
                          <a:latin typeface="Malgun Gothic"/>
                          <a:ea typeface="Malgun Gothic"/>
                          <a:cs typeface="Malgun Gothic"/>
                          <a:sym typeface="Malgun Gothic"/>
                        </a:rPr>
                        <a:t>{'NP_SBJ': 0, 'NP_OBJ': 1, 'NP_MOD': 2, 'NP_AJT': 3, </a:t>
                      </a:r>
                      <a:r>
                        <a:rPr b="1" lang="en-US" sz="1100">
                          <a:solidFill>
                            <a:srgbClr val="595959"/>
                          </a:solidFill>
                          <a:latin typeface="Malgun Gothic"/>
                          <a:ea typeface="Malgun Gothic"/>
                          <a:cs typeface="Malgun Gothic"/>
                          <a:sym typeface="Malgun Gothic"/>
                        </a:rPr>
                        <a:t>'</a:t>
                      </a:r>
                      <a:r>
                        <a:rPr b="1" lang="en-US" sz="1100">
                          <a:solidFill>
                            <a:srgbClr val="595959"/>
                          </a:solidFill>
                          <a:latin typeface="Malgun Gothic"/>
                          <a:ea typeface="Malgun Gothic"/>
                          <a:cs typeface="Malgun Gothic"/>
                          <a:sym typeface="Malgun Gothic"/>
                        </a:rPr>
                        <a:t>NP_CMP': 4, 'NP_CNJ': 5, 'VP_SBJ': 6,</a:t>
                      </a:r>
                      <a:endParaRPr b="1" sz="1100">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68</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딕셔너리</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749750">
                <a:tc vMerge="1"/>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전체 어절 사전</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solidFill>
                            <a:srgbClr val="595959"/>
                          </a:solidFill>
                          <a:latin typeface="Malgun Gothic"/>
                          <a:ea typeface="Malgun Gothic"/>
                          <a:cs typeface="Malgun Gothic"/>
                          <a:sym typeface="Malgun Gothic"/>
                        </a:rPr>
                        <a:t>{'이제': 88034, '인자0': 1, '거기': 914, '그기0': 3, '인저0': 5, '조금': 6, '쫌0': 7, '그렇게': 1264, '그래0': 9,</a:t>
                      </a:r>
                      <a:endParaRPr b="1" sz="1100">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31682</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딕셔너리</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702475">
                <a:tc vMerge="1"/>
                <a:tc>
                  <a:txBody>
                    <a:bodyPr/>
                    <a:lstStyle/>
                    <a:p>
                      <a:pPr indent="0" lvl="0" marL="0" rtl="0" algn="ctr">
                        <a:spcBef>
                          <a:spcPts val="0"/>
                        </a:spcBef>
                        <a:spcAft>
                          <a:spcPts val="0"/>
                        </a:spcAft>
                        <a:buClr>
                          <a:schemeClr val="dk1"/>
                        </a:buClr>
                        <a:buSzPts val="1100"/>
                        <a:buFont typeface="Arial"/>
                        <a:buNone/>
                      </a:pPr>
                      <a:r>
                        <a:rPr b="1" lang="en-US">
                          <a:solidFill>
                            <a:srgbClr val="595959"/>
                          </a:solidFill>
                          <a:latin typeface="Malgun Gothic"/>
                          <a:ea typeface="Malgun Gothic"/>
                          <a:cs typeface="Malgun Gothic"/>
                          <a:sym typeface="Malgun Gothic"/>
                        </a:rPr>
                        <a:t>동의어 사전</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sz="1100">
                          <a:solidFill>
                            <a:srgbClr val="595959"/>
                          </a:solidFill>
                          <a:latin typeface="Malgun Gothic"/>
                          <a:ea typeface="Malgun Gothic"/>
                          <a:cs typeface="Malgun Gothic"/>
                          <a:sym typeface="Malgun Gothic"/>
                        </a:rPr>
                        <a:t>['그래', '그니까', '땜에', '있나', '먹었다', '아이가',</a:t>
                      </a:r>
                      <a:endParaRPr b="1" sz="1100">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104</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리스트</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r h="1063825">
                <a:tc vMerge="1"/>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어절별 의존 구문의 품사 사전</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6133</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c>
                  <a:txBody>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데이터 프레임</a:t>
                      </a:r>
                      <a:endParaRPr b="1">
                        <a:solidFill>
                          <a:srgbClr val="595959"/>
                        </a:solidFill>
                        <a:latin typeface="Malgun Gothic"/>
                        <a:ea typeface="Malgun Gothic"/>
                        <a:cs typeface="Malgun Gothic"/>
                        <a:sym typeface="Malgun Gothic"/>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FEBDF"/>
                    </a:solidFill>
                  </a:tcPr>
                </a:tc>
              </a:tr>
            </a:tbl>
          </a:graphicData>
        </a:graphic>
      </p:graphicFrame>
      <p:sp>
        <p:nvSpPr>
          <p:cNvPr id="311" name="Google Shape;311;p27"/>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312" name="Google Shape;312;p27"/>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313" name="Google Shape;313;p27"/>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333333"/>
                </a:solidFill>
                <a:latin typeface="Malgun Gothic"/>
                <a:ea typeface="Malgun Gothic"/>
                <a:cs typeface="Malgun Gothic"/>
                <a:sym typeface="Malgun Gothic"/>
              </a:rPr>
              <a:t>데이터 설명 및 전처리	</a:t>
            </a:r>
            <a:r>
              <a:rPr b="1" lang="en-US">
                <a:solidFill>
                  <a:srgbClr val="D8D8D8"/>
                </a:solidFill>
                <a:latin typeface="Malgun Gothic"/>
                <a:ea typeface="Malgun Gothic"/>
                <a:cs typeface="Malgun Gothic"/>
                <a:sym typeface="Malgun Gothic"/>
              </a:rPr>
              <a:t>	EDA		과정 및 개요	모델링 과정</a:t>
            </a:r>
            <a:endParaRPr b="1">
              <a:solidFill>
                <a:srgbClr val="D8D8D8"/>
              </a:solidFill>
              <a:latin typeface="Malgun Gothic"/>
              <a:ea typeface="Malgun Gothic"/>
              <a:cs typeface="Malgun Gothic"/>
              <a:sym typeface="Malgun Gothic"/>
            </a:endParaRPr>
          </a:p>
        </p:txBody>
      </p:sp>
      <p:graphicFrame>
        <p:nvGraphicFramePr>
          <p:cNvPr id="314" name="Google Shape;314;p27"/>
          <p:cNvGraphicFramePr/>
          <p:nvPr/>
        </p:nvGraphicFramePr>
        <p:xfrm>
          <a:off x="5248875" y="5417105"/>
          <a:ext cx="3000000" cy="3000000"/>
        </p:xfrm>
        <a:graphic>
          <a:graphicData uri="http://schemas.openxmlformats.org/drawingml/2006/table">
            <a:tbl>
              <a:tblPr>
                <a:noFill/>
                <a:tableStyleId>{6456B578-4112-4AD4-8797-CCE523152433}</a:tableStyleId>
              </a:tblPr>
              <a:tblGrid>
                <a:gridCol w="960325"/>
                <a:gridCol w="960325"/>
              </a:tblGrid>
              <a:tr h="305950">
                <a:tc>
                  <a:txBody>
                    <a:bodyPr/>
                    <a:lstStyle/>
                    <a:p>
                      <a:pPr indent="0" lvl="0" marL="0" rtl="0" algn="ctr">
                        <a:spcBef>
                          <a:spcPts val="0"/>
                        </a:spcBef>
                        <a:spcAft>
                          <a:spcPts val="0"/>
                        </a:spcAft>
                        <a:buNone/>
                      </a:pPr>
                      <a:r>
                        <a:rPr b="1" lang="en-US" sz="1000">
                          <a:latin typeface="Malgun Gothic"/>
                          <a:ea typeface="Malgun Gothic"/>
                          <a:cs typeface="Malgun Gothic"/>
                          <a:sym typeface="Malgun Gothic"/>
                        </a:rPr>
                        <a:t>pos</a:t>
                      </a:r>
                      <a:endParaRPr b="1" sz="1000">
                        <a:latin typeface="Malgun Gothic"/>
                        <a:ea typeface="Malgun Gothic"/>
                        <a:cs typeface="Malgun Gothic"/>
                        <a:sym typeface="Malgun Gothic"/>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US" sz="1000">
                          <a:latin typeface="Malgun Gothic"/>
                          <a:ea typeface="Malgun Gothic"/>
                          <a:cs typeface="Malgun Gothic"/>
                          <a:sym typeface="Malgun Gothic"/>
                        </a:rPr>
                        <a:t>word</a:t>
                      </a:r>
                      <a:endParaRPr b="1" sz="1000">
                        <a:latin typeface="Malgun Gothic"/>
                        <a:ea typeface="Malgun Gothic"/>
                        <a:cs typeface="Malgun Gothic"/>
                        <a:sym typeface="Malgun Gothic"/>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E9E9E"/>
                    </a:solidFill>
                  </a:tcPr>
                </a:tc>
              </a:tr>
              <a:tr h="305950">
                <a:tc>
                  <a:txBody>
                    <a:bodyPr/>
                    <a:lstStyle/>
                    <a:p>
                      <a:pPr indent="0" lvl="0" marL="0" rtl="0" algn="ctr">
                        <a:spcBef>
                          <a:spcPts val="0"/>
                        </a:spcBef>
                        <a:spcAft>
                          <a:spcPts val="0"/>
                        </a:spcAft>
                        <a:buNone/>
                      </a:pPr>
                      <a:r>
                        <a:rPr b="1" lang="en-US" sz="1000">
                          <a:latin typeface="Malgun Gothic"/>
                          <a:ea typeface="Malgun Gothic"/>
                          <a:cs typeface="Malgun Gothic"/>
                          <a:sym typeface="Malgun Gothic"/>
                        </a:rPr>
                        <a:t>3</a:t>
                      </a:r>
                      <a:endParaRPr b="1" sz="1000">
                        <a:latin typeface="Malgun Gothic"/>
                        <a:ea typeface="Malgun Gothic"/>
                        <a:cs typeface="Malgun Gothic"/>
                        <a:sym typeface="Malgun Gothic"/>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US" sz="1000">
                          <a:latin typeface="Malgun Gothic"/>
                          <a:ea typeface="Malgun Gothic"/>
                          <a:cs typeface="Malgun Gothic"/>
                          <a:sym typeface="Malgun Gothic"/>
                        </a:rPr>
                        <a:t>155743</a:t>
                      </a:r>
                      <a:endParaRPr b="1" sz="1000">
                        <a:latin typeface="Malgun Gothic"/>
                        <a:ea typeface="Malgun Gothic"/>
                        <a:cs typeface="Malgun Gothic"/>
                        <a:sym typeface="Malgun Gothic"/>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05950">
                <a:tc>
                  <a:txBody>
                    <a:bodyPr/>
                    <a:lstStyle/>
                    <a:p>
                      <a:pPr indent="0" lvl="0" marL="0" rtl="0" algn="ctr">
                        <a:spcBef>
                          <a:spcPts val="0"/>
                        </a:spcBef>
                        <a:spcAft>
                          <a:spcPts val="0"/>
                        </a:spcAft>
                        <a:buNone/>
                      </a:pPr>
                      <a:r>
                        <a:rPr b="1" lang="en-US" sz="1000">
                          <a:latin typeface="Malgun Gothic"/>
                          <a:ea typeface="Malgun Gothic"/>
                          <a:cs typeface="Malgun Gothic"/>
                          <a:sym typeface="Malgun Gothic"/>
                        </a:rPr>
                        <a:t>8</a:t>
                      </a:r>
                      <a:endParaRPr b="1" sz="1000">
                        <a:latin typeface="Malgun Gothic"/>
                        <a:ea typeface="Malgun Gothic"/>
                        <a:cs typeface="Malgun Gothic"/>
                        <a:sym typeface="Malgun Gothic"/>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US" sz="1000">
                          <a:latin typeface="Malgun Gothic"/>
                          <a:ea typeface="Malgun Gothic"/>
                          <a:cs typeface="Malgun Gothic"/>
                          <a:sym typeface="Malgun Gothic"/>
                        </a:rPr>
                        <a:t>2194</a:t>
                      </a:r>
                      <a:endParaRPr b="1" sz="1000">
                        <a:latin typeface="Malgun Gothic"/>
                        <a:ea typeface="Malgun Gothic"/>
                        <a:cs typeface="Malgun Gothic"/>
                        <a:sym typeface="Malgun Gothic"/>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8"/>
          <p:cNvPicPr preferRelativeResize="0"/>
          <p:nvPr/>
        </p:nvPicPr>
        <p:blipFill>
          <a:blip r:embed="rId3">
            <a:alphaModFix/>
          </a:blip>
          <a:stretch>
            <a:fillRect/>
          </a:stretch>
        </p:blipFill>
        <p:spPr>
          <a:xfrm>
            <a:off x="8706925" y="2066575"/>
            <a:ext cx="2805000" cy="2422800"/>
          </a:xfrm>
          <a:prstGeom prst="rect">
            <a:avLst/>
          </a:prstGeom>
          <a:noFill/>
          <a:ln>
            <a:noFill/>
          </a:ln>
        </p:spPr>
      </p:pic>
      <p:grpSp>
        <p:nvGrpSpPr>
          <p:cNvPr id="320" name="Google Shape;320;p28"/>
          <p:cNvGrpSpPr/>
          <p:nvPr/>
        </p:nvGrpSpPr>
        <p:grpSpPr>
          <a:xfrm>
            <a:off x="8294648" y="1936325"/>
            <a:ext cx="3335044" cy="2606402"/>
            <a:chOff x="1368985" y="1474125"/>
            <a:chExt cx="3960390" cy="2606402"/>
          </a:xfrm>
        </p:grpSpPr>
        <p:sp>
          <p:nvSpPr>
            <p:cNvPr id="321" name="Google Shape;321;p28"/>
            <p:cNvSpPr/>
            <p:nvPr/>
          </p:nvSpPr>
          <p:spPr>
            <a:xfrm flipH="1">
              <a:off x="1369225" y="1474125"/>
              <a:ext cx="3960150" cy="2606402"/>
            </a:xfrm>
            <a:custGeom>
              <a:rect b="b" l="l" r="r" t="t"/>
              <a:pathLst>
                <a:path extrusionOk="0" h="1596571" w="2859314">
                  <a:moveTo>
                    <a:pt x="2492331" y="0"/>
                  </a:moveTo>
                  <a:lnTo>
                    <a:pt x="0" y="0"/>
                  </a:lnTo>
                  <a:lnTo>
                    <a:pt x="0" y="1596571"/>
                  </a:lnTo>
                  <a:lnTo>
                    <a:pt x="2859314" y="1596571"/>
                  </a:lnTo>
                  <a:lnTo>
                    <a:pt x="2859314" y="366983"/>
                  </a:lnTo>
                  <a:cubicBezTo>
                    <a:pt x="2656635" y="366983"/>
                    <a:pt x="2492331" y="202679"/>
                    <a:pt x="2492331" y="0"/>
                  </a:cubicBezTo>
                  <a:close/>
                </a:path>
              </a:pathLst>
            </a:custGeom>
            <a:noFill/>
            <a:ln cap="flat" cmpd="sng" w="12700">
              <a:solidFill>
                <a:srgbClr val="F783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2" name="Google Shape;322;p28"/>
            <p:cNvSpPr/>
            <p:nvPr/>
          </p:nvSpPr>
          <p:spPr>
            <a:xfrm flipH="1">
              <a:off x="1368985" y="1474125"/>
              <a:ext cx="442215" cy="534878"/>
            </a:xfrm>
            <a:custGeom>
              <a:rect b="b" l="l" r="r" t="t"/>
              <a:pathLst>
                <a:path extrusionOk="0" h="366983" w="366983">
                  <a:moveTo>
                    <a:pt x="366983" y="0"/>
                  </a:moveTo>
                  <a:lnTo>
                    <a:pt x="0" y="0"/>
                  </a:lnTo>
                  <a:cubicBezTo>
                    <a:pt x="0" y="202679"/>
                    <a:pt x="164304" y="366983"/>
                    <a:pt x="366983" y="366983"/>
                  </a:cubicBezTo>
                  <a:close/>
                </a:path>
              </a:pathLst>
            </a:custGeom>
            <a:solidFill>
              <a:srgbClr val="F7835A"/>
            </a:solidFill>
            <a:ln cap="flat" cmpd="sng" w="12700">
              <a:solidFill>
                <a:srgbClr val="F7835A"/>
              </a:solidFill>
              <a:prstDash val="solid"/>
              <a:miter lim="800000"/>
              <a:headEnd len="sm" w="sm" type="none"/>
              <a:tailEnd len="sm" w="sm" type="none"/>
            </a:ln>
          </p:spPr>
          <p:txBody>
            <a:bodyPr anchorCtr="0" anchor="t" bIns="324000" lIns="36000" spcFirstLastPara="1" rIns="91425" wrap="square" tIns="45700">
              <a:noAutofit/>
            </a:bodyPr>
            <a:lstStyle/>
            <a:p>
              <a:pPr indent="0" lvl="0" marL="0" marR="0" rtl="0" algn="ctr">
                <a:spcBef>
                  <a:spcPts val="0"/>
                </a:spcBef>
                <a:spcAft>
                  <a:spcPts val="0"/>
                </a:spcAft>
                <a:buNone/>
              </a:pPr>
              <a:r>
                <a:rPr b="1" i="0" lang="en-US" sz="1200" u="none" cap="none" strike="noStrike">
                  <a:solidFill>
                    <a:srgbClr val="FFFFFF"/>
                  </a:solidFill>
                  <a:latin typeface="Malgun Gothic"/>
                  <a:ea typeface="Malgun Gothic"/>
                  <a:cs typeface="Malgun Gothic"/>
                  <a:sym typeface="Malgun Gothic"/>
                </a:rPr>
                <a:t>0</a:t>
              </a:r>
              <a:r>
                <a:rPr b="1" lang="en-US" sz="1200">
                  <a:solidFill>
                    <a:srgbClr val="FFFFFF"/>
                  </a:solidFill>
                  <a:latin typeface="Malgun Gothic"/>
                  <a:ea typeface="Malgun Gothic"/>
                  <a:cs typeface="Malgun Gothic"/>
                  <a:sym typeface="Malgun Gothic"/>
                </a:rPr>
                <a:t>3</a:t>
              </a:r>
              <a:endParaRPr b="1" i="0" sz="1200" u="none" cap="none" strike="noStrike">
                <a:solidFill>
                  <a:srgbClr val="FFFFFF"/>
                </a:solidFill>
                <a:latin typeface="Malgun Gothic"/>
                <a:ea typeface="Malgun Gothic"/>
                <a:cs typeface="Malgun Gothic"/>
                <a:sym typeface="Malgun Gothic"/>
              </a:endParaRPr>
            </a:p>
          </p:txBody>
        </p:sp>
      </p:grpSp>
      <p:sp>
        <p:nvSpPr>
          <p:cNvPr id="323" name="Google Shape;323;p28"/>
          <p:cNvSpPr/>
          <p:nvPr/>
        </p:nvSpPr>
        <p:spPr>
          <a:xfrm>
            <a:off x="8253025" y="4742875"/>
            <a:ext cx="3335100" cy="1632600"/>
          </a:xfrm>
          <a:prstGeom prst="roundRect">
            <a:avLst>
              <a:gd fmla="val 0" name="adj"/>
            </a:avLst>
          </a:prstGeom>
          <a:noFill/>
          <a:ln cap="flat" cmpd="sng" w="9525">
            <a:solidFill>
              <a:srgbClr val="BFBFBF"/>
            </a:solidFill>
            <a:prstDash val="dash"/>
            <a:miter lim="800000"/>
            <a:headEnd len="sm" w="sm" type="none"/>
            <a:tailEnd len="sm" w="sm" type="none"/>
          </a:ln>
        </p:spPr>
        <p:txBody>
          <a:bodyPr anchorCtr="0" anchor="ctr" bIns="108000" lIns="108000" spcFirstLastPara="1" rIns="108000" wrap="square" tIns="108000">
            <a:noAutofit/>
          </a:bodyPr>
          <a:lstStyle/>
          <a:p>
            <a:pPr indent="0" lvl="0" marL="0" marR="0" rtl="0" algn="ctr">
              <a:lnSpc>
                <a:spcPct val="150000"/>
              </a:lnSpc>
              <a:spcBef>
                <a:spcPts val="0"/>
              </a:spcBef>
              <a:spcAft>
                <a:spcPts val="0"/>
              </a:spcAft>
              <a:buNone/>
            </a:pPr>
            <a:r>
              <a:rPr b="1" lang="en-US" sz="1600">
                <a:solidFill>
                  <a:srgbClr val="333333"/>
                </a:solidFill>
                <a:latin typeface="Malgun Gothic"/>
                <a:ea typeface="Malgun Gothic"/>
                <a:cs typeface="Malgun Gothic"/>
                <a:sym typeface="Malgun Gothic"/>
              </a:rPr>
              <a:t>문장 길이</a:t>
            </a:r>
            <a:endParaRPr b="1" sz="1600">
              <a:solidFill>
                <a:srgbClr val="333333"/>
              </a:solidFill>
              <a:latin typeface="Malgun Gothic"/>
              <a:ea typeface="Malgun Gothic"/>
              <a:cs typeface="Malgun Gothic"/>
              <a:sym typeface="Malgun Gothic"/>
            </a:endParaRPr>
          </a:p>
          <a:p>
            <a:pPr indent="0" lvl="0" marL="0" rtl="0" algn="ctr">
              <a:lnSpc>
                <a:spcPct val="150000"/>
              </a:lnSpc>
              <a:spcBef>
                <a:spcPts val="0"/>
              </a:spcBef>
              <a:spcAft>
                <a:spcPts val="0"/>
              </a:spcAft>
              <a:buNone/>
            </a:pPr>
            <a:r>
              <a:rPr b="1" lang="en-US" sz="1200">
                <a:solidFill>
                  <a:srgbClr val="333333"/>
                </a:solidFill>
                <a:latin typeface="Malgun Gothic"/>
                <a:ea typeface="Malgun Gothic"/>
                <a:cs typeface="Malgun Gothic"/>
                <a:sym typeface="Malgun Gothic"/>
              </a:rPr>
              <a:t>문장길이의 중앙값과 이상치 확인</a:t>
            </a:r>
            <a:endParaRPr b="1" sz="1200">
              <a:solidFill>
                <a:srgbClr val="333333"/>
              </a:solidFill>
              <a:latin typeface="Malgun Gothic"/>
              <a:ea typeface="Malgun Gothic"/>
              <a:cs typeface="Malgun Gothic"/>
              <a:sym typeface="Malgun Gothic"/>
            </a:endParaRPr>
          </a:p>
        </p:txBody>
      </p:sp>
      <p:pic>
        <p:nvPicPr>
          <p:cNvPr id="324" name="Google Shape;324;p28"/>
          <p:cNvPicPr preferRelativeResize="0"/>
          <p:nvPr/>
        </p:nvPicPr>
        <p:blipFill>
          <a:blip r:embed="rId4">
            <a:alphaModFix/>
          </a:blip>
          <a:stretch>
            <a:fillRect/>
          </a:stretch>
        </p:blipFill>
        <p:spPr>
          <a:xfrm>
            <a:off x="1024875" y="2154588"/>
            <a:ext cx="3193525" cy="2334775"/>
          </a:xfrm>
          <a:prstGeom prst="rect">
            <a:avLst/>
          </a:prstGeom>
          <a:noFill/>
          <a:ln>
            <a:noFill/>
          </a:ln>
        </p:spPr>
      </p:pic>
      <p:pic>
        <p:nvPicPr>
          <p:cNvPr id="325" name="Google Shape;325;p28"/>
          <p:cNvPicPr preferRelativeResize="0"/>
          <p:nvPr/>
        </p:nvPicPr>
        <p:blipFill>
          <a:blip r:embed="rId5">
            <a:alphaModFix/>
          </a:blip>
          <a:stretch>
            <a:fillRect/>
          </a:stretch>
        </p:blipFill>
        <p:spPr>
          <a:xfrm>
            <a:off x="4838594" y="2202375"/>
            <a:ext cx="2981606" cy="2334775"/>
          </a:xfrm>
          <a:prstGeom prst="rect">
            <a:avLst/>
          </a:prstGeom>
          <a:noFill/>
          <a:ln>
            <a:noFill/>
          </a:ln>
        </p:spPr>
      </p:pic>
      <p:grpSp>
        <p:nvGrpSpPr>
          <p:cNvPr id="326" name="Google Shape;326;p28"/>
          <p:cNvGrpSpPr/>
          <p:nvPr/>
        </p:nvGrpSpPr>
        <p:grpSpPr>
          <a:xfrm>
            <a:off x="0" y="-2576"/>
            <a:ext cx="12192000" cy="990001"/>
            <a:chOff x="0" y="-2576"/>
            <a:chExt cx="12192000" cy="990001"/>
          </a:xfrm>
        </p:grpSpPr>
        <p:sp>
          <p:nvSpPr>
            <p:cNvPr id="327" name="Google Shape;327;p28"/>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28" name="Google Shape;328;p28"/>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329" name="Google Shape;329;p28"/>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330" name="Google Shape;330;p28"/>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331" name="Google Shape;331;p28"/>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grpSp>
        <p:nvGrpSpPr>
          <p:cNvPr id="332" name="Google Shape;332;p28"/>
          <p:cNvGrpSpPr/>
          <p:nvPr/>
        </p:nvGrpSpPr>
        <p:grpSpPr>
          <a:xfrm>
            <a:off x="883148" y="1936325"/>
            <a:ext cx="3335044" cy="2606402"/>
            <a:chOff x="1368985" y="1474125"/>
            <a:chExt cx="3960390" cy="2606402"/>
          </a:xfrm>
        </p:grpSpPr>
        <p:sp>
          <p:nvSpPr>
            <p:cNvPr id="333" name="Google Shape;333;p28"/>
            <p:cNvSpPr/>
            <p:nvPr/>
          </p:nvSpPr>
          <p:spPr>
            <a:xfrm flipH="1">
              <a:off x="1369225" y="1474125"/>
              <a:ext cx="3960150" cy="2606402"/>
            </a:xfrm>
            <a:custGeom>
              <a:rect b="b" l="l" r="r" t="t"/>
              <a:pathLst>
                <a:path extrusionOk="0" h="1596571" w="2859314">
                  <a:moveTo>
                    <a:pt x="2492331" y="0"/>
                  </a:moveTo>
                  <a:lnTo>
                    <a:pt x="0" y="0"/>
                  </a:lnTo>
                  <a:lnTo>
                    <a:pt x="0" y="1596571"/>
                  </a:lnTo>
                  <a:lnTo>
                    <a:pt x="2859314" y="1596571"/>
                  </a:lnTo>
                  <a:lnTo>
                    <a:pt x="2859314" y="366983"/>
                  </a:lnTo>
                  <a:cubicBezTo>
                    <a:pt x="2656635" y="366983"/>
                    <a:pt x="2492331" y="202679"/>
                    <a:pt x="2492331" y="0"/>
                  </a:cubicBezTo>
                  <a:close/>
                </a:path>
              </a:pathLst>
            </a:custGeom>
            <a:noFill/>
            <a:ln cap="flat" cmpd="sng" w="12700">
              <a:solidFill>
                <a:srgbClr val="F783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4" name="Google Shape;334;p28"/>
            <p:cNvSpPr/>
            <p:nvPr/>
          </p:nvSpPr>
          <p:spPr>
            <a:xfrm flipH="1">
              <a:off x="1368985" y="1474125"/>
              <a:ext cx="442215" cy="534878"/>
            </a:xfrm>
            <a:custGeom>
              <a:rect b="b" l="l" r="r" t="t"/>
              <a:pathLst>
                <a:path extrusionOk="0" h="366983" w="366983">
                  <a:moveTo>
                    <a:pt x="366983" y="0"/>
                  </a:moveTo>
                  <a:lnTo>
                    <a:pt x="0" y="0"/>
                  </a:lnTo>
                  <a:cubicBezTo>
                    <a:pt x="0" y="202679"/>
                    <a:pt x="164304" y="366983"/>
                    <a:pt x="366983" y="366983"/>
                  </a:cubicBezTo>
                  <a:close/>
                </a:path>
              </a:pathLst>
            </a:custGeom>
            <a:solidFill>
              <a:srgbClr val="F7835A"/>
            </a:solidFill>
            <a:ln cap="flat" cmpd="sng" w="12700">
              <a:solidFill>
                <a:srgbClr val="F7835A"/>
              </a:solidFill>
              <a:prstDash val="solid"/>
              <a:miter lim="800000"/>
              <a:headEnd len="sm" w="sm" type="none"/>
              <a:tailEnd len="sm" w="sm" type="none"/>
            </a:ln>
          </p:spPr>
          <p:txBody>
            <a:bodyPr anchorCtr="0" anchor="t" bIns="324000" lIns="36000" spcFirstLastPara="1" rIns="91425" wrap="square" tIns="45700">
              <a:noAutofit/>
            </a:bodyPr>
            <a:lstStyle/>
            <a:p>
              <a:pPr indent="0" lvl="0" marL="0" marR="0" rtl="0" algn="ctr">
                <a:spcBef>
                  <a:spcPts val="0"/>
                </a:spcBef>
                <a:spcAft>
                  <a:spcPts val="0"/>
                </a:spcAft>
                <a:buNone/>
              </a:pPr>
              <a:r>
                <a:rPr b="1" i="0" lang="en-US" sz="1200" u="none" cap="none" strike="noStrike">
                  <a:solidFill>
                    <a:srgbClr val="FFFFFF"/>
                  </a:solidFill>
                  <a:latin typeface="Malgun Gothic"/>
                  <a:ea typeface="Malgun Gothic"/>
                  <a:cs typeface="Malgun Gothic"/>
                  <a:sym typeface="Malgun Gothic"/>
                </a:rPr>
                <a:t>01</a:t>
              </a:r>
              <a:endParaRPr b="1" i="0" sz="1200" u="none" cap="none" strike="noStrike">
                <a:solidFill>
                  <a:srgbClr val="FFFFFF"/>
                </a:solidFill>
                <a:latin typeface="Malgun Gothic"/>
                <a:ea typeface="Malgun Gothic"/>
                <a:cs typeface="Malgun Gothic"/>
                <a:sym typeface="Malgun Gothic"/>
              </a:endParaRPr>
            </a:p>
          </p:txBody>
        </p:sp>
      </p:grpSp>
      <p:sp>
        <p:nvSpPr>
          <p:cNvPr id="335" name="Google Shape;335;p28"/>
          <p:cNvSpPr/>
          <p:nvPr/>
        </p:nvSpPr>
        <p:spPr>
          <a:xfrm flipH="1">
            <a:off x="4585692" y="1936325"/>
            <a:ext cx="3338249" cy="2606402"/>
          </a:xfrm>
          <a:custGeom>
            <a:rect b="b" l="l" r="r" t="t"/>
            <a:pathLst>
              <a:path extrusionOk="0" h="1596571" w="2859314">
                <a:moveTo>
                  <a:pt x="2492331" y="0"/>
                </a:moveTo>
                <a:lnTo>
                  <a:pt x="0" y="0"/>
                </a:lnTo>
                <a:lnTo>
                  <a:pt x="0" y="1596571"/>
                </a:lnTo>
                <a:lnTo>
                  <a:pt x="2859314" y="1596571"/>
                </a:lnTo>
                <a:lnTo>
                  <a:pt x="2859314" y="366983"/>
                </a:lnTo>
                <a:cubicBezTo>
                  <a:pt x="2656635" y="366983"/>
                  <a:pt x="2492331" y="202679"/>
                  <a:pt x="2492331" y="0"/>
                </a:cubicBezTo>
                <a:close/>
              </a:path>
            </a:pathLst>
          </a:custGeom>
          <a:noFill/>
          <a:ln cap="flat" cmpd="sng" w="12700">
            <a:solidFill>
              <a:srgbClr val="F7835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36" name="Google Shape;336;p28"/>
          <p:cNvSpPr/>
          <p:nvPr/>
        </p:nvSpPr>
        <p:spPr>
          <a:xfrm flipH="1">
            <a:off x="4588897" y="1936325"/>
            <a:ext cx="372389" cy="534878"/>
          </a:xfrm>
          <a:custGeom>
            <a:rect b="b" l="l" r="r" t="t"/>
            <a:pathLst>
              <a:path extrusionOk="0" h="366983" w="366983">
                <a:moveTo>
                  <a:pt x="366983" y="0"/>
                </a:moveTo>
                <a:lnTo>
                  <a:pt x="0" y="0"/>
                </a:lnTo>
                <a:cubicBezTo>
                  <a:pt x="0" y="202679"/>
                  <a:pt x="164304" y="366983"/>
                  <a:pt x="366983" y="366983"/>
                </a:cubicBezTo>
                <a:close/>
              </a:path>
            </a:pathLst>
          </a:custGeom>
          <a:solidFill>
            <a:srgbClr val="F7835A"/>
          </a:solidFill>
          <a:ln cap="flat" cmpd="sng" w="12700">
            <a:solidFill>
              <a:srgbClr val="F7835A"/>
            </a:solidFill>
            <a:prstDash val="solid"/>
            <a:miter lim="800000"/>
            <a:headEnd len="sm" w="sm" type="none"/>
            <a:tailEnd len="sm" w="sm" type="none"/>
          </a:ln>
        </p:spPr>
        <p:txBody>
          <a:bodyPr anchorCtr="0" anchor="t" bIns="324000" lIns="36000" spcFirstLastPara="1" rIns="91425" wrap="square" tIns="45700">
            <a:noAutofit/>
          </a:bodyPr>
          <a:lstStyle/>
          <a:p>
            <a:pPr indent="0" lvl="0" marL="0" marR="0" rtl="0" algn="ctr">
              <a:spcBef>
                <a:spcPts val="0"/>
              </a:spcBef>
              <a:spcAft>
                <a:spcPts val="0"/>
              </a:spcAft>
              <a:buNone/>
            </a:pPr>
            <a:r>
              <a:rPr b="1" i="0" lang="en-US" sz="1200" u="none" cap="none" strike="noStrike">
                <a:solidFill>
                  <a:srgbClr val="FFFFFF"/>
                </a:solidFill>
                <a:latin typeface="Malgun Gothic"/>
                <a:ea typeface="Malgun Gothic"/>
                <a:cs typeface="Malgun Gothic"/>
                <a:sym typeface="Malgun Gothic"/>
              </a:rPr>
              <a:t>0</a:t>
            </a:r>
            <a:r>
              <a:rPr b="1" lang="en-US" sz="1200">
                <a:solidFill>
                  <a:srgbClr val="FFFFFF"/>
                </a:solidFill>
                <a:latin typeface="Malgun Gothic"/>
                <a:ea typeface="Malgun Gothic"/>
                <a:cs typeface="Malgun Gothic"/>
                <a:sym typeface="Malgun Gothic"/>
              </a:rPr>
              <a:t>2</a:t>
            </a:r>
            <a:endParaRPr b="1" i="0" sz="1200" u="none" cap="none" strike="noStrike">
              <a:solidFill>
                <a:srgbClr val="FFFFFF"/>
              </a:solidFill>
              <a:latin typeface="Malgun Gothic"/>
              <a:ea typeface="Malgun Gothic"/>
              <a:cs typeface="Malgun Gothic"/>
              <a:sym typeface="Malgun Gothic"/>
            </a:endParaRPr>
          </a:p>
        </p:txBody>
      </p:sp>
      <p:sp>
        <p:nvSpPr>
          <p:cNvPr id="337" name="Google Shape;337;p28"/>
          <p:cNvSpPr/>
          <p:nvPr/>
        </p:nvSpPr>
        <p:spPr>
          <a:xfrm>
            <a:off x="4588925" y="4742875"/>
            <a:ext cx="3335100" cy="1632600"/>
          </a:xfrm>
          <a:prstGeom prst="roundRect">
            <a:avLst>
              <a:gd fmla="val 0" name="adj"/>
            </a:avLst>
          </a:prstGeom>
          <a:noFill/>
          <a:ln cap="flat" cmpd="sng" w="9525">
            <a:solidFill>
              <a:srgbClr val="BFBFBF"/>
            </a:solidFill>
            <a:prstDash val="dash"/>
            <a:miter lim="800000"/>
            <a:headEnd len="sm" w="sm" type="none"/>
            <a:tailEnd len="sm" w="sm" type="none"/>
          </a:ln>
        </p:spPr>
        <p:txBody>
          <a:bodyPr anchorCtr="0" anchor="ctr" bIns="108000" lIns="108000" spcFirstLastPara="1" rIns="108000" wrap="square" tIns="108000">
            <a:noAutofit/>
          </a:bodyPr>
          <a:lstStyle/>
          <a:p>
            <a:pPr indent="0" lvl="0" marL="0" marR="0" rtl="0" algn="ctr">
              <a:lnSpc>
                <a:spcPct val="150000"/>
              </a:lnSpc>
              <a:spcBef>
                <a:spcPts val="0"/>
              </a:spcBef>
              <a:spcAft>
                <a:spcPts val="0"/>
              </a:spcAft>
              <a:buNone/>
            </a:pPr>
            <a:r>
              <a:rPr b="1" lang="en-US" sz="1600">
                <a:solidFill>
                  <a:srgbClr val="333333"/>
                </a:solidFill>
                <a:latin typeface="Malgun Gothic"/>
                <a:ea typeface="Malgun Gothic"/>
                <a:cs typeface="Malgun Gothic"/>
                <a:sym typeface="Malgun Gothic"/>
              </a:rPr>
              <a:t>글자수 빈도</a:t>
            </a:r>
            <a:endParaRPr b="1" i="0" sz="1600" u="none" cap="none" strike="noStrike">
              <a:solidFill>
                <a:srgbClr val="333333"/>
              </a:solidFill>
              <a:latin typeface="Malgun Gothic"/>
              <a:ea typeface="Malgun Gothic"/>
              <a:cs typeface="Malgun Gothic"/>
              <a:sym typeface="Malgun Gothic"/>
            </a:endParaRPr>
          </a:p>
          <a:p>
            <a:pPr indent="0" lvl="0" marL="0" rtl="0" algn="ctr">
              <a:lnSpc>
                <a:spcPct val="150000"/>
              </a:lnSpc>
              <a:spcBef>
                <a:spcPts val="0"/>
              </a:spcBef>
              <a:spcAft>
                <a:spcPts val="0"/>
              </a:spcAft>
              <a:buNone/>
            </a:pPr>
            <a:r>
              <a:rPr b="1" lang="en-US" sz="1200">
                <a:solidFill>
                  <a:srgbClr val="333333"/>
                </a:solidFill>
                <a:latin typeface="Malgun Gothic"/>
                <a:ea typeface="Malgun Gothic"/>
                <a:cs typeface="Malgun Gothic"/>
                <a:sym typeface="Malgun Gothic"/>
              </a:rPr>
              <a:t>어절별 글자수는 5~10개가 제일 많음</a:t>
            </a:r>
            <a:endParaRPr b="1" sz="1200">
              <a:solidFill>
                <a:srgbClr val="333333"/>
              </a:solidFill>
              <a:latin typeface="Malgun Gothic"/>
              <a:ea typeface="Malgun Gothic"/>
              <a:cs typeface="Malgun Gothic"/>
              <a:sym typeface="Malgun Gothic"/>
            </a:endParaRPr>
          </a:p>
        </p:txBody>
      </p:sp>
      <p:sp>
        <p:nvSpPr>
          <p:cNvPr id="338" name="Google Shape;338;p28"/>
          <p:cNvSpPr/>
          <p:nvPr/>
        </p:nvSpPr>
        <p:spPr>
          <a:xfrm>
            <a:off x="5370843" y="5294226"/>
            <a:ext cx="216000" cy="216000"/>
          </a:xfrm>
          <a:prstGeom prst="ellipse">
            <a:avLst/>
          </a:prstGeom>
          <a:solidFill>
            <a:srgbClr val="F783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Arial"/>
              <a:ea typeface="Arial"/>
              <a:cs typeface="Arial"/>
              <a:sym typeface="Arial"/>
            </a:endParaRPr>
          </a:p>
        </p:txBody>
      </p:sp>
      <p:sp>
        <p:nvSpPr>
          <p:cNvPr id="339" name="Google Shape;339;p28"/>
          <p:cNvSpPr/>
          <p:nvPr/>
        </p:nvSpPr>
        <p:spPr>
          <a:xfrm>
            <a:off x="9144168" y="5294215"/>
            <a:ext cx="216000" cy="216000"/>
          </a:xfrm>
          <a:prstGeom prst="ellipse">
            <a:avLst/>
          </a:prstGeom>
          <a:solidFill>
            <a:srgbClr val="F783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Arial"/>
              <a:ea typeface="Arial"/>
              <a:cs typeface="Arial"/>
              <a:sym typeface="Arial"/>
            </a:endParaRPr>
          </a:p>
        </p:txBody>
      </p:sp>
      <p:sp>
        <p:nvSpPr>
          <p:cNvPr id="340" name="Google Shape;340;p28"/>
          <p:cNvSpPr/>
          <p:nvPr/>
        </p:nvSpPr>
        <p:spPr>
          <a:xfrm>
            <a:off x="855125" y="4742875"/>
            <a:ext cx="3335100" cy="1632600"/>
          </a:xfrm>
          <a:prstGeom prst="roundRect">
            <a:avLst>
              <a:gd fmla="val 0" name="adj"/>
            </a:avLst>
          </a:prstGeom>
          <a:noFill/>
          <a:ln cap="flat" cmpd="sng" w="9525">
            <a:solidFill>
              <a:srgbClr val="BFBFBF"/>
            </a:solidFill>
            <a:prstDash val="dash"/>
            <a:miter lim="800000"/>
            <a:headEnd len="sm" w="sm" type="none"/>
            <a:tailEnd len="sm" w="sm" type="none"/>
          </a:ln>
        </p:spPr>
        <p:txBody>
          <a:bodyPr anchorCtr="0" anchor="ctr" bIns="108000" lIns="108000" spcFirstLastPara="1" rIns="108000" wrap="square" tIns="108000">
            <a:noAutofit/>
          </a:bodyPr>
          <a:lstStyle/>
          <a:p>
            <a:pPr indent="0" lvl="0" marL="0" marR="0" rtl="0" algn="ctr">
              <a:lnSpc>
                <a:spcPct val="150000"/>
              </a:lnSpc>
              <a:spcBef>
                <a:spcPts val="0"/>
              </a:spcBef>
              <a:spcAft>
                <a:spcPts val="0"/>
              </a:spcAft>
              <a:buNone/>
            </a:pPr>
            <a:r>
              <a:rPr b="1" lang="en-US" sz="1600">
                <a:solidFill>
                  <a:srgbClr val="333333"/>
                </a:solidFill>
                <a:latin typeface="Malgun Gothic"/>
                <a:ea typeface="Malgun Gothic"/>
                <a:cs typeface="Malgun Gothic"/>
                <a:sym typeface="Malgun Gothic"/>
              </a:rPr>
              <a:t>어절수 빈도</a:t>
            </a:r>
            <a:endParaRPr b="1" i="0" sz="1600" u="none" cap="none" strike="noStrike">
              <a:solidFill>
                <a:srgbClr val="333333"/>
              </a:solidFill>
              <a:latin typeface="Malgun Gothic"/>
              <a:ea typeface="Malgun Gothic"/>
              <a:cs typeface="Malgun Gothic"/>
              <a:sym typeface="Malgun Gothic"/>
            </a:endParaRPr>
          </a:p>
          <a:p>
            <a:pPr indent="0" lvl="0" marL="0" rtl="0" algn="ctr">
              <a:lnSpc>
                <a:spcPct val="150000"/>
              </a:lnSpc>
              <a:spcBef>
                <a:spcPts val="0"/>
              </a:spcBef>
              <a:spcAft>
                <a:spcPts val="0"/>
              </a:spcAft>
              <a:buClr>
                <a:schemeClr val="dk1"/>
              </a:buClr>
              <a:buFont typeface="Arial"/>
              <a:buNone/>
            </a:pPr>
            <a:r>
              <a:rPr b="1" lang="en-US" sz="1200">
                <a:solidFill>
                  <a:srgbClr val="333333"/>
                </a:solidFill>
                <a:latin typeface="Malgun Gothic"/>
                <a:ea typeface="Malgun Gothic"/>
                <a:cs typeface="Malgun Gothic"/>
                <a:sym typeface="Malgun Gothic"/>
              </a:rPr>
              <a:t>문장별 글자수는 2~3개가 제일 많음</a:t>
            </a:r>
            <a:endParaRPr b="1">
              <a:solidFill>
                <a:srgbClr val="333333"/>
              </a:solidFill>
            </a:endParaRPr>
          </a:p>
        </p:txBody>
      </p:sp>
      <p:sp>
        <p:nvSpPr>
          <p:cNvPr id="341" name="Google Shape;341;p28"/>
          <p:cNvSpPr/>
          <p:nvPr/>
        </p:nvSpPr>
        <p:spPr>
          <a:xfrm>
            <a:off x="1655593" y="5294226"/>
            <a:ext cx="216000" cy="216000"/>
          </a:xfrm>
          <a:prstGeom prst="ellipse">
            <a:avLst/>
          </a:prstGeom>
          <a:solidFill>
            <a:srgbClr val="F783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Arial"/>
              <a:ea typeface="Arial"/>
              <a:cs typeface="Arial"/>
              <a:sym typeface="Arial"/>
            </a:endParaRPr>
          </a:p>
        </p:txBody>
      </p:sp>
      <p:sp>
        <p:nvSpPr>
          <p:cNvPr id="342" name="Google Shape;342;p28"/>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D8D8D8"/>
                </a:solidFill>
                <a:latin typeface="Malgun Gothic"/>
                <a:ea typeface="Malgun Gothic"/>
                <a:cs typeface="Malgun Gothic"/>
                <a:sym typeface="Malgun Gothic"/>
              </a:rPr>
              <a:t>데이터 설명 및 전처리		</a:t>
            </a:r>
            <a:r>
              <a:rPr b="1" lang="en-US">
                <a:solidFill>
                  <a:srgbClr val="333333"/>
                </a:solidFill>
                <a:latin typeface="Malgun Gothic"/>
                <a:ea typeface="Malgun Gothic"/>
                <a:cs typeface="Malgun Gothic"/>
                <a:sym typeface="Malgun Gothic"/>
              </a:rPr>
              <a:t>EDA</a:t>
            </a:r>
            <a:r>
              <a:rPr b="1" lang="en-US">
                <a:solidFill>
                  <a:srgbClr val="D8D8D8"/>
                </a:solidFill>
                <a:latin typeface="Malgun Gothic"/>
                <a:ea typeface="Malgun Gothic"/>
                <a:cs typeface="Malgun Gothic"/>
                <a:sym typeface="Malgun Gothic"/>
              </a:rPr>
              <a:t>		과정 및 개요	모델링 과정</a:t>
            </a:r>
            <a:endParaRPr b="1">
              <a:solidFill>
                <a:srgbClr val="D8D8D8"/>
              </a:solidFill>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pSp>
        <p:nvGrpSpPr>
          <p:cNvPr id="347" name="Google Shape;347;p29"/>
          <p:cNvGrpSpPr/>
          <p:nvPr/>
        </p:nvGrpSpPr>
        <p:grpSpPr>
          <a:xfrm>
            <a:off x="0" y="-2576"/>
            <a:ext cx="12192000" cy="990001"/>
            <a:chOff x="0" y="-2576"/>
            <a:chExt cx="12192000" cy="990001"/>
          </a:xfrm>
        </p:grpSpPr>
        <p:sp>
          <p:nvSpPr>
            <p:cNvPr id="348" name="Google Shape;348;p29"/>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49" name="Google Shape;349;p29"/>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350" name="Google Shape;350;p29"/>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351" name="Google Shape;351;p29"/>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352" name="Google Shape;352;p29"/>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pic>
        <p:nvPicPr>
          <p:cNvPr id="353" name="Google Shape;353;p29"/>
          <p:cNvPicPr preferRelativeResize="0"/>
          <p:nvPr/>
        </p:nvPicPr>
        <p:blipFill>
          <a:blip r:embed="rId3">
            <a:alphaModFix/>
          </a:blip>
          <a:stretch>
            <a:fillRect/>
          </a:stretch>
        </p:blipFill>
        <p:spPr>
          <a:xfrm>
            <a:off x="1532525" y="1798151"/>
            <a:ext cx="4235051" cy="3817749"/>
          </a:xfrm>
          <a:prstGeom prst="rect">
            <a:avLst/>
          </a:prstGeom>
          <a:noFill/>
          <a:ln>
            <a:noFill/>
          </a:ln>
        </p:spPr>
      </p:pic>
      <p:grpSp>
        <p:nvGrpSpPr>
          <p:cNvPr id="354" name="Google Shape;354;p29"/>
          <p:cNvGrpSpPr/>
          <p:nvPr/>
        </p:nvGrpSpPr>
        <p:grpSpPr>
          <a:xfrm>
            <a:off x="1402260" y="5615858"/>
            <a:ext cx="9558715" cy="1117142"/>
            <a:chOff x="1402375" y="5615819"/>
            <a:chExt cx="9389700" cy="1117142"/>
          </a:xfrm>
        </p:grpSpPr>
        <p:grpSp>
          <p:nvGrpSpPr>
            <p:cNvPr id="355" name="Google Shape;355;p29"/>
            <p:cNvGrpSpPr/>
            <p:nvPr/>
          </p:nvGrpSpPr>
          <p:grpSpPr>
            <a:xfrm>
              <a:off x="1402375" y="5615819"/>
              <a:ext cx="9389700" cy="1117142"/>
              <a:chOff x="1402384" y="5485498"/>
              <a:chExt cx="9389700" cy="1247785"/>
            </a:xfrm>
          </p:grpSpPr>
          <p:sp>
            <p:nvSpPr>
              <p:cNvPr id="356" name="Google Shape;356;p29"/>
              <p:cNvSpPr/>
              <p:nvPr/>
            </p:nvSpPr>
            <p:spPr>
              <a:xfrm>
                <a:off x="1402384" y="5616083"/>
                <a:ext cx="9389700" cy="1117200"/>
              </a:xfrm>
              <a:prstGeom prst="roundRect">
                <a:avLst>
                  <a:gd fmla="val 50000" name="adj"/>
                </a:avLst>
              </a:prstGeom>
              <a:solidFill>
                <a:schemeClr val="lt1"/>
              </a:solidFill>
              <a:ln cap="flat" cmpd="sng" w="9525">
                <a:solidFill>
                  <a:srgbClr val="BFBFBF"/>
                </a:solidFill>
                <a:prstDash val="dash"/>
                <a:miter lim="800000"/>
                <a:headEnd len="sm" w="sm" type="none"/>
                <a:tailEnd len="sm" w="sm" type="none"/>
              </a:ln>
              <a:effectLst>
                <a:outerShdw rotWithShape="0" algn="tl" dir="2700000" dist="38100">
                  <a:srgbClr val="000000">
                    <a:alpha val="29800"/>
                  </a:srgbClr>
                </a:outerShdw>
              </a:effectLst>
            </p:spPr>
            <p:txBody>
              <a:bodyPr anchorCtr="0" anchor="ctr" bIns="108000" lIns="396000" spcFirstLastPara="1" rIns="108000" wrap="square" tIns="108000">
                <a:noAutofit/>
              </a:bodyPr>
              <a:lstStyle/>
              <a:p>
                <a:pPr indent="0" lvl="0" marL="457200" marR="0" rtl="0" algn="l">
                  <a:lnSpc>
                    <a:spcPct val="150000"/>
                  </a:lnSpc>
                  <a:spcBef>
                    <a:spcPts val="0"/>
                  </a:spcBef>
                  <a:spcAft>
                    <a:spcPts val="0"/>
                  </a:spcAft>
                  <a:buNone/>
                </a:pPr>
                <a:r>
                  <a:rPr b="1" lang="en-US">
                    <a:solidFill>
                      <a:srgbClr val="595959"/>
                    </a:solidFill>
                    <a:latin typeface="Malgun Gothic"/>
                    <a:ea typeface="Malgun Gothic"/>
                    <a:cs typeface="Malgun Gothic"/>
                    <a:sym typeface="Malgun Gothic"/>
                  </a:rPr>
                  <a:t>2글자 이상인 어절별 빈도수							   </a:t>
                </a:r>
                <a:r>
                  <a:rPr b="1" lang="en-US">
                    <a:solidFill>
                      <a:srgbClr val="595959"/>
                    </a:solidFill>
                    <a:latin typeface="Malgun Gothic"/>
                    <a:ea typeface="Malgun Gothic"/>
                    <a:cs typeface="Malgun Gothic"/>
                    <a:sym typeface="Malgun Gothic"/>
                  </a:rPr>
                  <a:t>pos_tag</a:t>
                </a:r>
                <a:endParaRPr b="1">
                  <a:solidFill>
                    <a:srgbClr val="595959"/>
                  </a:solidFill>
                  <a:latin typeface="Malgun Gothic"/>
                  <a:ea typeface="Malgun Gothic"/>
                  <a:cs typeface="Malgun Gothic"/>
                  <a:sym typeface="Malgun Gothic"/>
                </a:endParaRPr>
              </a:p>
            </p:txBody>
          </p:sp>
          <p:sp>
            <p:nvSpPr>
              <p:cNvPr id="357" name="Google Shape;357;p29"/>
              <p:cNvSpPr/>
              <p:nvPr/>
            </p:nvSpPr>
            <p:spPr>
              <a:xfrm>
                <a:off x="1908175" y="5485498"/>
                <a:ext cx="1150500" cy="272400"/>
              </a:xfrm>
              <a:prstGeom prst="roundRect">
                <a:avLst>
                  <a:gd fmla="val 50000" name="adj"/>
                </a:avLst>
              </a:prstGeom>
              <a:solidFill>
                <a:srgbClr val="F7835A"/>
              </a:solidFill>
              <a:ln cap="flat" cmpd="sng" w="19050">
                <a:solidFill>
                  <a:srgbClr val="F7835A"/>
                </a:solidFill>
                <a:prstDash val="solid"/>
                <a:miter lim="800000"/>
                <a:headEnd len="sm" w="sm" type="none"/>
                <a:tailEnd len="sm" w="sm" type="none"/>
              </a:ln>
            </p:spPr>
            <p:txBody>
              <a:bodyPr anchorCtr="0" anchor="ctr" bIns="45700" lIns="91425" spcFirstLastPara="1" rIns="91425" wrap="square" tIns="45700">
                <a:noAutofit/>
              </a:bodyPr>
              <a:lstStyle/>
              <a:p>
                <a:pPr indent="0" lvl="0" marL="88900" marR="0" rtl="0" algn="ctr">
                  <a:spcBef>
                    <a:spcPts val="0"/>
                  </a:spcBef>
                  <a:spcAft>
                    <a:spcPts val="0"/>
                  </a:spcAft>
                  <a:buNone/>
                </a:pPr>
                <a:r>
                  <a:rPr b="1" lang="en-US" sz="1200">
                    <a:solidFill>
                      <a:srgbClr val="FFFFFF"/>
                    </a:solidFill>
                    <a:latin typeface="Arial"/>
                    <a:ea typeface="Arial"/>
                    <a:cs typeface="Arial"/>
                    <a:sym typeface="Arial"/>
                  </a:rPr>
                  <a:t>KEY point</a:t>
                </a:r>
                <a:endParaRPr b="1" sz="1200">
                  <a:solidFill>
                    <a:srgbClr val="FFFFFF"/>
                  </a:solidFill>
                  <a:latin typeface="Arial"/>
                  <a:ea typeface="Arial"/>
                  <a:cs typeface="Arial"/>
                  <a:sym typeface="Arial"/>
                </a:endParaRPr>
              </a:p>
            </p:txBody>
          </p:sp>
        </p:grpSp>
        <p:cxnSp>
          <p:nvCxnSpPr>
            <p:cNvPr id="358" name="Google Shape;358;p29"/>
            <p:cNvCxnSpPr/>
            <p:nvPr/>
          </p:nvCxnSpPr>
          <p:spPr>
            <a:xfrm>
              <a:off x="3069536" y="5730733"/>
              <a:ext cx="720000" cy="5700"/>
            </a:xfrm>
            <a:prstGeom prst="straightConnector1">
              <a:avLst/>
            </a:prstGeom>
            <a:noFill/>
            <a:ln cap="flat" cmpd="sng" w="25400">
              <a:solidFill>
                <a:srgbClr val="F7835A"/>
              </a:solidFill>
              <a:prstDash val="solid"/>
              <a:miter lim="800000"/>
              <a:headEnd len="sm" w="sm" type="none"/>
              <a:tailEnd len="sm" w="sm" type="none"/>
            </a:ln>
          </p:spPr>
        </p:cxnSp>
      </p:grpSp>
      <p:sp>
        <p:nvSpPr>
          <p:cNvPr id="359" name="Google Shape;359;p29"/>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D8D8D8"/>
                </a:solidFill>
                <a:latin typeface="Malgun Gothic"/>
                <a:ea typeface="Malgun Gothic"/>
                <a:cs typeface="Malgun Gothic"/>
                <a:sym typeface="Malgun Gothic"/>
              </a:rPr>
              <a:t>데이터 설명 및 전처리		</a:t>
            </a:r>
            <a:r>
              <a:rPr b="1" lang="en-US">
                <a:solidFill>
                  <a:srgbClr val="333333"/>
                </a:solidFill>
                <a:latin typeface="Malgun Gothic"/>
                <a:ea typeface="Malgun Gothic"/>
                <a:cs typeface="Malgun Gothic"/>
                <a:sym typeface="Malgun Gothic"/>
              </a:rPr>
              <a:t>EDA</a:t>
            </a:r>
            <a:r>
              <a:rPr b="1" lang="en-US">
                <a:solidFill>
                  <a:srgbClr val="D8D8D8"/>
                </a:solidFill>
                <a:latin typeface="Malgun Gothic"/>
                <a:ea typeface="Malgun Gothic"/>
                <a:cs typeface="Malgun Gothic"/>
                <a:sym typeface="Malgun Gothic"/>
              </a:rPr>
              <a:t>		과정 및 개요	모델링 과정</a:t>
            </a:r>
            <a:endParaRPr b="1">
              <a:solidFill>
                <a:srgbClr val="D8D8D8"/>
              </a:solidFill>
              <a:latin typeface="Malgun Gothic"/>
              <a:ea typeface="Malgun Gothic"/>
              <a:cs typeface="Malgun Gothic"/>
              <a:sym typeface="Malgun Gothic"/>
            </a:endParaRPr>
          </a:p>
        </p:txBody>
      </p:sp>
      <p:pic>
        <p:nvPicPr>
          <p:cNvPr id="360" name="Google Shape;360;p29"/>
          <p:cNvPicPr preferRelativeResize="0"/>
          <p:nvPr/>
        </p:nvPicPr>
        <p:blipFill>
          <a:blip r:embed="rId4">
            <a:alphaModFix/>
          </a:blip>
          <a:stretch>
            <a:fillRect/>
          </a:stretch>
        </p:blipFill>
        <p:spPr>
          <a:xfrm>
            <a:off x="6635201" y="1751925"/>
            <a:ext cx="4003136" cy="3910194"/>
          </a:xfrm>
          <a:prstGeom prst="rect">
            <a:avLst/>
          </a:prstGeom>
          <a:noFill/>
          <a:ln>
            <a:noFill/>
          </a:ln>
        </p:spPr>
      </p:pic>
      <p:sp>
        <p:nvSpPr>
          <p:cNvPr id="361" name="Google Shape;361;p29"/>
          <p:cNvSpPr/>
          <p:nvPr/>
        </p:nvSpPr>
        <p:spPr>
          <a:xfrm>
            <a:off x="2112793" y="6132426"/>
            <a:ext cx="216000" cy="216000"/>
          </a:xfrm>
          <a:prstGeom prst="ellipse">
            <a:avLst/>
          </a:prstGeom>
          <a:solidFill>
            <a:srgbClr val="F783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Arial"/>
              <a:ea typeface="Arial"/>
              <a:cs typeface="Arial"/>
              <a:sym typeface="Arial"/>
            </a:endParaRPr>
          </a:p>
        </p:txBody>
      </p:sp>
      <p:sp>
        <p:nvSpPr>
          <p:cNvPr id="362" name="Google Shape;362;p29"/>
          <p:cNvSpPr/>
          <p:nvPr/>
        </p:nvSpPr>
        <p:spPr>
          <a:xfrm>
            <a:off x="7218193" y="6132426"/>
            <a:ext cx="216000" cy="216000"/>
          </a:xfrm>
          <a:prstGeom prst="ellipse">
            <a:avLst/>
          </a:prstGeom>
          <a:solidFill>
            <a:srgbClr val="F783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pSp>
        <p:nvGrpSpPr>
          <p:cNvPr id="367" name="Google Shape;367;p30"/>
          <p:cNvGrpSpPr/>
          <p:nvPr/>
        </p:nvGrpSpPr>
        <p:grpSpPr>
          <a:xfrm>
            <a:off x="0" y="-2576"/>
            <a:ext cx="12192000" cy="990001"/>
            <a:chOff x="0" y="-2576"/>
            <a:chExt cx="12192000" cy="990001"/>
          </a:xfrm>
        </p:grpSpPr>
        <p:sp>
          <p:nvSpPr>
            <p:cNvPr id="368" name="Google Shape;368;p30"/>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69" name="Google Shape;369;p30"/>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370" name="Google Shape;370;p30"/>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371" name="Google Shape;371;p30"/>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372" name="Google Shape;372;p30"/>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pic>
        <p:nvPicPr>
          <p:cNvPr id="373" name="Google Shape;373;p30"/>
          <p:cNvPicPr preferRelativeResize="0"/>
          <p:nvPr/>
        </p:nvPicPr>
        <p:blipFill>
          <a:blip r:embed="rId3">
            <a:alphaModFix/>
          </a:blip>
          <a:stretch>
            <a:fillRect/>
          </a:stretch>
        </p:blipFill>
        <p:spPr>
          <a:xfrm>
            <a:off x="1077500" y="1551100"/>
            <a:ext cx="5873376" cy="5094099"/>
          </a:xfrm>
          <a:prstGeom prst="rect">
            <a:avLst/>
          </a:prstGeom>
          <a:noFill/>
          <a:ln>
            <a:noFill/>
          </a:ln>
        </p:spPr>
      </p:pic>
      <p:sp>
        <p:nvSpPr>
          <p:cNvPr id="374" name="Google Shape;374;p30"/>
          <p:cNvSpPr txBox="1"/>
          <p:nvPr/>
        </p:nvSpPr>
        <p:spPr>
          <a:xfrm>
            <a:off x="7401675" y="3488100"/>
            <a:ext cx="41076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7835A"/>
                </a:solidFill>
                <a:latin typeface="Malgun Gothic"/>
                <a:ea typeface="Malgun Gothic"/>
                <a:cs typeface="Malgun Gothic"/>
                <a:sym typeface="Malgun Gothic"/>
              </a:rPr>
              <a:t>어절의 2-gram 빈도수</a:t>
            </a:r>
            <a:endParaRPr b="1" sz="3000">
              <a:solidFill>
                <a:srgbClr val="F7835A"/>
              </a:solidFill>
              <a:latin typeface="Malgun Gothic"/>
              <a:ea typeface="Malgun Gothic"/>
              <a:cs typeface="Malgun Gothic"/>
              <a:sym typeface="Malgun Gothic"/>
            </a:endParaRPr>
          </a:p>
        </p:txBody>
      </p:sp>
      <p:sp>
        <p:nvSpPr>
          <p:cNvPr id="375" name="Google Shape;375;p30"/>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D8D8D8"/>
                </a:solidFill>
                <a:latin typeface="Malgun Gothic"/>
                <a:ea typeface="Malgun Gothic"/>
                <a:cs typeface="Malgun Gothic"/>
                <a:sym typeface="Malgun Gothic"/>
              </a:rPr>
              <a:t>데이터 설명 및 전처리		</a:t>
            </a:r>
            <a:r>
              <a:rPr b="1" lang="en-US">
                <a:solidFill>
                  <a:srgbClr val="333333"/>
                </a:solidFill>
                <a:latin typeface="Malgun Gothic"/>
                <a:ea typeface="Malgun Gothic"/>
                <a:cs typeface="Malgun Gothic"/>
                <a:sym typeface="Malgun Gothic"/>
              </a:rPr>
              <a:t>EDA</a:t>
            </a:r>
            <a:r>
              <a:rPr b="1" lang="en-US">
                <a:solidFill>
                  <a:srgbClr val="D8D8D8"/>
                </a:solidFill>
                <a:latin typeface="Malgun Gothic"/>
                <a:ea typeface="Malgun Gothic"/>
                <a:cs typeface="Malgun Gothic"/>
                <a:sym typeface="Malgun Gothic"/>
              </a:rPr>
              <a:t>		과정 및 개요	모델링 과정</a:t>
            </a:r>
            <a:endParaRPr b="1">
              <a:solidFill>
                <a:srgbClr val="D8D8D8"/>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grpSp>
        <p:nvGrpSpPr>
          <p:cNvPr id="380" name="Google Shape;380;p31"/>
          <p:cNvGrpSpPr/>
          <p:nvPr/>
        </p:nvGrpSpPr>
        <p:grpSpPr>
          <a:xfrm>
            <a:off x="0" y="-2576"/>
            <a:ext cx="12192000" cy="990001"/>
            <a:chOff x="0" y="-2576"/>
            <a:chExt cx="12192000" cy="990001"/>
          </a:xfrm>
        </p:grpSpPr>
        <p:sp>
          <p:nvSpPr>
            <p:cNvPr id="381" name="Google Shape;381;p31"/>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82" name="Google Shape;382;p31"/>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383" name="Google Shape;383;p31"/>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384" name="Google Shape;384;p31"/>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385" name="Google Shape;385;p31"/>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pic>
        <p:nvPicPr>
          <p:cNvPr id="386" name="Google Shape;386;p31"/>
          <p:cNvPicPr preferRelativeResize="0"/>
          <p:nvPr/>
        </p:nvPicPr>
        <p:blipFill>
          <a:blip r:embed="rId3">
            <a:alphaModFix/>
          </a:blip>
          <a:stretch>
            <a:fillRect/>
          </a:stretch>
        </p:blipFill>
        <p:spPr>
          <a:xfrm>
            <a:off x="1266700" y="1630575"/>
            <a:ext cx="9487575" cy="4363762"/>
          </a:xfrm>
          <a:prstGeom prst="rect">
            <a:avLst/>
          </a:prstGeom>
          <a:noFill/>
          <a:ln>
            <a:noFill/>
          </a:ln>
        </p:spPr>
      </p:pic>
      <p:sp>
        <p:nvSpPr>
          <p:cNvPr id="387" name="Google Shape;387;p31"/>
          <p:cNvSpPr txBox="1"/>
          <p:nvPr/>
        </p:nvSpPr>
        <p:spPr>
          <a:xfrm>
            <a:off x="3999725" y="5994325"/>
            <a:ext cx="4107600" cy="7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7835A"/>
                </a:solidFill>
                <a:latin typeface="Malgun Gothic"/>
                <a:ea typeface="Malgun Gothic"/>
                <a:cs typeface="Malgun Gothic"/>
                <a:sym typeface="Malgun Gothic"/>
              </a:rPr>
              <a:t>각 문장길이의 분포도</a:t>
            </a:r>
            <a:endParaRPr b="1" sz="3000">
              <a:solidFill>
                <a:srgbClr val="F7835A"/>
              </a:solidFill>
              <a:latin typeface="Malgun Gothic"/>
              <a:ea typeface="Malgun Gothic"/>
              <a:cs typeface="Malgun Gothic"/>
              <a:sym typeface="Malgun Gothic"/>
            </a:endParaRPr>
          </a:p>
        </p:txBody>
      </p:sp>
      <p:sp>
        <p:nvSpPr>
          <p:cNvPr id="388" name="Google Shape;388;p31"/>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D8D8D8"/>
                </a:solidFill>
                <a:latin typeface="Malgun Gothic"/>
                <a:ea typeface="Malgun Gothic"/>
                <a:cs typeface="Malgun Gothic"/>
                <a:sym typeface="Malgun Gothic"/>
              </a:rPr>
              <a:t>데이터 설명 및 전처리		</a:t>
            </a:r>
            <a:r>
              <a:rPr b="1" lang="en-US">
                <a:solidFill>
                  <a:srgbClr val="333333"/>
                </a:solidFill>
                <a:latin typeface="Malgun Gothic"/>
                <a:ea typeface="Malgun Gothic"/>
                <a:cs typeface="Malgun Gothic"/>
                <a:sym typeface="Malgun Gothic"/>
              </a:rPr>
              <a:t>EDA</a:t>
            </a:r>
            <a:r>
              <a:rPr b="1" lang="en-US">
                <a:solidFill>
                  <a:srgbClr val="D8D8D8"/>
                </a:solidFill>
                <a:latin typeface="Malgun Gothic"/>
                <a:ea typeface="Malgun Gothic"/>
                <a:cs typeface="Malgun Gothic"/>
                <a:sym typeface="Malgun Gothic"/>
              </a:rPr>
              <a:t>		과정 및 개요	모델링 과정</a:t>
            </a:r>
            <a:endParaRPr b="1">
              <a:solidFill>
                <a:srgbClr val="D8D8D8"/>
              </a:solidFill>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32"/>
          <p:cNvGrpSpPr/>
          <p:nvPr/>
        </p:nvGrpSpPr>
        <p:grpSpPr>
          <a:xfrm>
            <a:off x="0" y="-2576"/>
            <a:ext cx="12192000" cy="990001"/>
            <a:chOff x="0" y="-2576"/>
            <a:chExt cx="12192000" cy="990001"/>
          </a:xfrm>
        </p:grpSpPr>
        <p:sp>
          <p:nvSpPr>
            <p:cNvPr id="394" name="Google Shape;394;p32"/>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395" name="Google Shape;395;p32"/>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396" name="Google Shape;396;p32"/>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397" name="Google Shape;397;p32"/>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398" name="Google Shape;398;p32"/>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grpSp>
        <p:nvGrpSpPr>
          <p:cNvPr id="399" name="Google Shape;399;p32"/>
          <p:cNvGrpSpPr/>
          <p:nvPr/>
        </p:nvGrpSpPr>
        <p:grpSpPr>
          <a:xfrm>
            <a:off x="1402375" y="5615819"/>
            <a:ext cx="9389700" cy="1117142"/>
            <a:chOff x="1402375" y="5615819"/>
            <a:chExt cx="9389700" cy="1117142"/>
          </a:xfrm>
        </p:grpSpPr>
        <p:grpSp>
          <p:nvGrpSpPr>
            <p:cNvPr id="400" name="Google Shape;400;p32"/>
            <p:cNvGrpSpPr/>
            <p:nvPr/>
          </p:nvGrpSpPr>
          <p:grpSpPr>
            <a:xfrm>
              <a:off x="1402375" y="5615819"/>
              <a:ext cx="9389700" cy="1117142"/>
              <a:chOff x="1402384" y="5485498"/>
              <a:chExt cx="9389700" cy="1247785"/>
            </a:xfrm>
          </p:grpSpPr>
          <p:sp>
            <p:nvSpPr>
              <p:cNvPr id="401" name="Google Shape;401;p32"/>
              <p:cNvSpPr/>
              <p:nvPr/>
            </p:nvSpPr>
            <p:spPr>
              <a:xfrm>
                <a:off x="1402384" y="5616083"/>
                <a:ext cx="9389700" cy="1117200"/>
              </a:xfrm>
              <a:prstGeom prst="roundRect">
                <a:avLst>
                  <a:gd fmla="val 50000" name="adj"/>
                </a:avLst>
              </a:prstGeom>
              <a:solidFill>
                <a:schemeClr val="lt1"/>
              </a:solidFill>
              <a:ln cap="flat" cmpd="sng" w="9525">
                <a:solidFill>
                  <a:srgbClr val="BFBFBF"/>
                </a:solidFill>
                <a:prstDash val="dash"/>
                <a:miter lim="800000"/>
                <a:headEnd len="sm" w="sm" type="none"/>
                <a:tailEnd len="sm" w="sm" type="none"/>
              </a:ln>
              <a:effectLst>
                <a:outerShdw rotWithShape="0" algn="tl" dir="2700000" dist="38100">
                  <a:srgbClr val="000000">
                    <a:alpha val="29800"/>
                  </a:srgbClr>
                </a:outerShdw>
              </a:effectLst>
            </p:spPr>
            <p:txBody>
              <a:bodyPr anchorCtr="0" anchor="ctr" bIns="108000" lIns="396000" spcFirstLastPara="1" rIns="108000" wrap="square" tIns="108000">
                <a:noAutofit/>
              </a:bodyPr>
              <a:lstStyle/>
              <a:p>
                <a:pPr indent="457200" lvl="0" marL="0" marR="0" rtl="0" algn="l">
                  <a:lnSpc>
                    <a:spcPct val="150000"/>
                  </a:lnSpc>
                  <a:spcBef>
                    <a:spcPts val="0"/>
                  </a:spcBef>
                  <a:spcAft>
                    <a:spcPts val="0"/>
                  </a:spcAft>
                  <a:buNone/>
                </a:pPr>
                <a:r>
                  <a:rPr b="1" lang="en-US">
                    <a:solidFill>
                      <a:srgbClr val="595959"/>
                    </a:solidFill>
                    <a:latin typeface="Malgun Gothic"/>
                    <a:ea typeface="Malgun Gothic"/>
                    <a:cs typeface="Malgun Gothic"/>
                    <a:sym typeface="Malgun Gothic"/>
                  </a:rPr>
                  <a:t>표준어 사전의 워드 클라우드 					사투리 사전의 워드클라우드</a:t>
                </a:r>
                <a:endParaRPr b="1">
                  <a:solidFill>
                    <a:srgbClr val="595959"/>
                  </a:solidFill>
                  <a:latin typeface="Malgun Gothic"/>
                  <a:ea typeface="Malgun Gothic"/>
                  <a:cs typeface="Malgun Gothic"/>
                  <a:sym typeface="Malgun Gothic"/>
                </a:endParaRPr>
              </a:p>
            </p:txBody>
          </p:sp>
          <p:sp>
            <p:nvSpPr>
              <p:cNvPr id="402" name="Google Shape;402;p32"/>
              <p:cNvSpPr/>
              <p:nvPr/>
            </p:nvSpPr>
            <p:spPr>
              <a:xfrm>
                <a:off x="1908175" y="5485498"/>
                <a:ext cx="1150500" cy="272400"/>
              </a:xfrm>
              <a:prstGeom prst="roundRect">
                <a:avLst>
                  <a:gd fmla="val 50000" name="adj"/>
                </a:avLst>
              </a:prstGeom>
              <a:solidFill>
                <a:srgbClr val="F7835A"/>
              </a:solidFill>
              <a:ln cap="flat" cmpd="sng" w="19050">
                <a:solidFill>
                  <a:srgbClr val="F7835A"/>
                </a:solidFill>
                <a:prstDash val="solid"/>
                <a:miter lim="800000"/>
                <a:headEnd len="sm" w="sm" type="none"/>
                <a:tailEnd len="sm" w="sm" type="none"/>
              </a:ln>
            </p:spPr>
            <p:txBody>
              <a:bodyPr anchorCtr="0" anchor="ctr" bIns="45700" lIns="91425" spcFirstLastPara="1" rIns="91425" wrap="square" tIns="45700">
                <a:noAutofit/>
              </a:bodyPr>
              <a:lstStyle/>
              <a:p>
                <a:pPr indent="0" lvl="0" marL="88900" marR="0" rtl="0" algn="ctr">
                  <a:spcBef>
                    <a:spcPts val="0"/>
                  </a:spcBef>
                  <a:spcAft>
                    <a:spcPts val="0"/>
                  </a:spcAft>
                  <a:buNone/>
                </a:pPr>
                <a:r>
                  <a:rPr b="1" lang="en-US" sz="1200">
                    <a:solidFill>
                      <a:srgbClr val="FFFFFF"/>
                    </a:solidFill>
                    <a:latin typeface="Arial"/>
                    <a:ea typeface="Arial"/>
                    <a:cs typeface="Arial"/>
                    <a:sym typeface="Arial"/>
                  </a:rPr>
                  <a:t>KEY point</a:t>
                </a:r>
                <a:endParaRPr b="1" sz="1200">
                  <a:solidFill>
                    <a:srgbClr val="FFFFFF"/>
                  </a:solidFill>
                  <a:latin typeface="Arial"/>
                  <a:ea typeface="Arial"/>
                  <a:cs typeface="Arial"/>
                  <a:sym typeface="Arial"/>
                </a:endParaRPr>
              </a:p>
            </p:txBody>
          </p:sp>
        </p:grpSp>
        <p:cxnSp>
          <p:nvCxnSpPr>
            <p:cNvPr id="403" name="Google Shape;403;p32"/>
            <p:cNvCxnSpPr/>
            <p:nvPr/>
          </p:nvCxnSpPr>
          <p:spPr>
            <a:xfrm>
              <a:off x="3066998" y="5729283"/>
              <a:ext cx="720000" cy="5700"/>
            </a:xfrm>
            <a:prstGeom prst="straightConnector1">
              <a:avLst/>
            </a:prstGeom>
            <a:noFill/>
            <a:ln cap="flat" cmpd="sng" w="25400">
              <a:solidFill>
                <a:srgbClr val="F7835A"/>
              </a:solidFill>
              <a:prstDash val="solid"/>
              <a:miter lim="800000"/>
              <a:headEnd len="sm" w="sm" type="none"/>
              <a:tailEnd len="sm" w="sm" type="none"/>
            </a:ln>
          </p:spPr>
        </p:cxnSp>
      </p:grpSp>
      <p:pic>
        <p:nvPicPr>
          <p:cNvPr id="404" name="Google Shape;404;p32"/>
          <p:cNvPicPr preferRelativeResize="0"/>
          <p:nvPr/>
        </p:nvPicPr>
        <p:blipFill>
          <a:blip r:embed="rId3">
            <a:alphaModFix/>
          </a:blip>
          <a:stretch>
            <a:fillRect/>
          </a:stretch>
        </p:blipFill>
        <p:spPr>
          <a:xfrm>
            <a:off x="6314441" y="1542363"/>
            <a:ext cx="4389120" cy="3931920"/>
          </a:xfrm>
          <a:prstGeom prst="rect">
            <a:avLst/>
          </a:prstGeom>
          <a:noFill/>
          <a:ln>
            <a:noFill/>
          </a:ln>
        </p:spPr>
      </p:pic>
      <p:pic>
        <p:nvPicPr>
          <p:cNvPr id="405" name="Google Shape;405;p32"/>
          <p:cNvPicPr preferRelativeResize="0"/>
          <p:nvPr/>
        </p:nvPicPr>
        <p:blipFill>
          <a:blip r:embed="rId4">
            <a:alphaModFix/>
          </a:blip>
          <a:stretch>
            <a:fillRect/>
          </a:stretch>
        </p:blipFill>
        <p:spPr>
          <a:xfrm>
            <a:off x="1504275" y="1542363"/>
            <a:ext cx="4389121" cy="3931920"/>
          </a:xfrm>
          <a:prstGeom prst="rect">
            <a:avLst/>
          </a:prstGeom>
          <a:noFill/>
          <a:ln>
            <a:noFill/>
          </a:ln>
        </p:spPr>
      </p:pic>
      <p:sp>
        <p:nvSpPr>
          <p:cNvPr id="406" name="Google Shape;406;p32"/>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D8D8D8"/>
                </a:solidFill>
                <a:latin typeface="Malgun Gothic"/>
                <a:ea typeface="Malgun Gothic"/>
                <a:cs typeface="Malgun Gothic"/>
                <a:sym typeface="Malgun Gothic"/>
              </a:rPr>
              <a:t>데이터 설명 및 전처리		</a:t>
            </a:r>
            <a:r>
              <a:rPr b="1" lang="en-US">
                <a:solidFill>
                  <a:srgbClr val="333333"/>
                </a:solidFill>
                <a:latin typeface="Malgun Gothic"/>
                <a:ea typeface="Malgun Gothic"/>
                <a:cs typeface="Malgun Gothic"/>
                <a:sym typeface="Malgun Gothic"/>
              </a:rPr>
              <a:t>EDA</a:t>
            </a:r>
            <a:r>
              <a:rPr b="1" lang="en-US">
                <a:solidFill>
                  <a:srgbClr val="D8D8D8"/>
                </a:solidFill>
                <a:latin typeface="Malgun Gothic"/>
                <a:ea typeface="Malgun Gothic"/>
                <a:cs typeface="Malgun Gothic"/>
                <a:sym typeface="Malgun Gothic"/>
              </a:rPr>
              <a:t>		과정 및 개요	모델링 과정</a:t>
            </a:r>
            <a:endParaRPr b="1">
              <a:solidFill>
                <a:srgbClr val="D8D8D8"/>
              </a:solidFill>
              <a:latin typeface="Malgun Gothic"/>
              <a:ea typeface="Malgun Gothic"/>
              <a:cs typeface="Malgun Gothic"/>
              <a:sym typeface="Malgun Gothic"/>
            </a:endParaRPr>
          </a:p>
        </p:txBody>
      </p:sp>
      <p:sp>
        <p:nvSpPr>
          <p:cNvPr id="407" name="Google Shape;407;p32"/>
          <p:cNvSpPr/>
          <p:nvPr/>
        </p:nvSpPr>
        <p:spPr>
          <a:xfrm>
            <a:off x="2027168" y="6132426"/>
            <a:ext cx="216000" cy="216000"/>
          </a:xfrm>
          <a:prstGeom prst="ellipse">
            <a:avLst/>
          </a:prstGeom>
          <a:solidFill>
            <a:srgbClr val="F783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FFFF"/>
                </a:solidFill>
              </a:rPr>
              <a:t> </a:t>
            </a:r>
            <a:endParaRPr b="1" i="0" sz="1800" u="none" cap="none" strike="noStrike">
              <a:solidFill>
                <a:srgbClr val="FFFFFF"/>
              </a:solidFill>
              <a:latin typeface="Arial"/>
              <a:ea typeface="Arial"/>
              <a:cs typeface="Arial"/>
              <a:sym typeface="Arial"/>
            </a:endParaRPr>
          </a:p>
        </p:txBody>
      </p:sp>
      <p:sp>
        <p:nvSpPr>
          <p:cNvPr id="408" name="Google Shape;408;p32"/>
          <p:cNvSpPr/>
          <p:nvPr/>
        </p:nvSpPr>
        <p:spPr>
          <a:xfrm>
            <a:off x="6608593" y="6132426"/>
            <a:ext cx="216000" cy="216000"/>
          </a:xfrm>
          <a:prstGeom prst="ellipse">
            <a:avLst/>
          </a:prstGeom>
          <a:solidFill>
            <a:srgbClr val="F783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pSp>
        <p:nvGrpSpPr>
          <p:cNvPr id="413" name="Google Shape;413;p33"/>
          <p:cNvGrpSpPr/>
          <p:nvPr/>
        </p:nvGrpSpPr>
        <p:grpSpPr>
          <a:xfrm>
            <a:off x="0" y="-2576"/>
            <a:ext cx="12192000" cy="1403401"/>
            <a:chOff x="0" y="-2576"/>
            <a:chExt cx="12192000" cy="1403401"/>
          </a:xfrm>
        </p:grpSpPr>
        <p:sp>
          <p:nvSpPr>
            <p:cNvPr id="414" name="Google Shape;414;p33"/>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15" name="Google Shape;415;p33"/>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416" name="Google Shape;416;p33"/>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sp>
          <p:nvSpPr>
            <p:cNvPr id="417" name="Google Shape;417;p33"/>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D8D8D8"/>
                  </a:solidFill>
                  <a:latin typeface="Malgun Gothic"/>
                  <a:ea typeface="Malgun Gothic"/>
                  <a:cs typeface="Malgun Gothic"/>
                  <a:sym typeface="Malgun Gothic"/>
                </a:rPr>
                <a:t>데이터 설명 및 전처리		EDA		</a:t>
              </a:r>
              <a:r>
                <a:rPr b="1" lang="en-US">
                  <a:solidFill>
                    <a:srgbClr val="595959"/>
                  </a:solidFill>
                  <a:latin typeface="Malgun Gothic"/>
                  <a:ea typeface="Malgun Gothic"/>
                  <a:cs typeface="Malgun Gothic"/>
                  <a:sym typeface="Malgun Gothic"/>
                </a:rPr>
                <a:t>과정 및 개요</a:t>
              </a:r>
              <a:r>
                <a:rPr b="1" lang="en-US">
                  <a:solidFill>
                    <a:srgbClr val="D8D8D8"/>
                  </a:solidFill>
                  <a:latin typeface="Malgun Gothic"/>
                  <a:ea typeface="Malgun Gothic"/>
                  <a:cs typeface="Malgun Gothic"/>
                  <a:sym typeface="Malgun Gothic"/>
                </a:rPr>
                <a:t>	모델링 과정</a:t>
              </a:r>
              <a:endParaRPr b="1">
                <a:solidFill>
                  <a:srgbClr val="D8D8D8"/>
                </a:solidFill>
                <a:latin typeface="Malgun Gothic"/>
                <a:ea typeface="Malgun Gothic"/>
                <a:cs typeface="Malgun Gothic"/>
                <a:sym typeface="Malgun Gothic"/>
              </a:endParaRPr>
            </a:p>
          </p:txBody>
        </p:sp>
      </p:grpSp>
      <p:sp>
        <p:nvSpPr>
          <p:cNvPr id="418" name="Google Shape;418;p33"/>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419" name="Google Shape;419;p33"/>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420" name="Google Shape;420;p33"/>
          <p:cNvSpPr/>
          <p:nvPr/>
        </p:nvSpPr>
        <p:spPr>
          <a:xfrm rot="-5400000">
            <a:off x="-1839450" y="3509225"/>
            <a:ext cx="4820400" cy="896100"/>
          </a:xfrm>
          <a:prstGeom prst="rect">
            <a:avLst/>
          </a:prstGeom>
          <a:solidFill>
            <a:srgbClr val="EFEB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solidFill>
                  <a:srgbClr val="595959"/>
                </a:solidFill>
                <a:latin typeface="Malgun Gothic"/>
                <a:ea typeface="Malgun Gothic"/>
                <a:cs typeface="Malgun Gothic"/>
                <a:sym typeface="Malgun Gothic"/>
              </a:rPr>
              <a:t>전체 프로세스</a:t>
            </a:r>
            <a:endParaRPr b="1" sz="1600">
              <a:solidFill>
                <a:srgbClr val="595959"/>
              </a:solidFill>
              <a:latin typeface="Malgun Gothic"/>
              <a:ea typeface="Malgun Gothic"/>
              <a:cs typeface="Malgun Gothic"/>
              <a:sym typeface="Malgun Gothic"/>
            </a:endParaRPr>
          </a:p>
        </p:txBody>
      </p:sp>
      <p:pic>
        <p:nvPicPr>
          <p:cNvPr id="421" name="Google Shape;421;p33"/>
          <p:cNvPicPr preferRelativeResize="0"/>
          <p:nvPr/>
        </p:nvPicPr>
        <p:blipFill>
          <a:blip r:embed="rId3">
            <a:alphaModFix/>
          </a:blip>
          <a:stretch>
            <a:fillRect/>
          </a:stretch>
        </p:blipFill>
        <p:spPr>
          <a:xfrm>
            <a:off x="1171200" y="1553225"/>
            <a:ext cx="10677525" cy="480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grpSp>
        <p:nvGrpSpPr>
          <p:cNvPr id="426" name="Google Shape;426;p34"/>
          <p:cNvGrpSpPr/>
          <p:nvPr/>
        </p:nvGrpSpPr>
        <p:grpSpPr>
          <a:xfrm>
            <a:off x="0" y="-2576"/>
            <a:ext cx="12192000" cy="1403401"/>
            <a:chOff x="0" y="-2576"/>
            <a:chExt cx="12192000" cy="1403401"/>
          </a:xfrm>
        </p:grpSpPr>
        <p:sp>
          <p:nvSpPr>
            <p:cNvPr id="427" name="Google Shape;427;p34"/>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28" name="Google Shape;428;p34"/>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429" name="Google Shape;429;p34"/>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sp>
          <p:nvSpPr>
            <p:cNvPr id="430" name="Google Shape;430;p34"/>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D8D8D8"/>
                  </a:solidFill>
                  <a:latin typeface="Malgun Gothic"/>
                  <a:ea typeface="Malgun Gothic"/>
                  <a:cs typeface="Malgun Gothic"/>
                  <a:sym typeface="Malgun Gothic"/>
                </a:rPr>
                <a:t>과정 및 개요</a:t>
              </a:r>
              <a:r>
                <a:rPr b="1" lang="en-US">
                  <a:solidFill>
                    <a:srgbClr val="595959"/>
                  </a:solidFill>
                  <a:latin typeface="Malgun Gothic"/>
                  <a:ea typeface="Malgun Gothic"/>
                  <a:cs typeface="Malgun Gothic"/>
                  <a:sym typeface="Malgun Gothic"/>
                </a:rPr>
                <a:t>	</a:t>
              </a:r>
              <a:r>
                <a:rPr b="1" lang="en-US">
                  <a:solidFill>
                    <a:srgbClr val="D8D8D8"/>
                  </a:solidFill>
                  <a:latin typeface="Malgun Gothic"/>
                  <a:ea typeface="Malgun Gothic"/>
                  <a:cs typeface="Malgun Gothic"/>
                  <a:sym typeface="Malgun Gothic"/>
                </a:rPr>
                <a:t>데이터 설명 및 전처리		EDA		</a:t>
              </a:r>
              <a:r>
                <a:rPr b="1" lang="en-US">
                  <a:solidFill>
                    <a:srgbClr val="3F3F3F"/>
                  </a:solidFill>
                  <a:latin typeface="Malgun Gothic"/>
                  <a:ea typeface="Malgun Gothic"/>
                  <a:cs typeface="Malgun Gothic"/>
                  <a:sym typeface="Malgun Gothic"/>
                </a:rPr>
                <a:t>모델링 과정</a:t>
              </a:r>
              <a:endParaRPr b="1">
                <a:solidFill>
                  <a:srgbClr val="3F3F3F"/>
                </a:solidFill>
                <a:latin typeface="Malgun Gothic"/>
                <a:ea typeface="Malgun Gothic"/>
                <a:cs typeface="Malgun Gothic"/>
                <a:sym typeface="Malgun Gothic"/>
              </a:endParaRPr>
            </a:p>
          </p:txBody>
        </p:sp>
      </p:grpSp>
      <p:sp>
        <p:nvSpPr>
          <p:cNvPr id="431" name="Google Shape;431;p34"/>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432" name="Google Shape;432;p34"/>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433" name="Google Shape;433;p34"/>
          <p:cNvSpPr/>
          <p:nvPr/>
        </p:nvSpPr>
        <p:spPr>
          <a:xfrm>
            <a:off x="1171200" y="2167925"/>
            <a:ext cx="5385000" cy="3140100"/>
          </a:xfrm>
          <a:prstGeom prst="rect">
            <a:avLst/>
          </a:prstGeom>
          <a:no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복잡한 데이터를 학습하기 위해 </a:t>
            </a:r>
            <a:r>
              <a:rPr b="1" lang="en-US" sz="1200">
                <a:solidFill>
                  <a:srgbClr val="F7835A"/>
                </a:solidFill>
                <a:highlight>
                  <a:srgbClr val="FFFFFF"/>
                </a:highlight>
                <a:latin typeface="Malgun Gothic"/>
                <a:ea typeface="Malgun Gothic"/>
                <a:cs typeface="Malgun Gothic"/>
                <a:sym typeface="Malgun Gothic"/>
              </a:rPr>
              <a:t>은닉 계층을 많이 쌓아서 만든 인공지능 기술</a:t>
            </a:r>
            <a:endParaRPr b="1" sz="1200">
              <a:solidFill>
                <a:srgbClr val="F7835A"/>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ANN은 주로 하나의 은닉 계층을 포함하나 DNN은 수십에서 수백의 은닉 계층으로 구성 가능</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다수의 은닉 계층을 활용하면 은닉 계층 하나를 활용할 때보다 입력 신호를 더 정교하게 처리 가능</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a:solidFill>
                  <a:srgbClr val="595959"/>
                </a:solidFill>
                <a:highlight>
                  <a:srgbClr val="FFFFFF"/>
                </a:highlight>
                <a:latin typeface="Malgun Gothic"/>
                <a:ea typeface="Malgun Gothic"/>
                <a:cs typeface="Malgun Gothic"/>
                <a:sym typeface="Malgun Gothic"/>
              </a:rPr>
              <a:t>Purpose</a:t>
            </a:r>
            <a:endParaRPr b="1">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분류 및 수치 예측. 영상처리, 음성인식, 자연어 처리와 같은 분야에서 자주 쓰임.</a:t>
            </a:r>
            <a:endParaRPr b="1" sz="1200">
              <a:solidFill>
                <a:srgbClr val="595959"/>
              </a:solidFill>
              <a:highlight>
                <a:srgbClr val="FFFFFF"/>
              </a:highlight>
              <a:latin typeface="Malgun Gothic"/>
              <a:ea typeface="Malgun Gothic"/>
              <a:cs typeface="Malgun Gothic"/>
              <a:sym typeface="Malgun Gothic"/>
            </a:endParaRPr>
          </a:p>
        </p:txBody>
      </p:sp>
      <p:sp>
        <p:nvSpPr>
          <p:cNvPr id="434" name="Google Shape;434;p34"/>
          <p:cNvSpPr/>
          <p:nvPr/>
        </p:nvSpPr>
        <p:spPr>
          <a:xfrm>
            <a:off x="1180696" y="5500625"/>
            <a:ext cx="5385000" cy="530100"/>
          </a:xfrm>
          <a:prstGeom prst="rect">
            <a:avLst/>
          </a:prstGeom>
          <a:noFill/>
          <a:ln cap="flat" cmpd="sng" w="9525">
            <a:solidFill>
              <a:srgbClr val="F039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200">
                <a:solidFill>
                  <a:srgbClr val="555555"/>
                </a:solidFill>
                <a:highlight>
                  <a:schemeClr val="lt1"/>
                </a:highlight>
                <a:latin typeface="Malgun Gothic"/>
                <a:ea typeface="Malgun Gothic"/>
                <a:cs typeface="Malgun Gothic"/>
                <a:sym typeface="Malgun Gothic"/>
              </a:rPr>
              <a:t> =&gt;복잡도가 높은 비정형 빅데이터에 용이하지만 </a:t>
            </a:r>
            <a:endParaRPr b="1" sz="1200">
              <a:solidFill>
                <a:srgbClr val="555555"/>
              </a:solidFill>
              <a:highlight>
                <a:schemeClr val="lt1"/>
              </a:highlight>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b="1" lang="en-US" sz="1200">
                <a:solidFill>
                  <a:srgbClr val="555555"/>
                </a:solidFill>
                <a:highlight>
                  <a:schemeClr val="lt1"/>
                </a:highlight>
                <a:latin typeface="Malgun Gothic"/>
                <a:ea typeface="Malgun Gothic"/>
                <a:cs typeface="Malgun Gothic"/>
                <a:sym typeface="Malgun Gothic"/>
              </a:rPr>
              <a:t>     결국은 과적합을 얼마나 방지하느냐가 이를 제대로 활용하는 열쇠 </a:t>
            </a:r>
            <a:endParaRPr b="1" sz="1200">
              <a:solidFill>
                <a:srgbClr val="555555"/>
              </a:solidFill>
              <a:latin typeface="Malgun Gothic"/>
              <a:ea typeface="Malgun Gothic"/>
              <a:cs typeface="Malgun Gothic"/>
              <a:sym typeface="Malgun Gothic"/>
            </a:endParaRPr>
          </a:p>
        </p:txBody>
      </p:sp>
      <p:sp>
        <p:nvSpPr>
          <p:cNvPr id="435" name="Google Shape;435;p34"/>
          <p:cNvSpPr/>
          <p:nvPr/>
        </p:nvSpPr>
        <p:spPr>
          <a:xfrm>
            <a:off x="1405550" y="1874300"/>
            <a:ext cx="1311300" cy="4905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DNN.</a:t>
            </a:r>
            <a:endParaRPr b="1">
              <a:solidFill>
                <a:schemeClr val="lt1"/>
              </a:solidFill>
              <a:latin typeface="Malgun Gothic"/>
              <a:ea typeface="Malgun Gothic"/>
              <a:cs typeface="Malgun Gothic"/>
              <a:sym typeface="Malgun Gothic"/>
            </a:endParaRPr>
          </a:p>
        </p:txBody>
      </p:sp>
      <p:grpSp>
        <p:nvGrpSpPr>
          <p:cNvPr id="436" name="Google Shape;436;p34"/>
          <p:cNvGrpSpPr/>
          <p:nvPr/>
        </p:nvGrpSpPr>
        <p:grpSpPr>
          <a:xfrm>
            <a:off x="7150425" y="2160225"/>
            <a:ext cx="4160100" cy="3870600"/>
            <a:chOff x="7150425" y="2160225"/>
            <a:chExt cx="4160100" cy="3870600"/>
          </a:xfrm>
        </p:grpSpPr>
        <p:grpSp>
          <p:nvGrpSpPr>
            <p:cNvPr id="437" name="Google Shape;437;p34"/>
            <p:cNvGrpSpPr/>
            <p:nvPr/>
          </p:nvGrpSpPr>
          <p:grpSpPr>
            <a:xfrm>
              <a:off x="7247375" y="2273357"/>
              <a:ext cx="3911775" cy="3612963"/>
              <a:chOff x="3219375" y="1375775"/>
              <a:chExt cx="3911775" cy="3010050"/>
            </a:xfrm>
          </p:grpSpPr>
          <p:pic>
            <p:nvPicPr>
              <p:cNvPr id="438" name="Google Shape;438;p34"/>
              <p:cNvPicPr preferRelativeResize="0"/>
              <p:nvPr/>
            </p:nvPicPr>
            <p:blipFill rotWithShape="1">
              <a:blip r:embed="rId3">
                <a:alphaModFix/>
              </a:blip>
              <a:srcRect b="0" l="16573" r="72188" t="0"/>
              <a:stretch/>
            </p:blipFill>
            <p:spPr>
              <a:xfrm>
                <a:off x="3219375" y="3985775"/>
                <a:ext cx="529875" cy="400050"/>
              </a:xfrm>
              <a:prstGeom prst="rect">
                <a:avLst/>
              </a:prstGeom>
              <a:noFill/>
              <a:ln>
                <a:noFill/>
              </a:ln>
            </p:spPr>
          </p:pic>
          <p:pic>
            <p:nvPicPr>
              <p:cNvPr id="439" name="Google Shape;439;p34"/>
              <p:cNvPicPr preferRelativeResize="0"/>
              <p:nvPr/>
            </p:nvPicPr>
            <p:blipFill rotWithShape="1">
              <a:blip r:embed="rId3">
                <a:alphaModFix/>
              </a:blip>
              <a:srcRect b="0" l="51498" r="36167" t="0"/>
              <a:stretch/>
            </p:blipFill>
            <p:spPr>
              <a:xfrm>
                <a:off x="4846149" y="3957275"/>
                <a:ext cx="581500" cy="400050"/>
              </a:xfrm>
              <a:prstGeom prst="rect">
                <a:avLst/>
              </a:prstGeom>
              <a:noFill/>
              <a:ln>
                <a:noFill/>
              </a:ln>
            </p:spPr>
          </p:pic>
          <p:pic>
            <p:nvPicPr>
              <p:cNvPr id="440" name="Google Shape;440;p34"/>
              <p:cNvPicPr preferRelativeResize="0"/>
              <p:nvPr/>
            </p:nvPicPr>
            <p:blipFill rotWithShape="1">
              <a:blip r:embed="rId3">
                <a:alphaModFix/>
              </a:blip>
              <a:srcRect b="0" l="87666" r="0" t="0"/>
              <a:stretch/>
            </p:blipFill>
            <p:spPr>
              <a:xfrm>
                <a:off x="6549650" y="3928775"/>
                <a:ext cx="581500" cy="400050"/>
              </a:xfrm>
              <a:prstGeom prst="rect">
                <a:avLst/>
              </a:prstGeom>
              <a:noFill/>
              <a:ln>
                <a:noFill/>
              </a:ln>
            </p:spPr>
          </p:pic>
          <p:pic>
            <p:nvPicPr>
              <p:cNvPr id="441" name="Google Shape;441;p34"/>
              <p:cNvPicPr preferRelativeResize="0"/>
              <p:nvPr/>
            </p:nvPicPr>
            <p:blipFill rotWithShape="1">
              <a:blip r:embed="rId4">
                <a:alphaModFix/>
              </a:blip>
              <a:srcRect b="0" l="0" r="1826" t="0"/>
              <a:stretch/>
            </p:blipFill>
            <p:spPr>
              <a:xfrm>
                <a:off x="3295575" y="1375775"/>
                <a:ext cx="3712375" cy="2266950"/>
              </a:xfrm>
              <a:prstGeom prst="rect">
                <a:avLst/>
              </a:prstGeom>
              <a:noFill/>
              <a:ln>
                <a:noFill/>
              </a:ln>
            </p:spPr>
          </p:pic>
          <p:pic>
            <p:nvPicPr>
              <p:cNvPr id="442" name="Google Shape;442;p34"/>
              <p:cNvPicPr preferRelativeResize="0"/>
              <p:nvPr/>
            </p:nvPicPr>
            <p:blipFill rotWithShape="1">
              <a:blip r:embed="rId3">
                <a:alphaModFix/>
              </a:blip>
              <a:srcRect b="0" l="0" r="91855" t="0"/>
              <a:stretch/>
            </p:blipFill>
            <p:spPr>
              <a:xfrm>
                <a:off x="3254950" y="3642725"/>
                <a:ext cx="384000" cy="400050"/>
              </a:xfrm>
              <a:prstGeom prst="rect">
                <a:avLst/>
              </a:prstGeom>
              <a:noFill/>
              <a:ln>
                <a:noFill/>
              </a:ln>
            </p:spPr>
          </p:pic>
          <p:pic>
            <p:nvPicPr>
              <p:cNvPr id="443" name="Google Shape;443;p34"/>
              <p:cNvPicPr preferRelativeResize="0"/>
              <p:nvPr/>
            </p:nvPicPr>
            <p:blipFill rotWithShape="1">
              <a:blip r:embed="rId3">
                <a:alphaModFix/>
              </a:blip>
              <a:srcRect b="0" l="36019" r="56198" t="0"/>
              <a:stretch/>
            </p:blipFill>
            <p:spPr>
              <a:xfrm>
                <a:off x="4968328" y="3591600"/>
                <a:ext cx="366875" cy="400050"/>
              </a:xfrm>
              <a:prstGeom prst="rect">
                <a:avLst/>
              </a:prstGeom>
              <a:noFill/>
              <a:ln>
                <a:noFill/>
              </a:ln>
            </p:spPr>
          </p:pic>
          <p:pic>
            <p:nvPicPr>
              <p:cNvPr id="444" name="Google Shape;444;p34"/>
              <p:cNvPicPr preferRelativeResize="0"/>
              <p:nvPr/>
            </p:nvPicPr>
            <p:blipFill rotWithShape="1">
              <a:blip r:embed="rId3">
                <a:alphaModFix/>
              </a:blip>
              <a:srcRect b="0" l="69832" r="20132" t="0"/>
              <a:stretch/>
            </p:blipFill>
            <p:spPr>
              <a:xfrm>
                <a:off x="6549650" y="3591600"/>
                <a:ext cx="473175" cy="400050"/>
              </a:xfrm>
              <a:prstGeom prst="rect">
                <a:avLst/>
              </a:prstGeom>
              <a:noFill/>
              <a:ln>
                <a:noFill/>
              </a:ln>
            </p:spPr>
          </p:pic>
        </p:grpSp>
        <p:sp>
          <p:nvSpPr>
            <p:cNvPr id="445" name="Google Shape;445;p34"/>
            <p:cNvSpPr/>
            <p:nvPr/>
          </p:nvSpPr>
          <p:spPr>
            <a:xfrm>
              <a:off x="7150425" y="2160225"/>
              <a:ext cx="4160100" cy="3870600"/>
            </a:xfrm>
            <a:prstGeom prst="rect">
              <a:avLst/>
            </a:prstGeom>
            <a:no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05" name="Google Shape;105;p17"/>
          <p:cNvSpPr txBox="1"/>
          <p:nvPr/>
        </p:nvSpPr>
        <p:spPr>
          <a:xfrm>
            <a:off x="0" y="0"/>
            <a:ext cx="7209600" cy="81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700">
                <a:solidFill>
                  <a:srgbClr val="F7835A"/>
                </a:solidFill>
              </a:rPr>
              <a:t>Co</a:t>
            </a:r>
            <a:r>
              <a:rPr b="1" lang="en-US" sz="4700">
                <a:solidFill>
                  <a:srgbClr val="595959"/>
                </a:solidFill>
              </a:rPr>
              <a:t>ntents</a:t>
            </a:r>
            <a:endParaRPr b="0" i="0" sz="5500" u="none" cap="none" strike="noStrike">
              <a:solidFill>
                <a:srgbClr val="595959"/>
              </a:solidFill>
              <a:latin typeface="Malgun Gothic"/>
              <a:ea typeface="Malgun Gothic"/>
              <a:cs typeface="Malgun Gothic"/>
              <a:sym typeface="Malgun Gothic"/>
            </a:endParaRPr>
          </a:p>
        </p:txBody>
      </p:sp>
      <p:grpSp>
        <p:nvGrpSpPr>
          <p:cNvPr id="106" name="Google Shape;106;p17"/>
          <p:cNvGrpSpPr/>
          <p:nvPr/>
        </p:nvGrpSpPr>
        <p:grpSpPr>
          <a:xfrm>
            <a:off x="1549200" y="3775525"/>
            <a:ext cx="9093600" cy="481200"/>
            <a:chOff x="1549200" y="3546925"/>
            <a:chExt cx="9093600" cy="481200"/>
          </a:xfrm>
        </p:grpSpPr>
        <p:sp>
          <p:nvSpPr>
            <p:cNvPr id="107" name="Google Shape;107;p17"/>
            <p:cNvSpPr/>
            <p:nvPr/>
          </p:nvSpPr>
          <p:spPr>
            <a:xfrm>
              <a:off x="1549200" y="3644925"/>
              <a:ext cx="9093600" cy="301800"/>
            </a:xfrm>
            <a:prstGeom prst="roundRect">
              <a:avLst>
                <a:gd fmla="val 50000" name="adj"/>
              </a:avLst>
            </a:prstGeom>
            <a:solidFill>
              <a:srgbClr val="EFEBD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2571000" y="3546925"/>
              <a:ext cx="103800" cy="481200"/>
            </a:xfrm>
            <a:prstGeom prst="roundRect">
              <a:avLst>
                <a:gd fmla="val 50000" name="adj"/>
              </a:avLst>
            </a:prstGeom>
            <a:solidFill>
              <a:srgbClr val="F7835A"/>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4247400" y="3546925"/>
              <a:ext cx="103800" cy="481200"/>
            </a:xfrm>
            <a:prstGeom prst="roundRect">
              <a:avLst>
                <a:gd fmla="val 50000" name="adj"/>
              </a:avLst>
            </a:prstGeom>
            <a:solidFill>
              <a:srgbClr val="F7835A"/>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6000000" y="3546925"/>
              <a:ext cx="103800" cy="481200"/>
            </a:xfrm>
            <a:prstGeom prst="roundRect">
              <a:avLst>
                <a:gd fmla="val 50000" name="adj"/>
              </a:avLst>
            </a:prstGeom>
            <a:solidFill>
              <a:srgbClr val="F7835A"/>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7828800" y="3546925"/>
              <a:ext cx="103800" cy="481200"/>
            </a:xfrm>
            <a:prstGeom prst="roundRect">
              <a:avLst>
                <a:gd fmla="val 50000" name="adj"/>
              </a:avLst>
            </a:prstGeom>
            <a:solidFill>
              <a:srgbClr val="F7835A"/>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9733800" y="3546925"/>
              <a:ext cx="103800" cy="481200"/>
            </a:xfrm>
            <a:prstGeom prst="roundRect">
              <a:avLst>
                <a:gd fmla="val 50000" name="adj"/>
              </a:avLst>
            </a:prstGeom>
            <a:solidFill>
              <a:srgbClr val="F7835A"/>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p:nvPr/>
        </p:nvSpPr>
        <p:spPr>
          <a:xfrm>
            <a:off x="2348700" y="2754625"/>
            <a:ext cx="537600" cy="481200"/>
          </a:xfrm>
          <a:prstGeom prst="ellipse">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7"/>
          <p:cNvCxnSpPr>
            <a:stCxn id="108" idx="0"/>
            <a:endCxn id="113" idx="4"/>
          </p:cNvCxnSpPr>
          <p:nvPr/>
        </p:nvCxnSpPr>
        <p:spPr>
          <a:xfrm rot="10800000">
            <a:off x="2617500" y="3235825"/>
            <a:ext cx="5400" cy="539700"/>
          </a:xfrm>
          <a:prstGeom prst="straightConnector1">
            <a:avLst/>
          </a:prstGeom>
          <a:noFill/>
          <a:ln cap="flat" cmpd="sng" w="28575">
            <a:solidFill>
              <a:srgbClr val="595959"/>
            </a:solidFill>
            <a:prstDash val="dash"/>
            <a:round/>
            <a:headEnd len="med" w="med" type="none"/>
            <a:tailEnd len="med" w="med" type="none"/>
          </a:ln>
        </p:spPr>
      </p:cxnSp>
      <p:grpSp>
        <p:nvGrpSpPr>
          <p:cNvPr id="115" name="Google Shape;115;p17"/>
          <p:cNvGrpSpPr/>
          <p:nvPr/>
        </p:nvGrpSpPr>
        <p:grpSpPr>
          <a:xfrm>
            <a:off x="9635858" y="2850195"/>
            <a:ext cx="294292" cy="290061"/>
            <a:chOff x="5446410" y="2899243"/>
            <a:chExt cx="392389" cy="386748"/>
          </a:xfrm>
        </p:grpSpPr>
        <p:sp>
          <p:nvSpPr>
            <p:cNvPr id="116" name="Google Shape;116;p17"/>
            <p:cNvSpPr/>
            <p:nvPr/>
          </p:nvSpPr>
          <p:spPr>
            <a:xfrm>
              <a:off x="5446410" y="3085966"/>
              <a:ext cx="180975" cy="200025"/>
            </a:xfrm>
            <a:custGeom>
              <a:rect b="b" l="l" r="r" t="t"/>
              <a:pathLst>
                <a:path extrusionOk="0" h="200025" w="180975">
                  <a:moveTo>
                    <a:pt x="115229" y="135008"/>
                  </a:moveTo>
                  <a:cubicBezTo>
                    <a:pt x="112847" y="133865"/>
                    <a:pt x="110657" y="132626"/>
                    <a:pt x="108275" y="131198"/>
                  </a:cubicBezTo>
                  <a:lnTo>
                    <a:pt x="89797" y="149676"/>
                  </a:lnTo>
                  <a:cubicBezTo>
                    <a:pt x="81129" y="158344"/>
                    <a:pt x="66937" y="158344"/>
                    <a:pt x="58269" y="149676"/>
                  </a:cubicBezTo>
                  <a:cubicBezTo>
                    <a:pt x="49602" y="141008"/>
                    <a:pt x="49602" y="126816"/>
                    <a:pt x="58269" y="118148"/>
                  </a:cubicBezTo>
                  <a:lnTo>
                    <a:pt x="116372" y="60046"/>
                  </a:lnTo>
                  <a:cubicBezTo>
                    <a:pt x="123515" y="52902"/>
                    <a:pt x="135041" y="51378"/>
                    <a:pt x="143518" y="56903"/>
                  </a:cubicBezTo>
                  <a:cubicBezTo>
                    <a:pt x="145137" y="57855"/>
                    <a:pt x="146375" y="58808"/>
                    <a:pt x="147614" y="60046"/>
                  </a:cubicBezTo>
                  <a:cubicBezTo>
                    <a:pt x="147804" y="60236"/>
                    <a:pt x="147804" y="60236"/>
                    <a:pt x="147899" y="60332"/>
                  </a:cubicBezTo>
                  <a:lnTo>
                    <a:pt x="181523" y="26708"/>
                  </a:lnTo>
                  <a:lnTo>
                    <a:pt x="181332" y="26518"/>
                  </a:lnTo>
                  <a:cubicBezTo>
                    <a:pt x="175808" y="20993"/>
                    <a:pt x="169712" y="16707"/>
                    <a:pt x="162854" y="13469"/>
                  </a:cubicBezTo>
                  <a:cubicBezTo>
                    <a:pt x="136755" y="1181"/>
                    <a:pt x="105799" y="7468"/>
                    <a:pt x="86654" y="26518"/>
                  </a:cubicBezTo>
                  <a:lnTo>
                    <a:pt x="26646" y="86525"/>
                  </a:lnTo>
                  <a:cubicBezTo>
                    <a:pt x="643" y="112529"/>
                    <a:pt x="643" y="155105"/>
                    <a:pt x="26646" y="181109"/>
                  </a:cubicBezTo>
                  <a:cubicBezTo>
                    <a:pt x="52649" y="207112"/>
                    <a:pt x="95226" y="207112"/>
                    <a:pt x="121229" y="181109"/>
                  </a:cubicBezTo>
                  <a:lnTo>
                    <a:pt x="158948" y="143390"/>
                  </a:lnTo>
                  <a:cubicBezTo>
                    <a:pt x="144280" y="144437"/>
                    <a:pt x="129326" y="141485"/>
                    <a:pt x="115229" y="135008"/>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17" name="Google Shape;117;p17"/>
            <p:cNvSpPr/>
            <p:nvPr/>
          </p:nvSpPr>
          <p:spPr>
            <a:xfrm>
              <a:off x="5567544" y="3024282"/>
              <a:ext cx="57150" cy="57150"/>
            </a:xfrm>
            <a:custGeom>
              <a:rect b="b" l="l" r="r" t="t"/>
              <a:pathLst>
                <a:path extrusionOk="0" h="57150" w="57150">
                  <a:moveTo>
                    <a:pt x="51245" y="55054"/>
                  </a:moveTo>
                  <a:cubicBezTo>
                    <a:pt x="53626" y="56198"/>
                    <a:pt x="55817" y="57436"/>
                    <a:pt x="58198" y="58865"/>
                  </a:cubicBezTo>
                  <a:lnTo>
                    <a:pt x="58960" y="58103"/>
                  </a:lnTo>
                  <a:cubicBezTo>
                    <a:pt x="57721" y="56198"/>
                    <a:pt x="56388" y="54007"/>
                    <a:pt x="55340" y="51625"/>
                  </a:cubicBezTo>
                  <a:cubicBezTo>
                    <a:pt x="48578" y="37243"/>
                    <a:pt x="45529" y="22003"/>
                    <a:pt x="46863" y="7144"/>
                  </a:cubicBezTo>
                  <a:lnTo>
                    <a:pt x="7144" y="46863"/>
                  </a:lnTo>
                  <a:cubicBezTo>
                    <a:pt x="22003" y="45815"/>
                    <a:pt x="37052" y="48482"/>
                    <a:pt x="51245" y="55054"/>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18" name="Google Shape;118;p17"/>
            <p:cNvSpPr/>
            <p:nvPr/>
          </p:nvSpPr>
          <p:spPr>
            <a:xfrm>
              <a:off x="5629249" y="2899243"/>
              <a:ext cx="209550" cy="190500"/>
            </a:xfrm>
            <a:custGeom>
              <a:rect b="b" l="l" r="r" t="t"/>
              <a:pathLst>
                <a:path extrusionOk="0" h="190500" w="209550">
                  <a:moveTo>
                    <a:pt x="185279" y="26646"/>
                  </a:moveTo>
                  <a:cubicBezTo>
                    <a:pt x="159275" y="643"/>
                    <a:pt x="116699" y="643"/>
                    <a:pt x="90696" y="26646"/>
                  </a:cubicBezTo>
                  <a:lnTo>
                    <a:pt x="26783" y="90559"/>
                  </a:lnTo>
                  <a:cubicBezTo>
                    <a:pt x="7161" y="110180"/>
                    <a:pt x="1160" y="140565"/>
                    <a:pt x="13733" y="166759"/>
                  </a:cubicBezTo>
                  <a:cubicBezTo>
                    <a:pt x="17067" y="173522"/>
                    <a:pt x="21258" y="179713"/>
                    <a:pt x="26783" y="185238"/>
                  </a:cubicBezTo>
                  <a:lnTo>
                    <a:pt x="60406" y="151614"/>
                  </a:lnTo>
                  <a:cubicBezTo>
                    <a:pt x="51929" y="143137"/>
                    <a:pt x="51167" y="129326"/>
                    <a:pt x="60215" y="120277"/>
                  </a:cubicBezTo>
                  <a:lnTo>
                    <a:pt x="122223" y="58269"/>
                  </a:lnTo>
                  <a:cubicBezTo>
                    <a:pt x="130891" y="49601"/>
                    <a:pt x="145083" y="49601"/>
                    <a:pt x="153751" y="58269"/>
                  </a:cubicBezTo>
                  <a:cubicBezTo>
                    <a:pt x="162418" y="66937"/>
                    <a:pt x="160895" y="82653"/>
                    <a:pt x="152227" y="91321"/>
                  </a:cubicBezTo>
                  <a:lnTo>
                    <a:pt x="133653" y="109895"/>
                  </a:lnTo>
                  <a:cubicBezTo>
                    <a:pt x="135272" y="112371"/>
                    <a:pt x="136511" y="114943"/>
                    <a:pt x="137558" y="117610"/>
                  </a:cubicBezTo>
                  <a:cubicBezTo>
                    <a:pt x="144226" y="130850"/>
                    <a:pt x="146893" y="145804"/>
                    <a:pt x="145940" y="160663"/>
                  </a:cubicBezTo>
                  <a:lnTo>
                    <a:pt x="185279" y="121325"/>
                  </a:lnTo>
                  <a:cubicBezTo>
                    <a:pt x="211282" y="95226"/>
                    <a:pt x="211282" y="52650"/>
                    <a:pt x="185279" y="26646"/>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19" name="Google Shape;119;p17"/>
            <p:cNvSpPr/>
            <p:nvPr/>
          </p:nvSpPr>
          <p:spPr>
            <a:xfrm>
              <a:off x="5545541" y="2999898"/>
              <a:ext cx="209550" cy="209550"/>
            </a:xfrm>
            <a:custGeom>
              <a:rect b="b" l="l" r="r" t="t"/>
              <a:pathLst>
                <a:path extrusionOk="0" h="209550" w="209550">
                  <a:moveTo>
                    <a:pt x="200787" y="25717"/>
                  </a:moveTo>
                  <a:cubicBezTo>
                    <a:pt x="197929" y="19050"/>
                    <a:pt x="193358" y="12668"/>
                    <a:pt x="187833" y="7144"/>
                  </a:cubicBezTo>
                  <a:lnTo>
                    <a:pt x="154210" y="40767"/>
                  </a:lnTo>
                  <a:cubicBezTo>
                    <a:pt x="162973" y="49530"/>
                    <a:pt x="162973" y="63532"/>
                    <a:pt x="154400" y="72104"/>
                  </a:cubicBezTo>
                  <a:lnTo>
                    <a:pt x="70199" y="156305"/>
                  </a:lnTo>
                  <a:cubicBezTo>
                    <a:pt x="66294" y="160211"/>
                    <a:pt x="60770" y="162592"/>
                    <a:pt x="55245" y="162782"/>
                  </a:cubicBezTo>
                  <a:cubicBezTo>
                    <a:pt x="54769" y="162973"/>
                    <a:pt x="54293" y="162782"/>
                    <a:pt x="53816" y="162592"/>
                  </a:cubicBezTo>
                  <a:cubicBezTo>
                    <a:pt x="48292" y="162782"/>
                    <a:pt x="42958" y="160211"/>
                    <a:pt x="38957" y="156305"/>
                  </a:cubicBezTo>
                  <a:lnTo>
                    <a:pt x="7144" y="187833"/>
                  </a:lnTo>
                  <a:cubicBezTo>
                    <a:pt x="10001" y="190691"/>
                    <a:pt x="12668" y="193072"/>
                    <a:pt x="15812" y="195263"/>
                  </a:cubicBezTo>
                  <a:cubicBezTo>
                    <a:pt x="42005" y="213550"/>
                    <a:pt x="77914" y="211741"/>
                    <a:pt x="101727" y="187833"/>
                  </a:cubicBezTo>
                  <a:lnTo>
                    <a:pt x="187833" y="101727"/>
                  </a:lnTo>
                  <a:cubicBezTo>
                    <a:pt x="207169" y="82391"/>
                    <a:pt x="213551" y="51625"/>
                    <a:pt x="200787" y="25717"/>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grpSp>
      <p:sp>
        <p:nvSpPr>
          <p:cNvPr id="120" name="Google Shape;120;p17"/>
          <p:cNvSpPr/>
          <p:nvPr/>
        </p:nvSpPr>
        <p:spPr>
          <a:xfrm>
            <a:off x="2463901" y="2859488"/>
            <a:ext cx="307181" cy="271463"/>
          </a:xfrm>
          <a:custGeom>
            <a:rect b="b" l="l" r="r" t="t"/>
            <a:pathLst>
              <a:path extrusionOk="0" h="361950" w="409575">
                <a:moveTo>
                  <a:pt x="14264" y="175166"/>
                </a:moveTo>
                <a:lnTo>
                  <a:pt x="106942" y="209741"/>
                </a:lnTo>
                <a:lnTo>
                  <a:pt x="142851" y="325089"/>
                </a:lnTo>
                <a:cubicBezTo>
                  <a:pt x="145137" y="332519"/>
                  <a:pt x="154186" y="335186"/>
                  <a:pt x="160187" y="330328"/>
                </a:cubicBezTo>
                <a:lnTo>
                  <a:pt x="211908" y="288227"/>
                </a:lnTo>
                <a:cubicBezTo>
                  <a:pt x="217337" y="283846"/>
                  <a:pt x="225052" y="283560"/>
                  <a:pt x="230672" y="287656"/>
                </a:cubicBezTo>
                <a:lnTo>
                  <a:pt x="323826" y="355283"/>
                </a:lnTo>
                <a:cubicBezTo>
                  <a:pt x="330208" y="359951"/>
                  <a:pt x="339352" y="356426"/>
                  <a:pt x="340971" y="348711"/>
                </a:cubicBezTo>
                <a:lnTo>
                  <a:pt x="409265" y="20289"/>
                </a:lnTo>
                <a:cubicBezTo>
                  <a:pt x="410980" y="11812"/>
                  <a:pt x="402693" y="4763"/>
                  <a:pt x="394597" y="7907"/>
                </a:cubicBezTo>
                <a:lnTo>
                  <a:pt x="14169" y="154687"/>
                </a:lnTo>
                <a:cubicBezTo>
                  <a:pt x="4739" y="158306"/>
                  <a:pt x="4834" y="171641"/>
                  <a:pt x="14264" y="175166"/>
                </a:cubicBezTo>
                <a:close/>
                <a:moveTo>
                  <a:pt x="137041" y="191358"/>
                </a:moveTo>
                <a:lnTo>
                  <a:pt x="318206" y="79820"/>
                </a:lnTo>
                <a:cubicBezTo>
                  <a:pt x="321445" y="77820"/>
                  <a:pt x="324779" y="82202"/>
                  <a:pt x="322017" y="84773"/>
                </a:cubicBezTo>
                <a:lnTo>
                  <a:pt x="172474" y="223743"/>
                </a:lnTo>
                <a:cubicBezTo>
                  <a:pt x="167235" y="228601"/>
                  <a:pt x="163806" y="235173"/>
                  <a:pt x="162854" y="242317"/>
                </a:cubicBezTo>
                <a:lnTo>
                  <a:pt x="157806" y="280036"/>
                </a:lnTo>
                <a:cubicBezTo>
                  <a:pt x="157139" y="285084"/>
                  <a:pt x="150090" y="285560"/>
                  <a:pt x="148661" y="280703"/>
                </a:cubicBezTo>
                <a:lnTo>
                  <a:pt x="129040" y="211837"/>
                </a:lnTo>
                <a:cubicBezTo>
                  <a:pt x="126849" y="204026"/>
                  <a:pt x="130088" y="195644"/>
                  <a:pt x="137041" y="191358"/>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grpSp>
        <p:nvGrpSpPr>
          <p:cNvPr id="121" name="Google Shape;121;p17"/>
          <p:cNvGrpSpPr/>
          <p:nvPr/>
        </p:nvGrpSpPr>
        <p:grpSpPr>
          <a:xfrm>
            <a:off x="4032000" y="4256725"/>
            <a:ext cx="537600" cy="1020900"/>
            <a:chOff x="4032000" y="4256725"/>
            <a:chExt cx="537600" cy="1020900"/>
          </a:xfrm>
        </p:grpSpPr>
        <p:cxnSp>
          <p:nvCxnSpPr>
            <p:cNvPr id="122" name="Google Shape;122;p17"/>
            <p:cNvCxnSpPr/>
            <p:nvPr/>
          </p:nvCxnSpPr>
          <p:spPr>
            <a:xfrm rot="10800000">
              <a:off x="4298100" y="4256725"/>
              <a:ext cx="5400" cy="539700"/>
            </a:xfrm>
            <a:prstGeom prst="straightConnector1">
              <a:avLst/>
            </a:prstGeom>
            <a:noFill/>
            <a:ln cap="flat" cmpd="sng" w="28575">
              <a:solidFill>
                <a:srgbClr val="595959"/>
              </a:solidFill>
              <a:prstDash val="dash"/>
              <a:round/>
              <a:headEnd len="med" w="med" type="none"/>
              <a:tailEnd len="med" w="med" type="none"/>
            </a:ln>
          </p:spPr>
        </p:cxnSp>
        <p:sp>
          <p:nvSpPr>
            <p:cNvPr id="123" name="Google Shape;123;p17"/>
            <p:cNvSpPr/>
            <p:nvPr/>
          </p:nvSpPr>
          <p:spPr>
            <a:xfrm>
              <a:off x="4032000" y="4796425"/>
              <a:ext cx="537600" cy="481200"/>
            </a:xfrm>
            <a:prstGeom prst="ellipse">
              <a:avLst/>
            </a:prstGeom>
            <a:solidFill>
              <a:srgbClr val="595959"/>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7"/>
          <p:cNvSpPr/>
          <p:nvPr/>
        </p:nvSpPr>
        <p:spPr>
          <a:xfrm>
            <a:off x="5777700" y="2754625"/>
            <a:ext cx="537600" cy="481200"/>
          </a:xfrm>
          <a:prstGeom prst="ellipse">
            <a:avLst/>
          </a:prstGeom>
          <a:solidFill>
            <a:srgbClr val="EFEBD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7"/>
          <p:cNvCxnSpPr>
            <a:endCxn id="124" idx="4"/>
          </p:cNvCxnSpPr>
          <p:nvPr/>
        </p:nvCxnSpPr>
        <p:spPr>
          <a:xfrm rot="10800000">
            <a:off x="6046500" y="3235825"/>
            <a:ext cx="5400" cy="539700"/>
          </a:xfrm>
          <a:prstGeom prst="straightConnector1">
            <a:avLst/>
          </a:prstGeom>
          <a:noFill/>
          <a:ln cap="flat" cmpd="sng" w="28575">
            <a:solidFill>
              <a:srgbClr val="595959"/>
            </a:solidFill>
            <a:prstDash val="dash"/>
            <a:round/>
            <a:headEnd len="med" w="med" type="none"/>
            <a:tailEnd len="med" w="med" type="none"/>
          </a:ln>
        </p:spPr>
      </p:cxnSp>
      <p:grpSp>
        <p:nvGrpSpPr>
          <p:cNvPr id="126" name="Google Shape;126;p17"/>
          <p:cNvGrpSpPr/>
          <p:nvPr/>
        </p:nvGrpSpPr>
        <p:grpSpPr>
          <a:xfrm>
            <a:off x="7613400" y="4256725"/>
            <a:ext cx="537600" cy="1020900"/>
            <a:chOff x="4032000" y="4256725"/>
            <a:chExt cx="537600" cy="1020900"/>
          </a:xfrm>
        </p:grpSpPr>
        <p:cxnSp>
          <p:nvCxnSpPr>
            <p:cNvPr id="127" name="Google Shape;127;p17"/>
            <p:cNvCxnSpPr/>
            <p:nvPr/>
          </p:nvCxnSpPr>
          <p:spPr>
            <a:xfrm rot="10800000">
              <a:off x="4298100" y="4256725"/>
              <a:ext cx="5400" cy="539700"/>
            </a:xfrm>
            <a:prstGeom prst="straightConnector1">
              <a:avLst/>
            </a:prstGeom>
            <a:noFill/>
            <a:ln cap="flat" cmpd="sng" w="28575">
              <a:solidFill>
                <a:srgbClr val="595959"/>
              </a:solidFill>
              <a:prstDash val="dash"/>
              <a:round/>
              <a:headEnd len="med" w="med" type="none"/>
              <a:tailEnd len="med" w="med" type="none"/>
            </a:ln>
          </p:spPr>
        </p:cxnSp>
        <p:sp>
          <p:nvSpPr>
            <p:cNvPr id="128" name="Google Shape;128;p17"/>
            <p:cNvSpPr/>
            <p:nvPr/>
          </p:nvSpPr>
          <p:spPr>
            <a:xfrm>
              <a:off x="4032000" y="4796425"/>
              <a:ext cx="537600" cy="481200"/>
            </a:xfrm>
            <a:prstGeom prst="ellipse">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7"/>
          <p:cNvSpPr/>
          <p:nvPr/>
        </p:nvSpPr>
        <p:spPr>
          <a:xfrm>
            <a:off x="9511500" y="2754625"/>
            <a:ext cx="537600" cy="481200"/>
          </a:xfrm>
          <a:prstGeom prst="ellipse">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7"/>
          <p:cNvCxnSpPr>
            <a:endCxn id="129" idx="4"/>
          </p:cNvCxnSpPr>
          <p:nvPr/>
        </p:nvCxnSpPr>
        <p:spPr>
          <a:xfrm rot="10800000">
            <a:off x="9780300" y="3235825"/>
            <a:ext cx="5400" cy="539700"/>
          </a:xfrm>
          <a:prstGeom prst="straightConnector1">
            <a:avLst/>
          </a:prstGeom>
          <a:noFill/>
          <a:ln cap="flat" cmpd="sng" w="28575">
            <a:solidFill>
              <a:srgbClr val="595959"/>
            </a:solidFill>
            <a:prstDash val="dash"/>
            <a:round/>
            <a:headEnd len="med" w="med" type="none"/>
            <a:tailEnd len="med" w="med" type="none"/>
          </a:ln>
        </p:spPr>
      </p:cxnSp>
      <p:grpSp>
        <p:nvGrpSpPr>
          <p:cNvPr id="131" name="Google Shape;131;p17"/>
          <p:cNvGrpSpPr/>
          <p:nvPr/>
        </p:nvGrpSpPr>
        <p:grpSpPr>
          <a:xfrm>
            <a:off x="7752293" y="4891585"/>
            <a:ext cx="259818" cy="292894"/>
            <a:chOff x="773707" y="897064"/>
            <a:chExt cx="346424" cy="390525"/>
          </a:xfrm>
        </p:grpSpPr>
        <p:sp>
          <p:nvSpPr>
            <p:cNvPr id="132" name="Google Shape;132;p17"/>
            <p:cNvSpPr/>
            <p:nvPr/>
          </p:nvSpPr>
          <p:spPr>
            <a:xfrm>
              <a:off x="929917" y="964692"/>
              <a:ext cx="76200" cy="76200"/>
            </a:xfrm>
            <a:custGeom>
              <a:rect b="b" l="l" r="r" t="t"/>
              <a:pathLst>
                <a:path extrusionOk="0" h="76200" w="76200">
                  <a:moveTo>
                    <a:pt x="40577" y="74009"/>
                  </a:moveTo>
                  <a:cubicBezTo>
                    <a:pt x="59055" y="74009"/>
                    <a:pt x="74009" y="59055"/>
                    <a:pt x="74009" y="40576"/>
                  </a:cubicBezTo>
                  <a:cubicBezTo>
                    <a:pt x="74009" y="22098"/>
                    <a:pt x="59055" y="7144"/>
                    <a:pt x="40577" y="7144"/>
                  </a:cubicBezTo>
                  <a:cubicBezTo>
                    <a:pt x="22098" y="7144"/>
                    <a:pt x="7144" y="22098"/>
                    <a:pt x="7144" y="40576"/>
                  </a:cubicBezTo>
                  <a:cubicBezTo>
                    <a:pt x="7144" y="59055"/>
                    <a:pt x="22098" y="74009"/>
                    <a:pt x="40577" y="74009"/>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33" name="Google Shape;133;p17"/>
            <p:cNvSpPr/>
            <p:nvPr/>
          </p:nvSpPr>
          <p:spPr>
            <a:xfrm>
              <a:off x="834381" y="897064"/>
              <a:ext cx="285750" cy="390525"/>
            </a:xfrm>
            <a:custGeom>
              <a:rect b="b" l="l" r="r" t="t"/>
              <a:pathLst>
                <a:path extrusionOk="0" h="390525" w="285750">
                  <a:moveTo>
                    <a:pt x="269653" y="7144"/>
                  </a:moveTo>
                  <a:lnTo>
                    <a:pt x="24479" y="7144"/>
                  </a:lnTo>
                  <a:cubicBezTo>
                    <a:pt x="18288" y="7144"/>
                    <a:pt x="13335" y="12097"/>
                    <a:pt x="13335" y="18288"/>
                  </a:cubicBezTo>
                  <a:lnTo>
                    <a:pt x="13335" y="365284"/>
                  </a:lnTo>
                  <a:cubicBezTo>
                    <a:pt x="13335" y="373475"/>
                    <a:pt x="10954" y="381000"/>
                    <a:pt x="7144" y="387572"/>
                  </a:cubicBezTo>
                  <a:lnTo>
                    <a:pt x="225076" y="387572"/>
                  </a:lnTo>
                  <a:cubicBezTo>
                    <a:pt x="255842" y="387572"/>
                    <a:pt x="280797" y="362617"/>
                    <a:pt x="280797" y="331851"/>
                  </a:cubicBezTo>
                  <a:lnTo>
                    <a:pt x="280797" y="18288"/>
                  </a:lnTo>
                  <a:cubicBezTo>
                    <a:pt x="280797" y="12097"/>
                    <a:pt x="275749" y="7144"/>
                    <a:pt x="269653" y="7144"/>
                  </a:cubicBezTo>
                  <a:close/>
                  <a:moveTo>
                    <a:pt x="136112" y="52483"/>
                  </a:moveTo>
                  <a:cubicBezTo>
                    <a:pt x="166878" y="52483"/>
                    <a:pt x="191834" y="77438"/>
                    <a:pt x="191834" y="108204"/>
                  </a:cubicBezTo>
                  <a:cubicBezTo>
                    <a:pt x="191834" y="122396"/>
                    <a:pt x="186404" y="135160"/>
                    <a:pt x="177641" y="144971"/>
                  </a:cubicBezTo>
                  <a:lnTo>
                    <a:pt x="211931" y="190691"/>
                  </a:lnTo>
                  <a:cubicBezTo>
                    <a:pt x="215646" y="195644"/>
                    <a:pt x="214598" y="202597"/>
                    <a:pt x="209741" y="206312"/>
                  </a:cubicBezTo>
                  <a:cubicBezTo>
                    <a:pt x="204788" y="210026"/>
                    <a:pt x="197834" y="208979"/>
                    <a:pt x="194120" y="204121"/>
                  </a:cubicBezTo>
                  <a:lnTo>
                    <a:pt x="159925" y="158496"/>
                  </a:lnTo>
                  <a:cubicBezTo>
                    <a:pt x="152686" y="161925"/>
                    <a:pt x="144685" y="164021"/>
                    <a:pt x="136208" y="164021"/>
                  </a:cubicBezTo>
                  <a:cubicBezTo>
                    <a:pt x="105442" y="164021"/>
                    <a:pt x="80486" y="139065"/>
                    <a:pt x="80486" y="108299"/>
                  </a:cubicBezTo>
                  <a:cubicBezTo>
                    <a:pt x="80486" y="77534"/>
                    <a:pt x="105347" y="52483"/>
                    <a:pt x="136112" y="52483"/>
                  </a:cubicBezTo>
                  <a:close/>
                  <a:moveTo>
                    <a:pt x="225266" y="342995"/>
                  </a:moveTo>
                  <a:lnTo>
                    <a:pt x="69247" y="342995"/>
                  </a:lnTo>
                  <a:cubicBezTo>
                    <a:pt x="63056" y="342995"/>
                    <a:pt x="58103" y="338042"/>
                    <a:pt x="58103" y="331851"/>
                  </a:cubicBezTo>
                  <a:cubicBezTo>
                    <a:pt x="58103" y="325660"/>
                    <a:pt x="63056" y="320707"/>
                    <a:pt x="69247" y="320707"/>
                  </a:cubicBezTo>
                  <a:lnTo>
                    <a:pt x="225266" y="320707"/>
                  </a:lnTo>
                  <a:cubicBezTo>
                    <a:pt x="231458" y="320707"/>
                    <a:pt x="236411" y="325660"/>
                    <a:pt x="236411" y="331851"/>
                  </a:cubicBezTo>
                  <a:cubicBezTo>
                    <a:pt x="236411" y="338042"/>
                    <a:pt x="231362" y="342995"/>
                    <a:pt x="225266" y="342995"/>
                  </a:cubicBezTo>
                  <a:close/>
                  <a:moveTo>
                    <a:pt x="225266" y="298418"/>
                  </a:moveTo>
                  <a:lnTo>
                    <a:pt x="69247" y="298418"/>
                  </a:lnTo>
                  <a:cubicBezTo>
                    <a:pt x="63056" y="298418"/>
                    <a:pt x="58103" y="293465"/>
                    <a:pt x="58103" y="287274"/>
                  </a:cubicBezTo>
                  <a:cubicBezTo>
                    <a:pt x="58103" y="281083"/>
                    <a:pt x="63056" y="276130"/>
                    <a:pt x="69247" y="276130"/>
                  </a:cubicBezTo>
                  <a:lnTo>
                    <a:pt x="225266" y="276130"/>
                  </a:lnTo>
                  <a:cubicBezTo>
                    <a:pt x="231458" y="276130"/>
                    <a:pt x="236411" y="281083"/>
                    <a:pt x="236411" y="287274"/>
                  </a:cubicBezTo>
                  <a:cubicBezTo>
                    <a:pt x="236411" y="293370"/>
                    <a:pt x="231362" y="298418"/>
                    <a:pt x="225266" y="298418"/>
                  </a:cubicBezTo>
                  <a:close/>
                  <a:moveTo>
                    <a:pt x="225266" y="253841"/>
                  </a:moveTo>
                  <a:lnTo>
                    <a:pt x="69247" y="253841"/>
                  </a:lnTo>
                  <a:cubicBezTo>
                    <a:pt x="63056" y="253841"/>
                    <a:pt x="58103" y="248888"/>
                    <a:pt x="58103" y="242697"/>
                  </a:cubicBezTo>
                  <a:cubicBezTo>
                    <a:pt x="58103" y="236506"/>
                    <a:pt x="63056" y="231553"/>
                    <a:pt x="69247" y="231553"/>
                  </a:cubicBezTo>
                  <a:lnTo>
                    <a:pt x="225266" y="231553"/>
                  </a:lnTo>
                  <a:cubicBezTo>
                    <a:pt x="231458" y="231553"/>
                    <a:pt x="236411" y="236506"/>
                    <a:pt x="236411" y="242697"/>
                  </a:cubicBezTo>
                  <a:cubicBezTo>
                    <a:pt x="236411" y="248793"/>
                    <a:pt x="231362" y="253841"/>
                    <a:pt x="225266" y="253841"/>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34" name="Google Shape;134;p17"/>
            <p:cNvSpPr/>
            <p:nvPr/>
          </p:nvSpPr>
          <p:spPr>
            <a:xfrm>
              <a:off x="773707" y="1076134"/>
              <a:ext cx="57150" cy="209550"/>
            </a:xfrm>
            <a:custGeom>
              <a:rect b="b" l="l" r="r" t="t"/>
              <a:pathLst>
                <a:path extrusionOk="0" h="209550" w="57150">
                  <a:moveTo>
                    <a:pt x="7144" y="18288"/>
                  </a:moveTo>
                  <a:lnTo>
                    <a:pt x="7144" y="185738"/>
                  </a:lnTo>
                  <a:cubicBezTo>
                    <a:pt x="7144" y="197453"/>
                    <a:pt x="16097" y="207550"/>
                    <a:pt x="27813" y="208407"/>
                  </a:cubicBezTo>
                  <a:cubicBezTo>
                    <a:pt x="40862" y="209360"/>
                    <a:pt x="51721" y="199073"/>
                    <a:pt x="51721" y="186214"/>
                  </a:cubicBezTo>
                  <a:lnTo>
                    <a:pt x="51721" y="7144"/>
                  </a:lnTo>
                  <a:lnTo>
                    <a:pt x="18288" y="7144"/>
                  </a:lnTo>
                  <a:cubicBezTo>
                    <a:pt x="12097" y="7144"/>
                    <a:pt x="7144" y="12097"/>
                    <a:pt x="7144" y="18288"/>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grpSp>
      <p:sp>
        <p:nvSpPr>
          <p:cNvPr id="135" name="Google Shape;135;p17"/>
          <p:cNvSpPr/>
          <p:nvPr/>
        </p:nvSpPr>
        <p:spPr>
          <a:xfrm>
            <a:off x="5900059" y="2848786"/>
            <a:ext cx="292894" cy="292894"/>
          </a:xfrm>
          <a:custGeom>
            <a:rect b="b" l="l" r="r" t="t"/>
            <a:pathLst>
              <a:path extrusionOk="0" h="390525" w="390525">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F783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grpSp>
        <p:nvGrpSpPr>
          <p:cNvPr id="136" name="Google Shape;136;p17"/>
          <p:cNvGrpSpPr/>
          <p:nvPr/>
        </p:nvGrpSpPr>
        <p:grpSpPr>
          <a:xfrm>
            <a:off x="4154350" y="4891588"/>
            <a:ext cx="292894" cy="292894"/>
            <a:chOff x="7463400" y="3566350"/>
            <a:chExt cx="390525" cy="390525"/>
          </a:xfrm>
        </p:grpSpPr>
        <p:sp>
          <p:nvSpPr>
            <p:cNvPr id="137" name="Google Shape;137;p17"/>
            <p:cNvSpPr/>
            <p:nvPr/>
          </p:nvSpPr>
          <p:spPr>
            <a:xfrm>
              <a:off x="7581320" y="3683889"/>
              <a:ext cx="47625" cy="47625"/>
            </a:xfrm>
            <a:custGeom>
              <a:rect b="b" l="l" r="r" t="t"/>
              <a:pathLst>
                <a:path extrusionOk="0" h="47625" w="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38" name="Google Shape;138;p17"/>
            <p:cNvSpPr/>
            <p:nvPr/>
          </p:nvSpPr>
          <p:spPr>
            <a:xfrm>
              <a:off x="7664759" y="3743434"/>
              <a:ext cx="95250" cy="104775"/>
            </a:xfrm>
            <a:custGeom>
              <a:rect b="b" l="l" r="r" t="t"/>
              <a:pathLst>
                <a:path extrusionOk="0" h="104775" w="95250">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39" name="Google Shape;139;p17"/>
            <p:cNvSpPr/>
            <p:nvPr/>
          </p:nvSpPr>
          <p:spPr>
            <a:xfrm>
              <a:off x="7557031" y="3743434"/>
              <a:ext cx="95250" cy="104775"/>
            </a:xfrm>
            <a:custGeom>
              <a:rect b="b" l="l" r="r" t="t"/>
              <a:pathLst>
                <a:path extrusionOk="0" h="104775" w="95250">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40" name="Google Shape;140;p17"/>
            <p:cNvSpPr/>
            <p:nvPr/>
          </p:nvSpPr>
          <p:spPr>
            <a:xfrm>
              <a:off x="7463400" y="3566350"/>
              <a:ext cx="390525" cy="390525"/>
            </a:xfrm>
            <a:custGeom>
              <a:rect b="b" l="l" r="r" t="t"/>
              <a:pathLst>
                <a:path extrusionOk="0" h="390525" w="390525">
                  <a:moveTo>
                    <a:pt x="340614" y="7144"/>
                  </a:moveTo>
                  <a:lnTo>
                    <a:pt x="54102" y="7144"/>
                  </a:lnTo>
                  <a:cubicBezTo>
                    <a:pt x="28194" y="7144"/>
                    <a:pt x="7144" y="28194"/>
                    <a:pt x="7144" y="54102"/>
                  </a:cubicBezTo>
                  <a:lnTo>
                    <a:pt x="7144" y="340614"/>
                  </a:lnTo>
                  <a:cubicBezTo>
                    <a:pt x="7144" y="366522"/>
                    <a:pt x="28194" y="387572"/>
                    <a:pt x="54102" y="387572"/>
                  </a:cubicBezTo>
                  <a:lnTo>
                    <a:pt x="340614" y="387572"/>
                  </a:lnTo>
                  <a:cubicBezTo>
                    <a:pt x="366522" y="387572"/>
                    <a:pt x="387572" y="366522"/>
                    <a:pt x="387572" y="340614"/>
                  </a:cubicBezTo>
                  <a:lnTo>
                    <a:pt x="387572" y="54102"/>
                  </a:lnTo>
                  <a:cubicBezTo>
                    <a:pt x="387572" y="28194"/>
                    <a:pt x="366617" y="7144"/>
                    <a:pt x="340614" y="7144"/>
                  </a:cubicBezTo>
                  <a:close/>
                  <a:moveTo>
                    <a:pt x="340804" y="303562"/>
                  </a:moveTo>
                  <a:lnTo>
                    <a:pt x="54007" y="303562"/>
                  </a:lnTo>
                  <a:cubicBezTo>
                    <a:pt x="47816" y="303562"/>
                    <a:pt x="42863" y="298609"/>
                    <a:pt x="42863" y="292417"/>
                  </a:cubicBezTo>
                  <a:lnTo>
                    <a:pt x="42863" y="53911"/>
                  </a:lnTo>
                  <a:cubicBezTo>
                    <a:pt x="42863" y="47720"/>
                    <a:pt x="47816" y="42767"/>
                    <a:pt x="54007" y="42767"/>
                  </a:cubicBezTo>
                  <a:lnTo>
                    <a:pt x="340804" y="42767"/>
                  </a:lnTo>
                  <a:cubicBezTo>
                    <a:pt x="346996" y="42767"/>
                    <a:pt x="351949" y="47720"/>
                    <a:pt x="351949" y="53911"/>
                  </a:cubicBezTo>
                  <a:lnTo>
                    <a:pt x="351949" y="292417"/>
                  </a:lnTo>
                  <a:cubicBezTo>
                    <a:pt x="351949" y="298609"/>
                    <a:pt x="346900" y="303562"/>
                    <a:pt x="340804" y="30356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41" name="Google Shape;141;p17"/>
            <p:cNvSpPr/>
            <p:nvPr/>
          </p:nvSpPr>
          <p:spPr>
            <a:xfrm>
              <a:off x="7521217" y="3624262"/>
              <a:ext cx="276225" cy="228600"/>
            </a:xfrm>
            <a:custGeom>
              <a:rect b="b" l="l" r="r" t="t"/>
              <a:pathLst>
                <a:path extrusionOk="0" h="228600" w="276225">
                  <a:moveTo>
                    <a:pt x="7334" y="223361"/>
                  </a:moveTo>
                  <a:lnTo>
                    <a:pt x="21431" y="223361"/>
                  </a:lnTo>
                  <a:lnTo>
                    <a:pt x="21431" y="168878"/>
                  </a:lnTo>
                  <a:cubicBezTo>
                    <a:pt x="21431" y="144399"/>
                    <a:pt x="35052" y="122968"/>
                    <a:pt x="55150" y="112014"/>
                  </a:cubicBezTo>
                  <a:cubicBezTo>
                    <a:pt x="48959" y="104870"/>
                    <a:pt x="45244" y="95536"/>
                    <a:pt x="45244" y="85344"/>
                  </a:cubicBezTo>
                  <a:cubicBezTo>
                    <a:pt x="45244" y="61627"/>
                    <a:pt x="65437" y="42577"/>
                    <a:pt x="89535" y="44482"/>
                  </a:cubicBezTo>
                  <a:cubicBezTo>
                    <a:pt x="108775" y="46006"/>
                    <a:pt x="124492" y="61055"/>
                    <a:pt x="126873" y="80201"/>
                  </a:cubicBezTo>
                  <a:cubicBezTo>
                    <a:pt x="128397" y="92393"/>
                    <a:pt x="124492" y="103632"/>
                    <a:pt x="117348" y="112014"/>
                  </a:cubicBezTo>
                  <a:cubicBezTo>
                    <a:pt x="126397" y="116967"/>
                    <a:pt x="134207" y="124111"/>
                    <a:pt x="139922" y="132588"/>
                  </a:cubicBezTo>
                  <a:cubicBezTo>
                    <a:pt x="145732" y="124015"/>
                    <a:pt x="153448" y="116967"/>
                    <a:pt x="162496" y="112014"/>
                  </a:cubicBezTo>
                  <a:cubicBezTo>
                    <a:pt x="156305" y="104870"/>
                    <a:pt x="152591" y="95536"/>
                    <a:pt x="152591" y="85344"/>
                  </a:cubicBezTo>
                  <a:cubicBezTo>
                    <a:pt x="152591" y="62770"/>
                    <a:pt x="170974" y="44387"/>
                    <a:pt x="193548" y="44387"/>
                  </a:cubicBezTo>
                  <a:cubicBezTo>
                    <a:pt x="216122" y="44387"/>
                    <a:pt x="234505" y="62770"/>
                    <a:pt x="234505" y="85344"/>
                  </a:cubicBezTo>
                  <a:cubicBezTo>
                    <a:pt x="234505" y="95536"/>
                    <a:pt x="230791" y="104870"/>
                    <a:pt x="224600" y="112014"/>
                  </a:cubicBezTo>
                  <a:cubicBezTo>
                    <a:pt x="244697" y="123063"/>
                    <a:pt x="258318" y="144399"/>
                    <a:pt x="258318" y="168878"/>
                  </a:cubicBezTo>
                  <a:lnTo>
                    <a:pt x="258318" y="223361"/>
                  </a:lnTo>
                  <a:lnTo>
                    <a:pt x="271653" y="223361"/>
                  </a:lnTo>
                  <a:lnTo>
                    <a:pt x="271653" y="7144"/>
                  </a:lnTo>
                  <a:lnTo>
                    <a:pt x="7144" y="7144"/>
                  </a:lnTo>
                  <a:lnTo>
                    <a:pt x="7144" y="22336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142" name="Google Shape;142;p17"/>
            <p:cNvSpPr/>
            <p:nvPr/>
          </p:nvSpPr>
          <p:spPr>
            <a:xfrm>
              <a:off x="7688761" y="3683889"/>
              <a:ext cx="47625" cy="47625"/>
            </a:xfrm>
            <a:custGeom>
              <a:rect b="b" l="l" r="r" t="t"/>
              <a:pathLst>
                <a:path extrusionOk="0" h="47625" w="47625">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grpSp>
      <p:sp>
        <p:nvSpPr>
          <p:cNvPr id="143" name="Google Shape;143;p17"/>
          <p:cNvSpPr txBox="1"/>
          <p:nvPr/>
        </p:nvSpPr>
        <p:spPr>
          <a:xfrm>
            <a:off x="1549200" y="1626375"/>
            <a:ext cx="2150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프로젝트 배경</a:t>
            </a:r>
            <a:endParaRPr b="1">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주제 선정 배경</a:t>
            </a:r>
            <a:endParaRPr sz="1200">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분석 목적</a:t>
            </a:r>
            <a:endParaRPr sz="1200">
              <a:solidFill>
                <a:srgbClr val="595959"/>
              </a:solidFill>
              <a:latin typeface="Malgun Gothic"/>
              <a:ea typeface="Malgun Gothic"/>
              <a:cs typeface="Malgun Gothic"/>
              <a:sym typeface="Malgun Gothic"/>
            </a:endParaRPr>
          </a:p>
        </p:txBody>
      </p:sp>
      <p:sp>
        <p:nvSpPr>
          <p:cNvPr id="144" name="Google Shape;144;p17"/>
          <p:cNvSpPr txBox="1"/>
          <p:nvPr/>
        </p:nvSpPr>
        <p:spPr>
          <a:xfrm>
            <a:off x="3225450" y="5426950"/>
            <a:ext cx="2150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팀 구성 및 역할</a:t>
            </a:r>
            <a:endParaRPr b="1">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팀원 목록</a:t>
            </a:r>
            <a:endParaRPr sz="1200">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역할</a:t>
            </a:r>
            <a:endParaRPr sz="1200">
              <a:solidFill>
                <a:srgbClr val="595959"/>
              </a:solidFill>
              <a:latin typeface="Malgun Gothic"/>
              <a:ea typeface="Malgun Gothic"/>
              <a:cs typeface="Malgun Gothic"/>
              <a:sym typeface="Malgun Gothic"/>
            </a:endParaRPr>
          </a:p>
        </p:txBody>
      </p:sp>
      <p:sp>
        <p:nvSpPr>
          <p:cNvPr id="145" name="Google Shape;145;p17"/>
          <p:cNvSpPr txBox="1"/>
          <p:nvPr/>
        </p:nvSpPr>
        <p:spPr>
          <a:xfrm>
            <a:off x="4772700" y="1626363"/>
            <a:ext cx="25563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프로젝트 수행 절차 및 방법</a:t>
            </a:r>
            <a:endParaRPr b="1">
              <a:solidFill>
                <a:srgbClr val="595959"/>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en-US" sz="1200">
                <a:solidFill>
                  <a:srgbClr val="595959"/>
                </a:solidFill>
                <a:latin typeface="Malgun Gothic"/>
                <a:ea typeface="Malgun Gothic"/>
                <a:cs typeface="Malgun Gothic"/>
                <a:sym typeface="Malgun Gothic"/>
              </a:rPr>
              <a:t>데이터 설명 및 전처리</a:t>
            </a:r>
            <a:endParaRPr sz="1200">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과정 및 개요</a:t>
            </a:r>
            <a:endParaRPr sz="1200">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EDA / 모델링 과정</a:t>
            </a:r>
            <a:endParaRPr sz="1200">
              <a:solidFill>
                <a:srgbClr val="595959"/>
              </a:solidFill>
              <a:latin typeface="Malgun Gothic"/>
              <a:ea typeface="Malgun Gothic"/>
              <a:cs typeface="Malgun Gothic"/>
              <a:sym typeface="Malgun Gothic"/>
            </a:endParaRPr>
          </a:p>
        </p:txBody>
      </p:sp>
      <p:sp>
        <p:nvSpPr>
          <p:cNvPr id="146" name="Google Shape;146;p17"/>
          <p:cNvSpPr txBox="1"/>
          <p:nvPr/>
        </p:nvSpPr>
        <p:spPr>
          <a:xfrm>
            <a:off x="8509200" y="1626363"/>
            <a:ext cx="2556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느낀점</a:t>
            </a:r>
            <a:endParaRPr b="1">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느낀점</a:t>
            </a:r>
            <a:endParaRPr sz="1200">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앞으로의 방향</a:t>
            </a:r>
            <a:endParaRPr sz="1200">
              <a:solidFill>
                <a:srgbClr val="595959"/>
              </a:solidFill>
              <a:latin typeface="Malgun Gothic"/>
              <a:ea typeface="Malgun Gothic"/>
              <a:cs typeface="Malgun Gothic"/>
              <a:sym typeface="Malgun Gothic"/>
            </a:endParaRPr>
          </a:p>
        </p:txBody>
      </p:sp>
      <p:sp>
        <p:nvSpPr>
          <p:cNvPr id="147" name="Google Shape;147;p17"/>
          <p:cNvSpPr txBox="1"/>
          <p:nvPr/>
        </p:nvSpPr>
        <p:spPr>
          <a:xfrm>
            <a:off x="6811200" y="5426950"/>
            <a:ext cx="2150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프로젝트 수행 결과</a:t>
            </a:r>
            <a:endParaRPr b="1">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결과</a:t>
            </a:r>
            <a:endParaRPr sz="1200">
              <a:solidFill>
                <a:srgbClr val="595959"/>
              </a:solidFill>
              <a:latin typeface="Malgun Gothic"/>
              <a:ea typeface="Malgun Gothic"/>
              <a:cs typeface="Malgun Gothic"/>
              <a:sym typeface="Malgun Gothic"/>
            </a:endParaRPr>
          </a:p>
          <a:p>
            <a:pPr indent="0" lvl="0" marL="0" rtl="0" algn="ctr">
              <a:spcBef>
                <a:spcPts val="0"/>
              </a:spcBef>
              <a:spcAft>
                <a:spcPts val="0"/>
              </a:spcAft>
              <a:buNone/>
            </a:pPr>
            <a:r>
              <a:rPr lang="en-US" sz="1200">
                <a:solidFill>
                  <a:srgbClr val="595959"/>
                </a:solidFill>
                <a:latin typeface="Malgun Gothic"/>
                <a:ea typeface="Malgun Gothic"/>
                <a:cs typeface="Malgun Gothic"/>
                <a:sym typeface="Malgun Gothic"/>
              </a:rPr>
              <a:t>역할</a:t>
            </a:r>
            <a:endParaRPr sz="1200">
              <a:solidFill>
                <a:srgbClr val="595959"/>
              </a:solidFill>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p:nvPr/>
        </p:nvSpPr>
        <p:spPr>
          <a:xfrm>
            <a:off x="1171200" y="2167925"/>
            <a:ext cx="4754100" cy="3140100"/>
          </a:xfrm>
          <a:prstGeom prst="rect">
            <a:avLst/>
          </a:prstGeom>
          <a:noFill/>
          <a:ln cap="flat" cmpd="sng" w="19050">
            <a:solidFill>
              <a:srgbClr val="F7835A"/>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아담(Adam)은 Adaptive Moment Estimation의 약자입니다. 모멘텀과 RMSprop을 섞어놓은 최적화 알고리즘 이기 때문에, 딥러닝에서 가장 흔히 사용되는 최적화 알고리즘 입니다.</a:t>
            </a:r>
            <a:endParaRPr b="1" sz="1200">
              <a:solidFill>
                <a:srgbClr val="595959"/>
              </a:solidFill>
              <a:highlight>
                <a:srgbClr val="FFFFFF"/>
              </a:highlight>
              <a:latin typeface="Malgun Gothic"/>
              <a:ea typeface="Malgun Gothic"/>
              <a:cs typeface="Malgun Gothic"/>
              <a:sym typeface="Malgun Gothic"/>
            </a:endParaRPr>
          </a:p>
        </p:txBody>
      </p:sp>
      <p:grpSp>
        <p:nvGrpSpPr>
          <p:cNvPr id="451" name="Google Shape;451;p35"/>
          <p:cNvGrpSpPr/>
          <p:nvPr/>
        </p:nvGrpSpPr>
        <p:grpSpPr>
          <a:xfrm>
            <a:off x="0" y="-2576"/>
            <a:ext cx="12192000" cy="1403401"/>
            <a:chOff x="0" y="-2576"/>
            <a:chExt cx="12192000" cy="1403401"/>
          </a:xfrm>
        </p:grpSpPr>
        <p:sp>
          <p:nvSpPr>
            <p:cNvPr id="452" name="Google Shape;452;p35"/>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53" name="Google Shape;453;p35"/>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454" name="Google Shape;454;p35"/>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sp>
          <p:nvSpPr>
            <p:cNvPr id="455" name="Google Shape;455;p35"/>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D8D8D8"/>
                  </a:solidFill>
                  <a:latin typeface="Malgun Gothic"/>
                  <a:ea typeface="Malgun Gothic"/>
                  <a:cs typeface="Malgun Gothic"/>
                  <a:sym typeface="Malgun Gothic"/>
                </a:rPr>
                <a:t>과정 및 개요</a:t>
              </a:r>
              <a:r>
                <a:rPr b="1" lang="en-US">
                  <a:solidFill>
                    <a:srgbClr val="595959"/>
                  </a:solidFill>
                  <a:latin typeface="Malgun Gothic"/>
                  <a:ea typeface="Malgun Gothic"/>
                  <a:cs typeface="Malgun Gothic"/>
                  <a:sym typeface="Malgun Gothic"/>
                </a:rPr>
                <a:t>	</a:t>
              </a:r>
              <a:r>
                <a:rPr b="1" lang="en-US">
                  <a:solidFill>
                    <a:srgbClr val="D8D8D8"/>
                  </a:solidFill>
                  <a:latin typeface="Malgun Gothic"/>
                  <a:ea typeface="Malgun Gothic"/>
                  <a:cs typeface="Malgun Gothic"/>
                  <a:sym typeface="Malgun Gothic"/>
                </a:rPr>
                <a:t>데이터 설명 및 전처리		EDA		</a:t>
              </a:r>
              <a:r>
                <a:rPr b="1" lang="en-US">
                  <a:solidFill>
                    <a:srgbClr val="3F3F3F"/>
                  </a:solidFill>
                  <a:latin typeface="Malgun Gothic"/>
                  <a:ea typeface="Malgun Gothic"/>
                  <a:cs typeface="Malgun Gothic"/>
                  <a:sym typeface="Malgun Gothic"/>
                </a:rPr>
                <a:t>모델링 과정</a:t>
              </a:r>
              <a:endParaRPr b="1">
                <a:solidFill>
                  <a:srgbClr val="3F3F3F"/>
                </a:solidFill>
                <a:latin typeface="Malgun Gothic"/>
                <a:ea typeface="Malgun Gothic"/>
                <a:cs typeface="Malgun Gothic"/>
                <a:sym typeface="Malgun Gothic"/>
              </a:endParaRPr>
            </a:p>
          </p:txBody>
        </p:sp>
      </p:grpSp>
      <p:sp>
        <p:nvSpPr>
          <p:cNvPr id="456" name="Google Shape;456;p35"/>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457" name="Google Shape;457;p35"/>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458" name="Google Shape;458;p35"/>
          <p:cNvSpPr/>
          <p:nvPr/>
        </p:nvSpPr>
        <p:spPr>
          <a:xfrm>
            <a:off x="1405550" y="1874300"/>
            <a:ext cx="1311300" cy="4905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Adam</a:t>
            </a:r>
            <a:endParaRPr b="1">
              <a:solidFill>
                <a:schemeClr val="lt1"/>
              </a:solidFill>
              <a:latin typeface="Malgun Gothic"/>
              <a:ea typeface="Malgun Gothic"/>
              <a:cs typeface="Malgun Gothic"/>
              <a:sym typeface="Malgun Gothic"/>
            </a:endParaRPr>
          </a:p>
        </p:txBody>
      </p:sp>
      <p:sp>
        <p:nvSpPr>
          <p:cNvPr id="459" name="Google Shape;459;p35"/>
          <p:cNvSpPr/>
          <p:nvPr/>
        </p:nvSpPr>
        <p:spPr>
          <a:xfrm>
            <a:off x="6765650" y="2167925"/>
            <a:ext cx="4754100" cy="3140100"/>
          </a:xfrm>
          <a:prstGeom prst="rect">
            <a:avLst/>
          </a:prstGeom>
          <a:no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소프트맥스 회귀는 가설 함수로 소프트맥스 함수를 사용하며, 비용 함수로는 CrossEntropy를 사용한다.</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분류해야하는 클래스의 총 개수가 k 개일 때, k 차원의 벡터 z = [z1, z2, z3]을 입력 받으면 소프트맥스 함수는, 위와 같이 각 클래스에 대한 확률 [p1, p2, p3]을 리턴한다.</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 </a:t>
            </a:r>
            <a:endParaRPr b="1" sz="1200">
              <a:solidFill>
                <a:srgbClr val="595959"/>
              </a:solidFill>
              <a:highlight>
                <a:srgbClr val="FFFFFF"/>
              </a:highlight>
              <a:latin typeface="Malgun Gothic"/>
              <a:ea typeface="Malgun Gothic"/>
              <a:cs typeface="Malgun Gothic"/>
              <a:sym typeface="Malgun Gothic"/>
            </a:endParaRPr>
          </a:p>
        </p:txBody>
      </p:sp>
      <p:sp>
        <p:nvSpPr>
          <p:cNvPr id="460" name="Google Shape;460;p35"/>
          <p:cNvSpPr/>
          <p:nvPr/>
        </p:nvSpPr>
        <p:spPr>
          <a:xfrm>
            <a:off x="6774025" y="5500625"/>
            <a:ext cx="4754100" cy="621600"/>
          </a:xfrm>
          <a:prstGeom prst="rect">
            <a:avLst/>
          </a:prstGeom>
          <a:noFill/>
          <a:ln cap="flat" cmpd="sng" w="9525">
            <a:solidFill>
              <a:srgbClr val="F039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200">
                <a:solidFill>
                  <a:srgbClr val="595959"/>
                </a:solidFill>
                <a:latin typeface="Malgun Gothic"/>
                <a:ea typeface="Malgun Gothic"/>
                <a:cs typeface="Malgun Gothic"/>
                <a:sym typeface="Malgun Gothic"/>
              </a:rPr>
              <a:t>p1, p2, p3 는 각각 1번 클래스가 정답일 확률, 2번 클래스가 정답일 확률, 3번 클래스가 정답일 확률이며, 각 확률은 0~1 사이의 값이고 확률들의 총합은 1 이다.</a:t>
            </a:r>
            <a:endParaRPr b="1" sz="1200">
              <a:solidFill>
                <a:srgbClr val="595959"/>
              </a:solidFill>
              <a:latin typeface="Malgun Gothic"/>
              <a:ea typeface="Malgun Gothic"/>
              <a:cs typeface="Malgun Gothic"/>
              <a:sym typeface="Malgun Gothic"/>
            </a:endParaRPr>
          </a:p>
        </p:txBody>
      </p:sp>
      <p:sp>
        <p:nvSpPr>
          <p:cNvPr id="461" name="Google Shape;461;p35"/>
          <p:cNvSpPr/>
          <p:nvPr/>
        </p:nvSpPr>
        <p:spPr>
          <a:xfrm>
            <a:off x="7000000" y="1874300"/>
            <a:ext cx="1311300" cy="4905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Softmax</a:t>
            </a:r>
            <a:endParaRPr b="1">
              <a:solidFill>
                <a:schemeClr val="lt1"/>
              </a:solidFill>
              <a:latin typeface="Malgun Gothic"/>
              <a:ea typeface="Malgun Gothic"/>
              <a:cs typeface="Malgun Gothic"/>
              <a:sym typeface="Malgun Gothic"/>
            </a:endParaRPr>
          </a:p>
        </p:txBody>
      </p:sp>
      <p:pic>
        <p:nvPicPr>
          <p:cNvPr id="462" name="Google Shape;462;p35"/>
          <p:cNvPicPr preferRelativeResize="0"/>
          <p:nvPr/>
        </p:nvPicPr>
        <p:blipFill>
          <a:blip r:embed="rId3">
            <a:alphaModFix/>
          </a:blip>
          <a:stretch>
            <a:fillRect/>
          </a:stretch>
        </p:blipFill>
        <p:spPr>
          <a:xfrm>
            <a:off x="6877063" y="3162450"/>
            <a:ext cx="4548026" cy="790575"/>
          </a:xfrm>
          <a:prstGeom prst="rect">
            <a:avLst/>
          </a:prstGeom>
          <a:noFill/>
          <a:ln>
            <a:noFill/>
          </a:ln>
        </p:spPr>
      </p:pic>
      <p:sp>
        <p:nvSpPr>
          <p:cNvPr id="463" name="Google Shape;463;p35"/>
          <p:cNvSpPr/>
          <p:nvPr/>
        </p:nvSpPr>
        <p:spPr>
          <a:xfrm>
            <a:off x="1171200" y="5500625"/>
            <a:ext cx="4754100" cy="621600"/>
          </a:xfrm>
          <a:prstGeom prst="rect">
            <a:avLst/>
          </a:prstGeom>
          <a:noFill/>
          <a:ln cap="flat" cmpd="sng" w="9525">
            <a:solidFill>
              <a:srgbClr val="F039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마지막으로 Momentum과 RMSprop의 가중치 업데이트 방식을 모두 사용하여 가중치 업데이트를 진행합니다.</a:t>
            </a:r>
            <a:endParaRPr b="1" sz="1200">
              <a:solidFill>
                <a:srgbClr val="595959"/>
              </a:solidFill>
              <a:latin typeface="Malgun Gothic"/>
              <a:ea typeface="Malgun Gothic"/>
              <a:cs typeface="Malgun Gothic"/>
              <a:sym typeface="Malgun Gothic"/>
            </a:endParaRPr>
          </a:p>
        </p:txBody>
      </p:sp>
      <p:pic>
        <p:nvPicPr>
          <p:cNvPr id="464" name="Google Shape;464;p35"/>
          <p:cNvPicPr preferRelativeResize="0"/>
          <p:nvPr/>
        </p:nvPicPr>
        <p:blipFill>
          <a:blip r:embed="rId4">
            <a:alphaModFix/>
          </a:blip>
          <a:stretch>
            <a:fillRect/>
          </a:stretch>
        </p:blipFill>
        <p:spPr>
          <a:xfrm>
            <a:off x="1251125" y="3630075"/>
            <a:ext cx="2418425" cy="1259625"/>
          </a:xfrm>
          <a:prstGeom prst="rect">
            <a:avLst/>
          </a:prstGeom>
          <a:noFill/>
          <a:ln>
            <a:noFill/>
          </a:ln>
        </p:spPr>
      </p:pic>
      <p:pic>
        <p:nvPicPr>
          <p:cNvPr id="465" name="Google Shape;465;p35"/>
          <p:cNvPicPr preferRelativeResize="0"/>
          <p:nvPr/>
        </p:nvPicPr>
        <p:blipFill rotWithShape="1">
          <a:blip r:embed="rId5">
            <a:alphaModFix/>
          </a:blip>
          <a:srcRect b="0" l="4816" r="0" t="0"/>
          <a:stretch/>
        </p:blipFill>
        <p:spPr>
          <a:xfrm>
            <a:off x="3669550" y="3617525"/>
            <a:ext cx="2175825" cy="123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6"/>
          <p:cNvSpPr/>
          <p:nvPr/>
        </p:nvSpPr>
        <p:spPr>
          <a:xfrm>
            <a:off x="1171200" y="2167925"/>
            <a:ext cx="4754100" cy="3140100"/>
          </a:xfrm>
          <a:prstGeom prst="rect">
            <a:avLst/>
          </a:prstGeom>
          <a:noFill/>
          <a:ln cap="flat" cmpd="sng" w="19050">
            <a:solidFill>
              <a:srgbClr val="F7835A"/>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p:txBody>
      </p:sp>
      <p:sp>
        <p:nvSpPr>
          <p:cNvPr id="471" name="Google Shape;471;p36"/>
          <p:cNvSpPr/>
          <p:nvPr/>
        </p:nvSpPr>
        <p:spPr>
          <a:xfrm>
            <a:off x="6765650" y="2167925"/>
            <a:ext cx="4754100" cy="3140100"/>
          </a:xfrm>
          <a:prstGeom prst="rect">
            <a:avLst/>
          </a:prstGeom>
          <a:no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200">
              <a:solidFill>
                <a:srgbClr val="595959"/>
              </a:solidFill>
              <a:highlight>
                <a:srgbClr val="FFFFFF"/>
              </a:highlight>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200">
                <a:solidFill>
                  <a:srgbClr val="595959"/>
                </a:solidFill>
                <a:highlight>
                  <a:srgbClr val="FFFFFF"/>
                </a:highlight>
                <a:latin typeface="Malgun Gothic"/>
                <a:ea typeface="Malgun Gothic"/>
                <a:cs typeface="Malgun Gothic"/>
                <a:sym typeface="Malgun Gothic"/>
              </a:rPr>
              <a:t> </a:t>
            </a:r>
            <a:endParaRPr b="1" sz="1200">
              <a:solidFill>
                <a:srgbClr val="595959"/>
              </a:solidFill>
              <a:highlight>
                <a:srgbClr val="FFFFFF"/>
              </a:highlight>
              <a:latin typeface="Malgun Gothic"/>
              <a:ea typeface="Malgun Gothic"/>
              <a:cs typeface="Malgun Gothic"/>
              <a:sym typeface="Malgun Gothic"/>
            </a:endParaRPr>
          </a:p>
        </p:txBody>
      </p:sp>
      <p:sp>
        <p:nvSpPr>
          <p:cNvPr id="472" name="Google Shape;472;p36"/>
          <p:cNvSpPr/>
          <p:nvPr/>
        </p:nvSpPr>
        <p:spPr>
          <a:xfrm>
            <a:off x="6774025" y="5500625"/>
            <a:ext cx="4754100" cy="621600"/>
          </a:xfrm>
          <a:prstGeom prst="rect">
            <a:avLst/>
          </a:prstGeom>
          <a:noFill/>
          <a:ln cap="flat" cmpd="sng" w="9525">
            <a:solidFill>
              <a:srgbClr val="F039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050">
                <a:solidFill>
                  <a:srgbClr val="333333"/>
                </a:solidFill>
                <a:latin typeface="Malgun Gothic"/>
                <a:ea typeface="Malgun Gothic"/>
                <a:cs typeface="Malgun Gothic"/>
                <a:sym typeface="Malgun Gothic"/>
              </a:rPr>
              <a:t>Epoch 50/50</a:t>
            </a:r>
            <a:endParaRPr b="1" sz="1050">
              <a:solidFill>
                <a:srgbClr val="333333"/>
              </a:solidFill>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050">
                <a:solidFill>
                  <a:srgbClr val="333333"/>
                </a:solidFill>
                <a:latin typeface="Malgun Gothic"/>
                <a:ea typeface="Malgun Gothic"/>
                <a:cs typeface="Malgun Gothic"/>
                <a:sym typeface="Malgun Gothic"/>
              </a:rPr>
              <a:t>13/13 [==============================] </a:t>
            </a:r>
            <a:endParaRPr b="1" sz="1050">
              <a:solidFill>
                <a:srgbClr val="333333"/>
              </a:solidFill>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050">
                <a:solidFill>
                  <a:srgbClr val="333333"/>
                </a:solidFill>
                <a:latin typeface="Malgun Gothic"/>
                <a:ea typeface="Malgun Gothic"/>
                <a:cs typeface="Malgun Gothic"/>
                <a:sym typeface="Malgun Gothic"/>
              </a:rPr>
              <a:t>- 0s 31ms/step - loss: 4.5753 - accuracy: 0.1958</a:t>
            </a:r>
            <a:endParaRPr b="1" sz="1200">
              <a:solidFill>
                <a:srgbClr val="333333"/>
              </a:solidFill>
              <a:latin typeface="Malgun Gothic"/>
              <a:ea typeface="Malgun Gothic"/>
              <a:cs typeface="Malgun Gothic"/>
              <a:sym typeface="Malgun Gothic"/>
            </a:endParaRPr>
          </a:p>
        </p:txBody>
      </p:sp>
      <p:sp>
        <p:nvSpPr>
          <p:cNvPr id="473" name="Google Shape;473;p36"/>
          <p:cNvSpPr/>
          <p:nvPr/>
        </p:nvSpPr>
        <p:spPr>
          <a:xfrm>
            <a:off x="1171200" y="5500625"/>
            <a:ext cx="4754100" cy="621600"/>
          </a:xfrm>
          <a:prstGeom prst="rect">
            <a:avLst/>
          </a:prstGeom>
          <a:noFill/>
          <a:ln cap="flat" cmpd="sng" w="9525">
            <a:solidFill>
              <a:srgbClr val="F039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050">
                <a:solidFill>
                  <a:srgbClr val="333333"/>
                </a:solidFill>
                <a:latin typeface="Malgun Gothic"/>
                <a:ea typeface="Malgun Gothic"/>
                <a:cs typeface="Malgun Gothic"/>
                <a:sym typeface="Malgun Gothic"/>
              </a:rPr>
              <a:t>Epoch 50/50</a:t>
            </a:r>
            <a:endParaRPr b="1" sz="1050">
              <a:solidFill>
                <a:srgbClr val="333333"/>
              </a:solidFill>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050">
                <a:solidFill>
                  <a:srgbClr val="333333"/>
                </a:solidFill>
                <a:latin typeface="Malgun Gothic"/>
                <a:ea typeface="Malgun Gothic"/>
                <a:cs typeface="Malgun Gothic"/>
                <a:sym typeface="Malgun Gothic"/>
              </a:rPr>
              <a:t>12/12 [==============================] </a:t>
            </a:r>
            <a:endParaRPr b="1" sz="1050">
              <a:solidFill>
                <a:srgbClr val="333333"/>
              </a:solidFill>
              <a:latin typeface="Malgun Gothic"/>
              <a:ea typeface="Malgun Gothic"/>
              <a:cs typeface="Malgun Gothic"/>
              <a:sym typeface="Malgun Gothic"/>
            </a:endParaRPr>
          </a:p>
          <a:p>
            <a:pPr indent="0" lvl="0" marL="0" rtl="0" algn="l">
              <a:lnSpc>
                <a:spcPct val="115000"/>
              </a:lnSpc>
              <a:spcBef>
                <a:spcPts val="0"/>
              </a:spcBef>
              <a:spcAft>
                <a:spcPts val="0"/>
              </a:spcAft>
              <a:buNone/>
            </a:pPr>
            <a:r>
              <a:rPr b="1" lang="en-US" sz="1050">
                <a:solidFill>
                  <a:srgbClr val="333333"/>
                </a:solidFill>
                <a:latin typeface="Malgun Gothic"/>
                <a:ea typeface="Malgun Gothic"/>
                <a:cs typeface="Malgun Gothic"/>
                <a:sym typeface="Malgun Gothic"/>
              </a:rPr>
              <a:t>- 0s 4ms/step - loss: 0.0292 - accuracy: 0.9975</a:t>
            </a:r>
            <a:endParaRPr b="1" sz="1200">
              <a:solidFill>
                <a:srgbClr val="333333"/>
              </a:solidFill>
              <a:latin typeface="Malgun Gothic"/>
              <a:ea typeface="Malgun Gothic"/>
              <a:cs typeface="Malgun Gothic"/>
              <a:sym typeface="Malgun Gothic"/>
            </a:endParaRPr>
          </a:p>
        </p:txBody>
      </p:sp>
      <p:grpSp>
        <p:nvGrpSpPr>
          <p:cNvPr id="474" name="Google Shape;474;p36"/>
          <p:cNvGrpSpPr/>
          <p:nvPr/>
        </p:nvGrpSpPr>
        <p:grpSpPr>
          <a:xfrm>
            <a:off x="0" y="-2576"/>
            <a:ext cx="12192000" cy="990001"/>
            <a:chOff x="0" y="-2576"/>
            <a:chExt cx="12192000" cy="990001"/>
          </a:xfrm>
        </p:grpSpPr>
        <p:sp>
          <p:nvSpPr>
            <p:cNvPr id="475" name="Google Shape;475;p36"/>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476" name="Google Shape;476;p36"/>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477" name="Google Shape;477;p36"/>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478" name="Google Shape;478;p36"/>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479" name="Google Shape;479;p36"/>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480" name="Google Shape;480;p36"/>
          <p:cNvSpPr/>
          <p:nvPr/>
        </p:nvSpPr>
        <p:spPr>
          <a:xfrm>
            <a:off x="1405550" y="1874300"/>
            <a:ext cx="1782900" cy="4905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b="1" lang="en-US">
                <a:solidFill>
                  <a:schemeClr val="lt1"/>
                </a:solidFill>
                <a:latin typeface="Malgun Gothic"/>
                <a:ea typeface="Malgun Gothic"/>
                <a:cs typeface="Malgun Gothic"/>
                <a:sym typeface="Malgun Gothic"/>
              </a:rPr>
              <a:t>Translate_model</a:t>
            </a:r>
            <a:endParaRPr b="1">
              <a:solidFill>
                <a:schemeClr val="lt1"/>
              </a:solidFill>
              <a:latin typeface="Malgun Gothic"/>
              <a:ea typeface="Malgun Gothic"/>
              <a:cs typeface="Malgun Gothic"/>
              <a:sym typeface="Malgun Gothic"/>
            </a:endParaRPr>
          </a:p>
        </p:txBody>
      </p:sp>
      <p:sp>
        <p:nvSpPr>
          <p:cNvPr id="481" name="Google Shape;481;p36"/>
          <p:cNvSpPr/>
          <p:nvPr/>
        </p:nvSpPr>
        <p:spPr>
          <a:xfrm>
            <a:off x="7044350" y="1874300"/>
            <a:ext cx="1740600" cy="4905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b="1" lang="en-US">
                <a:solidFill>
                  <a:schemeClr val="lt1"/>
                </a:solidFill>
                <a:latin typeface="Malgun Gothic"/>
                <a:ea typeface="Malgun Gothic"/>
                <a:cs typeface="Malgun Gothic"/>
                <a:sym typeface="Malgun Gothic"/>
              </a:rPr>
              <a:t>synonym_model</a:t>
            </a:r>
            <a:endParaRPr b="1">
              <a:solidFill>
                <a:schemeClr val="lt1"/>
              </a:solidFill>
              <a:latin typeface="Malgun Gothic"/>
              <a:ea typeface="Malgun Gothic"/>
              <a:cs typeface="Malgun Gothic"/>
              <a:sym typeface="Malgun Gothic"/>
            </a:endParaRPr>
          </a:p>
        </p:txBody>
      </p:sp>
      <p:sp>
        <p:nvSpPr>
          <p:cNvPr id="482" name="Google Shape;482;p36"/>
          <p:cNvSpPr txBox="1"/>
          <p:nvPr/>
        </p:nvSpPr>
        <p:spPr>
          <a:xfrm>
            <a:off x="2998950" y="1000625"/>
            <a:ext cx="619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D8D8D8"/>
                </a:solidFill>
                <a:latin typeface="Malgun Gothic"/>
                <a:ea typeface="Malgun Gothic"/>
                <a:cs typeface="Malgun Gothic"/>
                <a:sym typeface="Malgun Gothic"/>
              </a:rPr>
              <a:t>과정 및 개요</a:t>
            </a:r>
            <a:r>
              <a:rPr b="1" lang="en-US">
                <a:solidFill>
                  <a:srgbClr val="595959"/>
                </a:solidFill>
                <a:latin typeface="Malgun Gothic"/>
                <a:ea typeface="Malgun Gothic"/>
                <a:cs typeface="Malgun Gothic"/>
                <a:sym typeface="Malgun Gothic"/>
              </a:rPr>
              <a:t>	</a:t>
            </a:r>
            <a:r>
              <a:rPr b="1" lang="en-US">
                <a:solidFill>
                  <a:srgbClr val="D8D8D8"/>
                </a:solidFill>
                <a:latin typeface="Malgun Gothic"/>
                <a:ea typeface="Malgun Gothic"/>
                <a:cs typeface="Malgun Gothic"/>
                <a:sym typeface="Malgun Gothic"/>
              </a:rPr>
              <a:t>데이터 설명 및 전처리		EDA		</a:t>
            </a:r>
            <a:r>
              <a:rPr b="1" lang="en-US">
                <a:solidFill>
                  <a:srgbClr val="3F3F3F"/>
                </a:solidFill>
                <a:latin typeface="Malgun Gothic"/>
                <a:ea typeface="Malgun Gothic"/>
                <a:cs typeface="Malgun Gothic"/>
                <a:sym typeface="Malgun Gothic"/>
              </a:rPr>
              <a:t>모델링 과정</a:t>
            </a:r>
            <a:endParaRPr b="1">
              <a:solidFill>
                <a:srgbClr val="3F3F3F"/>
              </a:solidFill>
              <a:latin typeface="Malgun Gothic"/>
              <a:ea typeface="Malgun Gothic"/>
              <a:cs typeface="Malgun Gothic"/>
              <a:sym typeface="Malgun Gothic"/>
            </a:endParaRPr>
          </a:p>
        </p:txBody>
      </p:sp>
      <p:grpSp>
        <p:nvGrpSpPr>
          <p:cNvPr id="483" name="Google Shape;483;p36"/>
          <p:cNvGrpSpPr/>
          <p:nvPr/>
        </p:nvGrpSpPr>
        <p:grpSpPr>
          <a:xfrm>
            <a:off x="1840950" y="2433816"/>
            <a:ext cx="3367800" cy="2792059"/>
            <a:chOff x="1594225" y="1509325"/>
            <a:chExt cx="3367800" cy="3185100"/>
          </a:xfrm>
        </p:grpSpPr>
        <p:sp>
          <p:nvSpPr>
            <p:cNvPr id="484" name="Google Shape;484;p36"/>
            <p:cNvSpPr/>
            <p:nvPr/>
          </p:nvSpPr>
          <p:spPr>
            <a:xfrm>
              <a:off x="1594225" y="1509325"/>
              <a:ext cx="3367800" cy="594300"/>
            </a:xfrm>
            <a:prstGeom prst="rect">
              <a:avLst/>
            </a:prstGeom>
            <a:solidFill>
              <a:srgbClr val="EFEB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333333"/>
                  </a:solidFill>
                  <a:latin typeface="Malgun Gothic"/>
                  <a:ea typeface="Malgun Gothic"/>
                  <a:cs typeface="Malgun Gothic"/>
                  <a:sym typeface="Malgun Gothic"/>
                </a:rPr>
                <a:t>입력값</a:t>
              </a:r>
              <a:endParaRPr b="1" sz="1200">
                <a:solidFill>
                  <a:srgbClr val="333333"/>
                </a:solidFill>
                <a:latin typeface="Malgun Gothic"/>
                <a:ea typeface="Malgun Gothic"/>
                <a:cs typeface="Malgun Gothic"/>
                <a:sym typeface="Malgun Gothic"/>
              </a:endParaRPr>
            </a:p>
            <a:p>
              <a:pPr indent="0" lvl="0" marL="0" rtl="0" algn="ctr">
                <a:spcBef>
                  <a:spcPts val="0"/>
                </a:spcBef>
                <a:spcAft>
                  <a:spcPts val="0"/>
                </a:spcAft>
                <a:buNone/>
              </a:pPr>
              <a:r>
                <a:rPr b="1" lang="en-US" sz="900">
                  <a:solidFill>
                    <a:srgbClr val="333333"/>
                  </a:solidFill>
                  <a:latin typeface="Malgun Gothic"/>
                  <a:ea typeface="Malgun Gothic"/>
                  <a:cs typeface="Malgun Gothic"/>
                  <a:sym typeface="Malgun Gothic"/>
                </a:rPr>
                <a:t>x : 사투리 어절</a:t>
              </a:r>
              <a:endParaRPr b="1" sz="900">
                <a:solidFill>
                  <a:srgbClr val="333333"/>
                </a:solidFill>
                <a:latin typeface="Malgun Gothic"/>
                <a:ea typeface="Malgun Gothic"/>
                <a:cs typeface="Malgun Gothic"/>
                <a:sym typeface="Malgun Gothic"/>
              </a:endParaRPr>
            </a:p>
            <a:p>
              <a:pPr indent="0" lvl="0" marL="0" rtl="0" algn="ctr">
                <a:spcBef>
                  <a:spcPts val="0"/>
                </a:spcBef>
                <a:spcAft>
                  <a:spcPts val="0"/>
                </a:spcAft>
                <a:buNone/>
              </a:pPr>
              <a:r>
                <a:rPr b="1" lang="en-US" sz="900">
                  <a:solidFill>
                    <a:srgbClr val="333333"/>
                  </a:solidFill>
                  <a:latin typeface="Malgun Gothic"/>
                  <a:ea typeface="Malgun Gothic"/>
                  <a:cs typeface="Malgun Gothic"/>
                  <a:sym typeface="Malgun Gothic"/>
                </a:rPr>
                <a:t>y </a:t>
              </a:r>
              <a:r>
                <a:rPr b="1" lang="en-US" sz="900">
                  <a:solidFill>
                    <a:srgbClr val="333333"/>
                  </a:solidFill>
                  <a:latin typeface="Malgun Gothic"/>
                  <a:ea typeface="Malgun Gothic"/>
                  <a:cs typeface="Malgun Gothic"/>
                  <a:sym typeface="Malgun Gothic"/>
                </a:rPr>
                <a:t>: </a:t>
              </a:r>
              <a:r>
                <a:rPr b="1" lang="en-US" sz="900">
                  <a:solidFill>
                    <a:srgbClr val="333333"/>
                  </a:solidFill>
                  <a:latin typeface="Malgun Gothic"/>
                  <a:ea typeface="Malgun Gothic"/>
                  <a:cs typeface="Malgun Gothic"/>
                  <a:sym typeface="Malgun Gothic"/>
                </a:rPr>
                <a:t>표준어 어절</a:t>
              </a:r>
              <a:endParaRPr b="1" sz="900">
                <a:solidFill>
                  <a:srgbClr val="333333"/>
                </a:solidFill>
                <a:latin typeface="Malgun Gothic"/>
                <a:ea typeface="Malgun Gothic"/>
                <a:cs typeface="Malgun Gothic"/>
                <a:sym typeface="Malgun Gothic"/>
              </a:endParaRPr>
            </a:p>
          </p:txBody>
        </p:sp>
        <p:sp>
          <p:nvSpPr>
            <p:cNvPr id="485" name="Google Shape;485;p36"/>
            <p:cNvSpPr/>
            <p:nvPr/>
          </p:nvSpPr>
          <p:spPr>
            <a:xfrm>
              <a:off x="1594225" y="2347525"/>
              <a:ext cx="3367800" cy="594300"/>
            </a:xfrm>
            <a:prstGeom prst="rect">
              <a:avLst/>
            </a:prstGeom>
            <a:solidFill>
              <a:srgbClr val="EFEB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333333"/>
                  </a:solidFill>
                  <a:latin typeface="Malgun Gothic"/>
                  <a:ea typeface="Malgun Gothic"/>
                  <a:cs typeface="Malgun Gothic"/>
                  <a:sym typeface="Malgun Gothic"/>
                </a:rPr>
                <a:t>DNN layer</a:t>
              </a:r>
              <a:endParaRPr b="1" sz="1200">
                <a:solidFill>
                  <a:srgbClr val="333333"/>
                </a:solidFill>
                <a:latin typeface="Malgun Gothic"/>
                <a:ea typeface="Malgun Gothic"/>
                <a:cs typeface="Malgun Gothic"/>
                <a:sym typeface="Malgun Gothic"/>
              </a:endParaRPr>
            </a:p>
          </p:txBody>
        </p:sp>
        <p:sp>
          <p:nvSpPr>
            <p:cNvPr id="486" name="Google Shape;486;p36"/>
            <p:cNvSpPr/>
            <p:nvPr/>
          </p:nvSpPr>
          <p:spPr>
            <a:xfrm>
              <a:off x="1594225" y="3261925"/>
              <a:ext cx="3367800" cy="594300"/>
            </a:xfrm>
            <a:prstGeom prst="rect">
              <a:avLst/>
            </a:prstGeom>
            <a:solidFill>
              <a:srgbClr val="EFEB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333333"/>
                  </a:solidFill>
                  <a:latin typeface="Malgun Gothic"/>
                  <a:ea typeface="Malgun Gothic"/>
                  <a:cs typeface="Malgun Gothic"/>
                  <a:sym typeface="Malgun Gothic"/>
                </a:rPr>
                <a:t>비선형연산결과</a:t>
              </a:r>
              <a:endParaRPr b="1" sz="1200">
                <a:solidFill>
                  <a:srgbClr val="333333"/>
                </a:solidFill>
                <a:latin typeface="Malgun Gothic"/>
                <a:ea typeface="Malgun Gothic"/>
                <a:cs typeface="Malgun Gothic"/>
                <a:sym typeface="Malgun Gothic"/>
              </a:endParaRPr>
            </a:p>
          </p:txBody>
        </p:sp>
        <p:sp>
          <p:nvSpPr>
            <p:cNvPr id="487" name="Google Shape;487;p36"/>
            <p:cNvSpPr/>
            <p:nvPr/>
          </p:nvSpPr>
          <p:spPr>
            <a:xfrm>
              <a:off x="1594225" y="4100125"/>
              <a:ext cx="3367800" cy="594300"/>
            </a:xfrm>
            <a:prstGeom prst="rect">
              <a:avLst/>
            </a:prstGeom>
            <a:solidFill>
              <a:srgbClr val="EFEB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333333"/>
                  </a:solidFill>
                  <a:latin typeface="Malgun Gothic"/>
                  <a:ea typeface="Malgun Gothic"/>
                  <a:cs typeface="Malgun Gothic"/>
                  <a:sym typeface="Malgun Gothic"/>
                </a:rPr>
                <a:t>표준어 어절 예측</a:t>
              </a:r>
              <a:endParaRPr b="1" sz="1200">
                <a:solidFill>
                  <a:srgbClr val="333333"/>
                </a:solidFill>
                <a:latin typeface="Malgun Gothic"/>
                <a:ea typeface="Malgun Gothic"/>
                <a:cs typeface="Malgun Gothic"/>
                <a:sym typeface="Malgun Gothic"/>
              </a:endParaRPr>
            </a:p>
          </p:txBody>
        </p:sp>
        <p:cxnSp>
          <p:nvCxnSpPr>
            <p:cNvPr id="488" name="Google Shape;488;p36"/>
            <p:cNvCxnSpPr>
              <a:stCxn id="484" idx="2"/>
              <a:endCxn id="485" idx="0"/>
            </p:cNvCxnSpPr>
            <p:nvPr/>
          </p:nvCxnSpPr>
          <p:spPr>
            <a:xfrm>
              <a:off x="3278125" y="2103625"/>
              <a:ext cx="0" cy="243900"/>
            </a:xfrm>
            <a:prstGeom prst="straightConnector1">
              <a:avLst/>
            </a:prstGeom>
            <a:noFill/>
            <a:ln cap="flat" cmpd="sng" w="9525">
              <a:solidFill>
                <a:schemeClr val="dk2"/>
              </a:solidFill>
              <a:prstDash val="solid"/>
              <a:round/>
              <a:headEnd len="med" w="med" type="none"/>
              <a:tailEnd len="med" w="med" type="triangle"/>
            </a:ln>
          </p:spPr>
        </p:cxnSp>
        <p:cxnSp>
          <p:nvCxnSpPr>
            <p:cNvPr id="489" name="Google Shape;489;p36"/>
            <p:cNvCxnSpPr>
              <a:stCxn id="485" idx="2"/>
              <a:endCxn id="486" idx="0"/>
            </p:cNvCxnSpPr>
            <p:nvPr/>
          </p:nvCxnSpPr>
          <p:spPr>
            <a:xfrm>
              <a:off x="3278125" y="2941825"/>
              <a:ext cx="0" cy="320100"/>
            </a:xfrm>
            <a:prstGeom prst="straightConnector1">
              <a:avLst/>
            </a:prstGeom>
            <a:noFill/>
            <a:ln cap="flat" cmpd="sng" w="9525">
              <a:solidFill>
                <a:schemeClr val="dk2"/>
              </a:solidFill>
              <a:prstDash val="solid"/>
              <a:round/>
              <a:headEnd len="med" w="med" type="none"/>
              <a:tailEnd len="med" w="med" type="triangle"/>
            </a:ln>
          </p:spPr>
        </p:cxnSp>
        <p:cxnSp>
          <p:nvCxnSpPr>
            <p:cNvPr id="490" name="Google Shape;490;p36"/>
            <p:cNvCxnSpPr>
              <a:stCxn id="486" idx="2"/>
              <a:endCxn id="487" idx="0"/>
            </p:cNvCxnSpPr>
            <p:nvPr/>
          </p:nvCxnSpPr>
          <p:spPr>
            <a:xfrm>
              <a:off x="3278125" y="3856225"/>
              <a:ext cx="0" cy="243900"/>
            </a:xfrm>
            <a:prstGeom prst="straightConnector1">
              <a:avLst/>
            </a:prstGeom>
            <a:noFill/>
            <a:ln cap="flat" cmpd="sng" w="9525">
              <a:solidFill>
                <a:schemeClr val="dk2"/>
              </a:solidFill>
              <a:prstDash val="solid"/>
              <a:round/>
              <a:headEnd len="med" w="med" type="none"/>
              <a:tailEnd len="med" w="med" type="triangle"/>
            </a:ln>
          </p:spPr>
        </p:cxnSp>
      </p:grpSp>
      <p:grpSp>
        <p:nvGrpSpPr>
          <p:cNvPr id="491" name="Google Shape;491;p36"/>
          <p:cNvGrpSpPr/>
          <p:nvPr/>
        </p:nvGrpSpPr>
        <p:grpSpPr>
          <a:xfrm>
            <a:off x="7642450" y="2432775"/>
            <a:ext cx="3367800" cy="2793227"/>
            <a:chOff x="1594225" y="1585658"/>
            <a:chExt cx="3367800" cy="3108767"/>
          </a:xfrm>
        </p:grpSpPr>
        <p:sp>
          <p:nvSpPr>
            <p:cNvPr id="492" name="Google Shape;492;p36"/>
            <p:cNvSpPr/>
            <p:nvPr/>
          </p:nvSpPr>
          <p:spPr>
            <a:xfrm>
              <a:off x="1594225" y="1585658"/>
              <a:ext cx="3367800" cy="594300"/>
            </a:xfrm>
            <a:prstGeom prst="rect">
              <a:avLst/>
            </a:prstGeom>
            <a:solidFill>
              <a:srgbClr val="EFEB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333333"/>
                  </a:solidFill>
                  <a:latin typeface="Malgun Gothic"/>
                  <a:ea typeface="Malgun Gothic"/>
                  <a:cs typeface="Malgun Gothic"/>
                  <a:sym typeface="Malgun Gothic"/>
                </a:rPr>
                <a:t>입력값</a:t>
              </a:r>
              <a:endParaRPr b="1" sz="1200">
                <a:solidFill>
                  <a:srgbClr val="333333"/>
                </a:solidFill>
                <a:latin typeface="Malgun Gothic"/>
                <a:ea typeface="Malgun Gothic"/>
                <a:cs typeface="Malgun Gothic"/>
                <a:sym typeface="Malgun Gothic"/>
              </a:endParaRPr>
            </a:p>
            <a:p>
              <a:pPr indent="0" lvl="0" marL="0" rtl="0" algn="ctr">
                <a:spcBef>
                  <a:spcPts val="0"/>
                </a:spcBef>
                <a:spcAft>
                  <a:spcPts val="0"/>
                </a:spcAft>
                <a:buNone/>
              </a:pPr>
              <a:r>
                <a:rPr b="1" lang="en-US" sz="900">
                  <a:solidFill>
                    <a:srgbClr val="333333"/>
                  </a:solidFill>
                  <a:latin typeface="Malgun Gothic"/>
                  <a:ea typeface="Malgun Gothic"/>
                  <a:cs typeface="Malgun Gothic"/>
                  <a:sym typeface="Malgun Gothic"/>
                </a:rPr>
                <a:t>x : 어절과 연관있는 어절의 품사</a:t>
              </a:r>
              <a:endParaRPr b="1" sz="900">
                <a:solidFill>
                  <a:srgbClr val="333333"/>
                </a:solidFill>
                <a:latin typeface="Malgun Gothic"/>
                <a:ea typeface="Malgun Gothic"/>
                <a:cs typeface="Malgun Gothic"/>
                <a:sym typeface="Malgun Gothic"/>
              </a:endParaRPr>
            </a:p>
            <a:p>
              <a:pPr indent="0" lvl="0" marL="0" rtl="0" algn="ctr">
                <a:spcBef>
                  <a:spcPts val="0"/>
                </a:spcBef>
                <a:spcAft>
                  <a:spcPts val="0"/>
                </a:spcAft>
                <a:buNone/>
              </a:pPr>
              <a:r>
                <a:rPr b="1" lang="en-US" sz="900">
                  <a:solidFill>
                    <a:srgbClr val="333333"/>
                  </a:solidFill>
                  <a:latin typeface="Malgun Gothic"/>
                  <a:ea typeface="Malgun Gothic"/>
                  <a:cs typeface="Malgun Gothic"/>
                  <a:sym typeface="Malgun Gothic"/>
                </a:rPr>
                <a:t>y : 어절</a:t>
              </a:r>
              <a:endParaRPr b="1" sz="900">
                <a:solidFill>
                  <a:srgbClr val="333333"/>
                </a:solidFill>
                <a:latin typeface="Malgun Gothic"/>
                <a:ea typeface="Malgun Gothic"/>
                <a:cs typeface="Malgun Gothic"/>
                <a:sym typeface="Malgun Gothic"/>
              </a:endParaRPr>
            </a:p>
          </p:txBody>
        </p:sp>
        <p:sp>
          <p:nvSpPr>
            <p:cNvPr id="493" name="Google Shape;493;p36"/>
            <p:cNvSpPr/>
            <p:nvPr/>
          </p:nvSpPr>
          <p:spPr>
            <a:xfrm>
              <a:off x="1594225" y="2423725"/>
              <a:ext cx="3367800" cy="548400"/>
            </a:xfrm>
            <a:prstGeom prst="rect">
              <a:avLst/>
            </a:prstGeom>
            <a:solidFill>
              <a:srgbClr val="EFEB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333333"/>
                  </a:solidFill>
                  <a:latin typeface="Malgun Gothic"/>
                  <a:ea typeface="Malgun Gothic"/>
                  <a:cs typeface="Malgun Gothic"/>
                  <a:sym typeface="Malgun Gothic"/>
                </a:rPr>
                <a:t>DNN layer</a:t>
              </a:r>
              <a:endParaRPr b="1" sz="1200">
                <a:solidFill>
                  <a:srgbClr val="333333"/>
                </a:solidFill>
                <a:latin typeface="Malgun Gothic"/>
                <a:ea typeface="Malgun Gothic"/>
                <a:cs typeface="Malgun Gothic"/>
                <a:sym typeface="Malgun Gothic"/>
              </a:endParaRPr>
            </a:p>
          </p:txBody>
        </p:sp>
        <p:sp>
          <p:nvSpPr>
            <p:cNvPr id="494" name="Google Shape;494;p36"/>
            <p:cNvSpPr/>
            <p:nvPr/>
          </p:nvSpPr>
          <p:spPr>
            <a:xfrm>
              <a:off x="1594225" y="3261925"/>
              <a:ext cx="3367800" cy="594300"/>
            </a:xfrm>
            <a:prstGeom prst="rect">
              <a:avLst/>
            </a:prstGeom>
            <a:solidFill>
              <a:srgbClr val="EFEB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333333"/>
                  </a:solidFill>
                  <a:latin typeface="Malgun Gothic"/>
                  <a:ea typeface="Malgun Gothic"/>
                  <a:cs typeface="Malgun Gothic"/>
                  <a:sym typeface="Malgun Gothic"/>
                </a:rPr>
                <a:t>비선형연산결과</a:t>
              </a:r>
              <a:endParaRPr b="1" sz="1200">
                <a:solidFill>
                  <a:srgbClr val="333333"/>
                </a:solidFill>
                <a:latin typeface="Malgun Gothic"/>
                <a:ea typeface="Malgun Gothic"/>
                <a:cs typeface="Malgun Gothic"/>
                <a:sym typeface="Malgun Gothic"/>
              </a:endParaRPr>
            </a:p>
          </p:txBody>
        </p:sp>
        <p:sp>
          <p:nvSpPr>
            <p:cNvPr id="495" name="Google Shape;495;p36"/>
            <p:cNvSpPr/>
            <p:nvPr/>
          </p:nvSpPr>
          <p:spPr>
            <a:xfrm>
              <a:off x="1594225" y="4100125"/>
              <a:ext cx="3367800" cy="594300"/>
            </a:xfrm>
            <a:prstGeom prst="rect">
              <a:avLst/>
            </a:prstGeom>
            <a:solidFill>
              <a:srgbClr val="EFEB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333333"/>
                  </a:solidFill>
                  <a:latin typeface="Malgun Gothic"/>
                  <a:ea typeface="Malgun Gothic"/>
                  <a:cs typeface="Malgun Gothic"/>
                  <a:sym typeface="Malgun Gothic"/>
                </a:rPr>
                <a:t>동의어인 어절이 표준어인지 사투리인지 예측</a:t>
              </a:r>
              <a:endParaRPr b="1" sz="1200">
                <a:solidFill>
                  <a:srgbClr val="333333"/>
                </a:solidFill>
                <a:latin typeface="Malgun Gothic"/>
                <a:ea typeface="Malgun Gothic"/>
                <a:cs typeface="Malgun Gothic"/>
                <a:sym typeface="Malgun Gothic"/>
              </a:endParaRPr>
            </a:p>
          </p:txBody>
        </p:sp>
        <p:cxnSp>
          <p:nvCxnSpPr>
            <p:cNvPr id="496" name="Google Shape;496;p36"/>
            <p:cNvCxnSpPr>
              <a:stCxn id="492" idx="2"/>
              <a:endCxn id="493" idx="0"/>
            </p:cNvCxnSpPr>
            <p:nvPr/>
          </p:nvCxnSpPr>
          <p:spPr>
            <a:xfrm>
              <a:off x="3278125" y="2179958"/>
              <a:ext cx="0" cy="2439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6"/>
            <p:cNvCxnSpPr>
              <a:stCxn id="493" idx="2"/>
              <a:endCxn id="494" idx="0"/>
            </p:cNvCxnSpPr>
            <p:nvPr/>
          </p:nvCxnSpPr>
          <p:spPr>
            <a:xfrm>
              <a:off x="3278125" y="2972125"/>
              <a:ext cx="0" cy="2898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6"/>
            <p:cNvCxnSpPr>
              <a:stCxn id="494" idx="2"/>
              <a:endCxn id="495" idx="0"/>
            </p:cNvCxnSpPr>
            <p:nvPr/>
          </p:nvCxnSpPr>
          <p:spPr>
            <a:xfrm>
              <a:off x="3278125" y="3856225"/>
              <a:ext cx="0" cy="2439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grpSp>
        <p:nvGrpSpPr>
          <p:cNvPr id="503" name="Google Shape;503;p37"/>
          <p:cNvGrpSpPr/>
          <p:nvPr/>
        </p:nvGrpSpPr>
        <p:grpSpPr>
          <a:xfrm>
            <a:off x="339075" y="273509"/>
            <a:ext cx="11513853" cy="6310967"/>
            <a:chOff x="558600" y="377325"/>
            <a:chExt cx="11132025" cy="6046725"/>
          </a:xfrm>
        </p:grpSpPr>
        <p:sp>
          <p:nvSpPr>
            <p:cNvPr id="504" name="Google Shape;504;p37"/>
            <p:cNvSpPr/>
            <p:nvPr/>
          </p:nvSpPr>
          <p:spPr>
            <a:xfrm>
              <a:off x="558600" y="433950"/>
              <a:ext cx="11074800" cy="5990100"/>
            </a:xfrm>
            <a:prstGeom prst="roundRect">
              <a:avLst>
                <a:gd fmla="val 2520" name="adj"/>
              </a:avLst>
            </a:prstGeom>
            <a:solidFill>
              <a:srgbClr val="EFEBD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10546425" y="377325"/>
              <a:ext cx="1144200" cy="9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10546425" y="433950"/>
              <a:ext cx="1086900" cy="951900"/>
            </a:xfrm>
            <a:prstGeom prst="rtTriangle">
              <a:avLst/>
            </a:prstGeom>
            <a:solidFill>
              <a:srgbClr val="EFEBD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37"/>
          <p:cNvSpPr txBox="1"/>
          <p:nvPr/>
        </p:nvSpPr>
        <p:spPr>
          <a:xfrm>
            <a:off x="1795750" y="1600200"/>
            <a:ext cx="3432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595959"/>
                </a:solidFill>
                <a:latin typeface="Malgun Gothic"/>
                <a:ea typeface="Malgun Gothic"/>
                <a:cs typeface="Malgun Gothic"/>
                <a:sym typeface="Malgun Gothic"/>
              </a:rPr>
              <a:t>프로젝</a:t>
            </a:r>
            <a:r>
              <a:rPr b="1" lang="en-US" sz="3200">
                <a:solidFill>
                  <a:srgbClr val="595959"/>
                </a:solidFill>
                <a:latin typeface="Malgun Gothic"/>
                <a:ea typeface="Malgun Gothic"/>
                <a:cs typeface="Malgun Gothic"/>
                <a:sym typeface="Malgun Gothic"/>
              </a:rPr>
              <a:t>트 수행 결과</a:t>
            </a:r>
            <a:endParaRPr b="1" sz="3200">
              <a:solidFill>
                <a:srgbClr val="595959"/>
              </a:solidFill>
              <a:latin typeface="Malgun Gothic"/>
              <a:ea typeface="Malgun Gothic"/>
              <a:cs typeface="Malgun Gothic"/>
              <a:sym typeface="Malgun Gothic"/>
            </a:endParaRPr>
          </a:p>
        </p:txBody>
      </p:sp>
      <p:sp>
        <p:nvSpPr>
          <p:cNvPr id="508" name="Google Shape;508;p37"/>
          <p:cNvSpPr/>
          <p:nvPr/>
        </p:nvSpPr>
        <p:spPr>
          <a:xfrm>
            <a:off x="2216890" y="2772865"/>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결과</a:t>
            </a:r>
            <a:endParaRPr b="1" sz="2000">
              <a:solidFill>
                <a:srgbClr val="3F3F3F"/>
              </a:solidFill>
              <a:latin typeface="Malgun Gothic"/>
              <a:ea typeface="Malgun Gothic"/>
              <a:cs typeface="Malgun Gothic"/>
              <a:sym typeface="Malgun Gothic"/>
            </a:endParaRPr>
          </a:p>
        </p:txBody>
      </p:sp>
      <p:sp>
        <p:nvSpPr>
          <p:cNvPr id="509" name="Google Shape;509;p37"/>
          <p:cNvSpPr/>
          <p:nvPr/>
        </p:nvSpPr>
        <p:spPr>
          <a:xfrm>
            <a:off x="2216890" y="3635105"/>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기대효과</a:t>
            </a:r>
            <a:endParaRPr b="1" sz="2000">
              <a:solidFill>
                <a:srgbClr val="3F3F3F"/>
              </a:solidFill>
              <a:latin typeface="Malgun Gothic"/>
              <a:ea typeface="Malgun Gothic"/>
              <a:cs typeface="Malgun Gothic"/>
              <a:sym typeface="Malgun Gothic"/>
            </a:endParaRPr>
          </a:p>
        </p:txBody>
      </p:sp>
      <p:grpSp>
        <p:nvGrpSpPr>
          <p:cNvPr id="510" name="Google Shape;510;p37"/>
          <p:cNvGrpSpPr/>
          <p:nvPr/>
        </p:nvGrpSpPr>
        <p:grpSpPr>
          <a:xfrm>
            <a:off x="6586924" y="2184908"/>
            <a:ext cx="3831345" cy="3694171"/>
            <a:chOff x="773707" y="897064"/>
            <a:chExt cx="346424" cy="390525"/>
          </a:xfrm>
        </p:grpSpPr>
        <p:sp>
          <p:nvSpPr>
            <p:cNvPr id="511" name="Google Shape;511;p37"/>
            <p:cNvSpPr/>
            <p:nvPr/>
          </p:nvSpPr>
          <p:spPr>
            <a:xfrm>
              <a:off x="929917" y="964692"/>
              <a:ext cx="76200" cy="76200"/>
            </a:xfrm>
            <a:custGeom>
              <a:rect b="b" l="l" r="r" t="t"/>
              <a:pathLst>
                <a:path extrusionOk="0" h="76200" w="76200">
                  <a:moveTo>
                    <a:pt x="40577" y="74009"/>
                  </a:moveTo>
                  <a:cubicBezTo>
                    <a:pt x="59055" y="74009"/>
                    <a:pt x="74009" y="59055"/>
                    <a:pt x="74009" y="40576"/>
                  </a:cubicBezTo>
                  <a:cubicBezTo>
                    <a:pt x="74009" y="22098"/>
                    <a:pt x="59055" y="7144"/>
                    <a:pt x="40577" y="7144"/>
                  </a:cubicBezTo>
                  <a:cubicBezTo>
                    <a:pt x="22098" y="7144"/>
                    <a:pt x="7144" y="22098"/>
                    <a:pt x="7144" y="40576"/>
                  </a:cubicBezTo>
                  <a:cubicBezTo>
                    <a:pt x="7144" y="59055"/>
                    <a:pt x="22098" y="74009"/>
                    <a:pt x="40577" y="74009"/>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512" name="Google Shape;512;p37"/>
            <p:cNvSpPr/>
            <p:nvPr/>
          </p:nvSpPr>
          <p:spPr>
            <a:xfrm>
              <a:off x="834381" y="897064"/>
              <a:ext cx="285750" cy="390525"/>
            </a:xfrm>
            <a:custGeom>
              <a:rect b="b" l="l" r="r" t="t"/>
              <a:pathLst>
                <a:path extrusionOk="0" h="390525" w="285750">
                  <a:moveTo>
                    <a:pt x="269653" y="7144"/>
                  </a:moveTo>
                  <a:lnTo>
                    <a:pt x="24479" y="7144"/>
                  </a:lnTo>
                  <a:cubicBezTo>
                    <a:pt x="18288" y="7144"/>
                    <a:pt x="13335" y="12097"/>
                    <a:pt x="13335" y="18288"/>
                  </a:cubicBezTo>
                  <a:lnTo>
                    <a:pt x="13335" y="365284"/>
                  </a:lnTo>
                  <a:cubicBezTo>
                    <a:pt x="13335" y="373475"/>
                    <a:pt x="10954" y="381000"/>
                    <a:pt x="7144" y="387572"/>
                  </a:cubicBezTo>
                  <a:lnTo>
                    <a:pt x="225076" y="387572"/>
                  </a:lnTo>
                  <a:cubicBezTo>
                    <a:pt x="255842" y="387572"/>
                    <a:pt x="280797" y="362617"/>
                    <a:pt x="280797" y="331851"/>
                  </a:cubicBezTo>
                  <a:lnTo>
                    <a:pt x="280797" y="18288"/>
                  </a:lnTo>
                  <a:cubicBezTo>
                    <a:pt x="280797" y="12097"/>
                    <a:pt x="275749" y="7144"/>
                    <a:pt x="269653" y="7144"/>
                  </a:cubicBezTo>
                  <a:close/>
                  <a:moveTo>
                    <a:pt x="136112" y="52483"/>
                  </a:moveTo>
                  <a:cubicBezTo>
                    <a:pt x="166878" y="52483"/>
                    <a:pt x="191834" y="77438"/>
                    <a:pt x="191834" y="108204"/>
                  </a:cubicBezTo>
                  <a:cubicBezTo>
                    <a:pt x="191834" y="122396"/>
                    <a:pt x="186404" y="135160"/>
                    <a:pt x="177641" y="144971"/>
                  </a:cubicBezTo>
                  <a:lnTo>
                    <a:pt x="211931" y="190691"/>
                  </a:lnTo>
                  <a:cubicBezTo>
                    <a:pt x="215646" y="195644"/>
                    <a:pt x="214598" y="202597"/>
                    <a:pt x="209741" y="206312"/>
                  </a:cubicBezTo>
                  <a:cubicBezTo>
                    <a:pt x="204788" y="210026"/>
                    <a:pt x="197834" y="208979"/>
                    <a:pt x="194120" y="204121"/>
                  </a:cubicBezTo>
                  <a:lnTo>
                    <a:pt x="159925" y="158496"/>
                  </a:lnTo>
                  <a:cubicBezTo>
                    <a:pt x="152686" y="161925"/>
                    <a:pt x="144685" y="164021"/>
                    <a:pt x="136208" y="164021"/>
                  </a:cubicBezTo>
                  <a:cubicBezTo>
                    <a:pt x="105442" y="164021"/>
                    <a:pt x="80486" y="139065"/>
                    <a:pt x="80486" y="108299"/>
                  </a:cubicBezTo>
                  <a:cubicBezTo>
                    <a:pt x="80486" y="77534"/>
                    <a:pt x="105347" y="52483"/>
                    <a:pt x="136112" y="52483"/>
                  </a:cubicBezTo>
                  <a:close/>
                  <a:moveTo>
                    <a:pt x="225266" y="342995"/>
                  </a:moveTo>
                  <a:lnTo>
                    <a:pt x="69247" y="342995"/>
                  </a:lnTo>
                  <a:cubicBezTo>
                    <a:pt x="63056" y="342995"/>
                    <a:pt x="58103" y="338042"/>
                    <a:pt x="58103" y="331851"/>
                  </a:cubicBezTo>
                  <a:cubicBezTo>
                    <a:pt x="58103" y="325660"/>
                    <a:pt x="63056" y="320707"/>
                    <a:pt x="69247" y="320707"/>
                  </a:cubicBezTo>
                  <a:lnTo>
                    <a:pt x="225266" y="320707"/>
                  </a:lnTo>
                  <a:cubicBezTo>
                    <a:pt x="231458" y="320707"/>
                    <a:pt x="236411" y="325660"/>
                    <a:pt x="236411" y="331851"/>
                  </a:cubicBezTo>
                  <a:cubicBezTo>
                    <a:pt x="236411" y="338042"/>
                    <a:pt x="231362" y="342995"/>
                    <a:pt x="225266" y="342995"/>
                  </a:cubicBezTo>
                  <a:close/>
                  <a:moveTo>
                    <a:pt x="225266" y="298418"/>
                  </a:moveTo>
                  <a:lnTo>
                    <a:pt x="69247" y="298418"/>
                  </a:lnTo>
                  <a:cubicBezTo>
                    <a:pt x="63056" y="298418"/>
                    <a:pt x="58103" y="293465"/>
                    <a:pt x="58103" y="287274"/>
                  </a:cubicBezTo>
                  <a:cubicBezTo>
                    <a:pt x="58103" y="281083"/>
                    <a:pt x="63056" y="276130"/>
                    <a:pt x="69247" y="276130"/>
                  </a:cubicBezTo>
                  <a:lnTo>
                    <a:pt x="225266" y="276130"/>
                  </a:lnTo>
                  <a:cubicBezTo>
                    <a:pt x="231458" y="276130"/>
                    <a:pt x="236411" y="281083"/>
                    <a:pt x="236411" y="287274"/>
                  </a:cubicBezTo>
                  <a:cubicBezTo>
                    <a:pt x="236411" y="293370"/>
                    <a:pt x="231362" y="298418"/>
                    <a:pt x="225266" y="298418"/>
                  </a:cubicBezTo>
                  <a:close/>
                  <a:moveTo>
                    <a:pt x="225266" y="253841"/>
                  </a:moveTo>
                  <a:lnTo>
                    <a:pt x="69247" y="253841"/>
                  </a:lnTo>
                  <a:cubicBezTo>
                    <a:pt x="63056" y="253841"/>
                    <a:pt x="58103" y="248888"/>
                    <a:pt x="58103" y="242697"/>
                  </a:cubicBezTo>
                  <a:cubicBezTo>
                    <a:pt x="58103" y="236506"/>
                    <a:pt x="63056" y="231553"/>
                    <a:pt x="69247" y="231553"/>
                  </a:cubicBezTo>
                  <a:lnTo>
                    <a:pt x="225266" y="231553"/>
                  </a:lnTo>
                  <a:cubicBezTo>
                    <a:pt x="231458" y="231553"/>
                    <a:pt x="236411" y="236506"/>
                    <a:pt x="236411" y="242697"/>
                  </a:cubicBezTo>
                  <a:cubicBezTo>
                    <a:pt x="236411" y="248793"/>
                    <a:pt x="231362" y="253841"/>
                    <a:pt x="225266" y="253841"/>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513" name="Google Shape;513;p37"/>
            <p:cNvSpPr/>
            <p:nvPr/>
          </p:nvSpPr>
          <p:spPr>
            <a:xfrm>
              <a:off x="773707" y="1076134"/>
              <a:ext cx="57150" cy="209550"/>
            </a:xfrm>
            <a:custGeom>
              <a:rect b="b" l="l" r="r" t="t"/>
              <a:pathLst>
                <a:path extrusionOk="0" h="209550" w="57150">
                  <a:moveTo>
                    <a:pt x="7144" y="18288"/>
                  </a:moveTo>
                  <a:lnTo>
                    <a:pt x="7144" y="185738"/>
                  </a:lnTo>
                  <a:cubicBezTo>
                    <a:pt x="7144" y="197453"/>
                    <a:pt x="16097" y="207550"/>
                    <a:pt x="27813" y="208407"/>
                  </a:cubicBezTo>
                  <a:cubicBezTo>
                    <a:pt x="40862" y="209360"/>
                    <a:pt x="51721" y="199073"/>
                    <a:pt x="51721" y="186214"/>
                  </a:cubicBezTo>
                  <a:lnTo>
                    <a:pt x="51721" y="7144"/>
                  </a:lnTo>
                  <a:lnTo>
                    <a:pt x="18288" y="7144"/>
                  </a:lnTo>
                  <a:cubicBezTo>
                    <a:pt x="12097" y="7144"/>
                    <a:pt x="7144" y="12097"/>
                    <a:pt x="7144" y="18288"/>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grpSp>
        <p:nvGrpSpPr>
          <p:cNvPr id="518" name="Google Shape;518;p38"/>
          <p:cNvGrpSpPr/>
          <p:nvPr/>
        </p:nvGrpSpPr>
        <p:grpSpPr>
          <a:xfrm>
            <a:off x="0" y="-2576"/>
            <a:ext cx="12192000" cy="990001"/>
            <a:chOff x="0" y="-2576"/>
            <a:chExt cx="12192000" cy="990001"/>
          </a:xfrm>
        </p:grpSpPr>
        <p:sp>
          <p:nvSpPr>
            <p:cNvPr id="519" name="Google Shape;519;p38"/>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20" name="Google Shape;520;p38"/>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521" name="Google Shape;521;p38"/>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522" name="Google Shape;522;p38"/>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523" name="Google Shape;523;p38"/>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524" name="Google Shape;524;p38"/>
          <p:cNvSpPr/>
          <p:nvPr/>
        </p:nvSpPr>
        <p:spPr>
          <a:xfrm>
            <a:off x="1498400" y="1873550"/>
            <a:ext cx="17082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결과</a:t>
            </a:r>
            <a:endParaRPr b="1">
              <a:solidFill>
                <a:schemeClr val="lt1"/>
              </a:solidFill>
              <a:latin typeface="Malgun Gothic"/>
              <a:ea typeface="Malgun Gothic"/>
              <a:cs typeface="Malgun Gothic"/>
              <a:sym typeface="Malgun Gothic"/>
            </a:endParaRPr>
          </a:p>
        </p:txBody>
      </p:sp>
      <p:sp>
        <p:nvSpPr>
          <p:cNvPr id="525" name="Google Shape;525;p38"/>
          <p:cNvSpPr/>
          <p:nvPr/>
        </p:nvSpPr>
        <p:spPr>
          <a:xfrm>
            <a:off x="2708075" y="5833450"/>
            <a:ext cx="17082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입력문</a:t>
            </a:r>
            <a:endParaRPr b="1">
              <a:solidFill>
                <a:schemeClr val="lt1"/>
              </a:solidFill>
              <a:latin typeface="Malgun Gothic"/>
              <a:ea typeface="Malgun Gothic"/>
              <a:cs typeface="Malgun Gothic"/>
              <a:sym typeface="Malgun Gothic"/>
            </a:endParaRPr>
          </a:p>
        </p:txBody>
      </p:sp>
      <p:sp>
        <p:nvSpPr>
          <p:cNvPr id="526" name="Google Shape;526;p38"/>
          <p:cNvSpPr/>
          <p:nvPr/>
        </p:nvSpPr>
        <p:spPr>
          <a:xfrm>
            <a:off x="8211250" y="5835125"/>
            <a:ext cx="17082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번역 결과</a:t>
            </a:r>
            <a:endParaRPr b="1">
              <a:solidFill>
                <a:schemeClr val="lt1"/>
              </a:solidFill>
              <a:latin typeface="Malgun Gothic"/>
              <a:ea typeface="Malgun Gothic"/>
              <a:cs typeface="Malgun Gothic"/>
              <a:sym typeface="Malgun Gothic"/>
            </a:endParaRPr>
          </a:p>
        </p:txBody>
      </p:sp>
      <p:sp>
        <p:nvSpPr>
          <p:cNvPr id="527" name="Google Shape;527;p38"/>
          <p:cNvSpPr/>
          <p:nvPr/>
        </p:nvSpPr>
        <p:spPr>
          <a:xfrm>
            <a:off x="648225" y="1824500"/>
            <a:ext cx="5467200" cy="7245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lnSpc>
                <a:spcPct val="129545"/>
              </a:lnSpc>
              <a:spcBef>
                <a:spcPts val="0"/>
              </a:spcBef>
              <a:spcAft>
                <a:spcPts val="0"/>
              </a:spcAft>
              <a:buClr>
                <a:schemeClr val="dk1"/>
              </a:buClr>
              <a:buSzPts val="1100"/>
              <a:buFont typeface="Arial"/>
              <a:buNone/>
            </a:pPr>
            <a:r>
              <a:rPr b="1" lang="en-US" sz="1200">
                <a:solidFill>
                  <a:srgbClr val="FD7240"/>
                </a:solidFill>
                <a:latin typeface="Malgun Gothic"/>
                <a:ea typeface="Malgun Gothic"/>
                <a:cs typeface="Malgun Gothic"/>
                <a:sym typeface="Malgun Gothic"/>
              </a:rPr>
              <a:t>predict_standard</a:t>
            </a:r>
            <a:r>
              <a:rPr b="1" lang="en-US">
                <a:solidFill>
                  <a:srgbClr val="888888"/>
                </a:solidFill>
                <a:latin typeface="Malgun Gothic"/>
                <a:ea typeface="Malgun Gothic"/>
                <a:cs typeface="Malgun Gothic"/>
                <a:sym typeface="Malgun Gothic"/>
              </a:rPr>
              <a:t>(</a:t>
            </a:r>
            <a:r>
              <a:rPr b="1" lang="en-US">
                <a:solidFill>
                  <a:srgbClr val="0645AD"/>
                </a:solidFill>
                <a:latin typeface="Malgun Gothic"/>
                <a:ea typeface="Malgun Gothic"/>
                <a:cs typeface="Malgun Gothic"/>
                <a:sym typeface="Malgun Gothic"/>
              </a:rPr>
              <a:t>"</a:t>
            </a:r>
            <a:r>
              <a:rPr b="1" lang="en-US">
                <a:solidFill>
                  <a:srgbClr val="0645AD"/>
                </a:solidFill>
                <a:highlight>
                  <a:srgbClr val="FFE599"/>
                </a:highlight>
                <a:latin typeface="Malgun Gothic"/>
                <a:ea typeface="Malgun Gothic"/>
                <a:cs typeface="Malgun Gothic"/>
                <a:sym typeface="Malgun Gothic"/>
              </a:rPr>
              <a:t>맞제</a:t>
            </a:r>
            <a:r>
              <a:rPr b="1" lang="en-US">
                <a:solidFill>
                  <a:srgbClr val="0645AD"/>
                </a:solidFill>
                <a:latin typeface="Malgun Gothic"/>
                <a:ea typeface="Malgun Gothic"/>
                <a:cs typeface="Malgun Gothic"/>
                <a:sym typeface="Malgun Gothic"/>
              </a:rPr>
              <a:t> 이거 약간 모의 투자 느낌."</a:t>
            </a:r>
            <a:r>
              <a:rPr b="1" lang="en-US">
                <a:solidFill>
                  <a:srgbClr val="888888"/>
                </a:solidFill>
                <a:latin typeface="Malgun Gothic"/>
                <a:ea typeface="Malgun Gothic"/>
                <a:cs typeface="Malgun Gothic"/>
                <a:sym typeface="Malgun Gothic"/>
              </a:rPr>
              <a:t>)</a:t>
            </a:r>
            <a:endParaRPr/>
          </a:p>
        </p:txBody>
      </p:sp>
      <p:sp>
        <p:nvSpPr>
          <p:cNvPr id="528" name="Google Shape;528;p38"/>
          <p:cNvSpPr/>
          <p:nvPr/>
        </p:nvSpPr>
        <p:spPr>
          <a:xfrm>
            <a:off x="7394000" y="1824500"/>
            <a:ext cx="4246200" cy="7245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333333"/>
                </a:solidFill>
                <a:highlight>
                  <a:srgbClr val="FFE599"/>
                </a:highlight>
                <a:latin typeface="Malgun Gothic"/>
                <a:ea typeface="Malgun Gothic"/>
                <a:cs typeface="Malgun Gothic"/>
                <a:sym typeface="Malgun Gothic"/>
              </a:rPr>
              <a:t>맞지</a:t>
            </a:r>
            <a:r>
              <a:rPr b="1" lang="en-US">
                <a:solidFill>
                  <a:srgbClr val="333333"/>
                </a:solidFill>
                <a:latin typeface="Malgun Gothic"/>
                <a:ea typeface="Malgun Gothic"/>
                <a:cs typeface="Malgun Gothic"/>
                <a:sym typeface="Malgun Gothic"/>
              </a:rPr>
              <a:t> 이거 약간 모의 투자 느낌.</a:t>
            </a:r>
            <a:endParaRPr/>
          </a:p>
        </p:txBody>
      </p:sp>
      <p:cxnSp>
        <p:nvCxnSpPr>
          <p:cNvPr id="529" name="Google Shape;529;p38"/>
          <p:cNvCxnSpPr>
            <a:stCxn id="527" idx="3"/>
            <a:endCxn id="528" idx="1"/>
          </p:cNvCxnSpPr>
          <p:nvPr/>
        </p:nvCxnSpPr>
        <p:spPr>
          <a:xfrm>
            <a:off x="6115425" y="2186750"/>
            <a:ext cx="1278600" cy="0"/>
          </a:xfrm>
          <a:prstGeom prst="straightConnector1">
            <a:avLst/>
          </a:prstGeom>
          <a:noFill/>
          <a:ln cap="flat" cmpd="sng" w="28575">
            <a:solidFill>
              <a:schemeClr val="dk2"/>
            </a:solidFill>
            <a:prstDash val="dot"/>
            <a:round/>
            <a:headEnd len="med" w="med" type="none"/>
            <a:tailEnd len="med" w="med" type="triangle"/>
          </a:ln>
        </p:spPr>
      </p:cxnSp>
      <p:sp>
        <p:nvSpPr>
          <p:cNvPr id="530" name="Google Shape;530;p38"/>
          <p:cNvSpPr/>
          <p:nvPr/>
        </p:nvSpPr>
        <p:spPr>
          <a:xfrm>
            <a:off x="648225" y="2891300"/>
            <a:ext cx="5467200" cy="7245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b="1" lang="en-US" sz="1200">
                <a:solidFill>
                  <a:srgbClr val="FD7240"/>
                </a:solidFill>
                <a:latin typeface="Malgun Gothic"/>
                <a:ea typeface="Malgun Gothic"/>
                <a:cs typeface="Malgun Gothic"/>
                <a:sym typeface="Malgun Gothic"/>
              </a:rPr>
              <a:t>predict_standard</a:t>
            </a:r>
            <a:r>
              <a:rPr b="1" lang="en-US">
                <a:solidFill>
                  <a:srgbClr val="888888"/>
                </a:solidFill>
                <a:latin typeface="Malgun Gothic"/>
                <a:ea typeface="Malgun Gothic"/>
                <a:cs typeface="Malgun Gothic"/>
                <a:sym typeface="Malgun Gothic"/>
              </a:rPr>
              <a:t>(</a:t>
            </a:r>
            <a:r>
              <a:rPr b="1" lang="en-US">
                <a:solidFill>
                  <a:srgbClr val="0645AD"/>
                </a:solidFill>
                <a:latin typeface="Malgun Gothic"/>
                <a:ea typeface="Malgun Gothic"/>
                <a:cs typeface="Malgun Gothic"/>
                <a:sym typeface="Malgun Gothic"/>
              </a:rPr>
              <a:t>"최고의 리더는 글을 </a:t>
            </a:r>
            <a:r>
              <a:rPr b="1" lang="en-US">
                <a:solidFill>
                  <a:srgbClr val="0645AD"/>
                </a:solidFill>
                <a:highlight>
                  <a:srgbClr val="FFE599"/>
                </a:highlight>
                <a:latin typeface="Malgun Gothic"/>
                <a:ea typeface="Malgun Gothic"/>
                <a:cs typeface="Malgun Gothic"/>
                <a:sym typeface="Malgun Gothic"/>
              </a:rPr>
              <a:t>쓴다</a:t>
            </a:r>
            <a:r>
              <a:rPr b="1" lang="en-US">
                <a:solidFill>
                  <a:srgbClr val="0645AD"/>
                </a:solidFill>
                <a:latin typeface="Malgun Gothic"/>
                <a:ea typeface="Malgun Gothic"/>
                <a:cs typeface="Malgun Gothic"/>
                <a:sym typeface="Malgun Gothic"/>
              </a:rPr>
              <a:t>."</a:t>
            </a:r>
            <a:r>
              <a:rPr b="1" lang="en-US">
                <a:solidFill>
                  <a:srgbClr val="888888"/>
                </a:solidFill>
                <a:latin typeface="Malgun Gothic"/>
                <a:ea typeface="Malgun Gothic"/>
                <a:cs typeface="Malgun Gothic"/>
                <a:sym typeface="Malgun Gothic"/>
              </a:rPr>
              <a:t>)</a:t>
            </a:r>
            <a:endParaRPr b="1">
              <a:solidFill>
                <a:srgbClr val="0645AD"/>
              </a:solidFill>
              <a:latin typeface="Malgun Gothic"/>
              <a:ea typeface="Malgun Gothic"/>
              <a:cs typeface="Malgun Gothic"/>
              <a:sym typeface="Malgun Gothic"/>
            </a:endParaRPr>
          </a:p>
        </p:txBody>
      </p:sp>
      <p:sp>
        <p:nvSpPr>
          <p:cNvPr id="531" name="Google Shape;531;p38"/>
          <p:cNvSpPr/>
          <p:nvPr/>
        </p:nvSpPr>
        <p:spPr>
          <a:xfrm>
            <a:off x="7394000" y="2891300"/>
            <a:ext cx="4246200" cy="7245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333333"/>
                </a:solidFill>
                <a:latin typeface="Malgun Gothic"/>
                <a:ea typeface="Malgun Gothic"/>
                <a:cs typeface="Malgun Gothic"/>
                <a:sym typeface="Malgun Gothic"/>
              </a:rPr>
              <a:t>최고의 리더는 글을 </a:t>
            </a:r>
            <a:r>
              <a:rPr b="1" lang="en-US">
                <a:solidFill>
                  <a:srgbClr val="333333"/>
                </a:solidFill>
                <a:highlight>
                  <a:srgbClr val="FFE599"/>
                </a:highlight>
                <a:latin typeface="Malgun Gothic"/>
                <a:ea typeface="Malgun Gothic"/>
                <a:cs typeface="Malgun Gothic"/>
                <a:sym typeface="Malgun Gothic"/>
              </a:rPr>
              <a:t>쓴다</a:t>
            </a:r>
            <a:r>
              <a:rPr b="1" lang="en-US">
                <a:solidFill>
                  <a:srgbClr val="333333"/>
                </a:solidFill>
                <a:latin typeface="Malgun Gothic"/>
                <a:ea typeface="Malgun Gothic"/>
                <a:cs typeface="Malgun Gothic"/>
                <a:sym typeface="Malgun Gothic"/>
              </a:rPr>
              <a:t>.</a:t>
            </a:r>
            <a:endParaRPr b="1">
              <a:solidFill>
                <a:srgbClr val="333333"/>
              </a:solidFill>
              <a:latin typeface="Malgun Gothic"/>
              <a:ea typeface="Malgun Gothic"/>
              <a:cs typeface="Malgun Gothic"/>
              <a:sym typeface="Malgun Gothic"/>
            </a:endParaRPr>
          </a:p>
        </p:txBody>
      </p:sp>
      <p:cxnSp>
        <p:nvCxnSpPr>
          <p:cNvPr id="532" name="Google Shape;532;p38"/>
          <p:cNvCxnSpPr>
            <a:stCxn id="530" idx="3"/>
            <a:endCxn id="531" idx="1"/>
          </p:cNvCxnSpPr>
          <p:nvPr/>
        </p:nvCxnSpPr>
        <p:spPr>
          <a:xfrm>
            <a:off x="6115425" y="3253550"/>
            <a:ext cx="1278600" cy="0"/>
          </a:xfrm>
          <a:prstGeom prst="straightConnector1">
            <a:avLst/>
          </a:prstGeom>
          <a:noFill/>
          <a:ln cap="flat" cmpd="sng" w="28575">
            <a:solidFill>
              <a:schemeClr val="dk2"/>
            </a:solidFill>
            <a:prstDash val="dot"/>
            <a:round/>
            <a:headEnd len="med" w="med" type="none"/>
            <a:tailEnd len="med" w="med" type="triangle"/>
          </a:ln>
        </p:spPr>
      </p:cxnSp>
      <p:sp>
        <p:nvSpPr>
          <p:cNvPr id="533" name="Google Shape;533;p38"/>
          <p:cNvSpPr/>
          <p:nvPr/>
        </p:nvSpPr>
        <p:spPr>
          <a:xfrm>
            <a:off x="648225" y="3958100"/>
            <a:ext cx="5467200" cy="7245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b="1" lang="en-US" sz="1200">
                <a:solidFill>
                  <a:srgbClr val="FD7240"/>
                </a:solidFill>
                <a:latin typeface="Malgun Gothic"/>
                <a:ea typeface="Malgun Gothic"/>
                <a:cs typeface="Malgun Gothic"/>
                <a:sym typeface="Malgun Gothic"/>
              </a:rPr>
              <a:t>predict_standard</a:t>
            </a:r>
            <a:r>
              <a:rPr b="1" lang="en-US">
                <a:solidFill>
                  <a:srgbClr val="888888"/>
                </a:solidFill>
                <a:latin typeface="Malgun Gothic"/>
                <a:ea typeface="Malgun Gothic"/>
                <a:cs typeface="Malgun Gothic"/>
                <a:sym typeface="Malgun Gothic"/>
              </a:rPr>
              <a:t>(</a:t>
            </a:r>
            <a:r>
              <a:rPr b="1" lang="en-US">
                <a:solidFill>
                  <a:srgbClr val="0645AD"/>
                </a:solidFill>
                <a:latin typeface="Malgun Gothic"/>
                <a:ea typeface="Malgun Gothic"/>
                <a:cs typeface="Malgun Gothic"/>
                <a:sym typeface="Malgun Gothic"/>
              </a:rPr>
              <a:t>"최고의 리더니까 최고의 글을 </a:t>
            </a:r>
            <a:r>
              <a:rPr b="1" lang="en-US">
                <a:solidFill>
                  <a:srgbClr val="0645AD"/>
                </a:solidFill>
                <a:highlight>
                  <a:srgbClr val="FFE599"/>
                </a:highlight>
                <a:latin typeface="Malgun Gothic"/>
                <a:ea typeface="Malgun Gothic"/>
                <a:cs typeface="Malgun Gothic"/>
                <a:sym typeface="Malgun Gothic"/>
              </a:rPr>
              <a:t>쓴다 아이가?</a:t>
            </a:r>
            <a:r>
              <a:rPr b="1" lang="en-US">
                <a:solidFill>
                  <a:srgbClr val="0645AD"/>
                </a:solidFill>
                <a:latin typeface="Malgun Gothic"/>
                <a:ea typeface="Malgun Gothic"/>
                <a:cs typeface="Malgun Gothic"/>
                <a:sym typeface="Malgun Gothic"/>
              </a:rPr>
              <a:t>"</a:t>
            </a:r>
            <a:r>
              <a:rPr b="1" lang="en-US">
                <a:solidFill>
                  <a:srgbClr val="888888"/>
                </a:solidFill>
                <a:latin typeface="Malgun Gothic"/>
                <a:ea typeface="Malgun Gothic"/>
                <a:cs typeface="Malgun Gothic"/>
                <a:sym typeface="Malgun Gothic"/>
              </a:rPr>
              <a:t>)</a:t>
            </a:r>
            <a:endParaRPr b="1">
              <a:solidFill>
                <a:srgbClr val="0645AD"/>
              </a:solidFill>
              <a:latin typeface="Malgun Gothic"/>
              <a:ea typeface="Malgun Gothic"/>
              <a:cs typeface="Malgun Gothic"/>
              <a:sym typeface="Malgun Gothic"/>
            </a:endParaRPr>
          </a:p>
        </p:txBody>
      </p:sp>
      <p:sp>
        <p:nvSpPr>
          <p:cNvPr id="534" name="Google Shape;534;p38"/>
          <p:cNvSpPr/>
          <p:nvPr/>
        </p:nvSpPr>
        <p:spPr>
          <a:xfrm>
            <a:off x="7394000" y="3958100"/>
            <a:ext cx="4246200" cy="7245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333333"/>
                </a:solidFill>
                <a:latin typeface="Malgun Gothic"/>
                <a:ea typeface="Malgun Gothic"/>
                <a:cs typeface="Malgun Gothic"/>
                <a:sym typeface="Malgun Gothic"/>
              </a:rPr>
              <a:t>최고의 리더니까 최고의 글을 </a:t>
            </a:r>
            <a:r>
              <a:rPr b="1" lang="en-US">
                <a:solidFill>
                  <a:srgbClr val="333333"/>
                </a:solidFill>
                <a:highlight>
                  <a:srgbClr val="FFE599"/>
                </a:highlight>
                <a:latin typeface="Malgun Gothic"/>
                <a:ea typeface="Malgun Gothic"/>
                <a:cs typeface="Malgun Gothic"/>
                <a:sym typeface="Malgun Gothic"/>
              </a:rPr>
              <a:t>쓰지 않아</a:t>
            </a:r>
            <a:r>
              <a:rPr b="1" lang="en-US">
                <a:solidFill>
                  <a:srgbClr val="333333"/>
                </a:solidFill>
                <a:latin typeface="Malgun Gothic"/>
                <a:ea typeface="Malgun Gothic"/>
                <a:cs typeface="Malgun Gothic"/>
                <a:sym typeface="Malgun Gothic"/>
              </a:rPr>
              <a:t>?</a:t>
            </a:r>
            <a:endParaRPr b="1">
              <a:solidFill>
                <a:srgbClr val="333333"/>
              </a:solidFill>
              <a:latin typeface="Malgun Gothic"/>
              <a:ea typeface="Malgun Gothic"/>
              <a:cs typeface="Malgun Gothic"/>
              <a:sym typeface="Malgun Gothic"/>
            </a:endParaRPr>
          </a:p>
        </p:txBody>
      </p:sp>
      <p:cxnSp>
        <p:nvCxnSpPr>
          <p:cNvPr id="535" name="Google Shape;535;p38"/>
          <p:cNvCxnSpPr>
            <a:stCxn id="533" idx="3"/>
            <a:endCxn id="534" idx="1"/>
          </p:cNvCxnSpPr>
          <p:nvPr/>
        </p:nvCxnSpPr>
        <p:spPr>
          <a:xfrm>
            <a:off x="6115425" y="4320350"/>
            <a:ext cx="1278600" cy="0"/>
          </a:xfrm>
          <a:prstGeom prst="straightConnector1">
            <a:avLst/>
          </a:prstGeom>
          <a:noFill/>
          <a:ln cap="flat" cmpd="sng" w="28575">
            <a:solidFill>
              <a:schemeClr val="dk2"/>
            </a:solidFill>
            <a:prstDash val="dot"/>
            <a:round/>
            <a:headEnd len="med" w="med" type="none"/>
            <a:tailEnd len="med" w="med" type="triangle"/>
          </a:ln>
        </p:spPr>
      </p:cxnSp>
      <p:sp>
        <p:nvSpPr>
          <p:cNvPr id="536" name="Google Shape;536;p38"/>
          <p:cNvSpPr/>
          <p:nvPr/>
        </p:nvSpPr>
        <p:spPr>
          <a:xfrm>
            <a:off x="648225" y="4872500"/>
            <a:ext cx="5467200" cy="7245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lnSpc>
                <a:spcPct val="129545"/>
              </a:lnSpc>
              <a:spcBef>
                <a:spcPts val="0"/>
              </a:spcBef>
              <a:spcAft>
                <a:spcPts val="0"/>
              </a:spcAft>
              <a:buClr>
                <a:schemeClr val="dk1"/>
              </a:buClr>
              <a:buSzPts val="1100"/>
              <a:buFont typeface="Arial"/>
              <a:buNone/>
            </a:pPr>
            <a:r>
              <a:rPr b="1" lang="en-US" sz="1200">
                <a:solidFill>
                  <a:srgbClr val="FD7240"/>
                </a:solidFill>
                <a:latin typeface="Malgun Gothic"/>
                <a:ea typeface="Malgun Gothic"/>
                <a:cs typeface="Malgun Gothic"/>
                <a:sym typeface="Malgun Gothic"/>
              </a:rPr>
              <a:t>predict_standard</a:t>
            </a:r>
            <a:r>
              <a:rPr b="1" lang="en-US">
                <a:solidFill>
                  <a:srgbClr val="888888"/>
                </a:solidFill>
                <a:latin typeface="Malgun Gothic"/>
                <a:ea typeface="Malgun Gothic"/>
                <a:cs typeface="Malgun Gothic"/>
                <a:sym typeface="Malgun Gothic"/>
              </a:rPr>
              <a:t>(</a:t>
            </a:r>
            <a:r>
              <a:rPr b="1" lang="en-US">
                <a:solidFill>
                  <a:srgbClr val="0645AD"/>
                </a:solidFill>
                <a:latin typeface="Malgun Gothic"/>
                <a:ea typeface="Malgun Gothic"/>
                <a:cs typeface="Malgun Gothic"/>
                <a:sym typeface="Malgun Gothic"/>
              </a:rPr>
              <a:t>"너처럼 어린 </a:t>
            </a:r>
            <a:r>
              <a:rPr b="1" lang="en-US">
                <a:solidFill>
                  <a:srgbClr val="0645AD"/>
                </a:solidFill>
                <a:highlight>
                  <a:srgbClr val="FFE599"/>
                </a:highlight>
                <a:latin typeface="Malgun Gothic"/>
                <a:ea typeface="Malgun Gothic"/>
                <a:cs typeface="Malgun Gothic"/>
                <a:sym typeface="Malgun Gothic"/>
              </a:rPr>
              <a:t>아이가</a:t>
            </a:r>
            <a:r>
              <a:rPr b="1" lang="en-US">
                <a:solidFill>
                  <a:srgbClr val="0645AD"/>
                </a:solidFill>
                <a:latin typeface="Malgun Gothic"/>
                <a:ea typeface="Malgun Gothic"/>
                <a:cs typeface="Malgun Gothic"/>
                <a:sym typeface="Malgun Gothic"/>
              </a:rPr>
              <a:t> 무슨 운전 면허증을 따니?"</a:t>
            </a:r>
            <a:r>
              <a:rPr b="1" lang="en-US">
                <a:solidFill>
                  <a:srgbClr val="888888"/>
                </a:solidFill>
                <a:latin typeface="Malgun Gothic"/>
                <a:ea typeface="Malgun Gothic"/>
                <a:cs typeface="Malgun Gothic"/>
                <a:sym typeface="Malgun Gothic"/>
              </a:rPr>
              <a:t>)</a:t>
            </a:r>
            <a:endParaRPr b="1">
              <a:solidFill>
                <a:srgbClr val="0645AD"/>
              </a:solidFill>
              <a:latin typeface="Malgun Gothic"/>
              <a:ea typeface="Malgun Gothic"/>
              <a:cs typeface="Malgun Gothic"/>
              <a:sym typeface="Malgun Gothic"/>
            </a:endParaRPr>
          </a:p>
        </p:txBody>
      </p:sp>
      <p:sp>
        <p:nvSpPr>
          <p:cNvPr id="537" name="Google Shape;537;p38"/>
          <p:cNvSpPr/>
          <p:nvPr/>
        </p:nvSpPr>
        <p:spPr>
          <a:xfrm>
            <a:off x="7394000" y="4872500"/>
            <a:ext cx="4246200" cy="7245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333333"/>
                </a:solidFill>
                <a:latin typeface="Malgun Gothic"/>
                <a:ea typeface="Malgun Gothic"/>
                <a:cs typeface="Malgun Gothic"/>
                <a:sym typeface="Malgun Gothic"/>
              </a:rPr>
              <a:t>너처럼 어린 </a:t>
            </a:r>
            <a:r>
              <a:rPr b="1" lang="en-US">
                <a:solidFill>
                  <a:srgbClr val="333333"/>
                </a:solidFill>
                <a:highlight>
                  <a:srgbClr val="FFE599"/>
                </a:highlight>
                <a:latin typeface="Malgun Gothic"/>
                <a:ea typeface="Malgun Gothic"/>
                <a:cs typeface="Malgun Gothic"/>
                <a:sym typeface="Malgun Gothic"/>
              </a:rPr>
              <a:t>아이가</a:t>
            </a:r>
            <a:r>
              <a:rPr b="1" lang="en-US">
                <a:solidFill>
                  <a:srgbClr val="333333"/>
                </a:solidFill>
                <a:latin typeface="Malgun Gothic"/>
                <a:ea typeface="Malgun Gothic"/>
                <a:cs typeface="Malgun Gothic"/>
                <a:sym typeface="Malgun Gothic"/>
              </a:rPr>
              <a:t> 무슨 운전 면허증을 따니?</a:t>
            </a:r>
            <a:endParaRPr b="1">
              <a:solidFill>
                <a:srgbClr val="333333"/>
              </a:solidFill>
              <a:latin typeface="Malgun Gothic"/>
              <a:ea typeface="Malgun Gothic"/>
              <a:cs typeface="Malgun Gothic"/>
              <a:sym typeface="Malgun Gothic"/>
            </a:endParaRPr>
          </a:p>
        </p:txBody>
      </p:sp>
      <p:cxnSp>
        <p:nvCxnSpPr>
          <p:cNvPr id="538" name="Google Shape;538;p38"/>
          <p:cNvCxnSpPr>
            <a:stCxn id="536" idx="3"/>
            <a:endCxn id="537" idx="1"/>
          </p:cNvCxnSpPr>
          <p:nvPr/>
        </p:nvCxnSpPr>
        <p:spPr>
          <a:xfrm>
            <a:off x="6115425" y="5234750"/>
            <a:ext cx="1278600" cy="0"/>
          </a:xfrm>
          <a:prstGeom prst="straightConnector1">
            <a:avLst/>
          </a:prstGeom>
          <a:noFill/>
          <a:ln cap="flat" cmpd="sng" w="28575">
            <a:solidFill>
              <a:schemeClr val="dk2"/>
            </a:solidFill>
            <a:prstDash val="dot"/>
            <a:round/>
            <a:headEnd len="med" w="med" type="none"/>
            <a:tailEnd len="med" w="med" type="triangle"/>
          </a:ln>
        </p:spPr>
      </p:cxnSp>
      <p:sp>
        <p:nvSpPr>
          <p:cNvPr id="539" name="Google Shape;539;p38"/>
          <p:cNvSpPr txBox="1"/>
          <p:nvPr/>
        </p:nvSpPr>
        <p:spPr>
          <a:xfrm>
            <a:off x="8736775" y="987425"/>
            <a:ext cx="236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333333"/>
                </a:solidFill>
                <a:latin typeface="Malgun Gothic"/>
                <a:ea typeface="Malgun Gothic"/>
                <a:cs typeface="Malgun Gothic"/>
                <a:sym typeface="Malgun Gothic"/>
              </a:rPr>
              <a:t>결과</a:t>
            </a:r>
            <a:r>
              <a:rPr b="1" lang="en-US">
                <a:solidFill>
                  <a:srgbClr val="595959"/>
                </a:solidFill>
                <a:latin typeface="Malgun Gothic"/>
                <a:ea typeface="Malgun Gothic"/>
                <a:cs typeface="Malgun Gothic"/>
                <a:sym typeface="Malgun Gothic"/>
              </a:rPr>
              <a:t>	</a:t>
            </a:r>
            <a:r>
              <a:rPr b="1" lang="en-US">
                <a:solidFill>
                  <a:srgbClr val="D8D8D8"/>
                </a:solidFill>
                <a:latin typeface="Malgun Gothic"/>
                <a:ea typeface="Malgun Gothic"/>
                <a:cs typeface="Malgun Gothic"/>
                <a:sym typeface="Malgun Gothic"/>
              </a:rPr>
              <a:t>기대효과 </a:t>
            </a:r>
            <a:endParaRPr b="1">
              <a:solidFill>
                <a:srgbClr val="D8D8D8"/>
              </a:solidFill>
              <a:latin typeface="Malgun Gothic"/>
              <a:ea typeface="Malgun Gothic"/>
              <a:cs typeface="Malgun Gothic"/>
              <a:sym typeface="Malgun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9"/>
          <p:cNvSpPr/>
          <p:nvPr/>
        </p:nvSpPr>
        <p:spPr>
          <a:xfrm>
            <a:off x="7640975" y="2465363"/>
            <a:ext cx="3962100" cy="11061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1005350" y="2465363"/>
            <a:ext cx="5670900" cy="11061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39"/>
          <p:cNvGrpSpPr/>
          <p:nvPr/>
        </p:nvGrpSpPr>
        <p:grpSpPr>
          <a:xfrm>
            <a:off x="0" y="-2576"/>
            <a:ext cx="12192000" cy="990001"/>
            <a:chOff x="0" y="-2576"/>
            <a:chExt cx="12192000" cy="990001"/>
          </a:xfrm>
        </p:grpSpPr>
        <p:sp>
          <p:nvSpPr>
            <p:cNvPr id="547" name="Google Shape;547;p39"/>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48" name="Google Shape;548;p39"/>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549" name="Google Shape;549;p39"/>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550" name="Google Shape;550;p39"/>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551" name="Google Shape;551;p39"/>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552" name="Google Shape;552;p39"/>
          <p:cNvSpPr txBox="1"/>
          <p:nvPr/>
        </p:nvSpPr>
        <p:spPr>
          <a:xfrm>
            <a:off x="1117400" y="2587800"/>
            <a:ext cx="5429400" cy="808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100"/>
              <a:buFont typeface="Arial"/>
              <a:buNone/>
            </a:pPr>
            <a:r>
              <a:rPr b="1" lang="en-US" sz="1350">
                <a:solidFill>
                  <a:srgbClr val="FD7240"/>
                </a:solidFill>
              </a:rPr>
              <a:t>predict_standard</a:t>
            </a:r>
            <a:r>
              <a:rPr b="1" lang="en-US" sz="1350">
                <a:solidFill>
                  <a:srgbClr val="273353"/>
                </a:solidFill>
                <a:latin typeface="Courier New"/>
                <a:ea typeface="Courier New"/>
                <a:cs typeface="Courier New"/>
                <a:sym typeface="Courier New"/>
              </a:rPr>
              <a:t>(</a:t>
            </a:r>
            <a:r>
              <a:rPr b="1" lang="en-US" sz="1350">
                <a:solidFill>
                  <a:srgbClr val="0645AD"/>
                </a:solidFill>
                <a:latin typeface="Malgun Gothic"/>
                <a:ea typeface="Malgun Gothic"/>
                <a:cs typeface="Malgun Gothic"/>
                <a:sym typeface="Malgun Gothic"/>
              </a:rPr>
              <a:t>"게임을 그렇게 대충 해가지고 </a:t>
            </a:r>
            <a:r>
              <a:rPr b="1" lang="en-US" sz="1350">
                <a:solidFill>
                  <a:srgbClr val="0645AD"/>
                </a:solidFill>
                <a:highlight>
                  <a:srgbClr val="FFE599"/>
                </a:highlight>
                <a:latin typeface="Malgun Gothic"/>
                <a:ea typeface="Malgun Gothic"/>
                <a:cs typeface="Malgun Gothic"/>
                <a:sym typeface="Malgun Gothic"/>
              </a:rPr>
              <a:t>이기겠나?</a:t>
            </a:r>
            <a:r>
              <a:rPr b="1" lang="en-US" sz="1350">
                <a:solidFill>
                  <a:srgbClr val="0645AD"/>
                </a:solidFill>
                <a:latin typeface="Malgun Gothic"/>
                <a:ea typeface="Malgun Gothic"/>
                <a:cs typeface="Malgun Gothic"/>
                <a:sym typeface="Malgun Gothic"/>
              </a:rPr>
              <a:t>"</a:t>
            </a:r>
            <a:r>
              <a:rPr b="1" lang="en-US" sz="1350">
                <a:solidFill>
                  <a:srgbClr val="273353"/>
                </a:solidFill>
                <a:latin typeface="Courier New"/>
                <a:ea typeface="Courier New"/>
                <a:cs typeface="Courier New"/>
                <a:sym typeface="Courier New"/>
              </a:rPr>
              <a:t>)</a:t>
            </a:r>
            <a:endParaRPr b="1" sz="1350">
              <a:solidFill>
                <a:srgbClr val="273353"/>
              </a:solidFill>
              <a:latin typeface="Courier New"/>
              <a:ea typeface="Courier New"/>
              <a:cs typeface="Courier New"/>
              <a:sym typeface="Courier New"/>
            </a:endParaRPr>
          </a:p>
          <a:p>
            <a:pPr indent="0" lvl="0" marL="0" rtl="0" algn="l">
              <a:lnSpc>
                <a:spcPct val="200000"/>
              </a:lnSpc>
              <a:spcBef>
                <a:spcPts val="0"/>
              </a:spcBef>
              <a:spcAft>
                <a:spcPts val="0"/>
              </a:spcAft>
              <a:buNone/>
            </a:pPr>
            <a:r>
              <a:rPr b="1" lang="en-US" sz="1350">
                <a:solidFill>
                  <a:srgbClr val="FD7240"/>
                </a:solidFill>
              </a:rPr>
              <a:t>predict_standard</a:t>
            </a:r>
            <a:r>
              <a:rPr b="1" lang="en-US" sz="1350">
                <a:solidFill>
                  <a:srgbClr val="273353"/>
                </a:solidFill>
                <a:latin typeface="Courier New"/>
                <a:ea typeface="Courier New"/>
                <a:cs typeface="Courier New"/>
                <a:sym typeface="Courier New"/>
              </a:rPr>
              <a:t>(</a:t>
            </a:r>
            <a:r>
              <a:rPr b="1" lang="en-US" sz="1350">
                <a:solidFill>
                  <a:srgbClr val="0645AD"/>
                </a:solidFill>
                <a:latin typeface="Malgun Gothic"/>
                <a:ea typeface="Malgun Gothic"/>
                <a:cs typeface="Malgun Gothic"/>
                <a:sym typeface="Malgun Gothic"/>
              </a:rPr>
              <a:t>"게임을 그렇게 대충 해가지고 </a:t>
            </a:r>
            <a:r>
              <a:rPr b="1" lang="en-US" sz="1350">
                <a:solidFill>
                  <a:srgbClr val="0645AD"/>
                </a:solidFill>
                <a:highlight>
                  <a:srgbClr val="FFE599"/>
                </a:highlight>
                <a:latin typeface="Malgun Gothic"/>
                <a:ea typeface="Malgun Gothic"/>
                <a:cs typeface="Malgun Gothic"/>
                <a:sym typeface="Malgun Gothic"/>
              </a:rPr>
              <a:t>이기긌나?</a:t>
            </a:r>
            <a:r>
              <a:rPr b="1" lang="en-US" sz="1350">
                <a:solidFill>
                  <a:srgbClr val="0645AD"/>
                </a:solidFill>
                <a:latin typeface="Malgun Gothic"/>
                <a:ea typeface="Malgun Gothic"/>
                <a:cs typeface="Malgun Gothic"/>
                <a:sym typeface="Malgun Gothic"/>
              </a:rPr>
              <a:t>"</a:t>
            </a:r>
            <a:r>
              <a:rPr b="1" lang="en-US" sz="1350">
                <a:solidFill>
                  <a:srgbClr val="273353"/>
                </a:solidFill>
                <a:latin typeface="Courier New"/>
                <a:ea typeface="Courier New"/>
                <a:cs typeface="Courier New"/>
                <a:sym typeface="Courier New"/>
              </a:rPr>
              <a:t>)</a:t>
            </a:r>
            <a:endParaRPr b="1" sz="1900">
              <a:solidFill>
                <a:srgbClr val="273353"/>
              </a:solidFill>
              <a:latin typeface="Malgun Gothic"/>
              <a:ea typeface="Malgun Gothic"/>
              <a:cs typeface="Malgun Gothic"/>
              <a:sym typeface="Malgun Gothic"/>
            </a:endParaRPr>
          </a:p>
        </p:txBody>
      </p:sp>
      <p:sp>
        <p:nvSpPr>
          <p:cNvPr id="553" name="Google Shape;553;p39"/>
          <p:cNvSpPr txBox="1"/>
          <p:nvPr/>
        </p:nvSpPr>
        <p:spPr>
          <a:xfrm>
            <a:off x="7900475" y="2597100"/>
            <a:ext cx="34431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50">
                <a:solidFill>
                  <a:srgbClr val="333333"/>
                </a:solidFill>
                <a:latin typeface="Malgun Gothic"/>
                <a:ea typeface="Malgun Gothic"/>
                <a:cs typeface="Malgun Gothic"/>
                <a:sym typeface="Malgun Gothic"/>
              </a:rPr>
              <a:t>게임을 그렇게 대충 해가지고 </a:t>
            </a:r>
            <a:r>
              <a:rPr b="1" lang="en-US" sz="1350">
                <a:solidFill>
                  <a:srgbClr val="333333"/>
                </a:solidFill>
                <a:highlight>
                  <a:srgbClr val="FFE599"/>
                </a:highlight>
                <a:latin typeface="Malgun Gothic"/>
                <a:ea typeface="Malgun Gothic"/>
                <a:cs typeface="Malgun Gothic"/>
                <a:sym typeface="Malgun Gothic"/>
              </a:rPr>
              <a:t>이길까?</a:t>
            </a:r>
            <a:endParaRPr b="1" sz="1350">
              <a:solidFill>
                <a:srgbClr val="333333"/>
              </a:solidFill>
              <a:highlight>
                <a:srgbClr val="FFE599"/>
              </a:highlight>
              <a:latin typeface="Malgun Gothic"/>
              <a:ea typeface="Malgun Gothic"/>
              <a:cs typeface="Malgun Gothic"/>
              <a:sym typeface="Malgun Gothic"/>
            </a:endParaRPr>
          </a:p>
          <a:p>
            <a:pPr indent="0" lvl="0" marL="0" rtl="0" algn="l">
              <a:spcBef>
                <a:spcPts val="0"/>
              </a:spcBef>
              <a:spcAft>
                <a:spcPts val="0"/>
              </a:spcAft>
              <a:buNone/>
            </a:pPr>
            <a:r>
              <a:t/>
            </a:r>
            <a:endParaRPr b="1" sz="1350">
              <a:solidFill>
                <a:srgbClr val="333333"/>
              </a:solidFill>
              <a:latin typeface="Malgun Gothic"/>
              <a:ea typeface="Malgun Gothic"/>
              <a:cs typeface="Malgun Gothic"/>
              <a:sym typeface="Malgun Gothic"/>
            </a:endParaRPr>
          </a:p>
          <a:p>
            <a:pPr indent="0" lvl="0" marL="0" rtl="0" algn="l">
              <a:spcBef>
                <a:spcPts val="0"/>
              </a:spcBef>
              <a:spcAft>
                <a:spcPts val="0"/>
              </a:spcAft>
              <a:buNone/>
            </a:pPr>
            <a:r>
              <a:rPr b="1" lang="en-US" sz="1350">
                <a:solidFill>
                  <a:srgbClr val="333333"/>
                </a:solidFill>
                <a:latin typeface="Malgun Gothic"/>
                <a:ea typeface="Malgun Gothic"/>
                <a:cs typeface="Malgun Gothic"/>
                <a:sym typeface="Malgun Gothic"/>
              </a:rPr>
              <a:t>게임을 그렇게 대충 해가지고 </a:t>
            </a:r>
            <a:r>
              <a:rPr b="1" lang="en-US" sz="1350">
                <a:solidFill>
                  <a:srgbClr val="333333"/>
                </a:solidFill>
                <a:highlight>
                  <a:srgbClr val="FFE599"/>
                </a:highlight>
                <a:latin typeface="Malgun Gothic"/>
                <a:ea typeface="Malgun Gothic"/>
                <a:cs typeface="Malgun Gothic"/>
                <a:sym typeface="Malgun Gothic"/>
              </a:rPr>
              <a:t>이기긌나?</a:t>
            </a:r>
            <a:endParaRPr b="1" sz="1350">
              <a:solidFill>
                <a:srgbClr val="333333"/>
              </a:solidFill>
              <a:highlight>
                <a:srgbClr val="FFE599"/>
              </a:highlight>
              <a:latin typeface="Malgun Gothic"/>
              <a:ea typeface="Malgun Gothic"/>
              <a:cs typeface="Malgun Gothic"/>
              <a:sym typeface="Malgun Gothic"/>
            </a:endParaRPr>
          </a:p>
        </p:txBody>
      </p:sp>
      <p:grpSp>
        <p:nvGrpSpPr>
          <p:cNvPr id="554" name="Google Shape;554;p39"/>
          <p:cNvGrpSpPr/>
          <p:nvPr/>
        </p:nvGrpSpPr>
        <p:grpSpPr>
          <a:xfrm>
            <a:off x="7640975" y="4546375"/>
            <a:ext cx="3962100" cy="635100"/>
            <a:chOff x="7640975" y="4470175"/>
            <a:chExt cx="3962100" cy="635100"/>
          </a:xfrm>
        </p:grpSpPr>
        <p:sp>
          <p:nvSpPr>
            <p:cNvPr id="555" name="Google Shape;555;p39"/>
            <p:cNvSpPr/>
            <p:nvPr/>
          </p:nvSpPr>
          <p:spPr>
            <a:xfrm>
              <a:off x="7640975" y="4470175"/>
              <a:ext cx="3962100" cy="6351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txBox="1"/>
            <p:nvPr/>
          </p:nvSpPr>
          <p:spPr>
            <a:xfrm>
              <a:off x="8060075" y="4582225"/>
              <a:ext cx="29352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50">
                  <a:solidFill>
                    <a:srgbClr val="333333"/>
                  </a:solidFill>
                  <a:latin typeface="Malgun Gothic"/>
                  <a:ea typeface="Malgun Gothic"/>
                  <a:cs typeface="Malgun Gothic"/>
                  <a:sym typeface="Malgun Gothic"/>
                </a:rPr>
                <a:t>어릴때 옆집 살던 </a:t>
              </a:r>
              <a:r>
                <a:rPr b="1" lang="en-US" sz="1350">
                  <a:solidFill>
                    <a:srgbClr val="333333"/>
                  </a:solidFill>
                  <a:highlight>
                    <a:srgbClr val="FFE599"/>
                  </a:highlight>
                  <a:latin typeface="Malgun Gothic"/>
                  <a:ea typeface="Malgun Gothic"/>
                  <a:cs typeface="Malgun Gothic"/>
                  <a:sym typeface="Malgun Gothic"/>
                </a:rPr>
                <a:t>가는</a:t>
              </a:r>
              <a:r>
                <a:rPr b="1" lang="en-US" sz="1350">
                  <a:solidFill>
                    <a:srgbClr val="333333"/>
                  </a:solidFill>
                  <a:latin typeface="Malgun Gothic"/>
                  <a:ea typeface="Malgun Gothic"/>
                  <a:cs typeface="Malgun Gothic"/>
                  <a:sym typeface="Malgun Gothic"/>
                </a:rPr>
                <a:t> 뭐하냐?</a:t>
              </a:r>
              <a:endParaRPr b="1" sz="1700">
                <a:solidFill>
                  <a:srgbClr val="333333"/>
                </a:solidFill>
                <a:latin typeface="Malgun Gothic"/>
                <a:ea typeface="Malgun Gothic"/>
                <a:cs typeface="Malgun Gothic"/>
                <a:sym typeface="Malgun Gothic"/>
              </a:endParaRPr>
            </a:p>
          </p:txBody>
        </p:sp>
      </p:grpSp>
      <p:grpSp>
        <p:nvGrpSpPr>
          <p:cNvPr id="557" name="Google Shape;557;p39"/>
          <p:cNvGrpSpPr/>
          <p:nvPr/>
        </p:nvGrpSpPr>
        <p:grpSpPr>
          <a:xfrm>
            <a:off x="1005350" y="4537075"/>
            <a:ext cx="5670900" cy="635100"/>
            <a:chOff x="1005350" y="4460875"/>
            <a:chExt cx="5670900" cy="635100"/>
          </a:xfrm>
        </p:grpSpPr>
        <p:sp>
          <p:nvSpPr>
            <p:cNvPr id="558" name="Google Shape;558;p39"/>
            <p:cNvSpPr/>
            <p:nvPr/>
          </p:nvSpPr>
          <p:spPr>
            <a:xfrm>
              <a:off x="1005350" y="4460875"/>
              <a:ext cx="5670900" cy="635100"/>
            </a:xfrm>
            <a:prstGeom prst="roundRect">
              <a:avLst>
                <a:gd fmla="val 16667" name="adj"/>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txBox="1"/>
            <p:nvPr/>
          </p:nvSpPr>
          <p:spPr>
            <a:xfrm>
              <a:off x="1132775" y="4582225"/>
              <a:ext cx="4858800" cy="39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1350">
                  <a:solidFill>
                    <a:srgbClr val="FD7240"/>
                  </a:solidFill>
                  <a:latin typeface="Malgun Gothic"/>
                  <a:ea typeface="Malgun Gothic"/>
                  <a:cs typeface="Malgun Gothic"/>
                  <a:sym typeface="Malgun Gothic"/>
                </a:rPr>
                <a:t>predict_standard</a:t>
              </a:r>
              <a:r>
                <a:rPr b="1" lang="en-US" sz="1350">
                  <a:solidFill>
                    <a:srgbClr val="273353"/>
                  </a:solidFill>
                  <a:latin typeface="Courier New"/>
                  <a:ea typeface="Courier New"/>
                  <a:cs typeface="Courier New"/>
                  <a:sym typeface="Courier New"/>
                </a:rPr>
                <a:t>(</a:t>
              </a:r>
              <a:r>
                <a:rPr b="1" lang="en-US" sz="1350">
                  <a:solidFill>
                    <a:srgbClr val="0645AD"/>
                  </a:solidFill>
                  <a:latin typeface="Malgun Gothic"/>
                  <a:ea typeface="Malgun Gothic"/>
                  <a:cs typeface="Malgun Gothic"/>
                  <a:sym typeface="Malgun Gothic"/>
                </a:rPr>
                <a:t>"어릴때 옆집 살던 </a:t>
              </a:r>
              <a:r>
                <a:rPr b="1" lang="en-US" sz="1350">
                  <a:solidFill>
                    <a:srgbClr val="0645AD"/>
                  </a:solidFill>
                  <a:highlight>
                    <a:srgbClr val="FFE599"/>
                  </a:highlight>
                  <a:latin typeface="Malgun Gothic"/>
                  <a:ea typeface="Malgun Gothic"/>
                  <a:cs typeface="Malgun Gothic"/>
                  <a:sym typeface="Malgun Gothic"/>
                </a:rPr>
                <a:t>가는</a:t>
              </a:r>
              <a:r>
                <a:rPr b="1" lang="en-US" sz="1350">
                  <a:solidFill>
                    <a:srgbClr val="0645AD"/>
                  </a:solidFill>
                  <a:latin typeface="Malgun Gothic"/>
                  <a:ea typeface="Malgun Gothic"/>
                  <a:cs typeface="Malgun Gothic"/>
                  <a:sym typeface="Malgun Gothic"/>
                </a:rPr>
                <a:t> 뭐하냐?"</a:t>
              </a:r>
              <a:r>
                <a:rPr b="1" lang="en-US" sz="1350">
                  <a:solidFill>
                    <a:srgbClr val="273353"/>
                  </a:solidFill>
                  <a:latin typeface="Courier New"/>
                  <a:ea typeface="Courier New"/>
                  <a:cs typeface="Courier New"/>
                  <a:sym typeface="Courier New"/>
                </a:rPr>
                <a:t>)</a:t>
              </a:r>
              <a:endParaRPr b="1" sz="1900">
                <a:solidFill>
                  <a:srgbClr val="273353"/>
                </a:solidFill>
                <a:latin typeface="Malgun Gothic"/>
                <a:ea typeface="Malgun Gothic"/>
                <a:cs typeface="Malgun Gothic"/>
                <a:sym typeface="Malgun Gothic"/>
              </a:endParaRPr>
            </a:p>
          </p:txBody>
        </p:sp>
      </p:grpSp>
      <p:sp>
        <p:nvSpPr>
          <p:cNvPr id="560" name="Google Shape;560;p39"/>
          <p:cNvSpPr/>
          <p:nvPr/>
        </p:nvSpPr>
        <p:spPr>
          <a:xfrm>
            <a:off x="2708075" y="5604850"/>
            <a:ext cx="17082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입력문</a:t>
            </a:r>
            <a:endParaRPr b="1">
              <a:solidFill>
                <a:schemeClr val="lt1"/>
              </a:solidFill>
              <a:latin typeface="Malgun Gothic"/>
              <a:ea typeface="Malgun Gothic"/>
              <a:cs typeface="Malgun Gothic"/>
              <a:sym typeface="Malgun Gothic"/>
            </a:endParaRPr>
          </a:p>
        </p:txBody>
      </p:sp>
      <p:sp>
        <p:nvSpPr>
          <p:cNvPr id="561" name="Google Shape;561;p39"/>
          <p:cNvSpPr/>
          <p:nvPr/>
        </p:nvSpPr>
        <p:spPr>
          <a:xfrm>
            <a:off x="8211250" y="5606525"/>
            <a:ext cx="17082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번역 결과</a:t>
            </a:r>
            <a:endParaRPr b="1">
              <a:solidFill>
                <a:schemeClr val="lt1"/>
              </a:solidFill>
              <a:latin typeface="Malgun Gothic"/>
              <a:ea typeface="Malgun Gothic"/>
              <a:cs typeface="Malgun Gothic"/>
              <a:sym typeface="Malgun Gothic"/>
            </a:endParaRPr>
          </a:p>
        </p:txBody>
      </p:sp>
      <p:sp>
        <p:nvSpPr>
          <p:cNvPr id="562" name="Google Shape;562;p39"/>
          <p:cNvSpPr txBox="1"/>
          <p:nvPr/>
        </p:nvSpPr>
        <p:spPr>
          <a:xfrm>
            <a:off x="1014200" y="1983075"/>
            <a:ext cx="28290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550">
                <a:solidFill>
                  <a:srgbClr val="0645AD"/>
                </a:solidFill>
                <a:latin typeface="Malgun Gothic"/>
                <a:ea typeface="Malgun Gothic"/>
                <a:cs typeface="Malgun Gothic"/>
                <a:sym typeface="Malgun Gothic"/>
              </a:rPr>
              <a:t>번역모델</a:t>
            </a:r>
            <a:r>
              <a:rPr b="1" lang="en-US" sz="1550">
                <a:solidFill>
                  <a:srgbClr val="333333"/>
                </a:solidFill>
                <a:latin typeface="Malgun Gothic"/>
                <a:ea typeface="Malgun Gothic"/>
                <a:cs typeface="Malgun Gothic"/>
                <a:sym typeface="Malgun Gothic"/>
              </a:rPr>
              <a:t> 잘 안된 케이스</a:t>
            </a:r>
            <a:endParaRPr b="1" sz="1900">
              <a:solidFill>
                <a:srgbClr val="333333"/>
              </a:solidFill>
              <a:latin typeface="Malgun Gothic"/>
              <a:ea typeface="Malgun Gothic"/>
              <a:cs typeface="Malgun Gothic"/>
              <a:sym typeface="Malgun Gothic"/>
            </a:endParaRPr>
          </a:p>
        </p:txBody>
      </p:sp>
      <p:sp>
        <p:nvSpPr>
          <p:cNvPr id="563" name="Google Shape;563;p39"/>
          <p:cNvSpPr txBox="1"/>
          <p:nvPr/>
        </p:nvSpPr>
        <p:spPr>
          <a:xfrm>
            <a:off x="1005357" y="4085288"/>
            <a:ext cx="3776400" cy="423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n-US" sz="1550">
                <a:solidFill>
                  <a:srgbClr val="0645AD"/>
                </a:solidFill>
                <a:latin typeface="Malgun Gothic"/>
                <a:ea typeface="Malgun Gothic"/>
                <a:cs typeface="Malgun Gothic"/>
                <a:sym typeface="Malgun Gothic"/>
              </a:rPr>
              <a:t>동의어 처리 모델</a:t>
            </a:r>
            <a:r>
              <a:rPr b="1" lang="en-US" sz="1550">
                <a:solidFill>
                  <a:srgbClr val="333333"/>
                </a:solidFill>
                <a:latin typeface="Malgun Gothic"/>
                <a:ea typeface="Malgun Gothic"/>
                <a:cs typeface="Malgun Gothic"/>
                <a:sym typeface="Malgun Gothic"/>
              </a:rPr>
              <a:t> 잘 안된 케이스</a:t>
            </a:r>
            <a:endParaRPr b="1" sz="1900">
              <a:solidFill>
                <a:srgbClr val="333333"/>
              </a:solidFill>
              <a:latin typeface="Malgun Gothic"/>
              <a:ea typeface="Malgun Gothic"/>
              <a:cs typeface="Malgun Gothic"/>
              <a:sym typeface="Malgun Gothic"/>
            </a:endParaRPr>
          </a:p>
        </p:txBody>
      </p:sp>
      <p:sp>
        <p:nvSpPr>
          <p:cNvPr id="564" name="Google Shape;564;p39"/>
          <p:cNvSpPr txBox="1"/>
          <p:nvPr/>
        </p:nvSpPr>
        <p:spPr>
          <a:xfrm>
            <a:off x="8736775" y="987425"/>
            <a:ext cx="236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333333"/>
                </a:solidFill>
                <a:latin typeface="Malgun Gothic"/>
                <a:ea typeface="Malgun Gothic"/>
                <a:cs typeface="Malgun Gothic"/>
                <a:sym typeface="Malgun Gothic"/>
              </a:rPr>
              <a:t>결과</a:t>
            </a:r>
            <a:r>
              <a:rPr b="1" lang="en-US">
                <a:solidFill>
                  <a:srgbClr val="595959"/>
                </a:solidFill>
                <a:latin typeface="Malgun Gothic"/>
                <a:ea typeface="Malgun Gothic"/>
                <a:cs typeface="Malgun Gothic"/>
                <a:sym typeface="Malgun Gothic"/>
              </a:rPr>
              <a:t>	</a:t>
            </a:r>
            <a:r>
              <a:rPr b="1" lang="en-US">
                <a:solidFill>
                  <a:srgbClr val="D8D8D8"/>
                </a:solidFill>
                <a:latin typeface="Malgun Gothic"/>
                <a:ea typeface="Malgun Gothic"/>
                <a:cs typeface="Malgun Gothic"/>
                <a:sym typeface="Malgun Gothic"/>
              </a:rPr>
              <a:t>기대효과 </a:t>
            </a:r>
            <a:endParaRPr b="1">
              <a:solidFill>
                <a:srgbClr val="D8D8D8"/>
              </a:solidFill>
              <a:latin typeface="Malgun Gothic"/>
              <a:ea typeface="Malgun Gothic"/>
              <a:cs typeface="Malgun Gothic"/>
              <a:sym typeface="Malgun Gothic"/>
            </a:endParaRPr>
          </a:p>
        </p:txBody>
      </p:sp>
      <p:cxnSp>
        <p:nvCxnSpPr>
          <p:cNvPr id="565" name="Google Shape;565;p39"/>
          <p:cNvCxnSpPr>
            <a:stCxn id="545" idx="3"/>
            <a:endCxn id="544" idx="1"/>
          </p:cNvCxnSpPr>
          <p:nvPr/>
        </p:nvCxnSpPr>
        <p:spPr>
          <a:xfrm>
            <a:off x="6676250" y="3018413"/>
            <a:ext cx="964800" cy="0"/>
          </a:xfrm>
          <a:prstGeom prst="straightConnector1">
            <a:avLst/>
          </a:prstGeom>
          <a:noFill/>
          <a:ln cap="flat" cmpd="sng" w="28575">
            <a:solidFill>
              <a:schemeClr val="dk2"/>
            </a:solidFill>
            <a:prstDash val="dot"/>
            <a:round/>
            <a:headEnd len="med" w="med" type="none"/>
            <a:tailEnd len="med" w="med" type="triangle"/>
          </a:ln>
        </p:spPr>
      </p:cxnSp>
      <p:cxnSp>
        <p:nvCxnSpPr>
          <p:cNvPr id="566" name="Google Shape;566;p39"/>
          <p:cNvCxnSpPr>
            <a:stCxn id="558" idx="3"/>
            <a:endCxn id="555" idx="1"/>
          </p:cNvCxnSpPr>
          <p:nvPr/>
        </p:nvCxnSpPr>
        <p:spPr>
          <a:xfrm>
            <a:off x="6676250" y="4854625"/>
            <a:ext cx="964800" cy="9300"/>
          </a:xfrm>
          <a:prstGeom prst="straightConnector1">
            <a:avLst/>
          </a:prstGeom>
          <a:noFill/>
          <a:ln cap="flat" cmpd="sng" w="28575">
            <a:solidFill>
              <a:schemeClr val="dk2"/>
            </a:solidFill>
            <a:prstDash val="dot"/>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grpSp>
        <p:nvGrpSpPr>
          <p:cNvPr id="571" name="Google Shape;571;p40"/>
          <p:cNvGrpSpPr/>
          <p:nvPr/>
        </p:nvGrpSpPr>
        <p:grpSpPr>
          <a:xfrm>
            <a:off x="0" y="-2576"/>
            <a:ext cx="12192000" cy="1390201"/>
            <a:chOff x="0" y="-2576"/>
            <a:chExt cx="12192000" cy="1390201"/>
          </a:xfrm>
        </p:grpSpPr>
        <p:sp>
          <p:nvSpPr>
            <p:cNvPr id="572" name="Google Shape;572;p40"/>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573" name="Google Shape;573;p40"/>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574" name="Google Shape;574;p40"/>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sp>
          <p:nvSpPr>
            <p:cNvPr id="575" name="Google Shape;575;p40"/>
            <p:cNvSpPr txBox="1"/>
            <p:nvPr/>
          </p:nvSpPr>
          <p:spPr>
            <a:xfrm>
              <a:off x="8736775" y="987425"/>
              <a:ext cx="236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D8D8D8"/>
                  </a:solidFill>
                  <a:latin typeface="Malgun Gothic"/>
                  <a:ea typeface="Malgun Gothic"/>
                  <a:cs typeface="Malgun Gothic"/>
                  <a:sym typeface="Malgun Gothic"/>
                </a:rPr>
                <a:t>결과</a:t>
              </a:r>
              <a:r>
                <a:rPr b="1" lang="en-US">
                  <a:solidFill>
                    <a:srgbClr val="595959"/>
                  </a:solidFill>
                  <a:latin typeface="Malgun Gothic"/>
                  <a:ea typeface="Malgun Gothic"/>
                  <a:cs typeface="Malgun Gothic"/>
                  <a:sym typeface="Malgun Gothic"/>
                </a:rPr>
                <a:t>	</a:t>
              </a:r>
              <a:r>
                <a:rPr b="1" lang="en-US">
                  <a:solidFill>
                    <a:srgbClr val="3F3F3F"/>
                  </a:solidFill>
                  <a:latin typeface="Malgun Gothic"/>
                  <a:ea typeface="Malgun Gothic"/>
                  <a:cs typeface="Malgun Gothic"/>
                  <a:sym typeface="Malgun Gothic"/>
                </a:rPr>
                <a:t>기대효과</a:t>
              </a:r>
              <a:r>
                <a:rPr b="1" lang="en-US">
                  <a:solidFill>
                    <a:srgbClr val="595959"/>
                  </a:solidFill>
                  <a:latin typeface="Malgun Gothic"/>
                  <a:ea typeface="Malgun Gothic"/>
                  <a:cs typeface="Malgun Gothic"/>
                  <a:sym typeface="Malgun Gothic"/>
                </a:rPr>
                <a:t> </a:t>
              </a:r>
              <a:endParaRPr b="1">
                <a:solidFill>
                  <a:srgbClr val="595959"/>
                </a:solidFill>
                <a:latin typeface="Malgun Gothic"/>
                <a:ea typeface="Malgun Gothic"/>
                <a:cs typeface="Malgun Gothic"/>
                <a:sym typeface="Malgun Gothic"/>
              </a:endParaRPr>
            </a:p>
          </p:txBody>
        </p:sp>
      </p:grpSp>
      <p:sp>
        <p:nvSpPr>
          <p:cNvPr id="576" name="Google Shape;576;p40"/>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577" name="Google Shape;577;p40"/>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578" name="Google Shape;578;p40"/>
          <p:cNvSpPr txBox="1"/>
          <p:nvPr/>
        </p:nvSpPr>
        <p:spPr>
          <a:xfrm>
            <a:off x="1574600" y="2350375"/>
            <a:ext cx="9179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a:solidFill>
                  <a:srgbClr val="3F3F3F"/>
                </a:solidFill>
                <a:highlight>
                  <a:srgbClr val="FFFFFF"/>
                </a:highlight>
                <a:latin typeface="Malgun Gothic"/>
                <a:ea typeface="Malgun Gothic"/>
                <a:cs typeface="Malgun Gothic"/>
                <a:sym typeface="Malgun Gothic"/>
              </a:rPr>
              <a:t>표준어 및 방언을 넘어선 소통 체제와 이를 기반으로한 각 분야별 활용 가능 </a:t>
            </a:r>
            <a:endParaRPr b="1">
              <a:solidFill>
                <a:srgbClr val="3F3F3F"/>
              </a:solidFill>
              <a:latin typeface="Malgun Gothic"/>
              <a:ea typeface="Malgun Gothic"/>
              <a:cs typeface="Malgun Gothic"/>
              <a:sym typeface="Malgun Gothic"/>
            </a:endParaRPr>
          </a:p>
        </p:txBody>
      </p:sp>
      <p:sp>
        <p:nvSpPr>
          <p:cNvPr id="579" name="Google Shape;579;p40"/>
          <p:cNvSpPr/>
          <p:nvPr/>
        </p:nvSpPr>
        <p:spPr>
          <a:xfrm>
            <a:off x="1574600" y="1416350"/>
            <a:ext cx="17082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활용 방안</a:t>
            </a:r>
            <a:endParaRPr b="1">
              <a:solidFill>
                <a:schemeClr val="lt1"/>
              </a:solidFill>
              <a:latin typeface="Malgun Gothic"/>
              <a:ea typeface="Malgun Gothic"/>
              <a:cs typeface="Malgun Gothic"/>
              <a:sym typeface="Malgun Gothic"/>
            </a:endParaRPr>
          </a:p>
        </p:txBody>
      </p:sp>
      <p:pic>
        <p:nvPicPr>
          <p:cNvPr id="580" name="Google Shape;580;p40"/>
          <p:cNvPicPr preferRelativeResize="0"/>
          <p:nvPr/>
        </p:nvPicPr>
        <p:blipFill>
          <a:blip r:embed="rId3">
            <a:alphaModFix/>
          </a:blip>
          <a:stretch>
            <a:fillRect/>
          </a:stretch>
        </p:blipFill>
        <p:spPr>
          <a:xfrm>
            <a:off x="1393100" y="3130950"/>
            <a:ext cx="2595879" cy="2792350"/>
          </a:xfrm>
          <a:prstGeom prst="rect">
            <a:avLst/>
          </a:prstGeom>
          <a:noFill/>
          <a:ln>
            <a:noFill/>
          </a:ln>
        </p:spPr>
      </p:pic>
      <p:grpSp>
        <p:nvGrpSpPr>
          <p:cNvPr id="581" name="Google Shape;581;p40"/>
          <p:cNvGrpSpPr/>
          <p:nvPr/>
        </p:nvGrpSpPr>
        <p:grpSpPr>
          <a:xfrm>
            <a:off x="4129200" y="3183866"/>
            <a:ext cx="4613005" cy="2732960"/>
            <a:chOff x="6850400" y="1963451"/>
            <a:chExt cx="4743450" cy="3651249"/>
          </a:xfrm>
        </p:grpSpPr>
        <p:pic>
          <p:nvPicPr>
            <p:cNvPr id="582" name="Google Shape;582;p40"/>
            <p:cNvPicPr preferRelativeResize="0"/>
            <p:nvPr/>
          </p:nvPicPr>
          <p:blipFill>
            <a:blip r:embed="rId4">
              <a:alphaModFix/>
            </a:blip>
            <a:stretch>
              <a:fillRect/>
            </a:stretch>
          </p:blipFill>
          <p:spPr>
            <a:xfrm>
              <a:off x="6850400" y="2661950"/>
              <a:ext cx="4743450" cy="2952750"/>
            </a:xfrm>
            <a:prstGeom prst="rect">
              <a:avLst/>
            </a:prstGeom>
            <a:noFill/>
            <a:ln>
              <a:noFill/>
            </a:ln>
          </p:spPr>
        </p:pic>
        <p:pic>
          <p:nvPicPr>
            <p:cNvPr id="583" name="Google Shape;583;p40"/>
            <p:cNvPicPr preferRelativeResize="0"/>
            <p:nvPr/>
          </p:nvPicPr>
          <p:blipFill>
            <a:blip r:embed="rId5">
              <a:alphaModFix/>
            </a:blip>
            <a:stretch>
              <a:fillRect/>
            </a:stretch>
          </p:blipFill>
          <p:spPr>
            <a:xfrm>
              <a:off x="7979925" y="1963451"/>
              <a:ext cx="1993551" cy="1068199"/>
            </a:xfrm>
            <a:prstGeom prst="rect">
              <a:avLst/>
            </a:prstGeom>
            <a:noFill/>
            <a:ln>
              <a:noFill/>
            </a:ln>
          </p:spPr>
        </p:pic>
        <p:sp>
          <p:nvSpPr>
            <p:cNvPr id="584" name="Google Shape;584;p40"/>
            <p:cNvSpPr txBox="1"/>
            <p:nvPr/>
          </p:nvSpPr>
          <p:spPr>
            <a:xfrm>
              <a:off x="8034525" y="2145061"/>
              <a:ext cx="1993500" cy="49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latin typeface="Malgun Gothic"/>
                  <a:ea typeface="Malgun Gothic"/>
                  <a:cs typeface="Malgun Gothic"/>
                  <a:sym typeface="Malgun Gothic"/>
                </a:rPr>
                <a:t>오늘 약 뭐뭐 무야대노?</a:t>
              </a:r>
              <a:endParaRPr b="1" sz="1200">
                <a:latin typeface="Malgun Gothic"/>
                <a:ea typeface="Malgun Gothic"/>
                <a:cs typeface="Malgun Gothic"/>
                <a:sym typeface="Malgun Gothic"/>
              </a:endParaRPr>
            </a:p>
          </p:txBody>
        </p:sp>
      </p:grpSp>
      <p:pic>
        <p:nvPicPr>
          <p:cNvPr id="585" name="Google Shape;585;p40"/>
          <p:cNvPicPr preferRelativeResize="0"/>
          <p:nvPr/>
        </p:nvPicPr>
        <p:blipFill>
          <a:blip r:embed="rId6">
            <a:alphaModFix/>
          </a:blip>
          <a:stretch>
            <a:fillRect/>
          </a:stretch>
        </p:blipFill>
        <p:spPr>
          <a:xfrm>
            <a:off x="8981561" y="3137714"/>
            <a:ext cx="1967339" cy="277881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pSp>
        <p:nvGrpSpPr>
          <p:cNvPr id="590" name="Google Shape;590;p41"/>
          <p:cNvGrpSpPr/>
          <p:nvPr/>
        </p:nvGrpSpPr>
        <p:grpSpPr>
          <a:xfrm>
            <a:off x="339075" y="273509"/>
            <a:ext cx="11513853" cy="6310967"/>
            <a:chOff x="558600" y="377325"/>
            <a:chExt cx="11132025" cy="6046725"/>
          </a:xfrm>
        </p:grpSpPr>
        <p:sp>
          <p:nvSpPr>
            <p:cNvPr id="591" name="Google Shape;591;p41"/>
            <p:cNvSpPr/>
            <p:nvPr/>
          </p:nvSpPr>
          <p:spPr>
            <a:xfrm>
              <a:off x="558600" y="433950"/>
              <a:ext cx="11074800" cy="5990100"/>
            </a:xfrm>
            <a:prstGeom prst="roundRect">
              <a:avLst>
                <a:gd fmla="val 2520" name="adj"/>
              </a:avLst>
            </a:prstGeom>
            <a:solidFill>
              <a:srgbClr val="EFEBD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10546425" y="377325"/>
              <a:ext cx="1144200" cy="9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10546425" y="433950"/>
              <a:ext cx="1086900" cy="951900"/>
            </a:xfrm>
            <a:prstGeom prst="rtTriangle">
              <a:avLst/>
            </a:prstGeom>
            <a:solidFill>
              <a:srgbClr val="EFEBD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41"/>
          <p:cNvSpPr txBox="1"/>
          <p:nvPr/>
        </p:nvSpPr>
        <p:spPr>
          <a:xfrm>
            <a:off x="1795750" y="1600200"/>
            <a:ext cx="3432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595959"/>
                </a:solidFill>
                <a:latin typeface="Malgun Gothic"/>
                <a:ea typeface="Malgun Gothic"/>
                <a:cs typeface="Malgun Gothic"/>
                <a:sym typeface="Malgun Gothic"/>
              </a:rPr>
              <a:t>느낀점</a:t>
            </a:r>
            <a:endParaRPr b="1" sz="3200">
              <a:solidFill>
                <a:srgbClr val="595959"/>
              </a:solidFill>
              <a:latin typeface="Malgun Gothic"/>
              <a:ea typeface="Malgun Gothic"/>
              <a:cs typeface="Malgun Gothic"/>
              <a:sym typeface="Malgun Gothic"/>
            </a:endParaRPr>
          </a:p>
        </p:txBody>
      </p:sp>
      <p:sp>
        <p:nvSpPr>
          <p:cNvPr id="595" name="Google Shape;595;p41"/>
          <p:cNvSpPr/>
          <p:nvPr/>
        </p:nvSpPr>
        <p:spPr>
          <a:xfrm>
            <a:off x="2216890" y="2849065"/>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느낀점</a:t>
            </a:r>
            <a:endParaRPr b="1" sz="2000">
              <a:solidFill>
                <a:srgbClr val="3F3F3F"/>
              </a:solidFill>
              <a:latin typeface="Malgun Gothic"/>
              <a:ea typeface="Malgun Gothic"/>
              <a:cs typeface="Malgun Gothic"/>
              <a:sym typeface="Malgun Gothic"/>
            </a:endParaRPr>
          </a:p>
        </p:txBody>
      </p:sp>
      <p:sp>
        <p:nvSpPr>
          <p:cNvPr id="596" name="Google Shape;596;p41"/>
          <p:cNvSpPr/>
          <p:nvPr/>
        </p:nvSpPr>
        <p:spPr>
          <a:xfrm>
            <a:off x="2216890" y="3913155"/>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앞으로의 개선 방향</a:t>
            </a:r>
            <a:endParaRPr b="1" sz="2000">
              <a:solidFill>
                <a:srgbClr val="3F3F3F"/>
              </a:solidFill>
              <a:latin typeface="Malgun Gothic"/>
              <a:ea typeface="Malgun Gothic"/>
              <a:cs typeface="Malgun Gothic"/>
              <a:sym typeface="Malgun Gothic"/>
            </a:endParaRPr>
          </a:p>
        </p:txBody>
      </p:sp>
      <p:grpSp>
        <p:nvGrpSpPr>
          <p:cNvPr id="597" name="Google Shape;597;p41"/>
          <p:cNvGrpSpPr/>
          <p:nvPr/>
        </p:nvGrpSpPr>
        <p:grpSpPr>
          <a:xfrm>
            <a:off x="7041842" y="2184899"/>
            <a:ext cx="3831322" cy="3694179"/>
            <a:chOff x="5446410" y="2899243"/>
            <a:chExt cx="392389" cy="386748"/>
          </a:xfrm>
        </p:grpSpPr>
        <p:sp>
          <p:nvSpPr>
            <p:cNvPr id="598" name="Google Shape;598;p41"/>
            <p:cNvSpPr/>
            <p:nvPr/>
          </p:nvSpPr>
          <p:spPr>
            <a:xfrm>
              <a:off x="5446410" y="3085966"/>
              <a:ext cx="180975" cy="200025"/>
            </a:xfrm>
            <a:custGeom>
              <a:rect b="b" l="l" r="r" t="t"/>
              <a:pathLst>
                <a:path extrusionOk="0" h="200025" w="180975">
                  <a:moveTo>
                    <a:pt x="115229" y="135008"/>
                  </a:moveTo>
                  <a:cubicBezTo>
                    <a:pt x="112847" y="133865"/>
                    <a:pt x="110657" y="132626"/>
                    <a:pt x="108275" y="131198"/>
                  </a:cubicBezTo>
                  <a:lnTo>
                    <a:pt x="89797" y="149676"/>
                  </a:lnTo>
                  <a:cubicBezTo>
                    <a:pt x="81129" y="158344"/>
                    <a:pt x="66937" y="158344"/>
                    <a:pt x="58269" y="149676"/>
                  </a:cubicBezTo>
                  <a:cubicBezTo>
                    <a:pt x="49602" y="141008"/>
                    <a:pt x="49602" y="126816"/>
                    <a:pt x="58269" y="118148"/>
                  </a:cubicBezTo>
                  <a:lnTo>
                    <a:pt x="116372" y="60046"/>
                  </a:lnTo>
                  <a:cubicBezTo>
                    <a:pt x="123515" y="52902"/>
                    <a:pt x="135041" y="51378"/>
                    <a:pt x="143518" y="56903"/>
                  </a:cubicBezTo>
                  <a:cubicBezTo>
                    <a:pt x="145137" y="57855"/>
                    <a:pt x="146375" y="58808"/>
                    <a:pt x="147614" y="60046"/>
                  </a:cubicBezTo>
                  <a:cubicBezTo>
                    <a:pt x="147804" y="60236"/>
                    <a:pt x="147804" y="60236"/>
                    <a:pt x="147899" y="60332"/>
                  </a:cubicBezTo>
                  <a:lnTo>
                    <a:pt x="181523" y="26708"/>
                  </a:lnTo>
                  <a:lnTo>
                    <a:pt x="181332" y="26518"/>
                  </a:lnTo>
                  <a:cubicBezTo>
                    <a:pt x="175808" y="20993"/>
                    <a:pt x="169712" y="16707"/>
                    <a:pt x="162854" y="13469"/>
                  </a:cubicBezTo>
                  <a:cubicBezTo>
                    <a:pt x="136755" y="1181"/>
                    <a:pt x="105799" y="7468"/>
                    <a:pt x="86654" y="26518"/>
                  </a:cubicBezTo>
                  <a:lnTo>
                    <a:pt x="26646" y="86525"/>
                  </a:lnTo>
                  <a:cubicBezTo>
                    <a:pt x="643" y="112529"/>
                    <a:pt x="643" y="155105"/>
                    <a:pt x="26646" y="181109"/>
                  </a:cubicBezTo>
                  <a:cubicBezTo>
                    <a:pt x="52649" y="207112"/>
                    <a:pt x="95226" y="207112"/>
                    <a:pt x="121229" y="181109"/>
                  </a:cubicBezTo>
                  <a:lnTo>
                    <a:pt x="158948" y="143390"/>
                  </a:lnTo>
                  <a:cubicBezTo>
                    <a:pt x="144280" y="144437"/>
                    <a:pt x="129326" y="141485"/>
                    <a:pt x="115229" y="135008"/>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599" name="Google Shape;599;p41"/>
            <p:cNvSpPr/>
            <p:nvPr/>
          </p:nvSpPr>
          <p:spPr>
            <a:xfrm>
              <a:off x="5567544" y="3024282"/>
              <a:ext cx="57150" cy="57150"/>
            </a:xfrm>
            <a:custGeom>
              <a:rect b="b" l="l" r="r" t="t"/>
              <a:pathLst>
                <a:path extrusionOk="0" h="57150" w="57150">
                  <a:moveTo>
                    <a:pt x="51245" y="55054"/>
                  </a:moveTo>
                  <a:cubicBezTo>
                    <a:pt x="53626" y="56198"/>
                    <a:pt x="55817" y="57436"/>
                    <a:pt x="58198" y="58865"/>
                  </a:cubicBezTo>
                  <a:lnTo>
                    <a:pt x="58960" y="58103"/>
                  </a:lnTo>
                  <a:cubicBezTo>
                    <a:pt x="57721" y="56198"/>
                    <a:pt x="56388" y="54007"/>
                    <a:pt x="55340" y="51625"/>
                  </a:cubicBezTo>
                  <a:cubicBezTo>
                    <a:pt x="48578" y="37243"/>
                    <a:pt x="45529" y="22003"/>
                    <a:pt x="46863" y="7144"/>
                  </a:cubicBezTo>
                  <a:lnTo>
                    <a:pt x="7144" y="46863"/>
                  </a:lnTo>
                  <a:cubicBezTo>
                    <a:pt x="22003" y="45815"/>
                    <a:pt x="37052" y="48482"/>
                    <a:pt x="51245" y="55054"/>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600" name="Google Shape;600;p41"/>
            <p:cNvSpPr/>
            <p:nvPr/>
          </p:nvSpPr>
          <p:spPr>
            <a:xfrm>
              <a:off x="5629249" y="2899243"/>
              <a:ext cx="209550" cy="190500"/>
            </a:xfrm>
            <a:custGeom>
              <a:rect b="b" l="l" r="r" t="t"/>
              <a:pathLst>
                <a:path extrusionOk="0" h="190500" w="209550">
                  <a:moveTo>
                    <a:pt x="185279" y="26646"/>
                  </a:moveTo>
                  <a:cubicBezTo>
                    <a:pt x="159275" y="643"/>
                    <a:pt x="116699" y="643"/>
                    <a:pt x="90696" y="26646"/>
                  </a:cubicBezTo>
                  <a:lnTo>
                    <a:pt x="26783" y="90559"/>
                  </a:lnTo>
                  <a:cubicBezTo>
                    <a:pt x="7161" y="110180"/>
                    <a:pt x="1160" y="140565"/>
                    <a:pt x="13733" y="166759"/>
                  </a:cubicBezTo>
                  <a:cubicBezTo>
                    <a:pt x="17067" y="173522"/>
                    <a:pt x="21258" y="179713"/>
                    <a:pt x="26783" y="185238"/>
                  </a:cubicBezTo>
                  <a:lnTo>
                    <a:pt x="60406" y="151614"/>
                  </a:lnTo>
                  <a:cubicBezTo>
                    <a:pt x="51929" y="143137"/>
                    <a:pt x="51167" y="129326"/>
                    <a:pt x="60215" y="120277"/>
                  </a:cubicBezTo>
                  <a:lnTo>
                    <a:pt x="122223" y="58269"/>
                  </a:lnTo>
                  <a:cubicBezTo>
                    <a:pt x="130891" y="49601"/>
                    <a:pt x="145083" y="49601"/>
                    <a:pt x="153751" y="58269"/>
                  </a:cubicBezTo>
                  <a:cubicBezTo>
                    <a:pt x="162418" y="66937"/>
                    <a:pt x="160895" y="82653"/>
                    <a:pt x="152227" y="91321"/>
                  </a:cubicBezTo>
                  <a:lnTo>
                    <a:pt x="133653" y="109895"/>
                  </a:lnTo>
                  <a:cubicBezTo>
                    <a:pt x="135272" y="112371"/>
                    <a:pt x="136511" y="114943"/>
                    <a:pt x="137558" y="117610"/>
                  </a:cubicBezTo>
                  <a:cubicBezTo>
                    <a:pt x="144226" y="130850"/>
                    <a:pt x="146893" y="145804"/>
                    <a:pt x="145940" y="160663"/>
                  </a:cubicBezTo>
                  <a:lnTo>
                    <a:pt x="185279" y="121325"/>
                  </a:lnTo>
                  <a:cubicBezTo>
                    <a:pt x="211282" y="95226"/>
                    <a:pt x="211282" y="52650"/>
                    <a:pt x="185279" y="26646"/>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601" name="Google Shape;601;p41"/>
            <p:cNvSpPr/>
            <p:nvPr/>
          </p:nvSpPr>
          <p:spPr>
            <a:xfrm>
              <a:off x="5545541" y="2999898"/>
              <a:ext cx="209550" cy="209550"/>
            </a:xfrm>
            <a:custGeom>
              <a:rect b="b" l="l" r="r" t="t"/>
              <a:pathLst>
                <a:path extrusionOk="0" h="209550" w="209550">
                  <a:moveTo>
                    <a:pt x="200787" y="25717"/>
                  </a:moveTo>
                  <a:cubicBezTo>
                    <a:pt x="197929" y="19050"/>
                    <a:pt x="193358" y="12668"/>
                    <a:pt x="187833" y="7144"/>
                  </a:cubicBezTo>
                  <a:lnTo>
                    <a:pt x="154210" y="40767"/>
                  </a:lnTo>
                  <a:cubicBezTo>
                    <a:pt x="162973" y="49530"/>
                    <a:pt x="162973" y="63532"/>
                    <a:pt x="154400" y="72104"/>
                  </a:cubicBezTo>
                  <a:lnTo>
                    <a:pt x="70199" y="156305"/>
                  </a:lnTo>
                  <a:cubicBezTo>
                    <a:pt x="66294" y="160211"/>
                    <a:pt x="60770" y="162592"/>
                    <a:pt x="55245" y="162782"/>
                  </a:cubicBezTo>
                  <a:cubicBezTo>
                    <a:pt x="54769" y="162973"/>
                    <a:pt x="54293" y="162782"/>
                    <a:pt x="53816" y="162592"/>
                  </a:cubicBezTo>
                  <a:cubicBezTo>
                    <a:pt x="48292" y="162782"/>
                    <a:pt x="42958" y="160211"/>
                    <a:pt x="38957" y="156305"/>
                  </a:cubicBezTo>
                  <a:lnTo>
                    <a:pt x="7144" y="187833"/>
                  </a:lnTo>
                  <a:cubicBezTo>
                    <a:pt x="10001" y="190691"/>
                    <a:pt x="12668" y="193072"/>
                    <a:pt x="15812" y="195263"/>
                  </a:cubicBezTo>
                  <a:cubicBezTo>
                    <a:pt x="42005" y="213550"/>
                    <a:pt x="77914" y="211741"/>
                    <a:pt x="101727" y="187833"/>
                  </a:cubicBezTo>
                  <a:lnTo>
                    <a:pt x="187833" y="101727"/>
                  </a:lnTo>
                  <a:cubicBezTo>
                    <a:pt x="207169" y="82391"/>
                    <a:pt x="213551" y="51625"/>
                    <a:pt x="200787" y="25717"/>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2"/>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07" name="Google Shape;607;p42"/>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608" name="Google Shape;608;p42"/>
          <p:cNvSpPr/>
          <p:nvPr/>
        </p:nvSpPr>
        <p:spPr>
          <a:xfrm>
            <a:off x="277108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느낀점</a:t>
            </a:r>
            <a:endParaRPr b="1"/>
          </a:p>
        </p:txBody>
      </p:sp>
      <p:sp>
        <p:nvSpPr>
          <p:cNvPr id="609" name="Google Shape;609;p42"/>
          <p:cNvSpPr/>
          <p:nvPr/>
        </p:nvSpPr>
        <p:spPr>
          <a:xfrm>
            <a:off x="720958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참고문헌</a:t>
            </a:r>
            <a:endParaRPr b="1"/>
          </a:p>
        </p:txBody>
      </p:sp>
      <p:sp>
        <p:nvSpPr>
          <p:cNvPr id="610" name="Google Shape;610;p42"/>
          <p:cNvSpPr txBox="1"/>
          <p:nvPr/>
        </p:nvSpPr>
        <p:spPr>
          <a:xfrm>
            <a:off x="2421000" y="1000625"/>
            <a:ext cx="281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3F3F3F"/>
                </a:solidFill>
                <a:latin typeface="Malgun Gothic"/>
                <a:ea typeface="Malgun Gothic"/>
                <a:cs typeface="Malgun Gothic"/>
                <a:sym typeface="Malgun Gothic"/>
              </a:rPr>
              <a:t>느낀점	</a:t>
            </a:r>
            <a:r>
              <a:rPr b="1" lang="en-US">
                <a:solidFill>
                  <a:srgbClr val="D8D8D8"/>
                </a:solidFill>
                <a:latin typeface="Malgun Gothic"/>
                <a:ea typeface="Malgun Gothic"/>
                <a:cs typeface="Malgun Gothic"/>
                <a:sym typeface="Malgun Gothic"/>
              </a:rPr>
              <a:t> </a:t>
            </a:r>
            <a:r>
              <a:rPr b="1" lang="en-US">
                <a:solidFill>
                  <a:srgbClr val="333333"/>
                </a:solidFill>
                <a:latin typeface="Malgun Gothic"/>
                <a:ea typeface="Malgun Gothic"/>
                <a:cs typeface="Malgun Gothic"/>
                <a:sym typeface="Malgun Gothic"/>
              </a:rPr>
              <a:t>앞으로의 개선 방향</a:t>
            </a:r>
            <a:endParaRPr b="1">
              <a:solidFill>
                <a:srgbClr val="333333"/>
              </a:solidFill>
              <a:latin typeface="Malgun Gothic"/>
              <a:ea typeface="Malgun Gothic"/>
              <a:cs typeface="Malgun Gothic"/>
              <a:sym typeface="Malgun Gothic"/>
            </a:endParaRPr>
          </a:p>
        </p:txBody>
      </p:sp>
      <p:sp>
        <p:nvSpPr>
          <p:cNvPr id="611" name="Google Shape;611;p42"/>
          <p:cNvSpPr/>
          <p:nvPr/>
        </p:nvSpPr>
        <p:spPr>
          <a:xfrm>
            <a:off x="1574600" y="1797350"/>
            <a:ext cx="17082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느낀점</a:t>
            </a:r>
            <a:endParaRPr b="1">
              <a:solidFill>
                <a:schemeClr val="lt1"/>
              </a:solidFill>
              <a:latin typeface="Malgun Gothic"/>
              <a:ea typeface="Malgun Gothic"/>
              <a:cs typeface="Malgun Gothic"/>
              <a:sym typeface="Malgun Gothic"/>
            </a:endParaRPr>
          </a:p>
        </p:txBody>
      </p:sp>
      <p:sp>
        <p:nvSpPr>
          <p:cNvPr id="612" name="Google Shape;612;p42"/>
          <p:cNvSpPr txBox="1"/>
          <p:nvPr/>
        </p:nvSpPr>
        <p:spPr>
          <a:xfrm>
            <a:off x="1782900" y="2406950"/>
            <a:ext cx="7773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333333"/>
              </a:buClr>
              <a:buSzPts val="1400"/>
              <a:buFont typeface="Malgun Gothic"/>
              <a:buChar char="●"/>
            </a:pPr>
            <a:r>
              <a:rPr b="1" lang="en-US">
                <a:solidFill>
                  <a:srgbClr val="333333"/>
                </a:solidFill>
                <a:latin typeface="Malgun Gothic"/>
                <a:ea typeface="Malgun Gothic"/>
                <a:cs typeface="Malgun Gothic"/>
                <a:sym typeface="Malgun Gothic"/>
              </a:rPr>
              <a:t>제한된 리소스와 리서치의 부족으로 인해 만족하는 결과가 나오지 않아 아쉬웠다.</a:t>
            </a:r>
            <a:endParaRPr b="1">
              <a:solidFill>
                <a:srgbClr val="333333"/>
              </a:solidFill>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333333"/>
              </a:buClr>
              <a:buSzPts val="1400"/>
              <a:buFont typeface="Malgun Gothic"/>
              <a:buChar char="●"/>
            </a:pPr>
            <a:r>
              <a:rPr b="1" lang="en-US">
                <a:solidFill>
                  <a:srgbClr val="333333"/>
                </a:solidFill>
                <a:highlight>
                  <a:srgbClr val="FFFFFF"/>
                </a:highlight>
                <a:latin typeface="Malgun Gothic"/>
                <a:ea typeface="Malgun Gothic"/>
                <a:cs typeface="Malgun Gothic"/>
                <a:sym typeface="Malgun Gothic"/>
              </a:rPr>
              <a:t>영어와 달리 한국어 자연어처리 특성상 어순이 정해져있지 않아 동의어 처리가 어려웠다.</a:t>
            </a:r>
            <a:endParaRPr b="1">
              <a:solidFill>
                <a:srgbClr val="333333"/>
              </a:solidFill>
              <a:highlight>
                <a:srgbClr val="FFFFFF"/>
              </a:highlight>
              <a:latin typeface="Malgun Gothic"/>
              <a:ea typeface="Malgun Gothic"/>
              <a:cs typeface="Malgun Gothic"/>
              <a:sym typeface="Malgun Gothic"/>
            </a:endParaRPr>
          </a:p>
          <a:p>
            <a:pPr indent="-317500" lvl="0" marL="457200" rtl="0" algn="l">
              <a:lnSpc>
                <a:spcPct val="115000"/>
              </a:lnSpc>
              <a:spcBef>
                <a:spcPts val="0"/>
              </a:spcBef>
              <a:spcAft>
                <a:spcPts val="0"/>
              </a:spcAft>
              <a:buClr>
                <a:srgbClr val="333333"/>
              </a:buClr>
              <a:buSzPts val="1400"/>
              <a:buFont typeface="Malgun Gothic"/>
              <a:buChar char="●"/>
            </a:pPr>
            <a:r>
              <a:rPr b="1" lang="en-US">
                <a:solidFill>
                  <a:srgbClr val="333333"/>
                </a:solidFill>
                <a:highlight>
                  <a:schemeClr val="lt1"/>
                </a:highlight>
                <a:latin typeface="Malgun Gothic"/>
                <a:ea typeface="Malgun Gothic"/>
                <a:cs typeface="Malgun Gothic"/>
                <a:sym typeface="Malgun Gothic"/>
              </a:rPr>
              <a:t>ETRI API의 일일 사용량 제한 때문에 많은 데이터를 사용하지 못하였기 때문에 아쉬웠다.</a:t>
            </a:r>
            <a:endParaRPr b="1">
              <a:solidFill>
                <a:srgbClr val="333333"/>
              </a:solidFill>
              <a:highlight>
                <a:srgbClr val="FFFFFF"/>
              </a:highlight>
              <a:latin typeface="Malgun Gothic"/>
              <a:ea typeface="Malgun Gothic"/>
              <a:cs typeface="Malgun Gothic"/>
              <a:sym typeface="Malgun Gothic"/>
            </a:endParaRPr>
          </a:p>
        </p:txBody>
      </p:sp>
      <p:sp>
        <p:nvSpPr>
          <p:cNvPr id="613" name="Google Shape;613;p42"/>
          <p:cNvSpPr/>
          <p:nvPr/>
        </p:nvSpPr>
        <p:spPr>
          <a:xfrm>
            <a:off x="1574600" y="3845075"/>
            <a:ext cx="17082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개선 방향</a:t>
            </a:r>
            <a:endParaRPr b="1">
              <a:solidFill>
                <a:schemeClr val="lt1"/>
              </a:solidFill>
              <a:latin typeface="Malgun Gothic"/>
              <a:ea typeface="Malgun Gothic"/>
              <a:cs typeface="Malgun Gothic"/>
              <a:sym typeface="Malgun Gothic"/>
            </a:endParaRPr>
          </a:p>
        </p:txBody>
      </p:sp>
      <p:sp>
        <p:nvSpPr>
          <p:cNvPr id="614" name="Google Shape;614;p42"/>
          <p:cNvSpPr txBox="1"/>
          <p:nvPr/>
        </p:nvSpPr>
        <p:spPr>
          <a:xfrm>
            <a:off x="1782900" y="4496425"/>
            <a:ext cx="85638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333333"/>
              </a:buClr>
              <a:buSzPts val="1400"/>
              <a:buFont typeface="Malgun Gothic"/>
              <a:buChar char="●"/>
            </a:pPr>
            <a:r>
              <a:rPr b="1" lang="en-US">
                <a:solidFill>
                  <a:srgbClr val="333333"/>
                </a:solidFill>
                <a:highlight>
                  <a:srgbClr val="FFFFFF"/>
                </a:highlight>
                <a:latin typeface="Malgun Gothic"/>
                <a:ea typeface="Malgun Gothic"/>
                <a:cs typeface="Malgun Gothic"/>
                <a:sym typeface="Malgun Gothic"/>
              </a:rPr>
              <a:t>충분히 많은 데이터로 학습시켜 번역기의 성능을 개선</a:t>
            </a:r>
            <a:endParaRPr b="1">
              <a:solidFill>
                <a:srgbClr val="333333"/>
              </a:solidFill>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333333"/>
              </a:buClr>
              <a:buSzPts val="1400"/>
              <a:buFont typeface="Malgun Gothic"/>
              <a:buChar char="●"/>
            </a:pPr>
            <a:r>
              <a:rPr b="1" lang="en-US">
                <a:solidFill>
                  <a:srgbClr val="333333"/>
                </a:solidFill>
                <a:highlight>
                  <a:srgbClr val="FFFFFF"/>
                </a:highlight>
                <a:latin typeface="Malgun Gothic"/>
                <a:ea typeface="Malgun Gothic"/>
                <a:cs typeface="Malgun Gothic"/>
                <a:sym typeface="Malgun Gothic"/>
              </a:rPr>
              <a:t>어절 대신 형태소로 학습시켜 번역기의 성능을 개선</a:t>
            </a:r>
            <a:endParaRPr b="1">
              <a:solidFill>
                <a:srgbClr val="333333"/>
              </a:solidFill>
              <a:highlight>
                <a:srgbClr val="FFFFFF"/>
              </a:highlight>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333333"/>
              </a:buClr>
              <a:buSzPts val="1400"/>
              <a:buFont typeface="Malgun Gothic"/>
              <a:buChar char="●"/>
            </a:pPr>
            <a:r>
              <a:rPr b="1" lang="en-US">
                <a:solidFill>
                  <a:srgbClr val="333333"/>
                </a:solidFill>
                <a:highlight>
                  <a:schemeClr val="lt1"/>
                </a:highlight>
                <a:latin typeface="Malgun Gothic"/>
                <a:ea typeface="Malgun Gothic"/>
                <a:cs typeface="Malgun Gothic"/>
                <a:sym typeface="Malgun Gothic"/>
              </a:rPr>
              <a:t>카카오 API를 활용한 </a:t>
            </a:r>
            <a:r>
              <a:rPr b="1" lang="en-US">
                <a:solidFill>
                  <a:srgbClr val="333333"/>
                </a:solidFill>
                <a:highlight>
                  <a:srgbClr val="FFFFFF"/>
                </a:highlight>
                <a:latin typeface="Malgun Gothic"/>
                <a:ea typeface="Malgun Gothic"/>
                <a:cs typeface="Malgun Gothic"/>
                <a:sym typeface="Malgun Gothic"/>
              </a:rPr>
              <a:t>음성인식 및 음성합성을 구현</a:t>
            </a:r>
            <a:endParaRPr b="1">
              <a:solidFill>
                <a:srgbClr val="333333"/>
              </a:solidFill>
              <a:highlight>
                <a:srgbClr val="FFFFFF"/>
              </a:highlight>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333333"/>
              </a:buClr>
              <a:buSzPts val="1400"/>
              <a:buFont typeface="Malgun Gothic"/>
              <a:buChar char="●"/>
            </a:pPr>
            <a:r>
              <a:rPr b="1" lang="en-US">
                <a:solidFill>
                  <a:srgbClr val="333333"/>
                </a:solidFill>
                <a:latin typeface="Malgun Gothic"/>
                <a:ea typeface="Malgun Gothic"/>
                <a:cs typeface="Malgun Gothic"/>
                <a:sym typeface="Malgun Gothic"/>
              </a:rPr>
              <a:t>웹페이지로 구현</a:t>
            </a:r>
            <a:endParaRPr b="1">
              <a:solidFill>
                <a:srgbClr val="333333"/>
              </a:solidFill>
              <a:highlight>
                <a:srgbClr val="FFFFFF"/>
              </a:highlight>
              <a:latin typeface="Malgun Gothic"/>
              <a:ea typeface="Malgun Gothic"/>
              <a:cs typeface="Malgun Gothic"/>
              <a:sym typeface="Malgun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3"/>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620" name="Google Shape;620;p43"/>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solidFill>
                  <a:srgbClr val="F7835A"/>
                </a:solidFill>
                <a:latin typeface="Malgun Gothic"/>
                <a:ea typeface="Malgun Gothic"/>
                <a:cs typeface="Malgun Gothic"/>
                <a:sym typeface="Malgun Gothic"/>
              </a:rPr>
              <a:t>Re</a:t>
            </a:r>
            <a:r>
              <a:rPr b="1" lang="en-US" sz="2800">
                <a:solidFill>
                  <a:srgbClr val="6B6452"/>
                </a:solidFill>
                <a:latin typeface="Malgun Gothic"/>
                <a:ea typeface="Malgun Gothic"/>
                <a:cs typeface="Malgun Gothic"/>
                <a:sym typeface="Malgun Gothic"/>
              </a:rPr>
              <a:t>ference</a:t>
            </a:r>
            <a:endParaRPr b="0" i="0" sz="3600" u="none" cap="none" strike="noStrike">
              <a:solidFill>
                <a:srgbClr val="6B6452"/>
              </a:solidFill>
              <a:latin typeface="Malgun Gothic"/>
              <a:ea typeface="Malgun Gothic"/>
              <a:cs typeface="Malgun Gothic"/>
              <a:sym typeface="Malgun Gothic"/>
            </a:endParaRPr>
          </a:p>
        </p:txBody>
      </p:sp>
      <p:sp>
        <p:nvSpPr>
          <p:cNvPr id="621" name="Google Shape;621;p43"/>
          <p:cNvSpPr txBox="1"/>
          <p:nvPr/>
        </p:nvSpPr>
        <p:spPr>
          <a:xfrm>
            <a:off x="924450" y="2076800"/>
            <a:ext cx="330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33333"/>
                </a:solidFill>
                <a:latin typeface="Malgun Gothic"/>
                <a:ea typeface="Malgun Gothic"/>
                <a:cs typeface="Malgun Gothic"/>
                <a:sym typeface="Malgun Gothic"/>
              </a:rPr>
              <a:t>참고 문헌</a:t>
            </a:r>
            <a:endParaRPr b="1" sz="1800">
              <a:solidFill>
                <a:srgbClr val="333333"/>
              </a:solidFill>
              <a:latin typeface="Malgun Gothic"/>
              <a:ea typeface="Malgun Gothic"/>
              <a:cs typeface="Malgun Gothic"/>
              <a:sym typeface="Malgun Gothic"/>
            </a:endParaRPr>
          </a:p>
        </p:txBody>
      </p:sp>
      <p:sp>
        <p:nvSpPr>
          <p:cNvPr id="622" name="Google Shape;622;p43"/>
          <p:cNvSpPr txBox="1"/>
          <p:nvPr/>
        </p:nvSpPr>
        <p:spPr>
          <a:xfrm>
            <a:off x="924450" y="2592450"/>
            <a:ext cx="7725900" cy="1899900"/>
          </a:xfrm>
          <a:prstGeom prst="rect">
            <a:avLst/>
          </a:prstGeom>
          <a:noFill/>
          <a:ln>
            <a:noFill/>
          </a:ln>
        </p:spPr>
        <p:txBody>
          <a:bodyPr anchorCtr="0" anchor="t" bIns="91425" lIns="91425" spcFirstLastPara="1" rIns="91425" wrap="square" tIns="91425">
            <a:spAutoFit/>
          </a:bodyPr>
          <a:lstStyle/>
          <a:p>
            <a:pPr indent="-298450" lvl="0" marL="457200" rtl="0" algn="l">
              <a:lnSpc>
                <a:spcPct val="182608"/>
              </a:lnSpc>
              <a:spcBef>
                <a:spcPts val="1600"/>
              </a:spcBef>
              <a:spcAft>
                <a:spcPts val="0"/>
              </a:spcAft>
              <a:buClr>
                <a:srgbClr val="333333"/>
              </a:buClr>
              <a:buSzPts val="1100"/>
              <a:buFont typeface="Malgun Gothic"/>
              <a:buAutoNum type="arabicPeriod"/>
            </a:pPr>
            <a:r>
              <a:rPr lang="en-US" sz="1100">
                <a:solidFill>
                  <a:srgbClr val="333333"/>
                </a:solidFill>
                <a:highlight>
                  <a:srgbClr val="FFFFFF"/>
                </a:highlight>
                <a:latin typeface="Malgun Gothic"/>
                <a:ea typeface="Malgun Gothic"/>
                <a:cs typeface="Malgun Gothic"/>
                <a:sym typeface="Malgun Gothic"/>
              </a:rPr>
              <a:t>임준호, 배용진, 김현기, 김윤정, 이규철, 의존 구문분석을 위한 한국어 의존관계 가이드라인 및 엑소브레인 언어분석 말뭉치, 제27회 한글 및 한국어 정보처리 학술대회 논문집, 2015.10.</a:t>
            </a:r>
            <a:endParaRPr sz="1100">
              <a:solidFill>
                <a:srgbClr val="333333"/>
              </a:solidFill>
              <a:highlight>
                <a:srgbClr val="FFFFFF"/>
              </a:highlight>
              <a:latin typeface="Malgun Gothic"/>
              <a:ea typeface="Malgun Gothic"/>
              <a:cs typeface="Malgun Gothic"/>
              <a:sym typeface="Malgun Gothic"/>
            </a:endParaRPr>
          </a:p>
          <a:p>
            <a:pPr indent="-298450" lvl="0" marL="457200" rtl="0" algn="l">
              <a:lnSpc>
                <a:spcPct val="182608"/>
              </a:lnSpc>
              <a:spcBef>
                <a:spcPts val="0"/>
              </a:spcBef>
              <a:spcAft>
                <a:spcPts val="0"/>
              </a:spcAft>
              <a:buClr>
                <a:srgbClr val="333333"/>
              </a:buClr>
              <a:buSzPts val="1100"/>
              <a:buFont typeface="Malgun Gothic"/>
              <a:buAutoNum type="arabicPeriod"/>
            </a:pPr>
            <a:r>
              <a:rPr lang="en-US" sz="1100">
                <a:solidFill>
                  <a:srgbClr val="333333"/>
                </a:solidFill>
                <a:highlight>
                  <a:srgbClr val="FFFFFF"/>
                </a:highlight>
                <a:latin typeface="Malgun Gothic"/>
                <a:ea typeface="Malgun Gothic"/>
                <a:cs typeface="Malgun Gothic"/>
                <a:sym typeface="Malgun Gothic"/>
              </a:rPr>
              <a:t>Martha Palmer, Dan Gildea, Paul Kingsbury, The Proposition Bank: A Corpus Annotated with Semantic Roles Computational Linguistics Journal, 31:1, 2005</a:t>
            </a:r>
            <a:endParaRPr sz="1100">
              <a:solidFill>
                <a:srgbClr val="333333"/>
              </a:solidFill>
              <a:highlight>
                <a:srgbClr val="FFFFFF"/>
              </a:highlight>
              <a:latin typeface="Malgun Gothic"/>
              <a:ea typeface="Malgun Gothic"/>
              <a:cs typeface="Malgun Gothic"/>
              <a:sym typeface="Malgun Gothic"/>
            </a:endParaRPr>
          </a:p>
          <a:p>
            <a:pPr indent="-298450" lvl="0" marL="457200" rtl="0" algn="l">
              <a:lnSpc>
                <a:spcPct val="182608"/>
              </a:lnSpc>
              <a:spcBef>
                <a:spcPts val="0"/>
              </a:spcBef>
              <a:spcAft>
                <a:spcPts val="0"/>
              </a:spcAft>
              <a:buClr>
                <a:srgbClr val="333333"/>
              </a:buClr>
              <a:buSzPts val="1100"/>
              <a:buFont typeface="Malgun Gothic"/>
              <a:buAutoNum type="arabicPeriod"/>
            </a:pPr>
            <a:r>
              <a:rPr lang="en-US" sz="1100">
                <a:solidFill>
                  <a:srgbClr val="333333"/>
                </a:solidFill>
                <a:highlight>
                  <a:srgbClr val="FFFFFF"/>
                </a:highlight>
                <a:latin typeface="Malgun Gothic"/>
                <a:ea typeface="Malgun Gothic"/>
                <a:cs typeface="Malgun Gothic"/>
                <a:sym typeface="Malgun Gothic"/>
              </a:rPr>
              <a:t>임수종, 권민정, 김준수, 김현기, ExoBrain을 위한 의미역 가이드라인 및 언어처리 학습데이터 구축, 제27회 한글 및 한국어 정보처리 학술대회 논문집, 2015.10.</a:t>
            </a:r>
            <a:endParaRPr sz="1100">
              <a:latin typeface="Malgun Gothic"/>
              <a:ea typeface="Malgun Gothic"/>
              <a:cs typeface="Malgun Gothic"/>
              <a:sym typeface="Malgun Gothic"/>
            </a:endParaRPr>
          </a:p>
        </p:txBody>
      </p:sp>
      <p:sp>
        <p:nvSpPr>
          <p:cNvPr id="623" name="Google Shape;623;p43"/>
          <p:cNvSpPr txBox="1"/>
          <p:nvPr/>
        </p:nvSpPr>
        <p:spPr>
          <a:xfrm>
            <a:off x="924450" y="4930775"/>
            <a:ext cx="208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33333"/>
                </a:solidFill>
                <a:latin typeface="Malgun Gothic"/>
                <a:ea typeface="Malgun Gothic"/>
                <a:cs typeface="Malgun Gothic"/>
                <a:sym typeface="Malgun Gothic"/>
              </a:rPr>
              <a:t>Used tool</a:t>
            </a:r>
            <a:endParaRPr b="1" sz="1800">
              <a:solidFill>
                <a:srgbClr val="333333"/>
              </a:solidFill>
              <a:latin typeface="Malgun Gothic"/>
              <a:ea typeface="Malgun Gothic"/>
              <a:cs typeface="Malgun Gothic"/>
              <a:sym typeface="Malgun Gothic"/>
            </a:endParaRPr>
          </a:p>
        </p:txBody>
      </p:sp>
      <p:pic>
        <p:nvPicPr>
          <p:cNvPr id="624" name="Google Shape;624;p43"/>
          <p:cNvPicPr preferRelativeResize="0"/>
          <p:nvPr/>
        </p:nvPicPr>
        <p:blipFill>
          <a:blip r:embed="rId3">
            <a:alphaModFix/>
          </a:blip>
          <a:stretch>
            <a:fillRect/>
          </a:stretch>
        </p:blipFill>
        <p:spPr>
          <a:xfrm>
            <a:off x="386225" y="5449900"/>
            <a:ext cx="2622925" cy="1087300"/>
          </a:xfrm>
          <a:prstGeom prst="rect">
            <a:avLst/>
          </a:prstGeom>
          <a:noFill/>
          <a:ln>
            <a:noFill/>
          </a:ln>
        </p:spPr>
      </p:pic>
      <p:pic>
        <p:nvPicPr>
          <p:cNvPr id="625" name="Google Shape;625;p43"/>
          <p:cNvPicPr preferRelativeResize="0"/>
          <p:nvPr/>
        </p:nvPicPr>
        <p:blipFill>
          <a:blip r:embed="rId4">
            <a:alphaModFix/>
          </a:blip>
          <a:stretch>
            <a:fillRect/>
          </a:stretch>
        </p:blipFill>
        <p:spPr>
          <a:xfrm>
            <a:off x="5984684" y="5438963"/>
            <a:ext cx="959106" cy="1034558"/>
          </a:xfrm>
          <a:prstGeom prst="rect">
            <a:avLst/>
          </a:prstGeom>
          <a:noFill/>
          <a:ln>
            <a:noFill/>
          </a:ln>
        </p:spPr>
      </p:pic>
      <p:pic>
        <p:nvPicPr>
          <p:cNvPr id="626" name="Google Shape;626;p43"/>
          <p:cNvPicPr preferRelativeResize="0"/>
          <p:nvPr/>
        </p:nvPicPr>
        <p:blipFill rotWithShape="1">
          <a:blip r:embed="rId5">
            <a:alphaModFix/>
          </a:blip>
          <a:srcRect b="8217" l="10117" r="13000" t="11454"/>
          <a:stretch/>
        </p:blipFill>
        <p:spPr>
          <a:xfrm>
            <a:off x="8826496" y="5337175"/>
            <a:ext cx="1040422" cy="1152529"/>
          </a:xfrm>
          <a:prstGeom prst="rect">
            <a:avLst/>
          </a:prstGeom>
          <a:noFill/>
          <a:ln>
            <a:noFill/>
          </a:ln>
        </p:spPr>
      </p:pic>
      <p:pic>
        <p:nvPicPr>
          <p:cNvPr id="627" name="Google Shape;627;p43"/>
          <p:cNvPicPr preferRelativeResize="0"/>
          <p:nvPr/>
        </p:nvPicPr>
        <p:blipFill>
          <a:blip r:embed="rId6">
            <a:alphaModFix/>
          </a:blip>
          <a:stretch>
            <a:fillRect/>
          </a:stretch>
        </p:blipFill>
        <p:spPr>
          <a:xfrm>
            <a:off x="3147493" y="5449908"/>
            <a:ext cx="1040433" cy="1034558"/>
          </a:xfrm>
          <a:prstGeom prst="rect">
            <a:avLst/>
          </a:prstGeom>
          <a:noFill/>
          <a:ln>
            <a:noFill/>
          </a:ln>
        </p:spPr>
      </p:pic>
      <p:pic>
        <p:nvPicPr>
          <p:cNvPr id="628" name="Google Shape;628;p43"/>
          <p:cNvPicPr preferRelativeResize="0"/>
          <p:nvPr/>
        </p:nvPicPr>
        <p:blipFill rotWithShape="1">
          <a:blip r:embed="rId7">
            <a:alphaModFix/>
          </a:blip>
          <a:srcRect b="17244" l="4788" r="2952" t="11818"/>
          <a:stretch/>
        </p:blipFill>
        <p:spPr>
          <a:xfrm>
            <a:off x="10093323" y="5397165"/>
            <a:ext cx="1712452" cy="1087301"/>
          </a:xfrm>
          <a:prstGeom prst="rect">
            <a:avLst/>
          </a:prstGeom>
          <a:noFill/>
          <a:ln>
            <a:noFill/>
          </a:ln>
        </p:spPr>
      </p:pic>
      <p:pic>
        <p:nvPicPr>
          <p:cNvPr id="629" name="Google Shape;629;p43"/>
          <p:cNvPicPr preferRelativeResize="0"/>
          <p:nvPr/>
        </p:nvPicPr>
        <p:blipFill rotWithShape="1">
          <a:blip r:embed="rId8">
            <a:alphaModFix/>
          </a:blip>
          <a:srcRect b="0" l="22827" r="20302" t="0"/>
          <a:stretch/>
        </p:blipFill>
        <p:spPr>
          <a:xfrm>
            <a:off x="7235438" y="5397165"/>
            <a:ext cx="1308679" cy="1087300"/>
          </a:xfrm>
          <a:prstGeom prst="rect">
            <a:avLst/>
          </a:prstGeom>
          <a:noFill/>
          <a:ln>
            <a:noFill/>
          </a:ln>
        </p:spPr>
      </p:pic>
      <p:pic>
        <p:nvPicPr>
          <p:cNvPr id="630" name="Google Shape;630;p43"/>
          <p:cNvPicPr preferRelativeResize="0"/>
          <p:nvPr/>
        </p:nvPicPr>
        <p:blipFill rotWithShape="1">
          <a:blip r:embed="rId9">
            <a:alphaModFix/>
          </a:blip>
          <a:srcRect b="12264" l="18352" r="19751" t="19602"/>
          <a:stretch/>
        </p:blipFill>
        <p:spPr>
          <a:xfrm>
            <a:off x="4453518" y="5470050"/>
            <a:ext cx="1308687" cy="918624"/>
          </a:xfrm>
          <a:prstGeom prst="rect">
            <a:avLst/>
          </a:prstGeom>
          <a:noFill/>
          <a:ln>
            <a:noFill/>
          </a:ln>
        </p:spPr>
      </p:pic>
      <p:pic>
        <p:nvPicPr>
          <p:cNvPr id="631" name="Google Shape;631;p43"/>
          <p:cNvPicPr preferRelativeResize="0"/>
          <p:nvPr/>
        </p:nvPicPr>
        <p:blipFill rotWithShape="1">
          <a:blip r:embed="rId10">
            <a:alphaModFix/>
          </a:blip>
          <a:srcRect b="35091" l="18331" r="16081" t="34121"/>
          <a:stretch/>
        </p:blipFill>
        <p:spPr>
          <a:xfrm>
            <a:off x="2435375" y="1002713"/>
            <a:ext cx="1685196" cy="593312"/>
          </a:xfrm>
          <a:prstGeom prst="rect">
            <a:avLst/>
          </a:prstGeom>
          <a:noFill/>
          <a:ln>
            <a:noFill/>
          </a:ln>
        </p:spPr>
      </p:pic>
      <p:sp>
        <p:nvSpPr>
          <p:cNvPr id="632" name="Google Shape;632;p43"/>
          <p:cNvSpPr txBox="1"/>
          <p:nvPr/>
        </p:nvSpPr>
        <p:spPr>
          <a:xfrm>
            <a:off x="924450" y="1134313"/>
            <a:ext cx="330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33333"/>
                </a:solidFill>
                <a:latin typeface="Malgun Gothic"/>
                <a:ea typeface="Malgun Gothic"/>
                <a:cs typeface="Malgun Gothic"/>
                <a:sym typeface="Malgun Gothic"/>
              </a:rPr>
              <a:t>사용 데이터</a:t>
            </a:r>
            <a:endParaRPr b="1" sz="1800">
              <a:solidFill>
                <a:srgbClr val="333333"/>
              </a:solidFill>
              <a:latin typeface="Malgun Gothic"/>
              <a:ea typeface="Malgun Gothic"/>
              <a:cs typeface="Malgun Gothic"/>
              <a:sym typeface="Malgun Gothic"/>
            </a:endParaRPr>
          </a:p>
        </p:txBody>
      </p:sp>
      <p:sp>
        <p:nvSpPr>
          <p:cNvPr id="633" name="Google Shape;633;p43"/>
          <p:cNvSpPr txBox="1"/>
          <p:nvPr/>
        </p:nvSpPr>
        <p:spPr>
          <a:xfrm>
            <a:off x="1122550" y="1674425"/>
            <a:ext cx="7527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Malgun Gothic"/>
                <a:ea typeface="Malgun Gothic"/>
                <a:cs typeface="Malgun Gothic"/>
                <a:sym typeface="Malgun Gothic"/>
              </a:rPr>
              <a:t>한국어 방언 발화(경상도) - 구축 기관(솔트룩스)  	</a:t>
            </a:r>
            <a:r>
              <a:rPr lang="en-US" sz="1200" u="sng">
                <a:solidFill>
                  <a:schemeClr val="hlink"/>
                </a:solidFill>
                <a:latin typeface="Malgun Gothic"/>
                <a:ea typeface="Malgun Gothic"/>
                <a:cs typeface="Malgun Gothic"/>
                <a:sym typeface="Malgun Gothic"/>
                <a:hlinkClick r:id="rId11"/>
              </a:rPr>
              <a:t>https://aihub.or.kr/aidata/33981</a:t>
            </a:r>
            <a:endParaRPr sz="1200">
              <a:latin typeface="Malgun Gothic"/>
              <a:ea typeface="Malgun Gothic"/>
              <a:cs typeface="Malgun Gothic"/>
              <a:sym typeface="Malgun Gothic"/>
            </a:endParaRPr>
          </a:p>
        </p:txBody>
      </p:sp>
      <p:sp>
        <p:nvSpPr>
          <p:cNvPr id="634" name="Google Shape;634;p43"/>
          <p:cNvSpPr txBox="1"/>
          <p:nvPr/>
        </p:nvSpPr>
        <p:spPr>
          <a:xfrm>
            <a:off x="924450" y="4439000"/>
            <a:ext cx="802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33333"/>
                </a:solidFill>
                <a:latin typeface="Malgun Gothic"/>
                <a:ea typeface="Malgun Gothic"/>
                <a:cs typeface="Malgun Gothic"/>
                <a:sym typeface="Malgun Gothic"/>
              </a:rPr>
              <a:t>깃허브 </a:t>
            </a:r>
            <a:r>
              <a:rPr b="1" lang="en-US" sz="1200" u="sng">
                <a:solidFill>
                  <a:schemeClr val="hlink"/>
                </a:solidFill>
                <a:latin typeface="Malgun Gothic"/>
                <a:ea typeface="Malgun Gothic"/>
                <a:cs typeface="Malgun Gothic"/>
                <a:sym typeface="Malgun Gothic"/>
                <a:hlinkClick r:id="rId12"/>
              </a:rPr>
              <a:t>https://github.com/Owening2/DIalect_Translator</a:t>
            </a:r>
            <a:endParaRPr b="1" sz="1200">
              <a:solidFill>
                <a:srgbClr val="333333"/>
              </a:solidFill>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BDF"/>
        </a:solidFill>
      </p:bgPr>
    </p:bg>
    <p:spTree>
      <p:nvGrpSpPr>
        <p:cNvPr id="638" name="Shape 638"/>
        <p:cNvGrpSpPr/>
        <p:nvPr/>
      </p:nvGrpSpPr>
      <p:grpSpPr>
        <a:xfrm>
          <a:off x="0" y="0"/>
          <a:ext cx="0" cy="0"/>
          <a:chOff x="0" y="0"/>
          <a:chExt cx="0" cy="0"/>
        </a:xfrm>
      </p:grpSpPr>
      <p:grpSp>
        <p:nvGrpSpPr>
          <p:cNvPr id="639" name="Google Shape;639;p44"/>
          <p:cNvGrpSpPr/>
          <p:nvPr/>
        </p:nvGrpSpPr>
        <p:grpSpPr>
          <a:xfrm>
            <a:off x="4822123" y="2830716"/>
            <a:ext cx="2547756" cy="2867099"/>
            <a:chOff x="2176739" y="5552206"/>
            <a:chExt cx="257175" cy="402061"/>
          </a:xfrm>
        </p:grpSpPr>
        <p:sp>
          <p:nvSpPr>
            <p:cNvPr id="640" name="Google Shape;640;p44"/>
            <p:cNvSpPr/>
            <p:nvPr/>
          </p:nvSpPr>
          <p:spPr>
            <a:xfrm>
              <a:off x="2176739" y="5620892"/>
              <a:ext cx="257175" cy="333375"/>
            </a:xfrm>
            <a:custGeom>
              <a:rect b="b" l="l" r="r" t="t"/>
              <a:pathLst>
                <a:path extrusionOk="0" h="333375" w="257175">
                  <a:moveTo>
                    <a:pt x="250603" y="128873"/>
                  </a:moveTo>
                  <a:cubicBezTo>
                    <a:pt x="250603" y="61722"/>
                    <a:pt x="196025" y="7144"/>
                    <a:pt x="128873" y="7144"/>
                  </a:cubicBezTo>
                  <a:cubicBezTo>
                    <a:pt x="61722" y="7144"/>
                    <a:pt x="7144" y="61722"/>
                    <a:pt x="7144" y="128873"/>
                  </a:cubicBezTo>
                  <a:cubicBezTo>
                    <a:pt x="7144" y="170021"/>
                    <a:pt x="28194" y="208502"/>
                    <a:pt x="62389" y="230886"/>
                  </a:cubicBezTo>
                  <a:lnTo>
                    <a:pt x="62389" y="268319"/>
                  </a:lnTo>
                  <a:cubicBezTo>
                    <a:pt x="62389" y="305658"/>
                    <a:pt x="92678" y="336328"/>
                    <a:pt x="130016" y="335661"/>
                  </a:cubicBezTo>
                  <a:cubicBezTo>
                    <a:pt x="166116" y="334994"/>
                    <a:pt x="195263" y="305467"/>
                    <a:pt x="195263" y="269272"/>
                  </a:cubicBezTo>
                  <a:lnTo>
                    <a:pt x="195263" y="247745"/>
                  </a:lnTo>
                  <a:cubicBezTo>
                    <a:pt x="195263" y="247745"/>
                    <a:pt x="195263" y="230981"/>
                    <a:pt x="195263" y="230981"/>
                  </a:cubicBezTo>
                  <a:cubicBezTo>
                    <a:pt x="229552" y="208502"/>
                    <a:pt x="250603" y="170021"/>
                    <a:pt x="250603" y="128873"/>
                  </a:cubicBezTo>
                  <a:close/>
                  <a:moveTo>
                    <a:pt x="171926" y="269748"/>
                  </a:moveTo>
                  <a:cubicBezTo>
                    <a:pt x="171926" y="294704"/>
                    <a:pt x="150685" y="314706"/>
                    <a:pt x="125254" y="312706"/>
                  </a:cubicBezTo>
                  <a:cubicBezTo>
                    <a:pt x="102775" y="310896"/>
                    <a:pt x="85630" y="291751"/>
                    <a:pt x="85630" y="269177"/>
                  </a:cubicBezTo>
                  <a:lnTo>
                    <a:pt x="85630" y="259937"/>
                  </a:lnTo>
                  <a:lnTo>
                    <a:pt x="171926" y="259937"/>
                  </a:lnTo>
                  <a:lnTo>
                    <a:pt x="171926" y="269748"/>
                  </a:lnTo>
                  <a:close/>
                  <a:moveTo>
                    <a:pt x="177927" y="213932"/>
                  </a:moveTo>
                  <a:cubicBezTo>
                    <a:pt x="174308" y="216027"/>
                    <a:pt x="171926" y="219933"/>
                    <a:pt x="171926" y="224124"/>
                  </a:cubicBezTo>
                  <a:lnTo>
                    <a:pt x="171926" y="235839"/>
                  </a:lnTo>
                  <a:lnTo>
                    <a:pt x="140017" y="235839"/>
                  </a:lnTo>
                  <a:lnTo>
                    <a:pt x="140017" y="174974"/>
                  </a:lnTo>
                  <a:cubicBezTo>
                    <a:pt x="155067" y="170021"/>
                    <a:pt x="166021" y="155829"/>
                    <a:pt x="166116" y="139065"/>
                  </a:cubicBezTo>
                  <a:cubicBezTo>
                    <a:pt x="166211" y="132874"/>
                    <a:pt x="161544" y="127540"/>
                    <a:pt x="155448" y="126968"/>
                  </a:cubicBezTo>
                  <a:cubicBezTo>
                    <a:pt x="148590" y="126397"/>
                    <a:pt x="142780" y="131826"/>
                    <a:pt x="142780" y="138684"/>
                  </a:cubicBezTo>
                  <a:cubicBezTo>
                    <a:pt x="142780" y="146685"/>
                    <a:pt x="136303" y="153257"/>
                    <a:pt x="128302" y="153257"/>
                  </a:cubicBezTo>
                  <a:cubicBezTo>
                    <a:pt x="120301" y="153257"/>
                    <a:pt x="113824" y="146685"/>
                    <a:pt x="113824" y="138684"/>
                  </a:cubicBezTo>
                  <a:cubicBezTo>
                    <a:pt x="113824" y="133826"/>
                    <a:pt x="110966" y="129350"/>
                    <a:pt x="106489" y="127730"/>
                  </a:cubicBezTo>
                  <a:cubicBezTo>
                    <a:pt x="98298" y="124778"/>
                    <a:pt x="90583" y="130778"/>
                    <a:pt x="90583" y="138684"/>
                  </a:cubicBezTo>
                  <a:cubicBezTo>
                    <a:pt x="90583" y="155638"/>
                    <a:pt x="101537" y="169926"/>
                    <a:pt x="116681" y="174974"/>
                  </a:cubicBezTo>
                  <a:lnTo>
                    <a:pt x="116681" y="235839"/>
                  </a:lnTo>
                  <a:lnTo>
                    <a:pt x="85630" y="235839"/>
                  </a:lnTo>
                  <a:lnTo>
                    <a:pt x="85630" y="224124"/>
                  </a:lnTo>
                  <a:cubicBezTo>
                    <a:pt x="85630" y="219933"/>
                    <a:pt x="83344" y="216027"/>
                    <a:pt x="79629" y="213932"/>
                  </a:cubicBezTo>
                  <a:cubicBezTo>
                    <a:pt x="49054" y="196405"/>
                    <a:pt x="30099" y="163639"/>
                    <a:pt x="30099" y="128492"/>
                  </a:cubicBezTo>
                  <a:cubicBezTo>
                    <a:pt x="30099" y="74200"/>
                    <a:pt x="74295" y="30004"/>
                    <a:pt x="128683" y="30004"/>
                  </a:cubicBezTo>
                  <a:cubicBezTo>
                    <a:pt x="183071" y="30004"/>
                    <a:pt x="227267" y="74200"/>
                    <a:pt x="227267" y="128492"/>
                  </a:cubicBezTo>
                  <a:cubicBezTo>
                    <a:pt x="227457" y="163639"/>
                    <a:pt x="208502" y="196405"/>
                    <a:pt x="177927" y="213932"/>
                  </a:cubicBezTo>
                  <a:close/>
                </a:path>
              </a:pathLst>
            </a:custGeom>
            <a:solidFill>
              <a:srgbClr val="F783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835A"/>
                </a:solidFill>
                <a:latin typeface="Malgun Gothic"/>
                <a:ea typeface="Malgun Gothic"/>
                <a:cs typeface="Malgun Gothic"/>
                <a:sym typeface="Malgun Gothic"/>
              </a:endParaRPr>
            </a:p>
          </p:txBody>
        </p:sp>
        <p:sp>
          <p:nvSpPr>
            <p:cNvPr id="641" name="Google Shape;641;p44"/>
            <p:cNvSpPr/>
            <p:nvPr/>
          </p:nvSpPr>
          <p:spPr>
            <a:xfrm>
              <a:off x="2286372" y="5552206"/>
              <a:ext cx="28575" cy="57150"/>
            </a:xfrm>
            <a:custGeom>
              <a:rect b="b" l="l" r="r" t="t"/>
              <a:pathLst>
                <a:path extrusionOk="0" h="57150" w="28575">
                  <a:moveTo>
                    <a:pt x="7144" y="19156"/>
                  </a:moveTo>
                  <a:lnTo>
                    <a:pt x="7144" y="38873"/>
                  </a:lnTo>
                  <a:cubicBezTo>
                    <a:pt x="7144" y="45159"/>
                    <a:pt x="12001" y="50589"/>
                    <a:pt x="18288" y="50874"/>
                  </a:cubicBezTo>
                  <a:cubicBezTo>
                    <a:pt x="24955" y="51160"/>
                    <a:pt x="30480" y="45826"/>
                    <a:pt x="30480" y="39254"/>
                  </a:cubicBezTo>
                  <a:lnTo>
                    <a:pt x="30480" y="18775"/>
                  </a:lnTo>
                  <a:cubicBezTo>
                    <a:pt x="30480" y="12203"/>
                    <a:pt x="24955" y="6869"/>
                    <a:pt x="18288" y="7155"/>
                  </a:cubicBezTo>
                  <a:cubicBezTo>
                    <a:pt x="12001" y="7345"/>
                    <a:pt x="7144" y="12870"/>
                    <a:pt x="7144" y="19156"/>
                  </a:cubicBezTo>
                  <a:close/>
                </a:path>
              </a:pathLst>
            </a:custGeom>
            <a:solidFill>
              <a:srgbClr val="F783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835A"/>
                </a:solidFill>
                <a:latin typeface="Malgun Gothic"/>
                <a:ea typeface="Malgun Gothic"/>
                <a:cs typeface="Malgun Gothic"/>
                <a:sym typeface="Malgun Gothic"/>
              </a:endParaRPr>
            </a:p>
          </p:txBody>
        </p:sp>
        <p:sp>
          <p:nvSpPr>
            <p:cNvPr id="642" name="Google Shape;642;p44"/>
            <p:cNvSpPr/>
            <p:nvPr/>
          </p:nvSpPr>
          <p:spPr>
            <a:xfrm>
              <a:off x="2234940" y="5560412"/>
              <a:ext cx="38100" cy="47625"/>
            </a:xfrm>
            <a:custGeom>
              <a:rect b="b" l="l" r="r" t="t"/>
              <a:pathLst>
                <a:path extrusionOk="0" h="47625" w="38100">
                  <a:moveTo>
                    <a:pt x="37240" y="34097"/>
                  </a:moveTo>
                  <a:lnTo>
                    <a:pt x="29906" y="14761"/>
                  </a:lnTo>
                  <a:cubicBezTo>
                    <a:pt x="27619" y="8665"/>
                    <a:pt x="20857" y="5617"/>
                    <a:pt x="14761" y="7903"/>
                  </a:cubicBezTo>
                  <a:cubicBezTo>
                    <a:pt x="8665" y="10189"/>
                    <a:pt x="5617" y="16951"/>
                    <a:pt x="7903" y="23048"/>
                  </a:cubicBezTo>
                  <a:lnTo>
                    <a:pt x="15237" y="42383"/>
                  </a:lnTo>
                  <a:cubicBezTo>
                    <a:pt x="17047" y="47050"/>
                    <a:pt x="21523" y="50003"/>
                    <a:pt x="26286" y="50003"/>
                  </a:cubicBezTo>
                  <a:cubicBezTo>
                    <a:pt x="27715" y="50003"/>
                    <a:pt x="29048" y="49717"/>
                    <a:pt x="30477" y="49241"/>
                  </a:cubicBezTo>
                  <a:cubicBezTo>
                    <a:pt x="36478" y="46955"/>
                    <a:pt x="39526" y="40192"/>
                    <a:pt x="37240" y="34097"/>
                  </a:cubicBezTo>
                  <a:close/>
                </a:path>
              </a:pathLst>
            </a:custGeom>
            <a:solidFill>
              <a:srgbClr val="F783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835A"/>
                </a:solidFill>
                <a:latin typeface="Malgun Gothic"/>
                <a:ea typeface="Malgun Gothic"/>
                <a:cs typeface="Malgun Gothic"/>
                <a:sym typeface="Malgun Gothic"/>
              </a:endParaRPr>
            </a:p>
          </p:txBody>
        </p:sp>
        <p:sp>
          <p:nvSpPr>
            <p:cNvPr id="643" name="Google Shape;643;p44"/>
            <p:cNvSpPr/>
            <p:nvPr/>
          </p:nvSpPr>
          <p:spPr>
            <a:xfrm>
              <a:off x="2330381" y="5560507"/>
              <a:ext cx="38100" cy="47625"/>
            </a:xfrm>
            <a:custGeom>
              <a:rect b="b" l="l" r="r" t="t"/>
              <a:pathLst>
                <a:path extrusionOk="0" h="47625" w="38100">
                  <a:moveTo>
                    <a:pt x="30382" y="7903"/>
                  </a:moveTo>
                  <a:cubicBezTo>
                    <a:pt x="24286" y="5617"/>
                    <a:pt x="17523" y="8665"/>
                    <a:pt x="15237" y="14761"/>
                  </a:cubicBezTo>
                  <a:lnTo>
                    <a:pt x="7903" y="34096"/>
                  </a:lnTo>
                  <a:cubicBezTo>
                    <a:pt x="5617" y="40193"/>
                    <a:pt x="8665" y="46955"/>
                    <a:pt x="14761" y="49241"/>
                  </a:cubicBezTo>
                  <a:cubicBezTo>
                    <a:pt x="16094" y="49718"/>
                    <a:pt x="17523" y="50003"/>
                    <a:pt x="18952" y="50003"/>
                  </a:cubicBezTo>
                  <a:cubicBezTo>
                    <a:pt x="23714" y="50003"/>
                    <a:pt x="28191" y="47146"/>
                    <a:pt x="30001" y="42383"/>
                  </a:cubicBezTo>
                  <a:lnTo>
                    <a:pt x="37335" y="23048"/>
                  </a:lnTo>
                  <a:cubicBezTo>
                    <a:pt x="39526" y="16952"/>
                    <a:pt x="36478" y="10189"/>
                    <a:pt x="30382" y="7903"/>
                  </a:cubicBezTo>
                  <a:close/>
                </a:path>
              </a:pathLst>
            </a:custGeom>
            <a:solidFill>
              <a:srgbClr val="F783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F7835A"/>
                </a:solidFill>
                <a:latin typeface="Malgun Gothic"/>
                <a:ea typeface="Malgun Gothic"/>
                <a:cs typeface="Malgun Gothic"/>
                <a:sym typeface="Malgun Gothic"/>
              </a:endParaRPr>
            </a:p>
          </p:txBody>
        </p:sp>
      </p:grpSp>
      <p:sp>
        <p:nvSpPr>
          <p:cNvPr id="644" name="Google Shape;644;p44"/>
          <p:cNvSpPr txBox="1"/>
          <p:nvPr/>
        </p:nvSpPr>
        <p:spPr>
          <a:xfrm>
            <a:off x="3931050" y="1169725"/>
            <a:ext cx="4329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a:solidFill>
                  <a:srgbClr val="F7835A"/>
                </a:solidFill>
                <a:latin typeface="Malgun Gothic"/>
                <a:ea typeface="Malgun Gothic"/>
                <a:cs typeface="Malgun Gothic"/>
                <a:sym typeface="Malgun Gothic"/>
              </a:rPr>
              <a:t>Q&amp;A</a:t>
            </a:r>
            <a:endParaRPr b="1" sz="7200">
              <a:solidFill>
                <a:srgbClr val="F7835A"/>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18"/>
          <p:cNvGrpSpPr/>
          <p:nvPr/>
        </p:nvGrpSpPr>
        <p:grpSpPr>
          <a:xfrm>
            <a:off x="339075" y="273509"/>
            <a:ext cx="11513853" cy="6310967"/>
            <a:chOff x="558600" y="377325"/>
            <a:chExt cx="11132025" cy="6046725"/>
          </a:xfrm>
        </p:grpSpPr>
        <p:sp>
          <p:nvSpPr>
            <p:cNvPr id="153" name="Google Shape;153;p18"/>
            <p:cNvSpPr/>
            <p:nvPr/>
          </p:nvSpPr>
          <p:spPr>
            <a:xfrm>
              <a:off x="558600" y="433950"/>
              <a:ext cx="11074800" cy="5990100"/>
            </a:xfrm>
            <a:prstGeom prst="roundRect">
              <a:avLst>
                <a:gd fmla="val 2520" name="adj"/>
              </a:avLst>
            </a:prstGeom>
            <a:solidFill>
              <a:srgbClr val="EFEBD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0546425" y="377325"/>
              <a:ext cx="1144200" cy="9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0546425" y="433950"/>
              <a:ext cx="1086900" cy="951900"/>
            </a:xfrm>
            <a:prstGeom prst="rtTriangle">
              <a:avLst/>
            </a:prstGeom>
            <a:solidFill>
              <a:srgbClr val="EFEBD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txBox="1"/>
          <p:nvPr/>
        </p:nvSpPr>
        <p:spPr>
          <a:xfrm>
            <a:off x="1795750" y="1600200"/>
            <a:ext cx="28686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595959"/>
                </a:solidFill>
                <a:latin typeface="Malgun Gothic"/>
                <a:ea typeface="Malgun Gothic"/>
                <a:cs typeface="Malgun Gothic"/>
                <a:sym typeface="Malgun Gothic"/>
              </a:rPr>
              <a:t>프로젝트 배경</a:t>
            </a:r>
            <a:endParaRPr b="1" sz="3200">
              <a:solidFill>
                <a:srgbClr val="595959"/>
              </a:solidFill>
              <a:latin typeface="Malgun Gothic"/>
              <a:ea typeface="Malgun Gothic"/>
              <a:cs typeface="Malgun Gothic"/>
              <a:sym typeface="Malgun Gothic"/>
            </a:endParaRPr>
          </a:p>
        </p:txBody>
      </p:sp>
      <p:sp>
        <p:nvSpPr>
          <p:cNvPr id="157" name="Google Shape;157;p18"/>
          <p:cNvSpPr txBox="1"/>
          <p:nvPr/>
        </p:nvSpPr>
        <p:spPr>
          <a:xfrm>
            <a:off x="2217675" y="3492425"/>
            <a:ext cx="34329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rgbClr val="595959"/>
                </a:solidFill>
                <a:latin typeface="Malgun Gothic"/>
                <a:ea typeface="Malgun Gothic"/>
                <a:cs typeface="Malgun Gothic"/>
                <a:sym typeface="Malgun Gothic"/>
              </a:rPr>
              <a:t>선정배경</a:t>
            </a:r>
            <a:endParaRPr b="1" sz="1500">
              <a:solidFill>
                <a:srgbClr val="595959"/>
              </a:solidFill>
              <a:latin typeface="Malgun Gothic"/>
              <a:ea typeface="Malgun Gothic"/>
              <a:cs typeface="Malgun Gothic"/>
              <a:sym typeface="Malgun Gothic"/>
            </a:endParaRPr>
          </a:p>
        </p:txBody>
      </p:sp>
      <p:sp>
        <p:nvSpPr>
          <p:cNvPr id="158" name="Google Shape;158;p18"/>
          <p:cNvSpPr/>
          <p:nvPr/>
        </p:nvSpPr>
        <p:spPr>
          <a:xfrm>
            <a:off x="2216890" y="3001465"/>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주제 선정 배경</a:t>
            </a:r>
            <a:endParaRPr b="1" sz="2000">
              <a:solidFill>
                <a:srgbClr val="3F3F3F"/>
              </a:solidFill>
              <a:latin typeface="Malgun Gothic"/>
              <a:ea typeface="Malgun Gothic"/>
              <a:cs typeface="Malgun Gothic"/>
              <a:sym typeface="Malgun Gothic"/>
            </a:endParaRPr>
          </a:p>
        </p:txBody>
      </p:sp>
      <p:sp>
        <p:nvSpPr>
          <p:cNvPr id="159" name="Google Shape;159;p18"/>
          <p:cNvSpPr txBox="1"/>
          <p:nvPr/>
        </p:nvSpPr>
        <p:spPr>
          <a:xfrm>
            <a:off x="2217672" y="4442927"/>
            <a:ext cx="3432900" cy="73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500">
                <a:solidFill>
                  <a:srgbClr val="595959"/>
                </a:solidFill>
                <a:latin typeface="Malgun Gothic"/>
                <a:ea typeface="Malgun Gothic"/>
                <a:cs typeface="Malgun Gothic"/>
                <a:sym typeface="Malgun Gothic"/>
              </a:rPr>
              <a:t>문제인식</a:t>
            </a:r>
            <a:endParaRPr b="1"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rPr b="1" lang="en-US" sz="1500">
                <a:solidFill>
                  <a:srgbClr val="595959"/>
                </a:solidFill>
                <a:latin typeface="Malgun Gothic"/>
                <a:ea typeface="Malgun Gothic"/>
                <a:cs typeface="Malgun Gothic"/>
                <a:sym typeface="Malgun Gothic"/>
              </a:rPr>
              <a:t>프로젝트 선정</a:t>
            </a:r>
            <a:endParaRPr b="1"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rPr b="1" lang="en-US" sz="1500">
                <a:solidFill>
                  <a:srgbClr val="595959"/>
                </a:solidFill>
                <a:latin typeface="Malgun Gothic"/>
                <a:ea typeface="Malgun Gothic"/>
                <a:cs typeface="Malgun Gothic"/>
                <a:sym typeface="Malgun Gothic"/>
              </a:rPr>
              <a:t>프로젝트 목적</a:t>
            </a:r>
            <a:endParaRPr b="1" sz="1500">
              <a:solidFill>
                <a:srgbClr val="595959"/>
              </a:solidFill>
              <a:latin typeface="Malgun Gothic"/>
              <a:ea typeface="Malgun Gothic"/>
              <a:cs typeface="Malgun Gothic"/>
              <a:sym typeface="Malgun Gothic"/>
            </a:endParaRPr>
          </a:p>
          <a:p>
            <a:pPr indent="0" lvl="0" marL="0" marR="0" rtl="0" algn="l">
              <a:spcBef>
                <a:spcPts val="0"/>
              </a:spcBef>
              <a:spcAft>
                <a:spcPts val="0"/>
              </a:spcAft>
              <a:buNone/>
            </a:pPr>
            <a:r>
              <a:t/>
            </a:r>
            <a:endParaRPr b="1" sz="1500">
              <a:solidFill>
                <a:srgbClr val="595959"/>
              </a:solidFill>
              <a:latin typeface="Malgun Gothic"/>
              <a:ea typeface="Malgun Gothic"/>
              <a:cs typeface="Malgun Gothic"/>
              <a:sym typeface="Malgun Gothic"/>
            </a:endParaRPr>
          </a:p>
        </p:txBody>
      </p:sp>
      <p:sp>
        <p:nvSpPr>
          <p:cNvPr id="160" name="Google Shape;160;p18"/>
          <p:cNvSpPr/>
          <p:nvPr/>
        </p:nvSpPr>
        <p:spPr>
          <a:xfrm>
            <a:off x="2216890" y="3951967"/>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프로젝트 선정</a:t>
            </a:r>
            <a:endParaRPr b="1" sz="2000">
              <a:solidFill>
                <a:srgbClr val="3F3F3F"/>
              </a:solidFill>
              <a:latin typeface="Malgun Gothic"/>
              <a:ea typeface="Malgun Gothic"/>
              <a:cs typeface="Malgun Gothic"/>
              <a:sym typeface="Malgun Gothic"/>
            </a:endParaRPr>
          </a:p>
        </p:txBody>
      </p:sp>
      <p:sp>
        <p:nvSpPr>
          <p:cNvPr id="161" name="Google Shape;161;p18"/>
          <p:cNvSpPr/>
          <p:nvPr/>
        </p:nvSpPr>
        <p:spPr>
          <a:xfrm>
            <a:off x="6619200" y="2184900"/>
            <a:ext cx="3829526" cy="3698224"/>
          </a:xfrm>
          <a:custGeom>
            <a:rect b="b" l="l" r="r" t="t"/>
            <a:pathLst>
              <a:path extrusionOk="0" h="361950" w="409575">
                <a:moveTo>
                  <a:pt x="14264" y="175166"/>
                </a:moveTo>
                <a:lnTo>
                  <a:pt x="106942" y="209741"/>
                </a:lnTo>
                <a:lnTo>
                  <a:pt x="142851" y="325089"/>
                </a:lnTo>
                <a:cubicBezTo>
                  <a:pt x="145137" y="332519"/>
                  <a:pt x="154186" y="335186"/>
                  <a:pt x="160187" y="330328"/>
                </a:cubicBezTo>
                <a:lnTo>
                  <a:pt x="211908" y="288227"/>
                </a:lnTo>
                <a:cubicBezTo>
                  <a:pt x="217337" y="283846"/>
                  <a:pt x="225052" y="283560"/>
                  <a:pt x="230672" y="287656"/>
                </a:cubicBezTo>
                <a:lnTo>
                  <a:pt x="323826" y="355283"/>
                </a:lnTo>
                <a:cubicBezTo>
                  <a:pt x="330208" y="359951"/>
                  <a:pt x="339352" y="356426"/>
                  <a:pt x="340971" y="348711"/>
                </a:cubicBezTo>
                <a:lnTo>
                  <a:pt x="409265" y="20289"/>
                </a:lnTo>
                <a:cubicBezTo>
                  <a:pt x="410980" y="11812"/>
                  <a:pt x="402693" y="4763"/>
                  <a:pt x="394597" y="7907"/>
                </a:cubicBezTo>
                <a:lnTo>
                  <a:pt x="14169" y="154687"/>
                </a:lnTo>
                <a:cubicBezTo>
                  <a:pt x="4739" y="158306"/>
                  <a:pt x="4834" y="171641"/>
                  <a:pt x="14264" y="175166"/>
                </a:cubicBezTo>
                <a:close/>
                <a:moveTo>
                  <a:pt x="137041" y="191358"/>
                </a:moveTo>
                <a:lnTo>
                  <a:pt x="318206" y="79820"/>
                </a:lnTo>
                <a:cubicBezTo>
                  <a:pt x="321445" y="77820"/>
                  <a:pt x="324779" y="82202"/>
                  <a:pt x="322017" y="84773"/>
                </a:cubicBezTo>
                <a:lnTo>
                  <a:pt x="172474" y="223743"/>
                </a:lnTo>
                <a:cubicBezTo>
                  <a:pt x="167235" y="228601"/>
                  <a:pt x="163806" y="235173"/>
                  <a:pt x="162854" y="242317"/>
                </a:cubicBezTo>
                <a:lnTo>
                  <a:pt x="157806" y="280036"/>
                </a:lnTo>
                <a:cubicBezTo>
                  <a:pt x="157139" y="285084"/>
                  <a:pt x="150090" y="285560"/>
                  <a:pt x="148661" y="280703"/>
                </a:cubicBezTo>
                <a:lnTo>
                  <a:pt x="129040" y="211837"/>
                </a:lnTo>
                <a:cubicBezTo>
                  <a:pt x="126849" y="204026"/>
                  <a:pt x="130088" y="195644"/>
                  <a:pt x="137041" y="191358"/>
                </a:cubicBezTo>
                <a:close/>
              </a:path>
            </a:pathLst>
          </a:custGeom>
          <a:solidFill>
            <a:srgbClr val="F783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19"/>
          <p:cNvGrpSpPr/>
          <p:nvPr/>
        </p:nvGrpSpPr>
        <p:grpSpPr>
          <a:xfrm>
            <a:off x="523075" y="1418325"/>
            <a:ext cx="11145900" cy="5120400"/>
            <a:chOff x="523075" y="1265925"/>
            <a:chExt cx="11145900" cy="5120400"/>
          </a:xfrm>
        </p:grpSpPr>
        <p:sp>
          <p:nvSpPr>
            <p:cNvPr id="167" name="Google Shape;167;p19"/>
            <p:cNvSpPr/>
            <p:nvPr/>
          </p:nvSpPr>
          <p:spPr>
            <a:xfrm>
              <a:off x="523075" y="1265925"/>
              <a:ext cx="11145900" cy="51204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sp>
          <p:nvSpPr>
            <p:cNvPr id="168" name="Google Shape;168;p19"/>
            <p:cNvSpPr/>
            <p:nvPr/>
          </p:nvSpPr>
          <p:spPr>
            <a:xfrm>
              <a:off x="662189" y="1403260"/>
              <a:ext cx="10867800" cy="48456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grpSp>
      <p:grpSp>
        <p:nvGrpSpPr>
          <p:cNvPr id="169" name="Google Shape;169;p19"/>
          <p:cNvGrpSpPr/>
          <p:nvPr/>
        </p:nvGrpSpPr>
        <p:grpSpPr>
          <a:xfrm>
            <a:off x="0" y="-2576"/>
            <a:ext cx="12192000" cy="1420851"/>
            <a:chOff x="0" y="-2576"/>
            <a:chExt cx="12192000" cy="1420851"/>
          </a:xfrm>
        </p:grpSpPr>
        <p:sp>
          <p:nvSpPr>
            <p:cNvPr id="170" name="Google Shape;170;p19"/>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71" name="Google Shape;171;p19"/>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i="0" sz="3600" u="none" cap="none" strike="noStrike">
                <a:solidFill>
                  <a:srgbClr val="6B6452"/>
                </a:solidFill>
                <a:latin typeface="Malgun Gothic"/>
                <a:ea typeface="Malgun Gothic"/>
                <a:cs typeface="Malgun Gothic"/>
                <a:sym typeface="Malgun Gothic"/>
              </a:endParaRPr>
            </a:p>
          </p:txBody>
        </p:sp>
        <p:sp>
          <p:nvSpPr>
            <p:cNvPr id="172" name="Google Shape;172;p19"/>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sp>
          <p:nvSpPr>
            <p:cNvPr id="173" name="Google Shape;173;p19"/>
            <p:cNvSpPr txBox="1"/>
            <p:nvPr/>
          </p:nvSpPr>
          <p:spPr>
            <a:xfrm>
              <a:off x="563800" y="1018075"/>
              <a:ext cx="285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주제 선정 배경	</a:t>
              </a:r>
              <a:r>
                <a:rPr b="1" lang="en-US">
                  <a:solidFill>
                    <a:srgbClr val="D8D8D8"/>
                  </a:solidFill>
                  <a:latin typeface="Malgun Gothic"/>
                  <a:ea typeface="Malgun Gothic"/>
                  <a:cs typeface="Malgun Gothic"/>
                  <a:sym typeface="Malgun Gothic"/>
                </a:rPr>
                <a:t>프로젝트 선정</a:t>
              </a:r>
              <a:r>
                <a:rPr b="1" lang="en-US">
                  <a:solidFill>
                    <a:srgbClr val="595959"/>
                  </a:solidFill>
                  <a:latin typeface="Malgun Gothic"/>
                  <a:ea typeface="Malgun Gothic"/>
                  <a:cs typeface="Malgun Gothic"/>
                  <a:sym typeface="Malgun Gothic"/>
                </a:rPr>
                <a:t> </a:t>
              </a:r>
              <a:endParaRPr b="1">
                <a:solidFill>
                  <a:srgbClr val="595959"/>
                </a:solidFill>
                <a:latin typeface="Malgun Gothic"/>
                <a:ea typeface="Malgun Gothic"/>
                <a:cs typeface="Malgun Gothic"/>
                <a:sym typeface="Malgun Gothic"/>
              </a:endParaRPr>
            </a:p>
          </p:txBody>
        </p:sp>
      </p:grpSp>
      <p:sp>
        <p:nvSpPr>
          <p:cNvPr id="174" name="Google Shape;174;p19"/>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175" name="Google Shape;175;p19"/>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176" name="Google Shape;176;p19"/>
          <p:cNvSpPr txBox="1"/>
          <p:nvPr/>
        </p:nvSpPr>
        <p:spPr>
          <a:xfrm>
            <a:off x="1005775" y="1593250"/>
            <a:ext cx="2277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595959"/>
                </a:solidFill>
                <a:latin typeface="Malgun Gothic"/>
                <a:ea typeface="Malgun Gothic"/>
                <a:cs typeface="Malgun Gothic"/>
                <a:sym typeface="Malgun Gothic"/>
              </a:rPr>
              <a:t>시도별 출생인구수</a:t>
            </a:r>
            <a:endParaRPr b="1" sz="1800">
              <a:solidFill>
                <a:srgbClr val="595959"/>
              </a:solidFill>
              <a:latin typeface="Malgun Gothic"/>
              <a:ea typeface="Malgun Gothic"/>
              <a:cs typeface="Malgun Gothic"/>
              <a:sym typeface="Malgun Gothic"/>
            </a:endParaRPr>
          </a:p>
        </p:txBody>
      </p:sp>
      <p:pic>
        <p:nvPicPr>
          <p:cNvPr id="177" name="Google Shape;177;p19"/>
          <p:cNvPicPr preferRelativeResize="0"/>
          <p:nvPr/>
        </p:nvPicPr>
        <p:blipFill>
          <a:blip r:embed="rId3">
            <a:alphaModFix/>
          </a:blip>
          <a:stretch>
            <a:fillRect/>
          </a:stretch>
        </p:blipFill>
        <p:spPr>
          <a:xfrm>
            <a:off x="1005775" y="1993450"/>
            <a:ext cx="8276575" cy="4286250"/>
          </a:xfrm>
          <a:prstGeom prst="rect">
            <a:avLst/>
          </a:prstGeom>
          <a:noFill/>
          <a:ln>
            <a:noFill/>
          </a:ln>
        </p:spPr>
      </p:pic>
      <p:sp>
        <p:nvSpPr>
          <p:cNvPr id="178" name="Google Shape;178;p19"/>
          <p:cNvSpPr/>
          <p:nvPr/>
        </p:nvSpPr>
        <p:spPr>
          <a:xfrm>
            <a:off x="1055192" y="2877150"/>
            <a:ext cx="8196000" cy="1887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1055192" y="4449050"/>
            <a:ext cx="8196000" cy="1887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nvSpPr>
        <p:spPr>
          <a:xfrm>
            <a:off x="9344725" y="3812525"/>
            <a:ext cx="2135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rgbClr val="595959"/>
                </a:solidFill>
                <a:latin typeface="Malgun Gothic"/>
                <a:ea typeface="Malgun Gothic"/>
                <a:cs typeface="Malgun Gothic"/>
                <a:sym typeface="Malgun Gothic"/>
              </a:rPr>
              <a:t>전체의 45.0%를 차지</a:t>
            </a:r>
            <a:endParaRPr b="1" sz="1200">
              <a:solidFill>
                <a:srgbClr val="595959"/>
              </a:solidFill>
              <a:latin typeface="Malgun Gothic"/>
              <a:ea typeface="Malgun Gothic"/>
              <a:cs typeface="Malgun Gothic"/>
              <a:sym typeface="Malgun Gothic"/>
            </a:endParaRPr>
          </a:p>
        </p:txBody>
      </p:sp>
      <p:cxnSp>
        <p:nvCxnSpPr>
          <p:cNvPr id="181" name="Google Shape;181;p19"/>
          <p:cNvCxnSpPr>
            <a:stCxn id="178" idx="3"/>
            <a:endCxn id="180" idx="0"/>
          </p:cNvCxnSpPr>
          <p:nvPr/>
        </p:nvCxnSpPr>
        <p:spPr>
          <a:xfrm>
            <a:off x="9251192" y="2971500"/>
            <a:ext cx="1161300" cy="840900"/>
          </a:xfrm>
          <a:prstGeom prst="straightConnector1">
            <a:avLst/>
          </a:prstGeom>
          <a:noFill/>
          <a:ln cap="flat" cmpd="sng" w="19050">
            <a:solidFill>
              <a:schemeClr val="dk2"/>
            </a:solidFill>
            <a:prstDash val="dot"/>
            <a:round/>
            <a:headEnd len="med" w="med" type="none"/>
            <a:tailEnd len="med" w="med" type="none"/>
          </a:ln>
        </p:spPr>
      </p:cxnSp>
      <p:cxnSp>
        <p:nvCxnSpPr>
          <p:cNvPr id="182" name="Google Shape;182;p19"/>
          <p:cNvCxnSpPr>
            <a:stCxn id="179" idx="3"/>
            <a:endCxn id="180" idx="2"/>
          </p:cNvCxnSpPr>
          <p:nvPr/>
        </p:nvCxnSpPr>
        <p:spPr>
          <a:xfrm flipH="1" rot="10800000">
            <a:off x="9251192" y="4181900"/>
            <a:ext cx="1161300" cy="361500"/>
          </a:xfrm>
          <a:prstGeom prst="straightConnector1">
            <a:avLst/>
          </a:prstGeom>
          <a:noFill/>
          <a:ln cap="flat" cmpd="sng" w="19050">
            <a:solidFill>
              <a:schemeClr val="dk2"/>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pSp>
        <p:nvGrpSpPr>
          <p:cNvPr id="187" name="Google Shape;187;p20"/>
          <p:cNvGrpSpPr/>
          <p:nvPr/>
        </p:nvGrpSpPr>
        <p:grpSpPr>
          <a:xfrm>
            <a:off x="523075" y="1418325"/>
            <a:ext cx="11145900" cy="5120400"/>
            <a:chOff x="523075" y="1265925"/>
            <a:chExt cx="11145900" cy="5120400"/>
          </a:xfrm>
        </p:grpSpPr>
        <p:sp>
          <p:nvSpPr>
            <p:cNvPr id="188" name="Google Shape;188;p20"/>
            <p:cNvSpPr/>
            <p:nvPr/>
          </p:nvSpPr>
          <p:spPr>
            <a:xfrm>
              <a:off x="523075" y="1265925"/>
              <a:ext cx="11145900" cy="51204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sp>
          <p:nvSpPr>
            <p:cNvPr id="189" name="Google Shape;189;p20"/>
            <p:cNvSpPr/>
            <p:nvPr/>
          </p:nvSpPr>
          <p:spPr>
            <a:xfrm>
              <a:off x="662189" y="1403260"/>
              <a:ext cx="10867800" cy="48456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grpSp>
      <p:grpSp>
        <p:nvGrpSpPr>
          <p:cNvPr id="190" name="Google Shape;190;p20"/>
          <p:cNvGrpSpPr/>
          <p:nvPr/>
        </p:nvGrpSpPr>
        <p:grpSpPr>
          <a:xfrm>
            <a:off x="0" y="-2576"/>
            <a:ext cx="12192000" cy="1420851"/>
            <a:chOff x="0" y="-2576"/>
            <a:chExt cx="12192000" cy="1420851"/>
          </a:xfrm>
        </p:grpSpPr>
        <p:sp>
          <p:nvSpPr>
            <p:cNvPr id="191" name="Google Shape;191;p20"/>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192" name="Google Shape;192;p20"/>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193" name="Google Shape;193;p20"/>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sp>
          <p:nvSpPr>
            <p:cNvPr id="194" name="Google Shape;194;p20"/>
            <p:cNvSpPr txBox="1"/>
            <p:nvPr/>
          </p:nvSpPr>
          <p:spPr>
            <a:xfrm>
              <a:off x="563800" y="1018075"/>
              <a:ext cx="285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595959"/>
                  </a:solidFill>
                  <a:latin typeface="Malgun Gothic"/>
                  <a:ea typeface="Malgun Gothic"/>
                  <a:cs typeface="Malgun Gothic"/>
                  <a:sym typeface="Malgun Gothic"/>
                </a:rPr>
                <a:t>주제 선정 배경	</a:t>
              </a:r>
              <a:r>
                <a:rPr b="1" lang="en-US">
                  <a:solidFill>
                    <a:srgbClr val="D8D8D8"/>
                  </a:solidFill>
                  <a:latin typeface="Malgun Gothic"/>
                  <a:ea typeface="Malgun Gothic"/>
                  <a:cs typeface="Malgun Gothic"/>
                  <a:sym typeface="Malgun Gothic"/>
                </a:rPr>
                <a:t>프로젝트 선정</a:t>
              </a:r>
              <a:r>
                <a:rPr b="1" lang="en-US">
                  <a:solidFill>
                    <a:srgbClr val="595959"/>
                  </a:solidFill>
                  <a:latin typeface="Malgun Gothic"/>
                  <a:ea typeface="Malgun Gothic"/>
                  <a:cs typeface="Malgun Gothic"/>
                  <a:sym typeface="Malgun Gothic"/>
                </a:rPr>
                <a:t> </a:t>
              </a:r>
              <a:endParaRPr b="1">
                <a:solidFill>
                  <a:srgbClr val="595959"/>
                </a:solidFill>
                <a:latin typeface="Malgun Gothic"/>
                <a:ea typeface="Malgun Gothic"/>
                <a:cs typeface="Malgun Gothic"/>
                <a:sym typeface="Malgun Gothic"/>
              </a:endParaRPr>
            </a:p>
          </p:txBody>
        </p:sp>
      </p:grpSp>
      <p:sp>
        <p:nvSpPr>
          <p:cNvPr id="195" name="Google Shape;195;p20"/>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196" name="Google Shape;196;p20"/>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197" name="Google Shape;197;p20"/>
          <p:cNvSpPr txBox="1"/>
          <p:nvPr/>
        </p:nvSpPr>
        <p:spPr>
          <a:xfrm>
            <a:off x="1005775" y="1821850"/>
            <a:ext cx="144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555555"/>
                </a:solidFill>
                <a:latin typeface="Malgun Gothic"/>
                <a:ea typeface="Malgun Gothic"/>
                <a:cs typeface="Malgun Gothic"/>
                <a:sym typeface="Malgun Gothic"/>
              </a:rPr>
              <a:t>선정 배경</a:t>
            </a:r>
            <a:endParaRPr b="1" sz="1800">
              <a:solidFill>
                <a:srgbClr val="555555"/>
              </a:solidFill>
              <a:latin typeface="Malgun Gothic"/>
              <a:ea typeface="Malgun Gothic"/>
              <a:cs typeface="Malgun Gothic"/>
              <a:sym typeface="Malgun Gothic"/>
            </a:endParaRPr>
          </a:p>
        </p:txBody>
      </p:sp>
      <p:pic>
        <p:nvPicPr>
          <p:cNvPr id="198" name="Google Shape;198;p20"/>
          <p:cNvPicPr preferRelativeResize="0"/>
          <p:nvPr/>
        </p:nvPicPr>
        <p:blipFill>
          <a:blip r:embed="rId3">
            <a:alphaModFix/>
          </a:blip>
          <a:stretch>
            <a:fillRect/>
          </a:stretch>
        </p:blipFill>
        <p:spPr>
          <a:xfrm>
            <a:off x="1010525" y="3336788"/>
            <a:ext cx="4810125" cy="1009650"/>
          </a:xfrm>
          <a:prstGeom prst="rect">
            <a:avLst/>
          </a:prstGeom>
          <a:noFill/>
          <a:ln>
            <a:noFill/>
          </a:ln>
        </p:spPr>
      </p:pic>
      <p:pic>
        <p:nvPicPr>
          <p:cNvPr id="199" name="Google Shape;199;p20"/>
          <p:cNvPicPr preferRelativeResize="0"/>
          <p:nvPr/>
        </p:nvPicPr>
        <p:blipFill>
          <a:blip r:embed="rId4">
            <a:alphaModFix/>
          </a:blip>
          <a:stretch>
            <a:fillRect/>
          </a:stretch>
        </p:blipFill>
        <p:spPr>
          <a:xfrm>
            <a:off x="5636775" y="2786288"/>
            <a:ext cx="5286375" cy="1181100"/>
          </a:xfrm>
          <a:prstGeom prst="rect">
            <a:avLst/>
          </a:prstGeom>
          <a:noFill/>
          <a:ln>
            <a:noFill/>
          </a:ln>
        </p:spPr>
      </p:pic>
      <p:grpSp>
        <p:nvGrpSpPr>
          <p:cNvPr id="200" name="Google Shape;200;p20"/>
          <p:cNvGrpSpPr/>
          <p:nvPr/>
        </p:nvGrpSpPr>
        <p:grpSpPr>
          <a:xfrm>
            <a:off x="1010551" y="2600175"/>
            <a:ext cx="4810266" cy="914400"/>
            <a:chOff x="1048550" y="2123950"/>
            <a:chExt cx="5581650" cy="914400"/>
          </a:xfrm>
        </p:grpSpPr>
        <p:pic>
          <p:nvPicPr>
            <p:cNvPr id="201" name="Google Shape;201;p20"/>
            <p:cNvPicPr preferRelativeResize="0"/>
            <p:nvPr/>
          </p:nvPicPr>
          <p:blipFill>
            <a:blip r:embed="rId5">
              <a:alphaModFix/>
            </a:blip>
            <a:stretch>
              <a:fillRect/>
            </a:stretch>
          </p:blipFill>
          <p:spPr>
            <a:xfrm>
              <a:off x="1048550" y="2123950"/>
              <a:ext cx="5581650" cy="914400"/>
            </a:xfrm>
            <a:prstGeom prst="rect">
              <a:avLst/>
            </a:prstGeom>
            <a:noFill/>
            <a:ln>
              <a:noFill/>
            </a:ln>
          </p:spPr>
        </p:pic>
        <p:cxnSp>
          <p:nvCxnSpPr>
            <p:cNvPr id="202" name="Google Shape;202;p20"/>
            <p:cNvCxnSpPr/>
            <p:nvPr/>
          </p:nvCxnSpPr>
          <p:spPr>
            <a:xfrm>
              <a:off x="1877225" y="2726225"/>
              <a:ext cx="2443200" cy="0"/>
            </a:xfrm>
            <a:prstGeom prst="straightConnector1">
              <a:avLst/>
            </a:prstGeom>
            <a:noFill/>
            <a:ln cap="flat" cmpd="sng" w="28575">
              <a:solidFill>
                <a:srgbClr val="F0394D"/>
              </a:solidFill>
              <a:prstDash val="solid"/>
              <a:round/>
              <a:headEnd len="med" w="med" type="none"/>
              <a:tailEnd len="med" w="med" type="none"/>
            </a:ln>
          </p:spPr>
        </p:cxnSp>
      </p:grpSp>
      <p:pic>
        <p:nvPicPr>
          <p:cNvPr id="203" name="Google Shape;203;p20"/>
          <p:cNvPicPr preferRelativeResize="0"/>
          <p:nvPr/>
        </p:nvPicPr>
        <p:blipFill>
          <a:blip r:embed="rId6">
            <a:alphaModFix/>
          </a:blip>
          <a:stretch>
            <a:fillRect/>
          </a:stretch>
        </p:blipFill>
        <p:spPr>
          <a:xfrm>
            <a:off x="1005763" y="4147213"/>
            <a:ext cx="4819650" cy="752475"/>
          </a:xfrm>
          <a:prstGeom prst="rect">
            <a:avLst/>
          </a:prstGeom>
          <a:noFill/>
          <a:ln>
            <a:noFill/>
          </a:ln>
        </p:spPr>
      </p:pic>
      <p:pic>
        <p:nvPicPr>
          <p:cNvPr id="204" name="Google Shape;204;p20"/>
          <p:cNvPicPr preferRelativeResize="0"/>
          <p:nvPr/>
        </p:nvPicPr>
        <p:blipFill>
          <a:blip r:embed="rId7">
            <a:alphaModFix/>
          </a:blip>
          <a:stretch>
            <a:fillRect/>
          </a:stretch>
        </p:blipFill>
        <p:spPr>
          <a:xfrm>
            <a:off x="5485563" y="4052888"/>
            <a:ext cx="4629150" cy="742950"/>
          </a:xfrm>
          <a:prstGeom prst="rect">
            <a:avLst/>
          </a:prstGeom>
          <a:noFill/>
          <a:ln>
            <a:noFill/>
          </a:ln>
        </p:spPr>
      </p:pic>
      <p:sp>
        <p:nvSpPr>
          <p:cNvPr id="205" name="Google Shape;205;p20"/>
          <p:cNvSpPr txBox="1"/>
          <p:nvPr/>
        </p:nvSpPr>
        <p:spPr>
          <a:xfrm>
            <a:off x="1010550" y="5452450"/>
            <a:ext cx="807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595959"/>
                </a:solidFill>
                <a:latin typeface="Malgun Gothic"/>
                <a:ea typeface="Malgun Gothic"/>
                <a:cs typeface="Malgun Gothic"/>
                <a:sym typeface="Malgun Gothic"/>
              </a:rPr>
              <a:t>관심과 보전이 필요한 방언, 외국과 국내 몇몇 기업에선 보전하려 노력..</a:t>
            </a:r>
            <a:endParaRPr b="1" sz="1800">
              <a:solidFill>
                <a:srgbClr val="595959"/>
              </a:solidFill>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pSp>
        <p:nvGrpSpPr>
          <p:cNvPr id="210" name="Google Shape;210;p21"/>
          <p:cNvGrpSpPr/>
          <p:nvPr/>
        </p:nvGrpSpPr>
        <p:grpSpPr>
          <a:xfrm>
            <a:off x="0" y="-2576"/>
            <a:ext cx="12192000" cy="990001"/>
            <a:chOff x="0" y="-2576"/>
            <a:chExt cx="12192000" cy="990001"/>
          </a:xfrm>
        </p:grpSpPr>
        <p:sp>
          <p:nvSpPr>
            <p:cNvPr id="211" name="Google Shape;211;p21"/>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12" name="Google Shape;212;p21"/>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213" name="Google Shape;213;p21"/>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grpSp>
      <p:sp>
        <p:nvSpPr>
          <p:cNvPr id="214" name="Google Shape;214;p21"/>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grpSp>
        <p:nvGrpSpPr>
          <p:cNvPr id="215" name="Google Shape;215;p21"/>
          <p:cNvGrpSpPr/>
          <p:nvPr/>
        </p:nvGrpSpPr>
        <p:grpSpPr>
          <a:xfrm>
            <a:off x="523075" y="1418325"/>
            <a:ext cx="11145900" cy="5120400"/>
            <a:chOff x="523075" y="1265925"/>
            <a:chExt cx="11145900" cy="5120400"/>
          </a:xfrm>
        </p:grpSpPr>
        <p:sp>
          <p:nvSpPr>
            <p:cNvPr id="216" name="Google Shape;216;p21"/>
            <p:cNvSpPr/>
            <p:nvPr/>
          </p:nvSpPr>
          <p:spPr>
            <a:xfrm>
              <a:off x="523075" y="1265925"/>
              <a:ext cx="11145900" cy="51204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sp>
          <p:nvSpPr>
            <p:cNvPr id="217" name="Google Shape;217;p21"/>
            <p:cNvSpPr/>
            <p:nvPr/>
          </p:nvSpPr>
          <p:spPr>
            <a:xfrm>
              <a:off x="662189" y="1403260"/>
              <a:ext cx="10867800" cy="48456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grpSp>
      <p:sp>
        <p:nvSpPr>
          <p:cNvPr id="218" name="Google Shape;218;p21"/>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219" name="Google Shape;219;p21"/>
          <p:cNvSpPr txBox="1"/>
          <p:nvPr/>
        </p:nvSpPr>
        <p:spPr>
          <a:xfrm>
            <a:off x="563800" y="1018075"/>
            <a:ext cx="285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BFBFBF"/>
                </a:solidFill>
                <a:latin typeface="Malgun Gothic"/>
                <a:ea typeface="Malgun Gothic"/>
                <a:cs typeface="Malgun Gothic"/>
                <a:sym typeface="Malgun Gothic"/>
              </a:rPr>
              <a:t>주제 선정 배경</a:t>
            </a:r>
            <a:r>
              <a:rPr b="1" lang="en-US">
                <a:solidFill>
                  <a:srgbClr val="595959"/>
                </a:solidFill>
                <a:latin typeface="Malgun Gothic"/>
                <a:ea typeface="Malgun Gothic"/>
                <a:cs typeface="Malgun Gothic"/>
                <a:sym typeface="Malgun Gothic"/>
              </a:rPr>
              <a:t>	</a:t>
            </a:r>
            <a:r>
              <a:rPr b="1" lang="en-US">
                <a:solidFill>
                  <a:srgbClr val="333333"/>
                </a:solidFill>
                <a:latin typeface="Malgun Gothic"/>
                <a:ea typeface="Malgun Gothic"/>
                <a:cs typeface="Malgun Gothic"/>
                <a:sym typeface="Malgun Gothic"/>
              </a:rPr>
              <a:t>프로젝트 선정</a:t>
            </a:r>
            <a:r>
              <a:rPr b="1" lang="en-US">
                <a:solidFill>
                  <a:srgbClr val="595959"/>
                </a:solidFill>
                <a:latin typeface="Malgun Gothic"/>
                <a:ea typeface="Malgun Gothic"/>
                <a:cs typeface="Malgun Gothic"/>
                <a:sym typeface="Malgun Gothic"/>
              </a:rPr>
              <a:t> </a:t>
            </a:r>
            <a:endParaRPr b="1">
              <a:solidFill>
                <a:srgbClr val="595959"/>
              </a:solidFill>
              <a:latin typeface="Malgun Gothic"/>
              <a:ea typeface="Malgun Gothic"/>
              <a:cs typeface="Malgun Gothic"/>
              <a:sym typeface="Malgun Gothic"/>
            </a:endParaRPr>
          </a:p>
        </p:txBody>
      </p:sp>
      <p:sp>
        <p:nvSpPr>
          <p:cNvPr id="220" name="Google Shape;220;p21"/>
          <p:cNvSpPr/>
          <p:nvPr/>
        </p:nvSpPr>
        <p:spPr>
          <a:xfrm>
            <a:off x="1422200" y="2193500"/>
            <a:ext cx="1580100" cy="4002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문제 인식</a:t>
            </a:r>
            <a:endParaRPr b="1">
              <a:solidFill>
                <a:schemeClr val="lt1"/>
              </a:solidFill>
              <a:latin typeface="Malgun Gothic"/>
              <a:ea typeface="Malgun Gothic"/>
              <a:cs typeface="Malgun Gothic"/>
              <a:sym typeface="Malgun Gothic"/>
            </a:endParaRPr>
          </a:p>
        </p:txBody>
      </p:sp>
      <p:sp>
        <p:nvSpPr>
          <p:cNvPr id="221" name="Google Shape;221;p21"/>
          <p:cNvSpPr txBox="1"/>
          <p:nvPr/>
        </p:nvSpPr>
        <p:spPr>
          <a:xfrm>
            <a:off x="1038775" y="3087125"/>
            <a:ext cx="6087300" cy="188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800">
                <a:latin typeface="Malgun Gothic"/>
                <a:ea typeface="Malgun Gothic"/>
                <a:cs typeface="Malgun Gothic"/>
                <a:sym typeface="Malgun Gothic"/>
              </a:rPr>
              <a:t>방언의 중요성</a:t>
            </a:r>
            <a:endParaRPr b="1" sz="1800">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595959"/>
              </a:buClr>
              <a:buSzPts val="1400"/>
              <a:buFont typeface="Malgun Gothic"/>
              <a:buChar char="●"/>
            </a:pPr>
            <a:r>
              <a:rPr b="1" lang="en-US">
                <a:solidFill>
                  <a:srgbClr val="595959"/>
                </a:solidFill>
                <a:highlight>
                  <a:srgbClr val="FFFFFF"/>
                </a:highlight>
                <a:latin typeface="Malgun Gothic"/>
                <a:ea typeface="Malgun Gothic"/>
                <a:cs typeface="Malgun Gothic"/>
                <a:sym typeface="Malgun Gothic"/>
              </a:rPr>
              <a:t>방언은 과거 국어의 흔적을 발견할 수 있다는 데서 가치를 가집니다.</a:t>
            </a:r>
            <a:endParaRPr b="1">
              <a:solidFill>
                <a:srgbClr val="595959"/>
              </a:solidFill>
              <a:highlight>
                <a:srgbClr val="FFFFFF"/>
              </a:highlight>
              <a:latin typeface="Malgun Gothic"/>
              <a:ea typeface="Malgun Gothic"/>
              <a:cs typeface="Malgun Gothic"/>
              <a:sym typeface="Malgun Gothic"/>
            </a:endParaRPr>
          </a:p>
          <a:p>
            <a:pPr indent="-317500" lvl="0" marL="457200" rtl="0" algn="l">
              <a:lnSpc>
                <a:spcPct val="115000"/>
              </a:lnSpc>
              <a:spcBef>
                <a:spcPts val="0"/>
              </a:spcBef>
              <a:spcAft>
                <a:spcPts val="0"/>
              </a:spcAft>
              <a:buClr>
                <a:srgbClr val="595959"/>
              </a:buClr>
              <a:buSzPts val="1400"/>
              <a:buFont typeface="Malgun Gothic"/>
              <a:buChar char="●"/>
            </a:pPr>
            <a:r>
              <a:rPr b="1" lang="en-US">
                <a:solidFill>
                  <a:srgbClr val="595959"/>
                </a:solidFill>
                <a:latin typeface="Malgun Gothic"/>
                <a:ea typeface="Malgun Gothic"/>
                <a:cs typeface="Malgun Gothic"/>
                <a:sym typeface="Malgun Gothic"/>
              </a:rPr>
              <a:t>대부분의 언어 학습 데이터가 표준어로 만들어져 있고 그러한 데이터로 만든 서비스는 표준어로만 사용가능하기 때문에 노년층을 위한 AI 돌봄 서비스나 주로 농촌 지역에서 쓰이게 되는 스마트팜 서비스는 사투리를 인식하는 기능이 필요하다. </a:t>
            </a:r>
            <a:endParaRPr b="1">
              <a:solidFill>
                <a:srgbClr val="595959"/>
              </a:solidFill>
              <a:highlight>
                <a:srgbClr val="FFFFFF"/>
              </a:highlight>
              <a:latin typeface="Malgun Gothic"/>
              <a:ea typeface="Malgun Gothic"/>
              <a:cs typeface="Malgun Gothic"/>
              <a:sym typeface="Malgun Gothic"/>
            </a:endParaRPr>
          </a:p>
        </p:txBody>
      </p:sp>
      <p:pic>
        <p:nvPicPr>
          <p:cNvPr id="222" name="Google Shape;222;p21"/>
          <p:cNvPicPr preferRelativeResize="0"/>
          <p:nvPr/>
        </p:nvPicPr>
        <p:blipFill>
          <a:blip r:embed="rId3">
            <a:alphaModFix/>
          </a:blip>
          <a:stretch>
            <a:fillRect/>
          </a:stretch>
        </p:blipFill>
        <p:spPr>
          <a:xfrm>
            <a:off x="7126100" y="2084750"/>
            <a:ext cx="4129100" cy="372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pSp>
        <p:nvGrpSpPr>
          <p:cNvPr id="227" name="Google Shape;227;p22"/>
          <p:cNvGrpSpPr/>
          <p:nvPr/>
        </p:nvGrpSpPr>
        <p:grpSpPr>
          <a:xfrm>
            <a:off x="523075" y="1418325"/>
            <a:ext cx="11145900" cy="5120400"/>
            <a:chOff x="523075" y="1265925"/>
            <a:chExt cx="11145900" cy="5120400"/>
          </a:xfrm>
        </p:grpSpPr>
        <p:sp>
          <p:nvSpPr>
            <p:cNvPr id="228" name="Google Shape;228;p22"/>
            <p:cNvSpPr/>
            <p:nvPr/>
          </p:nvSpPr>
          <p:spPr>
            <a:xfrm>
              <a:off x="523075" y="1265925"/>
              <a:ext cx="11145900" cy="51204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sp>
          <p:nvSpPr>
            <p:cNvPr id="229" name="Google Shape;229;p22"/>
            <p:cNvSpPr/>
            <p:nvPr/>
          </p:nvSpPr>
          <p:spPr>
            <a:xfrm>
              <a:off x="662189" y="1403260"/>
              <a:ext cx="10867800" cy="4845600"/>
            </a:xfrm>
            <a:prstGeom prst="rect">
              <a:avLst/>
            </a:prstGeom>
            <a:solidFill>
              <a:schemeClr val="lt1"/>
            </a:solidFill>
            <a:ln cap="flat" cmpd="sng" w="19050">
              <a:solidFill>
                <a:srgbClr val="F7835A"/>
              </a:solidFill>
              <a:prstDash val="solid"/>
              <a:miter lim="800000"/>
              <a:headEnd len="sm" w="sm" type="none"/>
              <a:tailEnd len="sm" w="sm" type="none"/>
            </a:ln>
            <a:effectLst>
              <a:outerShdw blurRad="254000" rotWithShape="0" dir="16200000" dist="38100">
                <a:srgbClr val="000000">
                  <a:alpha val="9800"/>
                </a:srgbClr>
              </a:outerShdw>
            </a:effectLst>
          </p:spPr>
          <p:txBody>
            <a:bodyPr anchorCtr="0" anchor="t" bIns="45700" lIns="91425" spcFirstLastPara="1" rIns="91425" wrap="square" tIns="0">
              <a:noAutofit/>
            </a:bodyPr>
            <a:lstStyle/>
            <a:p>
              <a:pPr indent="0" lvl="0" marL="0" marR="0" rtl="0" algn="ctr">
                <a:spcBef>
                  <a:spcPts val="0"/>
                </a:spcBef>
                <a:spcAft>
                  <a:spcPts val="0"/>
                </a:spcAft>
                <a:buNone/>
              </a:pPr>
              <a:r>
                <a:t/>
              </a:r>
              <a:endParaRPr b="0" i="0" sz="1600" u="none" cap="none" strike="noStrike">
                <a:solidFill>
                  <a:srgbClr val="FFFFFF"/>
                </a:solidFill>
                <a:latin typeface="Malgun Gothic"/>
                <a:ea typeface="Malgun Gothic"/>
                <a:cs typeface="Malgun Gothic"/>
                <a:sym typeface="Malgun Gothic"/>
              </a:endParaRPr>
            </a:p>
          </p:txBody>
        </p:sp>
      </p:grpSp>
      <p:grpSp>
        <p:nvGrpSpPr>
          <p:cNvPr id="230" name="Google Shape;230;p22"/>
          <p:cNvGrpSpPr/>
          <p:nvPr/>
        </p:nvGrpSpPr>
        <p:grpSpPr>
          <a:xfrm>
            <a:off x="0" y="-2576"/>
            <a:ext cx="12192000" cy="1420851"/>
            <a:chOff x="0" y="-2576"/>
            <a:chExt cx="12192000" cy="1420851"/>
          </a:xfrm>
        </p:grpSpPr>
        <p:sp>
          <p:nvSpPr>
            <p:cNvPr id="231" name="Google Shape;231;p22"/>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2" name="Google Shape;232;p22"/>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rgbClr val="F7835A"/>
                  </a:solidFill>
                  <a:latin typeface="Malgun Gothic"/>
                  <a:ea typeface="Malgun Gothic"/>
                  <a:cs typeface="Malgun Gothic"/>
                  <a:sym typeface="Malgun Gothic"/>
                </a:rPr>
                <a:t>경상도 </a:t>
              </a:r>
              <a:r>
                <a:rPr b="1" lang="en-US" sz="2800">
                  <a:solidFill>
                    <a:srgbClr val="6B6452"/>
                  </a:solidFill>
                  <a:latin typeface="Malgun Gothic"/>
                  <a:ea typeface="Malgun Gothic"/>
                  <a:cs typeface="Malgun Gothic"/>
                  <a:sym typeface="Malgun Gothic"/>
                </a:rPr>
                <a:t>사투리 번역기</a:t>
              </a:r>
              <a:endParaRPr b="0" i="0" sz="3600" u="none" cap="none" strike="noStrike">
                <a:solidFill>
                  <a:srgbClr val="6B6452"/>
                </a:solidFill>
                <a:latin typeface="Malgun Gothic"/>
                <a:ea typeface="Malgun Gothic"/>
                <a:cs typeface="Malgun Gothic"/>
                <a:sym typeface="Malgun Gothic"/>
              </a:endParaRPr>
            </a:p>
          </p:txBody>
        </p:sp>
        <p:sp>
          <p:nvSpPr>
            <p:cNvPr id="233" name="Google Shape;233;p22"/>
            <p:cNvSpPr/>
            <p:nvPr/>
          </p:nvSpPr>
          <p:spPr>
            <a:xfrm>
              <a:off x="1201725" y="666725"/>
              <a:ext cx="15753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프로젝트 배경</a:t>
              </a:r>
              <a:endParaRPr b="1"/>
            </a:p>
          </p:txBody>
        </p:sp>
        <p:sp>
          <p:nvSpPr>
            <p:cNvPr id="234" name="Google Shape;234;p22"/>
            <p:cNvSpPr txBox="1"/>
            <p:nvPr/>
          </p:nvSpPr>
          <p:spPr>
            <a:xfrm>
              <a:off x="563800" y="1018075"/>
              <a:ext cx="285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BFBFBF"/>
                  </a:solidFill>
                  <a:latin typeface="Malgun Gothic"/>
                  <a:ea typeface="Malgun Gothic"/>
                  <a:cs typeface="Malgun Gothic"/>
                  <a:sym typeface="Malgun Gothic"/>
                </a:rPr>
                <a:t>주제 선정 배경</a:t>
              </a:r>
              <a:r>
                <a:rPr b="1" lang="en-US">
                  <a:solidFill>
                    <a:srgbClr val="595959"/>
                  </a:solidFill>
                  <a:latin typeface="Malgun Gothic"/>
                  <a:ea typeface="Malgun Gothic"/>
                  <a:cs typeface="Malgun Gothic"/>
                  <a:sym typeface="Malgun Gothic"/>
                </a:rPr>
                <a:t>	</a:t>
              </a:r>
              <a:r>
                <a:rPr b="1" lang="en-US">
                  <a:solidFill>
                    <a:srgbClr val="333333"/>
                  </a:solidFill>
                  <a:latin typeface="Malgun Gothic"/>
                  <a:ea typeface="Malgun Gothic"/>
                  <a:cs typeface="Malgun Gothic"/>
                  <a:sym typeface="Malgun Gothic"/>
                </a:rPr>
                <a:t>프로젝트 선정 </a:t>
              </a:r>
              <a:endParaRPr b="1">
                <a:solidFill>
                  <a:srgbClr val="333333"/>
                </a:solidFill>
                <a:latin typeface="Malgun Gothic"/>
                <a:ea typeface="Malgun Gothic"/>
                <a:cs typeface="Malgun Gothic"/>
                <a:sym typeface="Malgun Gothic"/>
              </a:endParaRPr>
            </a:p>
          </p:txBody>
        </p:sp>
      </p:grpSp>
      <p:sp>
        <p:nvSpPr>
          <p:cNvPr id="235" name="Google Shape;235;p22"/>
          <p:cNvSpPr/>
          <p:nvPr/>
        </p:nvSpPr>
        <p:spPr>
          <a:xfrm>
            <a:off x="5098238"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절차 및 방법</a:t>
            </a:r>
            <a:endParaRPr b="1"/>
          </a:p>
        </p:txBody>
      </p:sp>
      <p:sp>
        <p:nvSpPr>
          <p:cNvPr id="236" name="Google Shape;236;p22"/>
          <p:cNvSpPr/>
          <p:nvPr/>
        </p:nvSpPr>
        <p:spPr>
          <a:xfrm>
            <a:off x="9086875" y="666725"/>
            <a:ext cx="1667400" cy="320700"/>
          </a:xfrm>
          <a:prstGeom prst="roundRect">
            <a:avLst>
              <a:gd fmla="val 16667" name="adj"/>
            </a:avLst>
          </a:prstGeom>
          <a:solidFill>
            <a:srgbClr val="F3E8C6"/>
          </a:solidFill>
          <a:ln cap="flat" cmpd="sng" w="19050">
            <a:solidFill>
              <a:srgbClr val="F783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수행 결과</a:t>
            </a:r>
            <a:endParaRPr b="1"/>
          </a:p>
        </p:txBody>
      </p:sp>
      <p:sp>
        <p:nvSpPr>
          <p:cNvPr id="237" name="Google Shape;237;p22"/>
          <p:cNvSpPr/>
          <p:nvPr/>
        </p:nvSpPr>
        <p:spPr>
          <a:xfrm>
            <a:off x="1574600" y="4204306"/>
            <a:ext cx="16869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프로젝트 목적</a:t>
            </a:r>
            <a:endParaRPr b="1">
              <a:solidFill>
                <a:schemeClr val="lt1"/>
              </a:solidFill>
              <a:latin typeface="Malgun Gothic"/>
              <a:ea typeface="Malgun Gothic"/>
              <a:cs typeface="Malgun Gothic"/>
              <a:sym typeface="Malgun Gothic"/>
            </a:endParaRPr>
          </a:p>
        </p:txBody>
      </p:sp>
      <p:sp>
        <p:nvSpPr>
          <p:cNvPr id="238" name="Google Shape;238;p22"/>
          <p:cNvSpPr txBox="1"/>
          <p:nvPr/>
        </p:nvSpPr>
        <p:spPr>
          <a:xfrm>
            <a:off x="1574600" y="5016425"/>
            <a:ext cx="543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a:solidFill>
                  <a:srgbClr val="595959"/>
                </a:solidFill>
                <a:latin typeface="Malgun Gothic"/>
                <a:ea typeface="Malgun Gothic"/>
                <a:cs typeface="Malgun Gothic"/>
                <a:sym typeface="Malgun Gothic"/>
              </a:rPr>
              <a:t>지역간 언어적 특성으로 인한 소통의 어려움을 해결하여 지역에 관계없이 원활한 소통 할 수 있도록 도와주는 프로그램을 개발</a:t>
            </a:r>
            <a:endParaRPr b="1">
              <a:solidFill>
                <a:srgbClr val="595959"/>
              </a:solidFill>
              <a:latin typeface="Malgun Gothic"/>
              <a:ea typeface="Malgun Gothic"/>
              <a:cs typeface="Malgun Gothic"/>
              <a:sym typeface="Malgun Gothic"/>
            </a:endParaRPr>
          </a:p>
        </p:txBody>
      </p:sp>
      <p:sp>
        <p:nvSpPr>
          <p:cNvPr id="239" name="Google Shape;239;p22"/>
          <p:cNvSpPr/>
          <p:nvPr/>
        </p:nvSpPr>
        <p:spPr>
          <a:xfrm>
            <a:off x="1574600" y="2025950"/>
            <a:ext cx="1708200" cy="446700"/>
          </a:xfrm>
          <a:prstGeom prst="roundRect">
            <a:avLst>
              <a:gd fmla="val 16667" name="adj"/>
            </a:avLst>
          </a:prstGeom>
          <a:solidFill>
            <a:srgbClr val="F7835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Malgun Gothic"/>
                <a:ea typeface="Malgun Gothic"/>
                <a:cs typeface="Malgun Gothic"/>
                <a:sym typeface="Malgun Gothic"/>
              </a:rPr>
              <a:t>프로젝트 선정</a:t>
            </a:r>
            <a:endParaRPr b="1">
              <a:solidFill>
                <a:schemeClr val="lt1"/>
              </a:solidFill>
              <a:latin typeface="Malgun Gothic"/>
              <a:ea typeface="Malgun Gothic"/>
              <a:cs typeface="Malgun Gothic"/>
              <a:sym typeface="Malgun Gothic"/>
            </a:endParaRPr>
          </a:p>
        </p:txBody>
      </p:sp>
      <p:sp>
        <p:nvSpPr>
          <p:cNvPr id="240" name="Google Shape;240;p22"/>
          <p:cNvSpPr txBox="1"/>
          <p:nvPr/>
        </p:nvSpPr>
        <p:spPr>
          <a:xfrm>
            <a:off x="1574600" y="2892600"/>
            <a:ext cx="543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595959"/>
                </a:solidFill>
                <a:latin typeface="Malgun Gothic"/>
                <a:ea typeface="Malgun Gothic"/>
                <a:cs typeface="Malgun Gothic"/>
                <a:sym typeface="Malgun Gothic"/>
              </a:rPr>
              <a:t>방언의 역사적 가치를 이해하고 이 언어를 활용하여 방언을 사용하는 사람들을 위해 방언 - 표준어 번역기를 만들게 되었습니다.</a:t>
            </a:r>
            <a:endParaRPr b="1">
              <a:solidFill>
                <a:srgbClr val="595959"/>
              </a:solidFill>
              <a:latin typeface="Malgun Gothic"/>
              <a:ea typeface="Malgun Gothic"/>
              <a:cs typeface="Malgun Gothic"/>
              <a:sym typeface="Malgun Gothic"/>
            </a:endParaRPr>
          </a:p>
        </p:txBody>
      </p:sp>
      <p:pic>
        <p:nvPicPr>
          <p:cNvPr id="241" name="Google Shape;241;p22"/>
          <p:cNvPicPr preferRelativeResize="0"/>
          <p:nvPr/>
        </p:nvPicPr>
        <p:blipFill>
          <a:blip r:embed="rId3">
            <a:alphaModFix/>
          </a:blip>
          <a:stretch>
            <a:fillRect/>
          </a:stretch>
        </p:blipFill>
        <p:spPr>
          <a:xfrm>
            <a:off x="7110975" y="2330100"/>
            <a:ext cx="3949325" cy="348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pSp>
        <p:nvGrpSpPr>
          <p:cNvPr id="246" name="Google Shape;246;p23"/>
          <p:cNvGrpSpPr/>
          <p:nvPr/>
        </p:nvGrpSpPr>
        <p:grpSpPr>
          <a:xfrm>
            <a:off x="0" y="-2576"/>
            <a:ext cx="12192000" cy="789000"/>
            <a:chOff x="0" y="-2576"/>
            <a:chExt cx="12192000" cy="789000"/>
          </a:xfrm>
        </p:grpSpPr>
        <p:sp>
          <p:nvSpPr>
            <p:cNvPr id="247" name="Google Shape;247;p23"/>
            <p:cNvSpPr/>
            <p:nvPr/>
          </p:nvSpPr>
          <p:spPr>
            <a:xfrm>
              <a:off x="0" y="-2576"/>
              <a:ext cx="12192000" cy="789000"/>
            </a:xfrm>
            <a:prstGeom prst="rect">
              <a:avLst/>
            </a:prstGeom>
            <a:solidFill>
              <a:srgbClr val="EFEBDF"/>
            </a:solidFill>
            <a:ln>
              <a:noFill/>
            </a:ln>
            <a:effectLst>
              <a:outerShdw rotWithShape="0" algn="t" dir="5400000" dist="25400">
                <a:srgbClr val="F7835A"/>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48" name="Google Shape;248;p23"/>
            <p:cNvSpPr txBox="1"/>
            <p:nvPr/>
          </p:nvSpPr>
          <p:spPr>
            <a:xfrm>
              <a:off x="152406" y="130325"/>
              <a:ext cx="7209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7835A"/>
                  </a:solidFill>
                </a:rPr>
                <a:t>팀</a:t>
              </a:r>
              <a:r>
                <a:rPr b="1" i="0" lang="en-US" sz="2800" u="none" cap="none" strike="noStrike">
                  <a:solidFill>
                    <a:srgbClr val="6B6452"/>
                  </a:solidFill>
                  <a:latin typeface="Arial"/>
                  <a:ea typeface="Arial"/>
                  <a:cs typeface="Arial"/>
                  <a:sym typeface="Arial"/>
                </a:rPr>
                <a:t> </a:t>
              </a:r>
              <a:r>
                <a:rPr b="1" lang="en-US" sz="2800">
                  <a:solidFill>
                    <a:srgbClr val="6B6452"/>
                  </a:solidFill>
                </a:rPr>
                <a:t>구성 및 역할</a:t>
              </a:r>
              <a:endParaRPr b="0" i="0" sz="3600" u="none" cap="none" strike="noStrike">
                <a:solidFill>
                  <a:srgbClr val="6B6452"/>
                </a:solidFill>
                <a:latin typeface="Malgun Gothic"/>
                <a:ea typeface="Malgun Gothic"/>
                <a:cs typeface="Malgun Gothic"/>
                <a:sym typeface="Malgun Gothic"/>
              </a:endParaRPr>
            </a:p>
          </p:txBody>
        </p:sp>
      </p:grpSp>
      <p:sp>
        <p:nvSpPr>
          <p:cNvPr id="249" name="Google Shape;249;p23"/>
          <p:cNvSpPr txBox="1"/>
          <p:nvPr/>
        </p:nvSpPr>
        <p:spPr>
          <a:xfrm>
            <a:off x="1526425" y="4623744"/>
            <a:ext cx="2830800" cy="1639200"/>
          </a:xfrm>
          <a:prstGeom prst="rect">
            <a:avLst/>
          </a:prstGeom>
          <a:noFill/>
          <a:ln>
            <a:noFill/>
          </a:ln>
        </p:spPr>
        <p:txBody>
          <a:bodyPr anchorCtr="0" anchor="t" bIns="34275" lIns="68575" spcFirstLastPara="1" rIns="68575" wrap="square" tIns="34275">
            <a:spAutoFit/>
          </a:bodyPr>
          <a:lstStyle/>
          <a:p>
            <a:pPr indent="-228600" lvl="0" marL="215900" marR="0" rtl="0" algn="l">
              <a:lnSpc>
                <a:spcPct val="150000"/>
              </a:lnSpc>
              <a:spcBef>
                <a:spcPts val="0"/>
              </a:spcBef>
              <a:spcAft>
                <a:spcPts val="0"/>
              </a:spcAft>
              <a:buClr>
                <a:srgbClr val="000000"/>
              </a:buClr>
              <a:buSzPts val="1200"/>
              <a:buFont typeface="Malgun Gothic"/>
              <a:buChar char="▪"/>
            </a:pPr>
            <a:r>
              <a:rPr lang="en-US" sz="1200">
                <a:latin typeface="Malgun Gothic"/>
                <a:ea typeface="Malgun Gothic"/>
                <a:cs typeface="Malgun Gothic"/>
                <a:sym typeface="Malgun Gothic"/>
              </a:rPr>
              <a:t>자료조사</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SzPts val="1200"/>
              <a:buFont typeface="Malgun Gothic"/>
              <a:buChar char="▪"/>
            </a:pPr>
            <a:r>
              <a:rPr lang="en-US" sz="1200">
                <a:latin typeface="Malgun Gothic"/>
                <a:ea typeface="Malgun Gothic"/>
                <a:cs typeface="Malgun Gothic"/>
                <a:sym typeface="Malgun Gothic"/>
              </a:rPr>
              <a:t>데이터 수집</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SzPts val="1200"/>
              <a:buFont typeface="Malgun Gothic"/>
              <a:buChar char="▪"/>
            </a:pPr>
            <a:r>
              <a:rPr lang="en-US" sz="1200">
                <a:latin typeface="Malgun Gothic"/>
                <a:ea typeface="Malgun Gothic"/>
                <a:cs typeface="Malgun Gothic"/>
                <a:sym typeface="Malgun Gothic"/>
              </a:rPr>
              <a:t>알고리즘 설계</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Clr>
                <a:srgbClr val="000000"/>
              </a:buClr>
              <a:buSzPts val="1200"/>
              <a:buFont typeface="Malgun Gothic"/>
              <a:buChar char="▪"/>
            </a:pPr>
            <a:r>
              <a:rPr lang="en-US" sz="1200">
                <a:latin typeface="Malgun Gothic"/>
                <a:ea typeface="Malgun Gothic"/>
                <a:cs typeface="Malgun Gothic"/>
                <a:sym typeface="Malgun Gothic"/>
              </a:rPr>
              <a:t>데이터 전처리</a:t>
            </a:r>
            <a:endParaRPr sz="1200">
              <a:solidFill>
                <a:srgbClr val="000000"/>
              </a:solidFill>
              <a:latin typeface="Malgun Gothic"/>
              <a:ea typeface="Malgun Gothic"/>
              <a:cs typeface="Malgun Gothic"/>
              <a:sym typeface="Malgun Gothic"/>
            </a:endParaRPr>
          </a:p>
          <a:p>
            <a:pPr indent="-228600" lvl="0" marL="215900" marR="0" rtl="0" algn="l">
              <a:lnSpc>
                <a:spcPct val="150000"/>
              </a:lnSpc>
              <a:spcBef>
                <a:spcPts val="0"/>
              </a:spcBef>
              <a:spcAft>
                <a:spcPts val="0"/>
              </a:spcAft>
              <a:buClr>
                <a:srgbClr val="000000"/>
              </a:buClr>
              <a:buSzPts val="1200"/>
              <a:buFont typeface="Malgun Gothic"/>
              <a:buChar char="▪"/>
            </a:pPr>
            <a:r>
              <a:rPr lang="en-US" sz="1200">
                <a:latin typeface="Malgun Gothic"/>
                <a:ea typeface="Malgun Gothic"/>
                <a:cs typeface="Malgun Gothic"/>
                <a:sym typeface="Malgun Gothic"/>
              </a:rPr>
              <a:t>기능 구현</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SzPts val="1200"/>
              <a:buFont typeface="Malgun Gothic"/>
              <a:buChar char="▪"/>
            </a:pPr>
            <a:r>
              <a:rPr lang="en-US" sz="1200">
                <a:latin typeface="Malgun Gothic"/>
                <a:ea typeface="Malgun Gothic"/>
                <a:cs typeface="Malgun Gothic"/>
                <a:sym typeface="Malgun Gothic"/>
              </a:rPr>
              <a:t>발표</a:t>
            </a:r>
            <a:endParaRPr sz="1200">
              <a:latin typeface="Malgun Gothic"/>
              <a:ea typeface="Malgun Gothic"/>
              <a:cs typeface="Malgun Gothic"/>
              <a:sym typeface="Malgun Gothic"/>
            </a:endParaRPr>
          </a:p>
        </p:txBody>
      </p:sp>
      <p:sp>
        <p:nvSpPr>
          <p:cNvPr id="250" name="Google Shape;250;p23"/>
          <p:cNvSpPr/>
          <p:nvPr/>
        </p:nvSpPr>
        <p:spPr>
          <a:xfrm>
            <a:off x="1335291" y="1645799"/>
            <a:ext cx="2451050" cy="2728165"/>
          </a:xfrm>
          <a:custGeom>
            <a:rect b="b" l="l" r="r" t="t"/>
            <a:pathLst>
              <a:path extrusionOk="0" h="3267263" w="3132332">
                <a:moveTo>
                  <a:pt x="266633" y="457"/>
                </a:moveTo>
                <a:lnTo>
                  <a:pt x="2867625" y="457"/>
                </a:lnTo>
                <a:cubicBezTo>
                  <a:pt x="3014026" y="457"/>
                  <a:pt x="3133801" y="120233"/>
                  <a:pt x="3133801" y="266633"/>
                </a:cubicBezTo>
                <a:lnTo>
                  <a:pt x="3133801" y="2552923"/>
                </a:lnTo>
                <a:cubicBezTo>
                  <a:pt x="3133801" y="2699323"/>
                  <a:pt x="3014026" y="2819099"/>
                  <a:pt x="2867625" y="2819099"/>
                </a:cubicBezTo>
                <a:lnTo>
                  <a:pt x="2331129" y="2819099"/>
                </a:lnTo>
                <a:lnTo>
                  <a:pt x="2468108" y="3186642"/>
                </a:lnTo>
                <a:cubicBezTo>
                  <a:pt x="2491745" y="3236084"/>
                  <a:pt x="2436014" y="3288876"/>
                  <a:pt x="2389969" y="3259167"/>
                </a:cubicBezTo>
                <a:cubicBezTo>
                  <a:pt x="2149960" y="3104382"/>
                  <a:pt x="1938407" y="2956680"/>
                  <a:pt x="1732058" y="2819075"/>
                </a:cubicBezTo>
                <a:lnTo>
                  <a:pt x="266633" y="2819075"/>
                </a:lnTo>
                <a:cubicBezTo>
                  <a:pt x="120233" y="2819123"/>
                  <a:pt x="457" y="2699347"/>
                  <a:pt x="457" y="2552947"/>
                </a:cubicBezTo>
                <a:lnTo>
                  <a:pt x="457" y="266657"/>
                </a:lnTo>
                <a:cubicBezTo>
                  <a:pt x="457" y="120233"/>
                  <a:pt x="120233" y="457"/>
                  <a:pt x="266633" y="457"/>
                </a:cubicBezTo>
                <a:close/>
              </a:path>
            </a:pathLst>
          </a:custGeom>
          <a:solidFill>
            <a:srgbClr val="EFEBDF"/>
          </a:solidFill>
          <a:ln>
            <a:noFill/>
          </a:ln>
        </p:spPr>
        <p:txBody>
          <a:bodyPr anchorCtr="0" anchor="ctr" bIns="297000" lIns="68575" spcFirstLastPara="1" rIns="68575" wrap="square" tIns="34275">
            <a:noAutofit/>
          </a:bodyPr>
          <a:lstStyle/>
          <a:p>
            <a:pPr indent="0" lvl="0" marL="0" marR="0" rtl="0" algn="ctr">
              <a:spcBef>
                <a:spcPts val="0"/>
              </a:spcBef>
              <a:spcAft>
                <a:spcPts val="0"/>
              </a:spcAft>
              <a:buNone/>
            </a:pPr>
            <a:r>
              <a:rPr b="1" lang="en-US" sz="1800">
                <a:solidFill>
                  <a:srgbClr val="595959"/>
                </a:solidFill>
                <a:latin typeface="Malgun Gothic"/>
                <a:ea typeface="Malgun Gothic"/>
                <a:cs typeface="Malgun Gothic"/>
                <a:sym typeface="Malgun Gothic"/>
              </a:rPr>
              <a:t>박시원</a:t>
            </a:r>
            <a:endParaRPr b="1" sz="1800">
              <a:solidFill>
                <a:srgbClr val="595959"/>
              </a:solidFill>
              <a:latin typeface="Malgun Gothic"/>
              <a:ea typeface="Malgun Gothic"/>
              <a:cs typeface="Malgun Gothic"/>
              <a:sym typeface="Malgun Gothic"/>
            </a:endParaRPr>
          </a:p>
        </p:txBody>
      </p:sp>
      <p:sp>
        <p:nvSpPr>
          <p:cNvPr id="251" name="Google Shape;251;p23"/>
          <p:cNvSpPr/>
          <p:nvPr/>
        </p:nvSpPr>
        <p:spPr>
          <a:xfrm>
            <a:off x="8409806" y="1645799"/>
            <a:ext cx="2451050" cy="2728165"/>
          </a:xfrm>
          <a:custGeom>
            <a:rect b="b" l="l" r="r" t="t"/>
            <a:pathLst>
              <a:path extrusionOk="0" h="3267263" w="3132332">
                <a:moveTo>
                  <a:pt x="2867649" y="457"/>
                </a:moveTo>
                <a:lnTo>
                  <a:pt x="266633" y="457"/>
                </a:lnTo>
                <a:cubicBezTo>
                  <a:pt x="120233" y="457"/>
                  <a:pt x="457" y="120233"/>
                  <a:pt x="457" y="266633"/>
                </a:cubicBezTo>
                <a:lnTo>
                  <a:pt x="457" y="2552923"/>
                </a:lnTo>
                <a:cubicBezTo>
                  <a:pt x="457" y="2699323"/>
                  <a:pt x="120233" y="2819099"/>
                  <a:pt x="266633" y="2819099"/>
                </a:cubicBezTo>
                <a:lnTo>
                  <a:pt x="803129" y="2819099"/>
                </a:lnTo>
                <a:lnTo>
                  <a:pt x="666150" y="3186642"/>
                </a:lnTo>
                <a:cubicBezTo>
                  <a:pt x="642513" y="3236084"/>
                  <a:pt x="698245" y="3288876"/>
                  <a:pt x="744290" y="3259167"/>
                </a:cubicBezTo>
                <a:cubicBezTo>
                  <a:pt x="984298" y="3104382"/>
                  <a:pt x="1195852" y="2956680"/>
                  <a:pt x="1402199" y="2819075"/>
                </a:cubicBezTo>
                <a:lnTo>
                  <a:pt x="2867601" y="2819075"/>
                </a:lnTo>
                <a:cubicBezTo>
                  <a:pt x="3014002" y="2819075"/>
                  <a:pt x="3133778" y="2699299"/>
                  <a:pt x="3133778" y="2552898"/>
                </a:cubicBezTo>
                <a:lnTo>
                  <a:pt x="3133778" y="266633"/>
                </a:lnTo>
                <a:cubicBezTo>
                  <a:pt x="3133826" y="120233"/>
                  <a:pt x="3014050" y="457"/>
                  <a:pt x="2867649" y="457"/>
                </a:cubicBezTo>
                <a:close/>
              </a:path>
            </a:pathLst>
          </a:custGeom>
          <a:solidFill>
            <a:srgbClr val="EFEBDF"/>
          </a:solidFill>
          <a:ln>
            <a:noFill/>
          </a:ln>
        </p:spPr>
        <p:txBody>
          <a:bodyPr anchorCtr="0" anchor="ctr" bIns="297000" lIns="68575" spcFirstLastPara="1" rIns="68575" wrap="square" tIns="34275">
            <a:noAutofit/>
          </a:bodyPr>
          <a:lstStyle/>
          <a:p>
            <a:pPr indent="0" lvl="0" marL="0" marR="0" rtl="0" algn="ctr">
              <a:spcBef>
                <a:spcPts val="0"/>
              </a:spcBef>
              <a:spcAft>
                <a:spcPts val="0"/>
              </a:spcAft>
              <a:buNone/>
            </a:pPr>
            <a:r>
              <a:rPr b="1" lang="en-US" sz="1800">
                <a:solidFill>
                  <a:srgbClr val="595959"/>
                </a:solidFill>
                <a:latin typeface="Malgun Gothic"/>
                <a:ea typeface="Malgun Gothic"/>
                <a:cs typeface="Malgun Gothic"/>
                <a:sym typeface="Malgun Gothic"/>
              </a:rPr>
              <a:t>정연규</a:t>
            </a:r>
            <a:endParaRPr b="1" sz="1800">
              <a:solidFill>
                <a:srgbClr val="595959"/>
              </a:solidFill>
              <a:latin typeface="Malgun Gothic"/>
              <a:ea typeface="Malgun Gothic"/>
              <a:cs typeface="Malgun Gothic"/>
              <a:sym typeface="Malgun Gothic"/>
            </a:endParaRPr>
          </a:p>
        </p:txBody>
      </p:sp>
      <p:sp>
        <p:nvSpPr>
          <p:cNvPr id="252" name="Google Shape;252;p23"/>
          <p:cNvSpPr/>
          <p:nvPr/>
        </p:nvSpPr>
        <p:spPr>
          <a:xfrm>
            <a:off x="4872140" y="1644675"/>
            <a:ext cx="2452935" cy="2756332"/>
          </a:xfrm>
          <a:custGeom>
            <a:rect b="b" l="l" r="r" t="t"/>
            <a:pathLst>
              <a:path extrusionOk="0" h="3300996" w="3134741">
                <a:moveTo>
                  <a:pt x="1621199" y="3269432"/>
                </a:moveTo>
                <a:lnTo>
                  <a:pt x="1797573" y="2820497"/>
                </a:lnTo>
                <a:lnTo>
                  <a:pt x="2868975" y="2820497"/>
                </a:lnTo>
                <a:cubicBezTo>
                  <a:pt x="3015376" y="2820497"/>
                  <a:pt x="3135151" y="2700721"/>
                  <a:pt x="3135151" y="2554321"/>
                </a:cubicBezTo>
                <a:lnTo>
                  <a:pt x="3135151" y="267983"/>
                </a:lnTo>
                <a:cubicBezTo>
                  <a:pt x="3135175" y="121583"/>
                  <a:pt x="3015400" y="1807"/>
                  <a:pt x="2868999" y="1807"/>
                </a:cubicBezTo>
                <a:lnTo>
                  <a:pt x="267983" y="1807"/>
                </a:lnTo>
                <a:cubicBezTo>
                  <a:pt x="121583" y="1807"/>
                  <a:pt x="1807" y="121583"/>
                  <a:pt x="1807" y="267983"/>
                </a:cubicBezTo>
                <a:lnTo>
                  <a:pt x="1807" y="2554273"/>
                </a:lnTo>
                <a:cubicBezTo>
                  <a:pt x="1807" y="2700673"/>
                  <a:pt x="121583" y="2820449"/>
                  <a:pt x="267983" y="2820449"/>
                </a:cubicBezTo>
                <a:lnTo>
                  <a:pt x="1339385" y="2820449"/>
                </a:lnTo>
                <a:lnTo>
                  <a:pt x="1515760" y="3269384"/>
                </a:lnTo>
                <a:cubicBezTo>
                  <a:pt x="1526048" y="3288973"/>
                  <a:pt x="1546336" y="3301238"/>
                  <a:pt x="1568455" y="3301238"/>
                </a:cubicBezTo>
                <a:lnTo>
                  <a:pt x="1568455" y="3301238"/>
                </a:lnTo>
                <a:cubicBezTo>
                  <a:pt x="1590622" y="3301262"/>
                  <a:pt x="1610910" y="3288997"/>
                  <a:pt x="1621199" y="3269432"/>
                </a:cubicBezTo>
                <a:close/>
              </a:path>
            </a:pathLst>
          </a:custGeom>
          <a:solidFill>
            <a:srgbClr val="EFEBDF"/>
          </a:solidFill>
          <a:ln>
            <a:noFill/>
          </a:ln>
        </p:spPr>
        <p:txBody>
          <a:bodyPr anchorCtr="0" anchor="ctr" bIns="297000" lIns="68575" spcFirstLastPara="1" rIns="68575" wrap="square" tIns="34275">
            <a:noAutofit/>
          </a:bodyPr>
          <a:lstStyle/>
          <a:p>
            <a:pPr indent="0" lvl="0" marL="0" marR="0" rtl="0" algn="ctr">
              <a:spcBef>
                <a:spcPts val="0"/>
              </a:spcBef>
              <a:spcAft>
                <a:spcPts val="0"/>
              </a:spcAft>
              <a:buNone/>
            </a:pPr>
            <a:r>
              <a:rPr b="1" lang="en-US" sz="1800">
                <a:solidFill>
                  <a:srgbClr val="595959"/>
                </a:solidFill>
                <a:latin typeface="Malgun Gothic"/>
                <a:ea typeface="Malgun Gothic"/>
                <a:cs typeface="Malgun Gothic"/>
                <a:sym typeface="Malgun Gothic"/>
              </a:rPr>
              <a:t>정소비</a:t>
            </a:r>
            <a:endParaRPr b="1" sz="1800">
              <a:solidFill>
                <a:srgbClr val="595959"/>
              </a:solidFill>
              <a:latin typeface="Malgun Gothic"/>
              <a:ea typeface="Malgun Gothic"/>
              <a:cs typeface="Malgun Gothic"/>
              <a:sym typeface="Malgun Gothic"/>
            </a:endParaRPr>
          </a:p>
        </p:txBody>
      </p:sp>
      <p:sp>
        <p:nvSpPr>
          <p:cNvPr id="253" name="Google Shape;253;p23"/>
          <p:cNvSpPr txBox="1"/>
          <p:nvPr/>
        </p:nvSpPr>
        <p:spPr>
          <a:xfrm>
            <a:off x="5064225" y="4598751"/>
            <a:ext cx="2830800" cy="1639200"/>
          </a:xfrm>
          <a:prstGeom prst="rect">
            <a:avLst/>
          </a:prstGeom>
          <a:noFill/>
          <a:ln>
            <a:noFill/>
          </a:ln>
        </p:spPr>
        <p:txBody>
          <a:bodyPr anchorCtr="0" anchor="t" bIns="34275" lIns="68575" spcFirstLastPara="1" rIns="68575" wrap="square" tIns="34275">
            <a:spAutoFit/>
          </a:bodyPr>
          <a:lstStyle/>
          <a:p>
            <a:pPr indent="-228600" lvl="0" marL="215900" marR="0" rtl="0" algn="l">
              <a:lnSpc>
                <a:spcPct val="150000"/>
              </a:lnSpc>
              <a:spcBef>
                <a:spcPts val="0"/>
              </a:spcBef>
              <a:spcAft>
                <a:spcPts val="0"/>
              </a:spcAft>
              <a:buClr>
                <a:srgbClr val="000000"/>
              </a:buClr>
              <a:buSzPts val="1200"/>
              <a:buFont typeface="Malgun Gothic"/>
              <a:buChar char="▪"/>
            </a:pPr>
            <a:r>
              <a:rPr lang="en-US" sz="1200">
                <a:latin typeface="Malgun Gothic"/>
                <a:ea typeface="Malgun Gothic"/>
                <a:cs typeface="Malgun Gothic"/>
                <a:sym typeface="Malgun Gothic"/>
              </a:rPr>
              <a:t>자료조사</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SzPts val="1200"/>
              <a:buFont typeface="Malgun Gothic"/>
              <a:buChar char="▪"/>
            </a:pPr>
            <a:r>
              <a:rPr lang="en-US" sz="1200">
                <a:latin typeface="Malgun Gothic"/>
                <a:ea typeface="Malgun Gothic"/>
                <a:cs typeface="Malgun Gothic"/>
                <a:sym typeface="Malgun Gothic"/>
              </a:rPr>
              <a:t>데이터 수집</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SzPts val="1200"/>
              <a:buFont typeface="Malgun Gothic"/>
              <a:buChar char="▪"/>
            </a:pPr>
            <a:r>
              <a:rPr lang="en-US" sz="1200">
                <a:latin typeface="Malgun Gothic"/>
                <a:ea typeface="Malgun Gothic"/>
                <a:cs typeface="Malgun Gothic"/>
                <a:sym typeface="Malgun Gothic"/>
              </a:rPr>
              <a:t>알고리즘 설계</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Clr>
                <a:srgbClr val="000000"/>
              </a:buClr>
              <a:buSzPts val="1200"/>
              <a:buFont typeface="Malgun Gothic"/>
              <a:buChar char="▪"/>
            </a:pPr>
            <a:r>
              <a:rPr lang="en-US" sz="1200">
                <a:latin typeface="Malgun Gothic"/>
                <a:ea typeface="Malgun Gothic"/>
                <a:cs typeface="Malgun Gothic"/>
                <a:sym typeface="Malgun Gothic"/>
              </a:rPr>
              <a:t>데이터 전처리</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Clr>
                <a:srgbClr val="000000"/>
              </a:buClr>
              <a:buSzPts val="1200"/>
              <a:buFont typeface="Malgun Gothic"/>
              <a:buChar char="▪"/>
            </a:pPr>
            <a:r>
              <a:rPr lang="en-US" sz="1200">
                <a:latin typeface="Malgun Gothic"/>
                <a:ea typeface="Malgun Gothic"/>
                <a:cs typeface="Malgun Gothic"/>
                <a:sym typeface="Malgun Gothic"/>
              </a:rPr>
              <a:t>기능 구현</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SzPts val="1200"/>
              <a:buFont typeface="Malgun Gothic"/>
              <a:buChar char="▪"/>
            </a:pPr>
            <a:r>
              <a:rPr lang="en-US" sz="1200">
                <a:latin typeface="Malgun Gothic"/>
                <a:ea typeface="Malgun Gothic"/>
                <a:cs typeface="Malgun Gothic"/>
                <a:sym typeface="Malgun Gothic"/>
              </a:rPr>
              <a:t>모델 구현</a:t>
            </a:r>
            <a:endParaRPr sz="1200">
              <a:latin typeface="Malgun Gothic"/>
              <a:ea typeface="Malgun Gothic"/>
              <a:cs typeface="Malgun Gothic"/>
              <a:sym typeface="Malgun Gothic"/>
            </a:endParaRPr>
          </a:p>
        </p:txBody>
      </p:sp>
      <p:sp>
        <p:nvSpPr>
          <p:cNvPr id="254" name="Google Shape;254;p23"/>
          <p:cNvSpPr txBox="1"/>
          <p:nvPr/>
        </p:nvSpPr>
        <p:spPr>
          <a:xfrm>
            <a:off x="8790800" y="4598744"/>
            <a:ext cx="2830800" cy="1639200"/>
          </a:xfrm>
          <a:prstGeom prst="rect">
            <a:avLst/>
          </a:prstGeom>
          <a:noFill/>
          <a:ln>
            <a:noFill/>
          </a:ln>
        </p:spPr>
        <p:txBody>
          <a:bodyPr anchorCtr="0" anchor="t" bIns="34275" lIns="68575" spcFirstLastPara="1" rIns="68575" wrap="square" tIns="34275">
            <a:spAutoFit/>
          </a:bodyPr>
          <a:lstStyle/>
          <a:p>
            <a:pPr indent="-228600" lvl="0" marL="215900" marR="0" rtl="0" algn="l">
              <a:lnSpc>
                <a:spcPct val="150000"/>
              </a:lnSpc>
              <a:spcBef>
                <a:spcPts val="0"/>
              </a:spcBef>
              <a:spcAft>
                <a:spcPts val="0"/>
              </a:spcAft>
              <a:buClr>
                <a:srgbClr val="000000"/>
              </a:buClr>
              <a:buSzPts val="1200"/>
              <a:buFont typeface="Malgun Gothic"/>
              <a:buChar char="▪"/>
            </a:pPr>
            <a:r>
              <a:rPr lang="en-US" sz="1200">
                <a:latin typeface="Malgun Gothic"/>
                <a:ea typeface="Malgun Gothic"/>
                <a:cs typeface="Malgun Gothic"/>
                <a:sym typeface="Malgun Gothic"/>
              </a:rPr>
              <a:t>자료조사</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SzPts val="1200"/>
              <a:buFont typeface="Malgun Gothic"/>
              <a:buChar char="▪"/>
            </a:pPr>
            <a:r>
              <a:rPr lang="en-US" sz="1200">
                <a:latin typeface="Malgun Gothic"/>
                <a:ea typeface="Malgun Gothic"/>
                <a:cs typeface="Malgun Gothic"/>
                <a:sym typeface="Malgun Gothic"/>
              </a:rPr>
              <a:t>데이터 수집</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SzPts val="1200"/>
              <a:buFont typeface="Malgun Gothic"/>
              <a:buChar char="▪"/>
            </a:pPr>
            <a:r>
              <a:rPr lang="en-US" sz="1200">
                <a:latin typeface="Malgun Gothic"/>
                <a:ea typeface="Malgun Gothic"/>
                <a:cs typeface="Malgun Gothic"/>
                <a:sym typeface="Malgun Gothic"/>
              </a:rPr>
              <a:t>알고리즘 설계</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Clr>
                <a:srgbClr val="000000"/>
              </a:buClr>
              <a:buSzPts val="1200"/>
              <a:buFont typeface="Malgun Gothic"/>
              <a:buChar char="▪"/>
            </a:pPr>
            <a:r>
              <a:rPr lang="en-US" sz="1200">
                <a:latin typeface="Malgun Gothic"/>
                <a:ea typeface="Malgun Gothic"/>
                <a:cs typeface="Malgun Gothic"/>
                <a:sym typeface="Malgun Gothic"/>
              </a:rPr>
              <a:t>데이터 전처리</a:t>
            </a:r>
            <a:endParaRPr sz="1200">
              <a:solidFill>
                <a:srgbClr val="000000"/>
              </a:solidFill>
              <a:latin typeface="Malgun Gothic"/>
              <a:ea typeface="Malgun Gothic"/>
              <a:cs typeface="Malgun Gothic"/>
              <a:sym typeface="Malgun Gothic"/>
            </a:endParaRPr>
          </a:p>
          <a:p>
            <a:pPr indent="-228600" lvl="0" marL="215900" marR="0" rtl="0" algn="l">
              <a:lnSpc>
                <a:spcPct val="150000"/>
              </a:lnSpc>
              <a:spcBef>
                <a:spcPts val="0"/>
              </a:spcBef>
              <a:spcAft>
                <a:spcPts val="0"/>
              </a:spcAft>
              <a:buClr>
                <a:srgbClr val="000000"/>
              </a:buClr>
              <a:buSzPts val="1200"/>
              <a:buFont typeface="Malgun Gothic"/>
              <a:buChar char="▪"/>
            </a:pPr>
            <a:r>
              <a:rPr lang="en-US" sz="1200">
                <a:latin typeface="Malgun Gothic"/>
                <a:ea typeface="Malgun Gothic"/>
                <a:cs typeface="Malgun Gothic"/>
                <a:sym typeface="Malgun Gothic"/>
              </a:rPr>
              <a:t>기능 구현</a:t>
            </a:r>
            <a:endParaRPr sz="1200">
              <a:latin typeface="Malgun Gothic"/>
              <a:ea typeface="Malgun Gothic"/>
              <a:cs typeface="Malgun Gothic"/>
              <a:sym typeface="Malgun Gothic"/>
            </a:endParaRPr>
          </a:p>
          <a:p>
            <a:pPr indent="-228600" lvl="0" marL="215900" marR="0" rtl="0" algn="l">
              <a:lnSpc>
                <a:spcPct val="150000"/>
              </a:lnSpc>
              <a:spcBef>
                <a:spcPts val="0"/>
              </a:spcBef>
              <a:spcAft>
                <a:spcPts val="0"/>
              </a:spcAft>
              <a:buSzPts val="1200"/>
              <a:buFont typeface="Malgun Gothic"/>
              <a:buChar char="▪"/>
            </a:pPr>
            <a:r>
              <a:rPr lang="en-US" sz="1200">
                <a:latin typeface="Malgun Gothic"/>
                <a:ea typeface="Malgun Gothic"/>
                <a:cs typeface="Malgun Gothic"/>
                <a:sym typeface="Malgun Gothic"/>
              </a:rPr>
              <a:t>문서 작업</a:t>
            </a:r>
            <a:endParaRPr sz="1200">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24"/>
          <p:cNvGrpSpPr/>
          <p:nvPr/>
        </p:nvGrpSpPr>
        <p:grpSpPr>
          <a:xfrm>
            <a:off x="339075" y="273509"/>
            <a:ext cx="11513853" cy="6310967"/>
            <a:chOff x="558600" y="377325"/>
            <a:chExt cx="11132025" cy="6046725"/>
          </a:xfrm>
        </p:grpSpPr>
        <p:sp>
          <p:nvSpPr>
            <p:cNvPr id="260" name="Google Shape;260;p24"/>
            <p:cNvSpPr/>
            <p:nvPr/>
          </p:nvSpPr>
          <p:spPr>
            <a:xfrm>
              <a:off x="558600" y="433950"/>
              <a:ext cx="11074800" cy="5990100"/>
            </a:xfrm>
            <a:prstGeom prst="roundRect">
              <a:avLst>
                <a:gd fmla="val 2520" name="adj"/>
              </a:avLst>
            </a:prstGeom>
            <a:solidFill>
              <a:srgbClr val="EFEBD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10546425" y="377325"/>
              <a:ext cx="1144200" cy="9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10546425" y="433950"/>
              <a:ext cx="1086900" cy="951900"/>
            </a:xfrm>
            <a:prstGeom prst="rtTriangle">
              <a:avLst/>
            </a:prstGeom>
            <a:solidFill>
              <a:srgbClr val="EFEBDF"/>
            </a:solidFill>
            <a:ln cap="flat" cmpd="sng" w="3810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4"/>
          <p:cNvSpPr txBox="1"/>
          <p:nvPr/>
        </p:nvSpPr>
        <p:spPr>
          <a:xfrm>
            <a:off x="1795750" y="1600200"/>
            <a:ext cx="3432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595959"/>
                </a:solidFill>
                <a:latin typeface="Malgun Gothic"/>
                <a:ea typeface="Malgun Gothic"/>
                <a:cs typeface="Malgun Gothic"/>
                <a:sym typeface="Malgun Gothic"/>
              </a:rPr>
              <a:t>수행절차 및 방법</a:t>
            </a:r>
            <a:endParaRPr b="1" sz="3200">
              <a:solidFill>
                <a:srgbClr val="595959"/>
              </a:solidFill>
              <a:latin typeface="Malgun Gothic"/>
              <a:ea typeface="Malgun Gothic"/>
              <a:cs typeface="Malgun Gothic"/>
              <a:sym typeface="Malgun Gothic"/>
            </a:endParaRPr>
          </a:p>
        </p:txBody>
      </p:sp>
      <p:sp>
        <p:nvSpPr>
          <p:cNvPr id="264" name="Google Shape;264;p24"/>
          <p:cNvSpPr/>
          <p:nvPr/>
        </p:nvSpPr>
        <p:spPr>
          <a:xfrm>
            <a:off x="2216890" y="2644505"/>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데이터 설명 및 전처리</a:t>
            </a:r>
            <a:endParaRPr b="1" sz="2000">
              <a:solidFill>
                <a:srgbClr val="3F3F3F"/>
              </a:solidFill>
              <a:latin typeface="Malgun Gothic"/>
              <a:ea typeface="Malgun Gothic"/>
              <a:cs typeface="Malgun Gothic"/>
              <a:sym typeface="Malgun Gothic"/>
            </a:endParaRPr>
          </a:p>
        </p:txBody>
      </p:sp>
      <p:sp>
        <p:nvSpPr>
          <p:cNvPr id="265" name="Google Shape;265;p24"/>
          <p:cNvSpPr/>
          <p:nvPr/>
        </p:nvSpPr>
        <p:spPr>
          <a:xfrm>
            <a:off x="2216890" y="3503992"/>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EDA</a:t>
            </a:r>
            <a:endParaRPr b="1" sz="2000">
              <a:solidFill>
                <a:srgbClr val="3F3F3F"/>
              </a:solidFill>
              <a:latin typeface="Malgun Gothic"/>
              <a:ea typeface="Malgun Gothic"/>
              <a:cs typeface="Malgun Gothic"/>
              <a:sym typeface="Malgun Gothic"/>
            </a:endParaRPr>
          </a:p>
        </p:txBody>
      </p:sp>
      <p:sp>
        <p:nvSpPr>
          <p:cNvPr id="266" name="Google Shape;266;p24"/>
          <p:cNvSpPr/>
          <p:nvPr/>
        </p:nvSpPr>
        <p:spPr>
          <a:xfrm>
            <a:off x="2216890" y="4363492"/>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모델링 과정</a:t>
            </a:r>
            <a:endParaRPr b="1" sz="2000">
              <a:solidFill>
                <a:srgbClr val="3F3F3F"/>
              </a:solidFill>
              <a:latin typeface="Malgun Gothic"/>
              <a:ea typeface="Malgun Gothic"/>
              <a:cs typeface="Malgun Gothic"/>
              <a:sym typeface="Malgun Gothic"/>
            </a:endParaRPr>
          </a:p>
        </p:txBody>
      </p:sp>
      <p:sp>
        <p:nvSpPr>
          <p:cNvPr id="267" name="Google Shape;267;p24"/>
          <p:cNvSpPr/>
          <p:nvPr/>
        </p:nvSpPr>
        <p:spPr>
          <a:xfrm>
            <a:off x="6495084" y="2184911"/>
            <a:ext cx="3831050" cy="3694367"/>
          </a:xfrm>
          <a:custGeom>
            <a:rect b="b" l="l" r="r" t="t"/>
            <a:pathLst>
              <a:path extrusionOk="0" h="390525" w="390525">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F783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Montserrat Light"/>
              <a:ea typeface="Montserrat Light"/>
              <a:cs typeface="Montserrat Light"/>
              <a:sym typeface="Montserrat Light"/>
            </a:endParaRPr>
          </a:p>
        </p:txBody>
      </p:sp>
      <p:sp>
        <p:nvSpPr>
          <p:cNvPr id="268" name="Google Shape;268;p24"/>
          <p:cNvSpPr/>
          <p:nvPr/>
        </p:nvSpPr>
        <p:spPr>
          <a:xfrm>
            <a:off x="2216890" y="5151740"/>
            <a:ext cx="34254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3F3F3F"/>
                </a:solidFill>
                <a:latin typeface="Malgun Gothic"/>
                <a:ea typeface="Malgun Gothic"/>
                <a:cs typeface="Malgun Gothic"/>
                <a:sym typeface="Malgun Gothic"/>
              </a:rPr>
              <a:t>과정 및 개요</a:t>
            </a:r>
            <a:endParaRPr b="1" sz="2000">
              <a:solidFill>
                <a:srgbClr val="3F3F3F"/>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35_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