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91" r:id="rId7"/>
    <p:sldId id="262" r:id="rId8"/>
    <p:sldId id="261" r:id="rId9"/>
    <p:sldId id="263" r:id="rId10"/>
    <p:sldId id="269" r:id="rId11"/>
    <p:sldId id="264" r:id="rId12"/>
    <p:sldId id="265" r:id="rId13"/>
    <p:sldId id="266" r:id="rId14"/>
    <p:sldId id="289" r:id="rId15"/>
    <p:sldId id="275" r:id="rId16"/>
    <p:sldId id="277" r:id="rId17"/>
    <p:sldId id="282" r:id="rId18"/>
    <p:sldId id="278" r:id="rId19"/>
    <p:sldId id="280" r:id="rId20"/>
    <p:sldId id="290" r:id="rId21"/>
    <p:sldId id="267" r:id="rId22"/>
    <p:sldId id="268" r:id="rId23"/>
    <p:sldId id="270" r:id="rId24"/>
    <p:sldId id="276" r:id="rId25"/>
    <p:sldId id="283" r:id="rId26"/>
    <p:sldId id="284" r:id="rId27"/>
    <p:sldId id="286" r:id="rId28"/>
    <p:sldId id="287" r:id="rId29"/>
    <p:sldId id="28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4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ient.casb.nju.edu.cn/client/#/ap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99AEB-5820-4973-BDCC-9746DE1F6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2379887"/>
            <a:ext cx="8361229" cy="2098226"/>
          </a:xfrm>
        </p:spPr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考试、作业</a:t>
            </a:r>
            <a:br>
              <a:rPr lang="en-US" altLang="zh-CN" dirty="0"/>
            </a:br>
            <a:r>
              <a:rPr lang="zh-CN" altLang="en-US" dirty="0"/>
              <a:t>环境安装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CB55F1-AD88-43DC-A6F4-DAF0D399E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4992599"/>
            <a:ext cx="6831673" cy="1086237"/>
          </a:xfrm>
        </p:spPr>
        <p:txBody>
          <a:bodyPr/>
          <a:lstStyle/>
          <a:p>
            <a:r>
              <a:rPr lang="en-US" altLang="zh-CN" dirty="0"/>
              <a:t>2020.02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685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10D3B-81B0-4104-8632-6D2132E7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下载上次上传的代码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C1E371-5A80-4A79-B5BE-A7D4ECC2F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571" y="1638300"/>
            <a:ext cx="9601200" cy="3581400"/>
          </a:xfrm>
        </p:spPr>
        <p:txBody>
          <a:bodyPr/>
          <a:lstStyle/>
          <a:p>
            <a:r>
              <a:rPr lang="zh-CN" altLang="en-US" dirty="0"/>
              <a:t>点击菜单栏“</a:t>
            </a:r>
            <a:r>
              <a:rPr lang="en-US" altLang="zh-CN" dirty="0" err="1"/>
              <a:t>Cpp</a:t>
            </a:r>
            <a:r>
              <a:rPr lang="en-US" altLang="zh-CN" dirty="0"/>
              <a:t> Plugin”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“</a:t>
            </a:r>
            <a:r>
              <a:rPr lang="en-US" altLang="zh-CN" dirty="0">
                <a:sym typeface="Wingdings" panose="05000000000000000000" pitchFamily="2" charset="2"/>
              </a:rPr>
              <a:t>Download</a:t>
            </a:r>
            <a:r>
              <a:rPr lang="zh-CN" altLang="en-US" dirty="0">
                <a:sym typeface="Wingdings" panose="05000000000000000000" pitchFamily="2" charset="2"/>
              </a:rPr>
              <a:t>”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选择考试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选择文件夹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点击“下载上次提交的代码”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06CB6F-C6C3-449F-8CF3-D7342F2F6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71" y="3429000"/>
            <a:ext cx="6540836" cy="374669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610E832-C099-455E-9B7C-9AC6DAB3605E}"/>
              </a:ext>
            </a:extLst>
          </p:cNvPr>
          <p:cNvSpPr txBox="1"/>
          <p:nvPr/>
        </p:nvSpPr>
        <p:spPr>
          <a:xfrm>
            <a:off x="8294914" y="3461658"/>
            <a:ext cx="34398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若要下载上次的代码，则需要确认已经进入该考试，即已经下载过考试题目或者点击过不下载直接进入按钮。</a:t>
            </a:r>
          </a:p>
        </p:txBody>
      </p:sp>
    </p:spTree>
    <p:extLst>
      <p:ext uri="{BB962C8B-B14F-4D97-AF65-F5344CB8AC3E}">
        <p14:creationId xmlns:p14="http://schemas.microsoft.com/office/powerpoint/2010/main" val="4084624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16BCD-0808-4DD5-B616-30F53F9F8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61" y="315686"/>
            <a:ext cx="9601200" cy="1485900"/>
          </a:xfrm>
        </p:spPr>
        <p:txBody>
          <a:bodyPr/>
          <a:lstStyle/>
          <a:p>
            <a:r>
              <a:rPr lang="zh-CN" altLang="en-US" dirty="0"/>
              <a:t>考试</a:t>
            </a:r>
            <a:r>
              <a:rPr lang="en-US" altLang="zh-CN" dirty="0"/>
              <a:t>/</a:t>
            </a:r>
            <a:r>
              <a:rPr lang="zh-CN" altLang="en-US" dirty="0"/>
              <a:t>练习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19B916C-AC4A-44A3-A674-3F4103EFC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561" y="1671326"/>
            <a:ext cx="8454200" cy="213617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20700F1-C6B2-4EA6-920A-425926E98B41}"/>
              </a:ext>
            </a:extLst>
          </p:cNvPr>
          <p:cNvSpPr txBox="1"/>
          <p:nvPr/>
        </p:nvSpPr>
        <p:spPr>
          <a:xfrm>
            <a:off x="1371600" y="4091643"/>
            <a:ext cx="84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点击“文件”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sym typeface="Wingdings" panose="05000000000000000000" pitchFamily="2" charset="2"/>
              </a:rPr>
              <a:t>“新建”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sym typeface="Wingdings" panose="05000000000000000000" pitchFamily="2" charset="2"/>
              </a:rPr>
              <a:t>“项目”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3837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1092183-41B5-481B-808C-A66B98B27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115" y="1139190"/>
            <a:ext cx="8081597" cy="48844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7231B1E-33FF-4910-9A10-FCC3C7BBFE55}"/>
              </a:ext>
            </a:extLst>
          </p:cNvPr>
          <p:cNvSpPr txBox="1"/>
          <p:nvPr/>
        </p:nvSpPr>
        <p:spPr>
          <a:xfrm>
            <a:off x="8991601" y="986791"/>
            <a:ext cx="292172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点击左侧</a:t>
            </a:r>
            <a:endParaRPr lang="en-US" altLang="zh-CN" sz="2400" dirty="0"/>
          </a:p>
          <a:p>
            <a:r>
              <a:rPr lang="zh-CN" altLang="en-US" sz="2400" dirty="0"/>
              <a:t>“</a:t>
            </a:r>
            <a:r>
              <a:rPr lang="en-US" altLang="zh-CN" sz="2400" dirty="0"/>
              <a:t>Visual C++</a:t>
            </a:r>
            <a:r>
              <a:rPr lang="zh-CN" altLang="en-US" sz="2400" dirty="0"/>
              <a:t>”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点击右侧</a:t>
            </a:r>
            <a:endParaRPr lang="en-US" altLang="zh-CN" sz="2400" dirty="0"/>
          </a:p>
          <a:p>
            <a:r>
              <a:rPr lang="zh-CN" altLang="en-US" sz="2400" dirty="0"/>
              <a:t>“空项目”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！！！在下方名称中输入考试题目文件夹中考试题目文件夹的名字，如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【Q2】</a:t>
            </a:r>
          </a:p>
          <a:p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400" dirty="0"/>
              <a:t>点击</a:t>
            </a:r>
            <a:endParaRPr lang="en-US" altLang="zh-CN" sz="2400" dirty="0"/>
          </a:p>
          <a:p>
            <a:r>
              <a:rPr lang="zh-CN" altLang="en-US" sz="2400" dirty="0"/>
              <a:t>“确定”</a:t>
            </a:r>
            <a:endParaRPr lang="en-US" altLang="zh-CN" sz="24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85F6F99-2ADD-421F-8663-20F4DF2745F1}"/>
              </a:ext>
            </a:extLst>
          </p:cNvPr>
          <p:cNvSpPr txBox="1">
            <a:spLocks/>
          </p:cNvSpPr>
          <p:nvPr/>
        </p:nvSpPr>
        <p:spPr>
          <a:xfrm>
            <a:off x="751115" y="243841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考试</a:t>
            </a:r>
            <a:r>
              <a:rPr lang="en-US" altLang="zh-CN" dirty="0"/>
              <a:t>/</a:t>
            </a:r>
            <a:r>
              <a:rPr lang="zh-CN" altLang="en-US" dirty="0"/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1209217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0EF1DB7-2100-438F-8213-C4049510BE4C}"/>
              </a:ext>
            </a:extLst>
          </p:cNvPr>
          <p:cNvSpPr txBox="1"/>
          <p:nvPr/>
        </p:nvSpPr>
        <p:spPr>
          <a:xfrm>
            <a:off x="8949733" y="1860328"/>
            <a:ext cx="247572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右键</a:t>
            </a:r>
            <a:r>
              <a:rPr lang="en-US" altLang="zh-CN" sz="2400" dirty="0"/>
              <a:t>”</a:t>
            </a:r>
            <a:r>
              <a:rPr lang="zh-CN" altLang="en-US" sz="2400" dirty="0"/>
              <a:t>源文件</a:t>
            </a:r>
            <a:r>
              <a:rPr lang="en-US" altLang="zh-CN" sz="2400" dirty="0"/>
              <a:t>”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sym typeface="Wingdings" panose="05000000000000000000" pitchFamily="2" charset="2"/>
              </a:rPr>
              <a:t>点击</a:t>
            </a:r>
            <a:r>
              <a:rPr lang="en-US" altLang="zh-CN" sz="2400" dirty="0">
                <a:sym typeface="Wingdings" panose="05000000000000000000" pitchFamily="2" charset="2"/>
              </a:rPr>
              <a:t>”</a:t>
            </a:r>
            <a:r>
              <a:rPr lang="zh-CN" altLang="en-US" sz="2400" dirty="0">
                <a:sym typeface="Wingdings" panose="05000000000000000000" pitchFamily="2" charset="2"/>
              </a:rPr>
              <a:t>添加</a:t>
            </a:r>
            <a:r>
              <a:rPr lang="en-US" altLang="zh-CN" sz="2400" dirty="0">
                <a:sym typeface="Wingdings" panose="05000000000000000000" pitchFamily="2" charset="2"/>
              </a:rPr>
              <a:t>”</a:t>
            </a:r>
            <a:r>
              <a:rPr lang="zh-CN" altLang="en-US" sz="2400" dirty="0">
                <a:sym typeface="Wingdings" panose="05000000000000000000" pitchFamily="2" charset="2"/>
              </a:rPr>
              <a:t>点击</a:t>
            </a:r>
            <a:r>
              <a:rPr lang="en-US" altLang="zh-CN" sz="2400" dirty="0">
                <a:sym typeface="Wingdings" panose="05000000000000000000" pitchFamily="2" charset="2"/>
              </a:rPr>
              <a:t>”</a:t>
            </a:r>
            <a:r>
              <a:rPr lang="zh-CN" altLang="en-US" sz="2400" dirty="0">
                <a:sym typeface="Wingdings" panose="05000000000000000000" pitchFamily="2" charset="2"/>
              </a:rPr>
              <a:t>新建项</a:t>
            </a:r>
            <a:r>
              <a:rPr lang="en-US" altLang="zh-CN" sz="2400" dirty="0">
                <a:sym typeface="Wingdings" panose="05000000000000000000" pitchFamily="2" charset="2"/>
              </a:rPr>
              <a:t>”</a:t>
            </a:r>
            <a:r>
              <a:rPr lang="zh-CN" altLang="en-US" sz="2400" dirty="0">
                <a:sym typeface="Wingdings" panose="05000000000000000000" pitchFamily="2" charset="2"/>
              </a:rPr>
              <a:t>，添加代码文件，即可开始编程考试。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endParaRPr lang="en-US" altLang="zh-CN" sz="2000" dirty="0">
              <a:sym typeface="Wingdings" panose="05000000000000000000" pitchFamily="2" charset="2"/>
            </a:endParaRPr>
          </a:p>
          <a:p>
            <a:endParaRPr lang="en-US" altLang="zh-CN" sz="2000" dirty="0">
              <a:sym typeface="Wingdings" panose="05000000000000000000" pitchFamily="2" charset="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5BC1CE-2BAD-4A74-BA27-9EDB4F6ED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46" y="1428750"/>
            <a:ext cx="6610690" cy="43118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06ACC63-A444-4619-B3C9-3F9AC7296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46" y="1390629"/>
            <a:ext cx="7822283" cy="4479380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905AEC47-E4CF-477F-B3A1-88DCBC7F1EDC}"/>
              </a:ext>
            </a:extLst>
          </p:cNvPr>
          <p:cNvSpPr txBox="1">
            <a:spLocks/>
          </p:cNvSpPr>
          <p:nvPr/>
        </p:nvSpPr>
        <p:spPr>
          <a:xfrm>
            <a:off x="766546" y="374428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考试</a:t>
            </a:r>
            <a:r>
              <a:rPr lang="en-US" altLang="zh-CN" dirty="0"/>
              <a:t>/</a:t>
            </a:r>
            <a:r>
              <a:rPr lang="zh-CN" altLang="en-US" dirty="0"/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380436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9C479-1D64-4468-AF01-9CB7509F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917121"/>
          </a:xfrm>
        </p:spPr>
        <p:txBody>
          <a:bodyPr/>
          <a:lstStyle/>
          <a:p>
            <a:r>
              <a:rPr lang="zh-CN" altLang="en-US" dirty="0"/>
              <a:t>一次练习有多道题目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8F05D-1BB9-4343-99D4-506A43285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20536"/>
            <a:ext cx="9601200" cy="35814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例如当前练习有</a:t>
            </a:r>
            <a:r>
              <a:rPr lang="en-US" altLang="zh-CN" sz="2400" dirty="0"/>
              <a:t>Q28</a:t>
            </a:r>
            <a:r>
              <a:rPr lang="zh-CN" altLang="en-US" sz="2400" dirty="0"/>
              <a:t>，</a:t>
            </a:r>
            <a:r>
              <a:rPr lang="en-US" altLang="zh-CN" sz="2400" dirty="0"/>
              <a:t>Q29</a:t>
            </a:r>
            <a:r>
              <a:rPr lang="zh-CN" altLang="en-US" sz="2400" dirty="0"/>
              <a:t>，</a:t>
            </a:r>
            <a:r>
              <a:rPr lang="en-US" altLang="zh-CN" sz="2400" dirty="0"/>
              <a:t>Q30</a:t>
            </a:r>
            <a:r>
              <a:rPr lang="zh-CN" altLang="en-US" sz="2400" dirty="0"/>
              <a:t>三道题目。</a:t>
            </a:r>
            <a:endParaRPr lang="en-US" altLang="zh-CN" sz="2400" dirty="0"/>
          </a:p>
          <a:p>
            <a:r>
              <a:rPr lang="zh-CN" altLang="en-US" sz="2400" dirty="0"/>
              <a:t>则先按照前面的步骤新建解决方案</a:t>
            </a:r>
            <a:r>
              <a:rPr lang="en-US" altLang="zh-CN" sz="2400" dirty="0"/>
              <a:t>Q28</a:t>
            </a:r>
            <a:r>
              <a:rPr lang="zh-CN" altLang="en-US" sz="2400" dirty="0"/>
              <a:t>。然后右键</a:t>
            </a:r>
            <a:r>
              <a:rPr lang="en-US" altLang="zh-CN" sz="2400" dirty="0"/>
              <a:t>”</a:t>
            </a:r>
            <a:r>
              <a:rPr lang="zh-CN" altLang="en-US" sz="2400" dirty="0"/>
              <a:t>解决方案</a:t>
            </a:r>
            <a:r>
              <a:rPr lang="en-US" altLang="zh-CN" sz="2400" dirty="0"/>
              <a:t>”</a:t>
            </a:r>
            <a:r>
              <a:rPr lang="en-US" altLang="zh-CN" sz="2400" dirty="0">
                <a:sym typeface="Wingdings" panose="05000000000000000000" pitchFamily="2" charset="2"/>
              </a:rPr>
              <a:t>”</a:t>
            </a:r>
            <a:r>
              <a:rPr lang="zh-CN" altLang="en-US" sz="2400" dirty="0">
                <a:sym typeface="Wingdings" panose="05000000000000000000" pitchFamily="2" charset="2"/>
              </a:rPr>
              <a:t>添加</a:t>
            </a:r>
            <a:r>
              <a:rPr lang="en-US" altLang="zh-CN" sz="2400" dirty="0">
                <a:sym typeface="Wingdings" panose="05000000000000000000" pitchFamily="2" charset="2"/>
              </a:rPr>
              <a:t>””</a:t>
            </a:r>
            <a:r>
              <a:rPr lang="zh-CN" altLang="en-US" sz="2400" dirty="0">
                <a:sym typeface="Wingdings" panose="05000000000000000000" pitchFamily="2" charset="2"/>
              </a:rPr>
              <a:t>新建项目</a:t>
            </a:r>
            <a:r>
              <a:rPr lang="en-US" altLang="zh-CN" sz="2400" dirty="0">
                <a:sym typeface="Wingdings" panose="05000000000000000000" pitchFamily="2" charset="2"/>
              </a:rPr>
              <a:t>”</a:t>
            </a:r>
            <a:r>
              <a:rPr lang="zh-CN" altLang="en-US" sz="2400" dirty="0">
                <a:sym typeface="Wingdings" panose="05000000000000000000" pitchFamily="2" charset="2"/>
              </a:rPr>
              <a:t>，项目名改为</a:t>
            </a:r>
            <a:r>
              <a:rPr lang="en-US" altLang="zh-CN" sz="2400" dirty="0">
                <a:sym typeface="Wingdings" panose="05000000000000000000" pitchFamily="2" charset="2"/>
              </a:rPr>
              <a:t>Q29</a:t>
            </a:r>
            <a:r>
              <a:rPr lang="zh-CN" altLang="en-US" sz="2400" dirty="0">
                <a:sym typeface="Wingdings" panose="05000000000000000000" pitchFamily="2" charset="2"/>
              </a:rPr>
              <a:t>。</a:t>
            </a:r>
            <a:r>
              <a:rPr lang="en-US" altLang="zh-CN" sz="2400" dirty="0">
                <a:sym typeface="Wingdings" panose="05000000000000000000" pitchFamily="2" charset="2"/>
              </a:rPr>
              <a:t>Q30</a:t>
            </a:r>
            <a:r>
              <a:rPr lang="zh-CN" altLang="en-US" sz="2400" dirty="0">
                <a:sym typeface="Wingdings" panose="05000000000000000000" pitchFamily="2" charset="2"/>
              </a:rPr>
              <a:t>同样的步骤创建。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480A5D-1801-4FF5-B2B2-1BC1E3A48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69991"/>
            <a:ext cx="7912507" cy="528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58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46E41DF-00E6-47BD-A7C9-9E637CFF7CA8}"/>
              </a:ext>
            </a:extLst>
          </p:cNvPr>
          <p:cNvSpPr/>
          <p:nvPr/>
        </p:nvSpPr>
        <p:spPr>
          <a:xfrm>
            <a:off x="5867400" y="1022266"/>
            <a:ext cx="60851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ym typeface="Wingdings" panose="05000000000000000000" pitchFamily="2" charset="2"/>
              </a:rPr>
              <a:t>当编程结束，点击菜单栏“生成”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sym typeface="Wingdings" panose="05000000000000000000" pitchFamily="2" charset="2"/>
              </a:rPr>
              <a:t>“重新生成解决方案”进行项目的编译。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endParaRPr lang="en-US" altLang="zh-CN" sz="2400" dirty="0">
              <a:sym typeface="Wingdings" panose="05000000000000000000" pitchFamily="2" charset="2"/>
            </a:endParaRPr>
          </a:p>
          <a:p>
            <a:r>
              <a:rPr lang="zh-CN" altLang="en-US" sz="2400" dirty="0">
                <a:sym typeface="Wingdings" panose="05000000000000000000" pitchFamily="2" charset="2"/>
              </a:rPr>
              <a:t>点击菜单栏“调试”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sym typeface="Wingdings" panose="05000000000000000000" pitchFamily="2" charset="2"/>
              </a:rPr>
              <a:t>“开始调试”即可调试你的代码。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6D6A39-A9F9-415C-AAE7-61E84C919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75" y="1022266"/>
            <a:ext cx="4935421" cy="4355277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0A14967A-B684-4F1B-B78F-A5A3E8A87CD5}"/>
              </a:ext>
            </a:extLst>
          </p:cNvPr>
          <p:cNvSpPr txBox="1">
            <a:spLocks/>
          </p:cNvSpPr>
          <p:nvPr/>
        </p:nvSpPr>
        <p:spPr>
          <a:xfrm>
            <a:off x="820975" y="200256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考试</a:t>
            </a:r>
            <a:r>
              <a:rPr lang="en-US" altLang="zh-CN" dirty="0"/>
              <a:t>/</a:t>
            </a:r>
            <a:r>
              <a:rPr lang="zh-CN" altLang="en-US" dirty="0"/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2983297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84AE9-51CF-44E6-AA00-22F1D134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VS</a:t>
            </a:r>
            <a:r>
              <a:rPr lang="zh-CN" altLang="en-US" dirty="0"/>
              <a:t>调试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718D88-07DC-4889-A837-AA3A96167C01}"/>
              </a:ext>
            </a:extLst>
          </p:cNvPr>
          <p:cNvSpPr txBox="1"/>
          <p:nvPr/>
        </p:nvSpPr>
        <p:spPr>
          <a:xfrm>
            <a:off x="1371600" y="1600200"/>
            <a:ext cx="106244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在考试或者练习中，请确保使用的</a:t>
            </a:r>
            <a:r>
              <a:rPr lang="en-US" altLang="zh-CN" sz="2000" dirty="0">
                <a:latin typeface="+mn-ea"/>
              </a:rPr>
              <a:t>Debug</a:t>
            </a:r>
            <a:r>
              <a:rPr lang="zh-CN" altLang="en-US" sz="2000" dirty="0">
                <a:latin typeface="+mn-ea"/>
              </a:rPr>
              <a:t>模式是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x86</a:t>
            </a:r>
            <a:r>
              <a:rPr lang="zh-CN" altLang="en-US" sz="2000" dirty="0">
                <a:latin typeface="+mn-ea"/>
              </a:rPr>
              <a:t>模式。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断点：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可以让程序到断点处挂起，方便观察指定时刻变量的变化。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B63FB6-2406-4F12-8501-0B2789A57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941" y="1005210"/>
            <a:ext cx="4164116" cy="9643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13A5EC-34EF-48CD-8148-C46A5CC47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005776"/>
            <a:ext cx="6755234" cy="247032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038E4AD-6DAB-4B9D-84F9-6DFC8C11284D}"/>
              </a:ext>
            </a:extLst>
          </p:cNvPr>
          <p:cNvSpPr txBox="1"/>
          <p:nvPr/>
        </p:nvSpPr>
        <p:spPr>
          <a:xfrm>
            <a:off x="8360229" y="3005776"/>
            <a:ext cx="34725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若要在某一行处打上断点，只需在对应行号前方单击即可。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单击断点右上角两个图标可以分别设置断点的条件以及禁用断点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88876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D607E-58BF-4BE1-8353-0CE71F0C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906236"/>
          </a:xfrm>
        </p:spPr>
        <p:txBody>
          <a:bodyPr/>
          <a:lstStyle/>
          <a:p>
            <a:r>
              <a:rPr lang="zh-CN" altLang="en-US" dirty="0"/>
              <a:t>调试 </a:t>
            </a:r>
            <a:r>
              <a:rPr lang="en-US" altLang="zh-CN" dirty="0"/>
              <a:t>—— </a:t>
            </a:r>
            <a:r>
              <a:rPr lang="zh-CN" altLang="en-US" dirty="0"/>
              <a:t>控制流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B20A3A-1959-4920-9AA4-38226C390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58514"/>
            <a:ext cx="9860445" cy="269705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C34D73E-8971-4FB5-8C2A-A70F3E99DF2B}"/>
              </a:ext>
            </a:extLst>
          </p:cNvPr>
          <p:cNvSpPr txBox="1"/>
          <p:nvPr/>
        </p:nvSpPr>
        <p:spPr>
          <a:xfrm>
            <a:off x="1181100" y="4055805"/>
            <a:ext cx="9829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在上方工具栏可以选择</a:t>
            </a:r>
            <a:r>
              <a:rPr lang="en-US" altLang="zh-CN" sz="2000" dirty="0"/>
              <a:t>”</a:t>
            </a:r>
            <a:r>
              <a:rPr lang="zh-CN" altLang="en-US" sz="2000" dirty="0"/>
              <a:t>继续</a:t>
            </a:r>
            <a:r>
              <a:rPr lang="en-US" altLang="zh-CN" sz="2000" dirty="0"/>
              <a:t>”</a:t>
            </a:r>
            <a:r>
              <a:rPr lang="zh-CN" altLang="en-US" sz="2000" dirty="0"/>
              <a:t>跳到下一处断点执行的地方，也可以选择右侧按钮进行逐语句等执行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逐语句与逐过程：</a:t>
            </a:r>
            <a:endParaRPr lang="en-US" altLang="zh-CN" sz="2000" dirty="0"/>
          </a:p>
          <a:p>
            <a:r>
              <a:rPr lang="zh-CN" altLang="en-US" sz="2000" dirty="0"/>
              <a:t>逐语句就是当执行到某个函数的时候，调试窗口会进入这个函数，然后程序断点会跳转到这个函数里的第一个语句。</a:t>
            </a:r>
            <a:br>
              <a:rPr lang="zh-CN" altLang="en-US" sz="2000" dirty="0"/>
            </a:br>
            <a:r>
              <a:rPr lang="zh-CN" altLang="en-US" sz="2000" dirty="0"/>
              <a:t>而逐过程则是当执行到某个函数的时候，就不会进入这个函数，而是直接执行完这个函数，程序断点会跳到这个函数的之后的下一个语句。</a:t>
            </a:r>
          </a:p>
        </p:txBody>
      </p:sp>
    </p:spTree>
    <p:extLst>
      <p:ext uri="{BB962C8B-B14F-4D97-AF65-F5344CB8AC3E}">
        <p14:creationId xmlns:p14="http://schemas.microsoft.com/office/powerpoint/2010/main" val="1404278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D607E-58BF-4BE1-8353-0CE71F0C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906236"/>
          </a:xfrm>
        </p:spPr>
        <p:txBody>
          <a:bodyPr/>
          <a:lstStyle/>
          <a:p>
            <a:r>
              <a:rPr lang="zh-CN" altLang="en-US" dirty="0"/>
              <a:t>调试 </a:t>
            </a:r>
            <a:r>
              <a:rPr lang="en-US" altLang="zh-CN" dirty="0"/>
              <a:t>—— </a:t>
            </a:r>
            <a:r>
              <a:rPr lang="zh-CN" altLang="en-US" dirty="0"/>
              <a:t>数据流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F19A78-620D-4741-9183-F25F20B94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04257"/>
            <a:ext cx="11773505" cy="53025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665602F-07D2-4FB7-A826-F00280E6E8CA}"/>
              </a:ext>
            </a:extLst>
          </p:cNvPr>
          <p:cNvSpPr txBox="1"/>
          <p:nvPr/>
        </p:nvSpPr>
        <p:spPr>
          <a:xfrm>
            <a:off x="5399315" y="1872343"/>
            <a:ext cx="42345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在底部的工具窗口中可以查看调试过程中部分值。局部变量可以观察当前状态小每个局部变量的值。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6FB87E1-F3E3-435E-B564-E5B25966326F}"/>
              </a:ext>
            </a:extLst>
          </p:cNvPr>
          <p:cNvCxnSpPr/>
          <p:nvPr/>
        </p:nvCxnSpPr>
        <p:spPr>
          <a:xfrm flipH="1">
            <a:off x="3276600" y="3037114"/>
            <a:ext cx="2100943" cy="1665515"/>
          </a:xfrm>
          <a:prstGeom prst="straightConnector1">
            <a:avLst/>
          </a:prstGeom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04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D607E-58BF-4BE1-8353-0CE71F0C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906236"/>
          </a:xfrm>
        </p:spPr>
        <p:txBody>
          <a:bodyPr/>
          <a:lstStyle/>
          <a:p>
            <a:r>
              <a:rPr lang="zh-CN" altLang="en-US" dirty="0"/>
              <a:t>调试 </a:t>
            </a:r>
            <a:r>
              <a:rPr lang="en-US" altLang="zh-CN" dirty="0"/>
              <a:t>—— </a:t>
            </a:r>
            <a:r>
              <a:rPr lang="zh-CN" altLang="en-US" dirty="0"/>
              <a:t>数据流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0C63C1-439B-4B6E-BBCB-986C9A85B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02043"/>
            <a:ext cx="9767892" cy="575595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A3414B6-429F-4213-A7D8-0EB873B78EF5}"/>
              </a:ext>
            </a:extLst>
          </p:cNvPr>
          <p:cNvSpPr txBox="1"/>
          <p:nvPr/>
        </p:nvSpPr>
        <p:spPr>
          <a:xfrm>
            <a:off x="5856515" y="1859340"/>
            <a:ext cx="4833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监视窗口可以用来监测非局部变量的值，如当前想查看</a:t>
            </a:r>
            <a:r>
              <a:rPr lang="en-US" altLang="zh-CN" sz="2400" dirty="0" err="1">
                <a:solidFill>
                  <a:schemeClr val="bg1"/>
                </a:solidFill>
              </a:rPr>
              <a:t>a+b</a:t>
            </a:r>
            <a:r>
              <a:rPr lang="zh-CN" altLang="en-US" sz="2400" dirty="0">
                <a:solidFill>
                  <a:schemeClr val="bg1"/>
                </a:solidFill>
              </a:rPr>
              <a:t>的值，则可以在名称中输入</a:t>
            </a:r>
            <a:r>
              <a:rPr lang="en-US" altLang="zh-CN" sz="2400" dirty="0" err="1">
                <a:solidFill>
                  <a:schemeClr val="bg1"/>
                </a:solidFill>
              </a:rPr>
              <a:t>a+b</a:t>
            </a:r>
            <a:r>
              <a:rPr lang="zh-CN" altLang="en-US" sz="2400" dirty="0">
                <a:solidFill>
                  <a:schemeClr val="bg1"/>
                </a:solidFill>
              </a:rPr>
              <a:t>并回车，则能看到对应的值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24C968A-AA0F-4A1D-93F5-883CF626358A}"/>
              </a:ext>
            </a:extLst>
          </p:cNvPr>
          <p:cNvCxnSpPr/>
          <p:nvPr/>
        </p:nvCxnSpPr>
        <p:spPr>
          <a:xfrm flipH="1">
            <a:off x="3537857" y="2677886"/>
            <a:ext cx="2231572" cy="1839685"/>
          </a:xfrm>
          <a:prstGeom prst="straightConnector1">
            <a:avLst/>
          </a:prstGeom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79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4A847-28EC-4554-B161-C93E88C2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操作系统与</a:t>
            </a:r>
            <a:r>
              <a:rPr lang="en-US" altLang="zh-CN" dirty="0"/>
              <a:t>Visual Studio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6364455-C03B-4C2E-BA7F-0C7D7BA63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070" y="1978334"/>
            <a:ext cx="2699426" cy="26670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085FB6B-A85D-4293-BA94-DF650CE60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208" y="1978334"/>
            <a:ext cx="4762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1B4EB95-E8F6-4154-BD82-BBD0E4E62679}"/>
              </a:ext>
            </a:extLst>
          </p:cNvPr>
          <p:cNvSpPr txBox="1"/>
          <p:nvPr/>
        </p:nvSpPr>
        <p:spPr>
          <a:xfrm>
            <a:off x="1762070" y="5129349"/>
            <a:ext cx="2699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+mj-lt"/>
              </a:rPr>
              <a:t>WINDOWS</a:t>
            </a:r>
            <a:endParaRPr lang="zh-CN" altLang="en-US" sz="2400" dirty="0"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EAB0F6-1F35-4A02-A886-98C5D4390778}"/>
              </a:ext>
            </a:extLst>
          </p:cNvPr>
          <p:cNvSpPr txBox="1"/>
          <p:nvPr/>
        </p:nvSpPr>
        <p:spPr>
          <a:xfrm>
            <a:off x="6719208" y="5129349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+mj-lt"/>
              </a:rPr>
              <a:t>Visual Studio 2017</a:t>
            </a:r>
            <a:endParaRPr lang="zh-CN" altLang="en-US" sz="2400" dirty="0"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B0BDCB-E6C1-4634-A30B-D44C9482030A}"/>
              </a:ext>
            </a:extLst>
          </p:cNvPr>
          <p:cNvSpPr txBox="1"/>
          <p:nvPr/>
        </p:nvSpPr>
        <p:spPr>
          <a:xfrm>
            <a:off x="1762070" y="6172200"/>
            <a:ext cx="971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3"/>
                </a:solidFill>
              </a:rPr>
              <a:t>附：部分</a:t>
            </a:r>
            <a:r>
              <a:rPr lang="en-US" altLang="zh-CN" dirty="0">
                <a:solidFill>
                  <a:schemeClr val="accent3"/>
                </a:solidFill>
              </a:rPr>
              <a:t>Windows7</a:t>
            </a:r>
            <a:r>
              <a:rPr lang="zh-CN" altLang="en-US" dirty="0">
                <a:solidFill>
                  <a:schemeClr val="accent3"/>
                </a:solidFill>
              </a:rPr>
              <a:t>操作系统可能需要另外安装</a:t>
            </a:r>
            <a:r>
              <a:rPr lang="en-US" altLang="zh-CN" dirty="0">
                <a:solidFill>
                  <a:schemeClr val="accent3"/>
                </a:solidFill>
              </a:rPr>
              <a:t>.NET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Framework</a:t>
            </a:r>
            <a:r>
              <a:rPr lang="zh-CN" altLang="en-US" dirty="0">
                <a:solidFill>
                  <a:schemeClr val="accent3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59601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0BAD4-C4DF-407F-9AB3-AB0BB15D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884464"/>
          </a:xfrm>
        </p:spPr>
        <p:txBody>
          <a:bodyPr/>
          <a:lstStyle/>
          <a:p>
            <a:r>
              <a:rPr lang="zh-CN" altLang="en-US" dirty="0"/>
              <a:t>一次练习多个项目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F8D2F-9D99-4BC9-8744-6AE291E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32114"/>
            <a:ext cx="9601200" cy="35814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当一次练习多个项目建立在一起时需要调试其中一个项目时，先右击该项目，选择设为启动项目，即可将默认的操作全都定位到该项目中。</a:t>
            </a:r>
            <a:endParaRPr lang="en-US" altLang="zh-CN" sz="2400" dirty="0"/>
          </a:p>
          <a:p>
            <a:r>
              <a:rPr lang="zh-CN" altLang="en-US" sz="2400" dirty="0"/>
              <a:t>其余操作则和前面描述的单个项目一样。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C6070A-ED68-46AC-8198-1A5BB1F29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457" y="2825880"/>
            <a:ext cx="5573486" cy="474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58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2C0EF-4E1A-4BF5-8D36-AAD56273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E0E98-1181-494A-AED1-888AA255E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9754"/>
            <a:ext cx="9601200" cy="3581400"/>
          </a:xfrm>
        </p:spPr>
        <p:txBody>
          <a:bodyPr/>
          <a:lstStyle/>
          <a:p>
            <a:r>
              <a:rPr lang="zh-CN" altLang="en-US" dirty="0"/>
              <a:t>点击菜单栏“生成”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“重新生成解决方案”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点击菜单栏“</a:t>
            </a:r>
            <a:r>
              <a:rPr lang="en-US" altLang="zh-CN" dirty="0" err="1">
                <a:sym typeface="Wingdings" panose="05000000000000000000" pitchFamily="2" charset="2"/>
              </a:rPr>
              <a:t>Cpp</a:t>
            </a:r>
            <a:r>
              <a:rPr lang="en-US" altLang="zh-CN" dirty="0">
                <a:sym typeface="Wingdings" panose="05000000000000000000" pitchFamily="2" charset="2"/>
              </a:rPr>
              <a:t> Plugin</a:t>
            </a:r>
            <a:r>
              <a:rPr lang="zh-CN" altLang="en-US" dirty="0">
                <a:sym typeface="Wingdings" panose="05000000000000000000" pitchFamily="2" charset="2"/>
              </a:rPr>
              <a:t>”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“</a:t>
            </a:r>
            <a:r>
              <a:rPr lang="en-US" altLang="zh-CN" dirty="0">
                <a:sym typeface="Wingdings" panose="05000000000000000000" pitchFamily="2" charset="2"/>
              </a:rPr>
              <a:t>Test</a:t>
            </a:r>
            <a:r>
              <a:rPr lang="zh-CN" altLang="en-US" dirty="0">
                <a:sym typeface="Wingdings" panose="05000000000000000000" pitchFamily="2" charset="2"/>
              </a:rPr>
              <a:t>”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点击对应题目的“</a:t>
            </a:r>
            <a:r>
              <a:rPr lang="en-US" altLang="zh-CN" dirty="0">
                <a:sym typeface="Wingdings" panose="05000000000000000000" pitchFamily="2" charset="2"/>
              </a:rPr>
              <a:t>Run</a:t>
            </a:r>
            <a:r>
              <a:rPr lang="zh-CN" altLang="en-US" dirty="0">
                <a:sym typeface="Wingdings" panose="05000000000000000000" pitchFamily="2" charset="2"/>
              </a:rPr>
              <a:t>”。</a:t>
            </a:r>
            <a:r>
              <a:rPr lang="en-US" altLang="zh-CN" dirty="0">
                <a:sym typeface="Wingdings" panose="05000000000000000000" pitchFamily="2" charset="2"/>
              </a:rPr>
              <a:t>AC </a:t>
            </a:r>
            <a:r>
              <a:rPr lang="zh-CN" altLang="en-US" dirty="0">
                <a:sym typeface="Wingdings" panose="05000000000000000000" pitchFamily="2" charset="2"/>
              </a:rPr>
              <a:t>表示通过 ，</a:t>
            </a:r>
            <a:r>
              <a:rPr lang="en-US" altLang="zh-CN" dirty="0">
                <a:sym typeface="Wingdings" panose="05000000000000000000" pitchFamily="2" charset="2"/>
              </a:rPr>
              <a:t>WA</a:t>
            </a:r>
            <a:r>
              <a:rPr lang="zh-CN" altLang="en-US" dirty="0">
                <a:sym typeface="Wingdings" panose="05000000000000000000" pitchFamily="2" charset="2"/>
              </a:rPr>
              <a:t>表示出现错误，</a:t>
            </a:r>
            <a:r>
              <a:rPr lang="en-US" altLang="zh-CN" dirty="0">
                <a:sym typeface="Wingdings" panose="05000000000000000000" pitchFamily="2" charset="2"/>
              </a:rPr>
              <a:t>TIE </a:t>
            </a:r>
            <a:r>
              <a:rPr lang="zh-CN" altLang="en-US" dirty="0">
                <a:sym typeface="Wingdings" panose="05000000000000000000" pitchFamily="2" charset="2"/>
              </a:rPr>
              <a:t>表示运行超时。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zh-CN" altLang="en-US" dirty="0">
                <a:sym typeface="Wingdings" panose="05000000000000000000" pitchFamily="2" charset="2"/>
              </a:rPr>
              <a:t>期间可以终止测试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测试期间需要确保可以连接到校园网，否则会出现错误提示。</a:t>
            </a:r>
            <a:endParaRPr lang="en-US" altLang="zh-C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AFB05F-C68E-4AD9-B0FD-F27ED263E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822002"/>
            <a:ext cx="6528135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21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86132-D61F-45C4-8C84-DAFBB946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11BFD-EF9E-425B-B09C-BA69F1D07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点击菜单栏“</a:t>
            </a:r>
            <a:r>
              <a:rPr lang="en-US" altLang="zh-CN" dirty="0" err="1"/>
              <a:t>Cpp</a:t>
            </a:r>
            <a:r>
              <a:rPr lang="en-US" altLang="zh-CN" dirty="0"/>
              <a:t> Plugin</a:t>
            </a:r>
            <a:r>
              <a:rPr lang="zh-CN" altLang="en-US" dirty="0"/>
              <a:t>”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“</a:t>
            </a:r>
            <a:r>
              <a:rPr lang="en-US" altLang="zh-CN" dirty="0">
                <a:sym typeface="Wingdings" panose="05000000000000000000" pitchFamily="2" charset="2"/>
              </a:rPr>
              <a:t>Upload</a:t>
            </a:r>
            <a:r>
              <a:rPr lang="zh-CN" altLang="en-US" dirty="0">
                <a:sym typeface="Wingdings" panose="05000000000000000000" pitchFamily="2" charset="2"/>
              </a:rPr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403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420B1-C4BB-4EA9-BCBF-8495582B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查看成绩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9832B-05F4-45DC-8224-D91331EBF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zh-CN" altLang="en-US" dirty="0"/>
              <a:t>通过浏览器查看</a:t>
            </a:r>
            <a:endParaRPr lang="en-US" altLang="zh-CN" dirty="0"/>
          </a:p>
          <a:p>
            <a:r>
              <a:rPr lang="zh-CN" altLang="en-US" dirty="0"/>
              <a:t>输入给定网址</a:t>
            </a:r>
            <a:endParaRPr lang="en-US" altLang="zh-CN" dirty="0"/>
          </a:p>
          <a:p>
            <a:r>
              <a:rPr lang="zh-CN" altLang="en-US" dirty="0"/>
              <a:t>登录系统</a:t>
            </a:r>
            <a:endParaRPr lang="en-US" altLang="zh-CN" dirty="0"/>
          </a:p>
          <a:p>
            <a:r>
              <a:rPr lang="zh-CN" altLang="en-US" dirty="0"/>
              <a:t>点击“我的考试”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031024-D6B7-43A5-9C8B-D4ECB43E1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25" y="3429000"/>
            <a:ext cx="12065620" cy="313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55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CC6EA-1F1B-4F16-BD3E-F936C72D9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48343"/>
            <a:ext cx="9601200" cy="1045028"/>
          </a:xfrm>
        </p:spPr>
        <p:txBody>
          <a:bodyPr/>
          <a:lstStyle/>
          <a:p>
            <a:r>
              <a:rPr lang="zh-CN" altLang="en-US" dirty="0"/>
              <a:t>常见问题：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79DD5B-3B6B-4E5E-AEE3-CC339234A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50220"/>
            <a:ext cx="3756271" cy="271420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6291E7B-CB88-46F2-AC5C-DCED2E46596F}"/>
              </a:ext>
            </a:extLst>
          </p:cNvPr>
          <p:cNvSpPr txBox="1"/>
          <p:nvPr/>
        </p:nvSpPr>
        <p:spPr>
          <a:xfrm>
            <a:off x="5736771" y="1150220"/>
            <a:ext cx="57476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一般这种情况都是网络问题，可以先尝试登录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CPP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成绩网站，假如能够登录，则确保插件是最新版本的。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如果无法登录成绩网站，则需要检查自己的校园网环境是否正常，是否可以访问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p.nju.edu.cn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以及是否打开了其他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VPN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软件。如果一切正常，则可能是学院服务器问题，可以在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Moodle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上通知助教。</a:t>
            </a:r>
          </a:p>
        </p:txBody>
      </p:sp>
    </p:spTree>
    <p:extLst>
      <p:ext uri="{BB962C8B-B14F-4D97-AF65-F5344CB8AC3E}">
        <p14:creationId xmlns:p14="http://schemas.microsoft.com/office/powerpoint/2010/main" val="2700215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CC6EA-1F1B-4F16-BD3E-F936C72D9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48343"/>
            <a:ext cx="9601200" cy="1045028"/>
          </a:xfrm>
        </p:spPr>
        <p:txBody>
          <a:bodyPr/>
          <a:lstStyle/>
          <a:p>
            <a:r>
              <a:rPr lang="zh-CN" altLang="en-US" dirty="0"/>
              <a:t>常见问题：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822A78-4D78-4C3B-9A43-FA330C162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89219"/>
            <a:ext cx="3000721" cy="30344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22CC710-107B-4C05-9DA3-FF686572775E}"/>
              </a:ext>
            </a:extLst>
          </p:cNvPr>
          <p:cNvSpPr txBox="1"/>
          <p:nvPr/>
        </p:nvSpPr>
        <p:spPr>
          <a:xfrm>
            <a:off x="4789714" y="1189219"/>
            <a:ext cx="6651172" cy="2252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在点击测试或者上传的时候若出现此提示，则代表没有进入考试。解决方案如下：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400" dirty="0"/>
              <a:t>点击</a:t>
            </a:r>
            <a:r>
              <a:rPr lang="en-US" altLang="zh-CN" sz="2400" dirty="0"/>
              <a:t>”</a:t>
            </a:r>
            <a:r>
              <a:rPr lang="en-US" altLang="zh-CN" sz="2400" dirty="0" err="1"/>
              <a:t>Cpp</a:t>
            </a:r>
            <a:r>
              <a:rPr lang="en-US" altLang="zh-CN" sz="2400" dirty="0"/>
              <a:t> Plugin” 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zh-CN" altLang="en-US" sz="2400" dirty="0">
                <a:sym typeface="Wingdings" panose="05000000000000000000" pitchFamily="2" charset="2"/>
              </a:rPr>
              <a:t>点击</a:t>
            </a:r>
            <a:r>
              <a:rPr lang="en-US" altLang="zh-CN" sz="2400" dirty="0">
                <a:sym typeface="Wingdings" panose="05000000000000000000" pitchFamily="2" charset="2"/>
              </a:rPr>
              <a:t>”Download”</a:t>
            </a:r>
            <a:r>
              <a:rPr lang="zh-CN" altLang="en-US" sz="2400" dirty="0">
                <a:sym typeface="Wingdings" panose="05000000000000000000" pitchFamily="2" charset="2"/>
              </a:rPr>
              <a:t>其他操作同下载时的操作。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03873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CC6EA-1F1B-4F16-BD3E-F936C72D9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48343"/>
            <a:ext cx="9601200" cy="1045028"/>
          </a:xfrm>
        </p:spPr>
        <p:txBody>
          <a:bodyPr/>
          <a:lstStyle/>
          <a:p>
            <a:r>
              <a:rPr lang="zh-CN" altLang="en-US" dirty="0"/>
              <a:t>常见问题：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707353-BE7A-4BB1-811F-0D2C52868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10708"/>
            <a:ext cx="6977743" cy="36849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01E04BC-8B70-4F76-97EC-AB688CABFC76}"/>
              </a:ext>
            </a:extLst>
          </p:cNvPr>
          <p:cNvSpPr txBox="1"/>
          <p:nvPr/>
        </p:nvSpPr>
        <p:spPr>
          <a:xfrm>
            <a:off x="8621486" y="1110708"/>
            <a:ext cx="3450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当点击测试或者上传出现左侧的时候，说明未生成符合命名要求的可执行文件。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D87A623-8BE4-4641-BB02-BD7E171B4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5036055"/>
            <a:ext cx="5050971" cy="187943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9ED65C8-2569-45EC-BA86-277F598C1BEB}"/>
              </a:ext>
            </a:extLst>
          </p:cNvPr>
          <p:cNvSpPr txBox="1"/>
          <p:nvPr/>
        </p:nvSpPr>
        <p:spPr>
          <a:xfrm>
            <a:off x="8752114" y="3037114"/>
            <a:ext cx="3156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解决方案：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右键当前解决方案并选择重命名，重命名为符合要求的</a:t>
            </a:r>
            <a:r>
              <a:rPr lang="en-US" altLang="zh-CN" sz="2400" dirty="0"/>
              <a:t>”Q[</a:t>
            </a:r>
            <a:r>
              <a:rPr lang="zh-CN" altLang="en-US" sz="2400" dirty="0"/>
              <a:t>题号</a:t>
            </a:r>
            <a:r>
              <a:rPr lang="en-US" altLang="zh-CN" sz="2400" dirty="0"/>
              <a:t>]”</a:t>
            </a:r>
            <a:r>
              <a:rPr lang="zh-CN" altLang="en-US" sz="2400" dirty="0"/>
              <a:t>的格式，重新生成即可。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557279B-9585-495C-9B04-A992A6ACD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175" y="1110708"/>
            <a:ext cx="4942275" cy="57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4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CC6EA-1F1B-4F16-BD3E-F936C72D9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48343"/>
            <a:ext cx="9601200" cy="1045028"/>
          </a:xfrm>
        </p:spPr>
        <p:txBody>
          <a:bodyPr/>
          <a:lstStyle/>
          <a:p>
            <a:r>
              <a:rPr lang="zh-CN" altLang="en-US" dirty="0"/>
              <a:t>常见问题：</a:t>
            </a:r>
          </a:p>
        </p:txBody>
      </p:sp>
      <p:pic>
        <p:nvPicPr>
          <p:cNvPr id="10" name="内容占位符 3">
            <a:extLst>
              <a:ext uri="{FF2B5EF4-FFF2-40B4-BE49-F238E27FC236}">
                <a16:creationId xmlns:a16="http://schemas.microsoft.com/office/drawing/2014/main" id="{9C5E3A3A-EAF3-4F66-9C86-82E10469D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1110342"/>
            <a:ext cx="6747925" cy="390797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A93F3AF-29F1-4415-A36B-1EF6AC9F6C73}"/>
              </a:ext>
            </a:extLst>
          </p:cNvPr>
          <p:cNvSpPr txBox="1"/>
          <p:nvPr/>
        </p:nvSpPr>
        <p:spPr>
          <a:xfrm>
            <a:off x="8316686" y="1132113"/>
            <a:ext cx="36358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当点击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Test”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”Run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”</a:t>
            </a:r>
            <a:r>
              <a:rPr lang="zh-CN" altLang="en-US" sz="2800" dirty="0"/>
              <a:t>出现</a:t>
            </a:r>
            <a:r>
              <a:rPr lang="en-US" altLang="zh-CN" sz="2800" dirty="0"/>
              <a:t>”</a:t>
            </a:r>
            <a:r>
              <a:rPr lang="en-US" altLang="zh-CN" sz="2800" dirty="0" err="1"/>
              <a:t>Qxx</a:t>
            </a:r>
            <a:r>
              <a:rPr lang="zh-CN" altLang="en-US" sz="2800" dirty="0"/>
              <a:t>未生成可测试的可执行文件</a:t>
            </a:r>
            <a:r>
              <a:rPr lang="en-US" altLang="zh-CN" sz="2800" dirty="0"/>
              <a:t>”</a:t>
            </a:r>
            <a:r>
              <a:rPr lang="zh-CN" altLang="en-US" sz="2800" dirty="0"/>
              <a:t>的时候，大部分情况都是</a:t>
            </a:r>
            <a:r>
              <a:rPr lang="en-US" altLang="zh-CN" sz="2800" dirty="0"/>
              <a:t>Debug</a:t>
            </a:r>
            <a:r>
              <a:rPr lang="zh-CN" altLang="en-US" sz="2800" dirty="0"/>
              <a:t>模式的问题。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需要将</a:t>
            </a:r>
            <a:r>
              <a:rPr lang="en-US" altLang="zh-CN" sz="2800" dirty="0"/>
              <a:t>Debug</a:t>
            </a:r>
            <a:r>
              <a:rPr lang="zh-CN" altLang="en-US" sz="2800" dirty="0"/>
              <a:t>模式改为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x86</a:t>
            </a:r>
            <a:r>
              <a:rPr lang="zh-CN" altLang="en-US" sz="2800" dirty="0"/>
              <a:t>重新生成后再测试就可以了。</a:t>
            </a:r>
          </a:p>
        </p:txBody>
      </p:sp>
    </p:spTree>
    <p:extLst>
      <p:ext uri="{BB962C8B-B14F-4D97-AF65-F5344CB8AC3E}">
        <p14:creationId xmlns:p14="http://schemas.microsoft.com/office/powerpoint/2010/main" val="6765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CC6EA-1F1B-4F16-BD3E-F936C72D9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48343"/>
            <a:ext cx="9601200" cy="1045028"/>
          </a:xfrm>
        </p:spPr>
        <p:txBody>
          <a:bodyPr/>
          <a:lstStyle/>
          <a:p>
            <a:r>
              <a:rPr lang="zh-CN" altLang="en-US" dirty="0"/>
              <a:t>常见问题：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C060E7-7B66-4BD4-9220-A3CB0EC09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86" y="1029501"/>
            <a:ext cx="4063823" cy="487055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3BF7D8D-6C1C-4511-9173-43716BEB4971}"/>
              </a:ext>
            </a:extLst>
          </p:cNvPr>
          <p:cNvSpPr txBox="1"/>
          <p:nvPr/>
        </p:nvSpPr>
        <p:spPr>
          <a:xfrm>
            <a:off x="5279572" y="1029501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当找不到</a:t>
            </a:r>
            <a:r>
              <a:rPr lang="en-US" altLang="zh-CN" sz="2400" dirty="0"/>
              <a:t>VS</a:t>
            </a:r>
            <a:r>
              <a:rPr lang="zh-CN" altLang="en-US" sz="2400" dirty="0"/>
              <a:t>上某些需要用到的窗口时，可以选择“窗口”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sym typeface="Wingdings" panose="05000000000000000000" pitchFamily="2" charset="2"/>
              </a:rPr>
              <a:t>“重置窗口布局”进行窗口重置。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1752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D3E78-DE63-447C-AF9C-69B0C909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02772"/>
            <a:ext cx="9601200" cy="859971"/>
          </a:xfrm>
        </p:spPr>
        <p:txBody>
          <a:bodyPr/>
          <a:lstStyle/>
          <a:p>
            <a:r>
              <a:rPr lang="zh-CN" altLang="en-US" dirty="0"/>
              <a:t>其他问题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201D49-FB92-4E48-A68A-F4B448620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55271"/>
            <a:ext cx="9601200" cy="35814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如有其他无法解决的问题，可以去</a:t>
            </a:r>
            <a:r>
              <a:rPr lang="en-US" altLang="zh-CN" sz="2400" dirty="0"/>
              <a:t>Moodle</a:t>
            </a:r>
            <a:r>
              <a:rPr lang="zh-CN" altLang="en-US" sz="2400" dirty="0"/>
              <a:t>上最新的新闻讨论区帖子下方留言，助教会定期查看</a:t>
            </a:r>
            <a:r>
              <a:rPr lang="en-US" altLang="zh-CN" sz="2400" dirty="0"/>
              <a:t>Moodle</a:t>
            </a:r>
            <a:r>
              <a:rPr lang="zh-CN" altLang="en-US" sz="2400" dirty="0"/>
              <a:t>解决问题。留言时记得留下学号姓名，方便助教定位到具体用户。或者将自己的</a:t>
            </a:r>
            <a:r>
              <a:rPr lang="en-US" altLang="zh-CN" sz="2400" dirty="0"/>
              <a:t>Moodle</a:t>
            </a:r>
            <a:r>
              <a:rPr lang="zh-CN" altLang="en-US" sz="2400" dirty="0"/>
              <a:t>用户名改为姓名</a:t>
            </a:r>
            <a:r>
              <a:rPr lang="en-US" altLang="zh-CN" sz="2400" dirty="0"/>
              <a:t>+</a:t>
            </a:r>
            <a:r>
              <a:rPr lang="zh-CN" altLang="en-US" sz="2400" dirty="0"/>
              <a:t>学号的格式。</a:t>
            </a:r>
            <a:endParaRPr lang="en-US" altLang="zh-CN" sz="2400" dirty="0"/>
          </a:p>
          <a:p>
            <a:r>
              <a:rPr lang="zh-CN" altLang="en-US" sz="2400" dirty="0"/>
              <a:t>如有紧急问题，可以选择发邮件给助教的校邮邮箱。</a:t>
            </a:r>
          </a:p>
        </p:txBody>
      </p:sp>
    </p:spTree>
    <p:extLst>
      <p:ext uri="{BB962C8B-B14F-4D97-AF65-F5344CB8AC3E}">
        <p14:creationId xmlns:p14="http://schemas.microsoft.com/office/powerpoint/2010/main" val="373521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54EA4-6B25-4108-8543-F9200848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VS2017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56D43D-1B27-40C5-BCFD-EF1FC7E61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6891"/>
            <a:ext cx="9601200" cy="3581400"/>
          </a:xfrm>
        </p:spPr>
        <p:txBody>
          <a:bodyPr/>
          <a:lstStyle/>
          <a:p>
            <a:r>
              <a:rPr lang="en-US" altLang="zh-CN" dirty="0"/>
              <a:t>Visual Studio</a:t>
            </a:r>
            <a:r>
              <a:rPr lang="zh-CN" altLang="en-US" dirty="0"/>
              <a:t>大版本</a:t>
            </a:r>
            <a:r>
              <a:rPr lang="zh-CN" altLang="en-US" dirty="0">
                <a:solidFill>
                  <a:srgbClr val="FF0000"/>
                </a:solidFill>
              </a:rPr>
              <a:t>必须</a:t>
            </a:r>
            <a:r>
              <a:rPr lang="zh-CN" altLang="en-US" dirty="0"/>
              <a:t>为</a:t>
            </a:r>
            <a:r>
              <a:rPr lang="en-US" altLang="zh-CN" dirty="0"/>
              <a:t>2017</a:t>
            </a:r>
            <a:r>
              <a:rPr lang="zh-CN" altLang="en-US" dirty="0"/>
              <a:t>，助教会给大家提供安装文件。</a:t>
            </a:r>
            <a:endParaRPr lang="en-US" altLang="zh-CN" dirty="0"/>
          </a:p>
          <a:p>
            <a:r>
              <a:rPr lang="zh-CN" altLang="en-US" dirty="0"/>
              <a:t>在安装的时候需要选择安装“</a:t>
            </a:r>
            <a:r>
              <a:rPr lang="zh-CN" altLang="en-US" dirty="0">
                <a:solidFill>
                  <a:schemeClr val="accent3"/>
                </a:solidFill>
              </a:rPr>
              <a:t>使用</a:t>
            </a:r>
            <a:r>
              <a:rPr lang="en-US" altLang="zh-CN" dirty="0">
                <a:solidFill>
                  <a:schemeClr val="accent3"/>
                </a:solidFill>
              </a:rPr>
              <a:t>C++</a:t>
            </a:r>
            <a:r>
              <a:rPr lang="zh-CN" altLang="en-US" dirty="0">
                <a:solidFill>
                  <a:schemeClr val="accent3"/>
                </a:solidFill>
              </a:rPr>
              <a:t>的桌面开发</a:t>
            </a:r>
            <a:r>
              <a:rPr lang="zh-CN" altLang="en-US" dirty="0"/>
              <a:t>”和“</a:t>
            </a:r>
            <a:r>
              <a:rPr lang="en-US" altLang="zh-CN" dirty="0">
                <a:solidFill>
                  <a:schemeClr val="accent3"/>
                </a:solidFill>
              </a:rPr>
              <a:t>visual studio</a:t>
            </a:r>
            <a:r>
              <a:rPr lang="zh-CN" altLang="en-US" dirty="0">
                <a:solidFill>
                  <a:schemeClr val="accent3"/>
                </a:solidFill>
              </a:rPr>
              <a:t>扩展开发</a:t>
            </a:r>
            <a:r>
              <a:rPr lang="zh-CN" altLang="en-US" dirty="0"/>
              <a:t>”两项扩展。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4E9838-7463-4390-BD31-A5D91F1794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86114" y="2904160"/>
            <a:ext cx="6564721" cy="24601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BBF2DA-D56C-4BF6-8A5D-5D837AA5FFA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98420" y="4134246"/>
            <a:ext cx="6704829" cy="215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1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75FF7-395C-4E6A-A2A1-FC5690B3E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VS2017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FC41AB-FE87-4342-84E0-39430F28A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zh-CN" altLang="en-US" dirty="0"/>
              <a:t>假如在安装</a:t>
            </a:r>
            <a:r>
              <a:rPr lang="en-US" altLang="zh-CN" dirty="0"/>
              <a:t>VS</a:t>
            </a:r>
            <a:r>
              <a:rPr lang="zh-CN" altLang="en-US" dirty="0"/>
              <a:t>的时候忘记选择安装上述两个扩展，可以按照如下步骤进行安装。</a:t>
            </a:r>
            <a:endParaRPr lang="en-US" altLang="zh-CN" dirty="0"/>
          </a:p>
          <a:p>
            <a:r>
              <a:rPr lang="zh-CN" altLang="en-US" dirty="0"/>
              <a:t>点击菜单栏“工具</a:t>
            </a:r>
            <a:r>
              <a:rPr lang="en-US" altLang="zh-CN" dirty="0"/>
              <a:t>(T)</a:t>
            </a:r>
            <a:r>
              <a:rPr lang="zh-CN" altLang="en-US" dirty="0"/>
              <a:t>”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“获取工具和功能</a:t>
            </a:r>
            <a:r>
              <a:rPr lang="en-US" altLang="zh-CN" dirty="0">
                <a:sym typeface="Wingdings" panose="05000000000000000000" pitchFamily="2" charset="2"/>
              </a:rPr>
              <a:t>(T)</a:t>
            </a:r>
            <a:r>
              <a:rPr lang="zh-CN" altLang="en-US" dirty="0">
                <a:sym typeface="Wingdings" panose="05000000000000000000" pitchFamily="2" charset="2"/>
              </a:rPr>
              <a:t>”进入</a:t>
            </a:r>
            <a:r>
              <a:rPr lang="en-US" altLang="zh-CN" dirty="0">
                <a:latin typeface="+mj-lt"/>
                <a:sym typeface="Wingdings" panose="05000000000000000000" pitchFamily="2" charset="2"/>
              </a:rPr>
              <a:t>Visual Studio Installer</a:t>
            </a:r>
            <a:r>
              <a:rPr lang="zh-CN" altLang="en-US" dirty="0">
                <a:sym typeface="Wingdings" panose="05000000000000000000" pitchFamily="2" charset="2"/>
              </a:rPr>
              <a:t>选择扩展进行安装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5E304F-3190-4A9A-8785-3DEB2FBA1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638" y="2806911"/>
            <a:ext cx="5925711" cy="241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4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EBA51-7FD9-429D-8BD6-59AB1581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11" y="437225"/>
            <a:ext cx="9601200" cy="1485900"/>
          </a:xfrm>
        </p:spPr>
        <p:txBody>
          <a:bodyPr/>
          <a:lstStyle/>
          <a:p>
            <a:r>
              <a:rPr lang="zh-CN" altLang="en-US" dirty="0"/>
              <a:t>安装考试插件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6C3A4-31E1-42E7-BD93-35B0CE2CA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911" y="1460746"/>
            <a:ext cx="10022889" cy="52197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在安装好</a:t>
            </a:r>
            <a:r>
              <a:rPr lang="en-US" altLang="zh-CN" dirty="0">
                <a:latin typeface="+mj-lt"/>
              </a:rPr>
              <a:t>VS2017</a:t>
            </a:r>
            <a:r>
              <a:rPr lang="zh-CN" altLang="en-US" dirty="0"/>
              <a:t>之后，获取提供的插件，按照如下步骤安装</a:t>
            </a:r>
            <a:endParaRPr lang="en-US" altLang="zh-CN" dirty="0"/>
          </a:p>
          <a:p>
            <a:r>
              <a:rPr lang="zh-CN" altLang="en-US" dirty="0"/>
              <a:t>第一步：关闭所有</a:t>
            </a:r>
            <a:r>
              <a:rPr lang="en-US" altLang="zh-CN" dirty="0">
                <a:latin typeface="+mj-lt"/>
              </a:rPr>
              <a:t>Visual Studio</a:t>
            </a:r>
            <a:r>
              <a:rPr lang="zh-CN" altLang="en-US" dirty="0"/>
              <a:t>相关进程</a:t>
            </a:r>
            <a:endParaRPr lang="en-US" altLang="zh-CN" dirty="0"/>
          </a:p>
          <a:p>
            <a:r>
              <a:rPr lang="zh-CN" altLang="en-US" dirty="0"/>
              <a:t>第二步：双击</a:t>
            </a:r>
            <a:r>
              <a:rPr lang="en-US" altLang="zh-CN" dirty="0" err="1">
                <a:latin typeface="+mj-lt"/>
              </a:rPr>
              <a:t>CppPlugin-xxx.vsix</a:t>
            </a:r>
            <a:r>
              <a:rPr lang="zh-CN" altLang="en-US" dirty="0"/>
              <a:t>进行安装，按照相关步骤操作。</a:t>
            </a:r>
            <a:endParaRPr lang="en-US" altLang="zh-CN" dirty="0"/>
          </a:p>
          <a:p>
            <a:r>
              <a:rPr lang="zh-CN" altLang="en-US" dirty="0"/>
              <a:t>第三步：按照前一步安装</a:t>
            </a:r>
            <a:r>
              <a:rPr lang="en-US" altLang="zh-CN" dirty="0" err="1">
                <a:latin typeface="+mj-lt"/>
              </a:rPr>
              <a:t>CppMonitor-xxx.vsix</a:t>
            </a:r>
            <a:endParaRPr lang="en-US" altLang="zh-CN" dirty="0">
              <a:latin typeface="+mj-lt"/>
            </a:endParaRPr>
          </a:p>
          <a:p>
            <a:r>
              <a:rPr lang="zh-CN" altLang="en-US" dirty="0"/>
              <a:t>第四步：确认是否安装成功</a:t>
            </a:r>
            <a:endParaRPr lang="en-US" altLang="zh-CN" dirty="0"/>
          </a:p>
          <a:p>
            <a:pPr lvl="1"/>
            <a:r>
              <a:rPr lang="zh-CN" altLang="en-US" dirty="0"/>
              <a:t>打开 </a:t>
            </a:r>
            <a:r>
              <a:rPr lang="en-US" altLang="zh-CN" dirty="0"/>
              <a:t>VS</a:t>
            </a:r>
          </a:p>
          <a:p>
            <a:pPr lvl="1"/>
            <a:r>
              <a:rPr lang="zh-CN" altLang="en-US" dirty="0"/>
              <a:t>点击“工具</a:t>
            </a:r>
            <a:r>
              <a:rPr lang="en-US" altLang="zh-CN" dirty="0"/>
              <a:t>(T)</a:t>
            </a:r>
            <a:r>
              <a:rPr lang="zh-CN" altLang="en-US" dirty="0"/>
              <a:t>”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“扩展和更新</a:t>
            </a:r>
            <a:r>
              <a:rPr lang="en-US" altLang="zh-CN" dirty="0">
                <a:sym typeface="Wingdings" panose="05000000000000000000" pitchFamily="2" charset="2"/>
              </a:rPr>
              <a:t>(U)</a:t>
            </a:r>
            <a:r>
              <a:rPr lang="zh-CN" altLang="en-US" dirty="0">
                <a:sym typeface="Wingdings" panose="05000000000000000000" pitchFamily="2" charset="2"/>
              </a:rPr>
              <a:t>”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检查是否出现上述安装的两个插件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注意事项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安装插件之前需要确保电脑时间正确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VS2017</a:t>
            </a:r>
            <a:r>
              <a:rPr lang="zh-CN" altLang="en-US" dirty="0">
                <a:sym typeface="Wingdings" panose="05000000000000000000" pitchFamily="2" charset="2"/>
              </a:rPr>
              <a:t>安装之后会有两个启动选项，如右图：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sym typeface="Wingdings" panose="05000000000000000000" pitchFamily="2" charset="2"/>
              </a:rPr>
              <a:t>实验实例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en-US" altLang="zh-CN" dirty="0">
                <a:sym typeface="Wingdings" panose="05000000000000000000" pitchFamily="2" charset="2"/>
              </a:rPr>
              <a:t>VS2017</a:t>
            </a: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请务必选择打开</a:t>
            </a:r>
            <a:r>
              <a:rPr lang="en-US" altLang="zh-CN" dirty="0">
                <a:sym typeface="Wingdings" panose="05000000000000000000" pitchFamily="2" charset="2"/>
              </a:rPr>
              <a:t>VS2017</a:t>
            </a:r>
            <a:r>
              <a:rPr lang="zh-CN" altLang="en-US" dirty="0">
                <a:sym typeface="Wingdings" panose="05000000000000000000" pitchFamily="2" charset="2"/>
              </a:rPr>
              <a:t>而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不是实验实例</a:t>
            </a:r>
            <a:r>
              <a:rPr lang="zh-CN" altLang="en-US" dirty="0">
                <a:sym typeface="Wingdings" panose="05000000000000000000" pitchFamily="2" charset="2"/>
              </a:rPr>
              <a:t>，否则将会找不到插件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A52B73-7847-422A-9C08-9B95EAFF2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95" y="2171700"/>
            <a:ext cx="3016405" cy="367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5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EBA51-7FD9-429D-8BD6-59AB1581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11" y="437225"/>
            <a:ext cx="9601200" cy="1485900"/>
          </a:xfrm>
        </p:spPr>
        <p:txBody>
          <a:bodyPr/>
          <a:lstStyle/>
          <a:p>
            <a:r>
              <a:rPr lang="zh-CN" altLang="en-US" dirty="0"/>
              <a:t>考试插件简介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4C9484-C8DD-450F-8542-5CD080BDAC95}"/>
              </a:ext>
            </a:extLst>
          </p:cNvPr>
          <p:cNvSpPr txBox="1"/>
          <p:nvPr/>
        </p:nvSpPr>
        <p:spPr>
          <a:xfrm>
            <a:off x="1118586" y="1420427"/>
            <a:ext cx="10280342" cy="2806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CppPlugin</a:t>
            </a:r>
            <a:r>
              <a:rPr lang="zh-CN" altLang="en-US" sz="2400" dirty="0">
                <a:latin typeface="+mj-ea"/>
                <a:ea typeface="+mj-ea"/>
              </a:rPr>
              <a:t>：用户登录、下载题目、测试代码，上传代码。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CppMonitor</a:t>
            </a:r>
            <a:r>
              <a:rPr lang="zh-CN" altLang="en-US" sz="2400" dirty="0">
                <a:latin typeface="+mj-ea"/>
                <a:ea typeface="+mj-ea"/>
              </a:rPr>
              <a:t>：用于采集个人作业中的行为，来分析大家对相关知识的掌握程度，针对大家的问题改进教学。因此</a:t>
            </a:r>
            <a:r>
              <a:rPr lang="en-US" altLang="zh-CN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C++</a:t>
            </a:r>
            <a:r>
              <a:rPr lang="zh-CN" altLang="en-US" sz="2400" dirty="0">
                <a:latin typeface="+mj-ea"/>
                <a:ea typeface="+mj-ea"/>
              </a:rPr>
              <a:t>作业中所有的编程行为都必须在</a:t>
            </a:r>
            <a:r>
              <a:rPr lang="en-US" altLang="zh-CN" sz="2400" dirty="0">
                <a:latin typeface="+mj-ea"/>
                <a:ea typeface="+mj-ea"/>
              </a:rPr>
              <a:t>VS</a:t>
            </a:r>
            <a:r>
              <a:rPr lang="zh-CN" altLang="en-US" sz="2400" dirty="0">
                <a:latin typeface="+mj-ea"/>
                <a:ea typeface="+mj-ea"/>
              </a:rPr>
              <a:t>中进行，若分析发现编程行为与最终制品不符合或有异常行为数据，后果自负。</a:t>
            </a:r>
          </a:p>
        </p:txBody>
      </p:sp>
    </p:spTree>
    <p:extLst>
      <p:ext uri="{BB962C8B-B14F-4D97-AF65-F5344CB8AC3E}">
        <p14:creationId xmlns:p14="http://schemas.microsoft.com/office/powerpoint/2010/main" val="3116550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8D807-0F80-42FC-98EA-0A2AAD1E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安装考试插件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B74745C-2085-4AF3-9293-D60B6C878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517637"/>
            <a:ext cx="8823797" cy="213345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E9D7063-0220-4F28-833C-72B6B11928ED}"/>
              </a:ext>
            </a:extLst>
          </p:cNvPr>
          <p:cNvSpPr txBox="1"/>
          <p:nvPr/>
        </p:nvSpPr>
        <p:spPr>
          <a:xfrm>
            <a:off x="1220570" y="3944318"/>
            <a:ext cx="88237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</a:rPr>
              <a:t>当出现该提示的时候，请点击“永不再显示”或者忽略。</a:t>
            </a:r>
          </a:p>
        </p:txBody>
      </p:sp>
    </p:spTree>
    <p:extLst>
      <p:ext uri="{BB962C8B-B14F-4D97-AF65-F5344CB8AC3E}">
        <p14:creationId xmlns:p14="http://schemas.microsoft.com/office/powerpoint/2010/main" val="127891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D5E34-771C-4508-AF7D-CC395F31D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测试插件能否正常运行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24284A6-9235-4045-8698-E0241BD50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835837"/>
            <a:ext cx="3683188" cy="218193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C42E503-3E94-40B2-891E-2E2344DA588D}"/>
              </a:ext>
            </a:extLst>
          </p:cNvPr>
          <p:cNvSpPr txBox="1"/>
          <p:nvPr/>
        </p:nvSpPr>
        <p:spPr>
          <a:xfrm>
            <a:off x="5518951" y="3279010"/>
            <a:ext cx="53818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点击</a:t>
            </a:r>
            <a:r>
              <a:rPr lang="en-US" altLang="zh-CN" sz="2400" dirty="0" err="1"/>
              <a:t>Cpp</a:t>
            </a:r>
            <a:r>
              <a:rPr lang="en-US" altLang="zh-CN" sz="2400" dirty="0"/>
              <a:t> Plugin</a:t>
            </a:r>
          </a:p>
          <a:p>
            <a:r>
              <a:rPr lang="zh-CN" altLang="en-US" sz="2400" dirty="0"/>
              <a:t>点击</a:t>
            </a:r>
            <a:r>
              <a:rPr lang="en-US" altLang="zh-CN" sz="2400" dirty="0"/>
              <a:t>Login</a:t>
            </a:r>
          </a:p>
          <a:p>
            <a:endParaRPr lang="en-US" altLang="zh-CN" sz="2400" dirty="0"/>
          </a:p>
          <a:p>
            <a:r>
              <a:rPr lang="zh-CN" altLang="en-US" sz="2400" dirty="0"/>
              <a:t>输入用户名和密码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用户名一般为学号，初始密码为</a:t>
            </a:r>
            <a:r>
              <a:rPr lang="en-US" altLang="zh-CN" sz="2400" dirty="0"/>
              <a:t>123456</a:t>
            </a:r>
            <a:r>
              <a:rPr lang="zh-CN" altLang="en-US" sz="2400" dirty="0"/>
              <a:t>，如需修改密码请登录网站进行修改</a:t>
            </a:r>
            <a:endParaRPr lang="en-US" altLang="zh-CN" sz="2400" dirty="0"/>
          </a:p>
          <a:p>
            <a:r>
              <a:rPr lang="zh-CN" altLang="en-US" sz="2400" dirty="0"/>
              <a:t>点击登录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FE189F-49DF-42E1-ADE4-30FA3F68E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290454"/>
            <a:ext cx="3683189" cy="231786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1A54C68-21D2-4FF9-AE36-6B8063788ABF}"/>
              </a:ext>
            </a:extLst>
          </p:cNvPr>
          <p:cNvSpPr txBox="1"/>
          <p:nvPr/>
        </p:nvSpPr>
        <p:spPr>
          <a:xfrm>
            <a:off x="5518951" y="1726477"/>
            <a:ext cx="58681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插件必须运行在</a:t>
            </a:r>
            <a:r>
              <a:rPr lang="zh-CN" altLang="en-US" sz="2000" dirty="0">
                <a:solidFill>
                  <a:srgbClr val="FF0000"/>
                </a:solidFill>
              </a:rPr>
              <a:t>校园网</a:t>
            </a:r>
            <a:r>
              <a:rPr lang="zh-CN" altLang="en-US" sz="2000" dirty="0"/>
              <a:t>环境下，请在使用插件是尽量</a:t>
            </a:r>
            <a:r>
              <a:rPr lang="zh-CN" altLang="en-US" sz="2000" u="sng" dirty="0"/>
              <a:t>关闭其他的网络代理软件</a:t>
            </a:r>
            <a:r>
              <a:rPr lang="zh-CN" altLang="en-US" sz="2000" dirty="0"/>
              <a:t>，防止造成网络的冲突。</a:t>
            </a:r>
            <a:endParaRPr lang="en-US" altLang="zh-CN" sz="2000" dirty="0"/>
          </a:p>
          <a:p>
            <a:r>
              <a:rPr lang="zh-CN" altLang="en-US" sz="2000" dirty="0"/>
              <a:t>如需要在校外使用校园网，可以参考链接：</a:t>
            </a:r>
            <a:r>
              <a:rPr lang="en-US" altLang="zh-CN" sz="2000" dirty="0">
                <a:hlinkClick r:id="rId4"/>
              </a:rPr>
              <a:t>https://client.casb.nju.edu.cn/client/#/app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7159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B30C0-0FAA-4258-853E-15CB612F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14" y="206245"/>
            <a:ext cx="9601200" cy="1485900"/>
          </a:xfrm>
        </p:spPr>
        <p:txBody>
          <a:bodyPr/>
          <a:lstStyle/>
          <a:p>
            <a:r>
              <a:rPr lang="zh-CN" altLang="en-US" dirty="0"/>
              <a:t>测试插件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DF79F5-38C4-47F4-8B71-C546499E6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19646"/>
            <a:ext cx="3338864" cy="278238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CC0F7E1-868E-4FF7-A813-E0ED7626486C}"/>
              </a:ext>
            </a:extLst>
          </p:cNvPr>
          <p:cNvSpPr txBox="1"/>
          <p:nvPr/>
        </p:nvSpPr>
        <p:spPr>
          <a:xfrm>
            <a:off x="5088326" y="566678"/>
            <a:ext cx="64269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lt"/>
                <a:ea typeface="宋体" panose="02010600030101010101" pitchFamily="2" charset="-122"/>
              </a:rPr>
              <a:t>登录后就可以下载考试题目了。</a:t>
            </a:r>
            <a:endParaRPr lang="en-US" altLang="zh-CN" sz="2000" dirty="0">
              <a:latin typeface="+mj-lt"/>
              <a:ea typeface="宋体" panose="02010600030101010101" pitchFamily="2" charset="-122"/>
            </a:endParaRPr>
          </a:p>
          <a:p>
            <a:endParaRPr lang="en-US" altLang="zh-CN" sz="2000" dirty="0">
              <a:latin typeface="+mj-lt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+mj-lt"/>
                <a:ea typeface="宋体" panose="02010600030101010101" pitchFamily="2" charset="-122"/>
              </a:rPr>
              <a:t>点击“</a:t>
            </a:r>
            <a:r>
              <a:rPr lang="en-US" altLang="zh-CN" sz="2000" dirty="0">
                <a:latin typeface="+mj-lt"/>
                <a:ea typeface="宋体" panose="02010600030101010101" pitchFamily="2" charset="-122"/>
              </a:rPr>
              <a:t>Download</a:t>
            </a:r>
            <a:r>
              <a:rPr lang="zh-CN" altLang="en-US" sz="2000" dirty="0">
                <a:latin typeface="+mj-lt"/>
                <a:ea typeface="宋体" panose="02010600030101010101" pitchFamily="2" charset="-122"/>
              </a:rPr>
              <a:t>”</a:t>
            </a:r>
            <a:r>
              <a:rPr lang="en-US" altLang="zh-CN" sz="2000" dirty="0">
                <a:latin typeface="+mj-lt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latin typeface="+mj-lt"/>
                <a:ea typeface="宋体" panose="02010600030101010101" pitchFamily="2" charset="-122"/>
                <a:sym typeface="Wingdings" panose="05000000000000000000" pitchFamily="2" charset="2"/>
              </a:rPr>
              <a:t>选中</a:t>
            </a:r>
            <a:r>
              <a:rPr lang="en-US" altLang="zh-CN" sz="2000" i="1" dirty="0">
                <a:latin typeface="+mj-lt"/>
                <a:ea typeface="宋体" panose="02010600030101010101" pitchFamily="2" charset="-122"/>
                <a:sym typeface="Wingdings" panose="05000000000000000000" pitchFamily="2" charset="2"/>
              </a:rPr>
              <a:t>[</a:t>
            </a:r>
            <a:r>
              <a:rPr lang="zh-CN" altLang="en-US" sz="2000" i="1" dirty="0">
                <a:latin typeface="+mj-lt"/>
                <a:ea typeface="宋体" panose="02010600030101010101" pitchFamily="2" charset="-122"/>
                <a:sym typeface="Wingdings" panose="05000000000000000000" pitchFamily="2" charset="2"/>
              </a:rPr>
              <a:t>需要参加的考试</a:t>
            </a:r>
            <a:r>
              <a:rPr lang="en-US" altLang="zh-CN" sz="2000" i="1" dirty="0">
                <a:latin typeface="+mj-lt"/>
                <a:ea typeface="宋体" panose="02010600030101010101" pitchFamily="2" charset="-122"/>
                <a:sym typeface="Wingdings" panose="05000000000000000000" pitchFamily="2" charset="2"/>
              </a:rPr>
              <a:t>]</a:t>
            </a:r>
            <a:r>
              <a:rPr lang="en-US" altLang="zh-CN" sz="2000" dirty="0">
                <a:latin typeface="+mj-lt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latin typeface="+mj-lt"/>
                <a:ea typeface="宋体" panose="02010600030101010101" pitchFamily="2" charset="-122"/>
                <a:sym typeface="Wingdings" panose="05000000000000000000" pitchFamily="2" charset="2"/>
              </a:rPr>
              <a:t>点击“浏览”选择考试文件的下载路径</a:t>
            </a:r>
            <a:r>
              <a:rPr lang="en-US" altLang="zh-CN" sz="2000" dirty="0">
                <a:latin typeface="+mj-lt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latin typeface="+mj-lt"/>
                <a:ea typeface="宋体" panose="02010600030101010101" pitchFamily="2" charset="-122"/>
                <a:sym typeface="Wingdings" panose="05000000000000000000" pitchFamily="2" charset="2"/>
              </a:rPr>
              <a:t>点击“下载考试题目”。</a:t>
            </a:r>
            <a:endParaRPr lang="en-US" altLang="zh-CN" sz="2000" dirty="0">
              <a:latin typeface="+mj-lt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endParaRPr lang="en-US" altLang="zh-CN" sz="2000" dirty="0">
              <a:latin typeface="+mj-lt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zh-CN" altLang="en-US" sz="2000" dirty="0">
                <a:latin typeface="+mj-lt"/>
                <a:ea typeface="宋体" panose="02010600030101010101" pitchFamily="2" charset="-122"/>
                <a:sym typeface="Wingdings" panose="05000000000000000000" pitchFamily="2" charset="2"/>
              </a:rPr>
              <a:t>考试描述文件的存储路径必须是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宋体" panose="02010600030101010101" pitchFamily="2" charset="-122"/>
                <a:sym typeface="Wingdings" panose="05000000000000000000" pitchFamily="2" charset="2"/>
              </a:rPr>
              <a:t>空文件夹</a:t>
            </a:r>
            <a:r>
              <a:rPr lang="zh-CN" altLang="en-US" sz="2000" dirty="0">
                <a:latin typeface="+mj-lt"/>
                <a:ea typeface="宋体" panose="02010600030101010101" pitchFamily="2" charset="-122"/>
                <a:sym typeface="Wingdings" panose="05000000000000000000" pitchFamily="2" charset="2"/>
              </a:rPr>
              <a:t>！建议在桌面上新建空文件夹。</a:t>
            </a:r>
            <a:endParaRPr lang="en-US" altLang="zh-CN" sz="2000" dirty="0">
              <a:latin typeface="+mj-lt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endParaRPr lang="en-US" altLang="zh-CN" sz="2000" dirty="0">
              <a:latin typeface="+mj-lt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zh-CN" altLang="en-US" sz="2000" dirty="0">
                <a:latin typeface="+mj-lt"/>
                <a:ea typeface="宋体" panose="02010600030101010101" pitchFamily="2" charset="-122"/>
                <a:sym typeface="Wingdings" panose="05000000000000000000" pitchFamily="2" charset="2"/>
              </a:rPr>
              <a:t>在下载文件夹可以查看到考试题目描述。</a:t>
            </a:r>
            <a:endParaRPr lang="zh-CN" altLang="en-US" sz="2000" dirty="0">
              <a:latin typeface="+mj-lt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2ACE0C-1F52-46B9-9FAB-1C9ABA2A5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48" y="3429000"/>
            <a:ext cx="6540836" cy="374669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D43B396-2CC5-409C-BFC3-E567D560931C}"/>
              </a:ext>
            </a:extLst>
          </p:cNvPr>
          <p:cNvSpPr txBox="1"/>
          <p:nvPr/>
        </p:nvSpPr>
        <p:spPr>
          <a:xfrm>
            <a:off x="7403977" y="3604334"/>
            <a:ext cx="45276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已下载题目，直接进入考试：当已经下载过题目，可以在选中考试之后直接点击进入。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下载上次提交的代码：可以下载上一次提交的代码，但是需要先进入考试才可以进行该操作。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考试的开始结束时间，精确到分秒，看不到具体时间的可以拉长对应的框。</a:t>
            </a:r>
          </a:p>
        </p:txBody>
      </p:sp>
    </p:spTree>
    <p:extLst>
      <p:ext uri="{BB962C8B-B14F-4D97-AF65-F5344CB8AC3E}">
        <p14:creationId xmlns:p14="http://schemas.microsoft.com/office/powerpoint/2010/main" val="2876949562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632</TotalTime>
  <Words>1529</Words>
  <Application>Microsoft Office PowerPoint</Application>
  <PresentationFormat>宽屏</PresentationFormat>
  <Paragraphs>134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华文楷体</vt:lpstr>
      <vt:lpstr>宋体</vt:lpstr>
      <vt:lpstr>Arial</vt:lpstr>
      <vt:lpstr>Franklin Gothic Book</vt:lpstr>
      <vt:lpstr>剪切</vt:lpstr>
      <vt:lpstr>C++考试、作业 环境安装</vt:lpstr>
      <vt:lpstr>操作系统与Visual Studio</vt:lpstr>
      <vt:lpstr>VS2017安装</vt:lpstr>
      <vt:lpstr>VS2017安装</vt:lpstr>
      <vt:lpstr>安装考试插件</vt:lpstr>
      <vt:lpstr>考试插件简介</vt:lpstr>
      <vt:lpstr>安装考试插件</vt:lpstr>
      <vt:lpstr>测试插件能否正常运行</vt:lpstr>
      <vt:lpstr>测试插件</vt:lpstr>
      <vt:lpstr>下载上次上传的代码</vt:lpstr>
      <vt:lpstr>考试/练习</vt:lpstr>
      <vt:lpstr>PowerPoint 演示文稿</vt:lpstr>
      <vt:lpstr>PowerPoint 演示文稿</vt:lpstr>
      <vt:lpstr>一次练习有多道题目</vt:lpstr>
      <vt:lpstr>PowerPoint 演示文稿</vt:lpstr>
      <vt:lpstr>VS调试</vt:lpstr>
      <vt:lpstr>调试 —— 控制流</vt:lpstr>
      <vt:lpstr>调试 —— 数据流</vt:lpstr>
      <vt:lpstr>调试 —— 数据流</vt:lpstr>
      <vt:lpstr>一次练习多个项目</vt:lpstr>
      <vt:lpstr>测试</vt:lpstr>
      <vt:lpstr>上传</vt:lpstr>
      <vt:lpstr>查看成绩</vt:lpstr>
      <vt:lpstr>常见问题：</vt:lpstr>
      <vt:lpstr>常见问题：</vt:lpstr>
      <vt:lpstr>常见问题：</vt:lpstr>
      <vt:lpstr>常见问题：</vt:lpstr>
      <vt:lpstr>常见问题：</vt:lpstr>
      <vt:lpstr>其他问题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C++考试、作业 环境安装</dc:title>
  <dc:creator>Cai Alexander</dc:creator>
  <cp:lastModifiedBy>Cai Alexander</cp:lastModifiedBy>
  <cp:revision>53</cp:revision>
  <dcterms:created xsi:type="dcterms:W3CDTF">2019-09-10T13:37:13Z</dcterms:created>
  <dcterms:modified xsi:type="dcterms:W3CDTF">2020-03-02T03:12:12Z</dcterms:modified>
</cp:coreProperties>
</file>