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0" r:id="rId3"/>
    <p:sldId id="291" r:id="rId4"/>
    <p:sldId id="289" r:id="rId5"/>
    <p:sldId id="292" r:id="rId6"/>
    <p:sldId id="288" r:id="rId7"/>
    <p:sldId id="278" r:id="rId8"/>
    <p:sldId id="276" r:id="rId9"/>
    <p:sldId id="279" r:id="rId10"/>
    <p:sldId id="280" r:id="rId11"/>
    <p:sldId id="281" r:id="rId12"/>
    <p:sldId id="293" r:id="rId13"/>
    <p:sldId id="283" r:id="rId14"/>
    <p:sldId id="277" r:id="rId15"/>
    <p:sldId id="282" r:id="rId16"/>
    <p:sldId id="2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7EE1-CB59-483D-9433-0961E6BD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66BBF-527C-4F03-87CD-1CE651A7C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3F5C9-E57A-4135-BC97-79700FF6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0D738-76F7-4A74-8DBB-8D75EDC8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B21B-FC23-48C0-B4A8-FD214E65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C928-BDED-44D7-A6A6-E0CAEADF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9B8EB-8C0F-43EF-8EBC-D5194AA14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C4BF-5C41-472E-8FDB-42A3FC8C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C4AB3-1251-4196-80D0-0C13E083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3C575-ADE6-4B89-A46D-F34C9FD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7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28604D-22DB-4DF2-B249-DE8CF23CB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357AD-DFB0-4861-AEBF-6DD6034FA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8548E-E257-44CA-AFD9-3AA8AAA0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0E68A-D03D-4A64-A3CE-836D60B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BF65-92DD-47E5-8354-8AEAA20A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5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1D6F-E569-4E59-B949-C9B449FE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B140E-855B-45CE-B03C-D246A8B8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FA9AB-DA6E-474F-BDEB-1FDECBFC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B97C8-DF04-4EB2-A949-708A9B3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B5091-A94B-41ED-A0D0-4E16A6E2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842F2-8B84-4632-9C2C-D0E68660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29C50-A455-464E-AD23-39DEA3C1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DBBF6-2C35-42E6-9A05-E3906AF0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C8C38-15FF-4747-A5FE-3E805EAA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EFFB7-0EB2-4F82-A825-319322AB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6657C-40BB-44A6-A2FE-A1444113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C569-1A5F-4BAF-9717-BFF8BC89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9E31F-D82C-4F29-85CE-F4BB7256A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669C8-CC3B-47C3-A8DB-AE8DB5F0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2FE04-8C80-4CCB-8167-9176C487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6E9C2-9592-4635-8969-5EB0216F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539D0-496C-49E5-902A-D9A353B9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E64B3-9727-49C4-82AD-361C3D78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98DA9-2CE8-4FEF-B08D-5D5568E0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49EE2E-9392-419C-BFFD-0CDA5746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BC18B-B090-4E3E-BF9C-4EFE2410F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63F09-5A7C-447D-BC2E-4A9FC2D8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D32CD-48A9-4466-963E-C62A24DF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64CE19-42E7-402B-97A1-0B32D9BF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7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F077F-3714-4FD4-9978-F081D653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9005F-C740-4621-A1D9-2DABDE42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F9F39-811E-4258-A6B1-A7311F01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EB91B9-E0B3-4F50-95A4-9DF9D8D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9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C2352-749F-4281-833E-B25005CC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B8E5D-4C9E-463A-B1E6-AABD1F74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0B619-9A32-497F-9B1C-713D93E6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DDCF1-8B60-4E9F-AD24-6D5F17CF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EBA47-3A01-4987-B1B8-2E94E4A9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898DB-3BB7-47A0-9EF3-C08C0EEB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CDA51-8BBD-432B-B965-75FADFD4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CFF1C-1689-4FB8-AAAF-C585271E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0BA4A-F111-4D63-A36B-53C50987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D4A0-4653-4AEB-B5DE-BBF6F4F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A2944-0983-4D19-9007-E7E48BDAD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862F6-D444-4F2C-87D4-FA6647DE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46CEA-E941-465B-9919-B6B310FF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EE80C-6B36-4E35-9A5F-7D234111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FAAC1-AD6D-4975-8AD2-25F63E41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37278-6805-4051-B6AF-B6F55B05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276F6-2C4C-4846-88F8-B2F6F374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EB680-44AA-4F4F-B24F-D886FA06A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EA0C-7FCF-4FA9-940E-D145444D040B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E3BC3-0B91-4B8A-A5F1-8AE9979C3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3F993-1D1A-4F86-8905-2217BBA66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4B05-FF33-482E-98D9-E90989A5C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DB60-C197-4DD8-AB5C-89C0DAB2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  <a:r>
              <a:rPr lang="en-US" altLang="zh-CN" dirty="0"/>
              <a:t>iostream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C7682-97C3-42E1-BDA4-E01E3323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输入输出流包含在头文件</a:t>
            </a:r>
            <a:r>
              <a:rPr lang="en-US" altLang="zh-CN" dirty="0"/>
              <a:t>&lt;iostream&gt;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使用输入输出流库在代码开头需要</a:t>
            </a:r>
            <a:r>
              <a:rPr lang="en-US" altLang="zh-CN" dirty="0"/>
              <a:t>#include &lt;iostream&gt;</a:t>
            </a:r>
          </a:p>
          <a:p>
            <a:r>
              <a:rPr lang="zh-CN" altLang="en-US" dirty="0"/>
              <a:t>标准库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 err="1"/>
              <a:t>io</a:t>
            </a:r>
            <a:r>
              <a:rPr lang="zh-CN" altLang="en-US" dirty="0"/>
              <a:t>对象，处理输入的</a:t>
            </a:r>
            <a:r>
              <a:rPr lang="en-US" altLang="zh-CN" dirty="0" err="1"/>
              <a:t>istream</a:t>
            </a:r>
            <a:r>
              <a:rPr lang="zh-CN" altLang="en-US" dirty="0"/>
              <a:t>对象</a:t>
            </a:r>
            <a:r>
              <a:rPr lang="en-US" altLang="zh-CN" dirty="0" err="1"/>
              <a:t>cin</a:t>
            </a:r>
            <a:r>
              <a:rPr lang="zh-CN" altLang="en-US" dirty="0"/>
              <a:t>，处理输出的</a:t>
            </a:r>
            <a:r>
              <a:rPr lang="en-US" altLang="zh-CN" dirty="0" err="1"/>
              <a:t>ostream</a:t>
            </a:r>
            <a:r>
              <a:rPr lang="zh-CN" altLang="en-US" dirty="0"/>
              <a:t>类型对象</a:t>
            </a:r>
            <a:r>
              <a:rPr lang="en-US" altLang="zh-CN" dirty="0" err="1"/>
              <a:t>cout</a:t>
            </a:r>
            <a:r>
              <a:rPr lang="zh-CN" altLang="en-US"/>
              <a:t>，以及另外两</a:t>
            </a:r>
            <a:r>
              <a:rPr lang="zh-CN" altLang="en-US" dirty="0"/>
              <a:t>个</a:t>
            </a:r>
            <a:r>
              <a:rPr lang="en-US" altLang="zh-CN" dirty="0" err="1"/>
              <a:t>ostream</a:t>
            </a:r>
            <a:r>
              <a:rPr lang="zh-CN" altLang="en-US" dirty="0"/>
              <a:t>对象</a:t>
            </a:r>
            <a:r>
              <a:rPr lang="en-US" altLang="zh-CN" dirty="0" err="1"/>
              <a:t>cerr</a:t>
            </a:r>
            <a:r>
              <a:rPr lang="zh-CN" altLang="en-US" dirty="0"/>
              <a:t>和</a:t>
            </a:r>
            <a:r>
              <a:rPr lang="en-US" altLang="zh-CN" dirty="0"/>
              <a:t>clog</a:t>
            </a:r>
          </a:p>
          <a:p>
            <a:r>
              <a:rPr lang="zh-CN" altLang="en-US" dirty="0"/>
              <a:t>操作符</a:t>
            </a:r>
            <a:r>
              <a:rPr lang="en-US" altLang="zh-CN" dirty="0"/>
              <a:t>&lt;&lt;</a:t>
            </a:r>
            <a:r>
              <a:rPr lang="zh-CN" altLang="en-US" dirty="0"/>
              <a:t>和</a:t>
            </a:r>
            <a:r>
              <a:rPr lang="en-US" altLang="zh-CN" dirty="0"/>
              <a:t>&gt;&gt;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45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D162-ABDF-420E-9D27-BB6B5B57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—</a:t>
            </a:r>
            <a:r>
              <a:rPr lang="zh-CN" altLang="en-US" dirty="0"/>
              <a:t>三个参数（表示“结束”符）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9D082B-CF90-451E-9745-040A93D2C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" t="14518" r="40276" b="20722"/>
          <a:stretch/>
        </p:blipFill>
        <p:spPr>
          <a:xfrm>
            <a:off x="292963" y="1690688"/>
            <a:ext cx="7542679" cy="327106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25737B-7DFB-4DAC-94D7-2B1E35EF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80" y="4855216"/>
            <a:ext cx="3258980" cy="17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D162-ABDF-420E-9D27-BB6B5B57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06B5EF-A0B4-49C8-96D1-AB28B36A92D2}"/>
              </a:ext>
            </a:extLst>
          </p:cNvPr>
          <p:cNvSpPr txBox="1"/>
          <p:nvPr/>
        </p:nvSpPr>
        <p:spPr>
          <a:xfrm>
            <a:off x="7164279" y="2132246"/>
            <a:ext cx="4003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输入：</a:t>
            </a:r>
            <a:endParaRPr lang="en-US" altLang="zh-CN" sz="2800" dirty="0"/>
          </a:p>
          <a:p>
            <a:r>
              <a:rPr lang="en-US" altLang="zh-CN" sz="2800" dirty="0"/>
              <a:t>Class </a:t>
            </a:r>
            <a:r>
              <a:rPr lang="en-US" altLang="zh-CN" sz="2800" dirty="0" err="1"/>
              <a:t>begin”now</a:t>
            </a:r>
            <a:r>
              <a:rPr lang="en-US" altLang="zh-CN" sz="2800" dirty="0"/>
              <a:t>”(</a:t>
            </a:r>
            <a:r>
              <a:rPr lang="zh-CN" altLang="en-US" sz="2800" dirty="0"/>
              <a:t>回车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 err="1"/>
              <a:t>Calss</a:t>
            </a:r>
            <a:r>
              <a:rPr lang="en-US" altLang="zh-CN" sz="2800" dirty="0"/>
              <a:t> over</a:t>
            </a:r>
          </a:p>
          <a:p>
            <a:endParaRPr lang="en-US" altLang="zh-CN" sz="2800" dirty="0"/>
          </a:p>
          <a:p>
            <a:r>
              <a:rPr lang="zh-CN" altLang="en-US" sz="2800" dirty="0"/>
              <a:t>输出？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7F723-8D89-43A9-859C-1A053C9568ED}"/>
              </a:ext>
            </a:extLst>
          </p:cNvPr>
          <p:cNvSpPr txBox="1"/>
          <p:nvPr/>
        </p:nvSpPr>
        <p:spPr>
          <a:xfrm>
            <a:off x="559292" y="5783804"/>
            <a:ext cx="1079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注意</a:t>
            </a:r>
            <a:r>
              <a:rPr lang="en-US" altLang="zh-CN" sz="2800" dirty="0" err="1"/>
              <a:t>getline</a:t>
            </a:r>
            <a:r>
              <a:rPr lang="zh-CN" altLang="en-US" sz="2800" dirty="0"/>
              <a:t>结尾处的回车问题（与读入其他类型混用时）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3B9B52-C11E-40CE-8F2D-3B538C61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2" b="56493"/>
          <a:stretch/>
        </p:blipFill>
        <p:spPr>
          <a:xfrm>
            <a:off x="7328098" y="4379015"/>
            <a:ext cx="3303285" cy="896648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85AA8408-E4D2-4386-BE19-F4B82EF7B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13430" r="46241" b="17208"/>
          <a:stretch/>
        </p:blipFill>
        <p:spPr>
          <a:xfrm>
            <a:off x="431652" y="1456994"/>
            <a:ext cx="6359721" cy="3944012"/>
          </a:xfrm>
        </p:spPr>
      </p:pic>
    </p:spTree>
    <p:extLst>
      <p:ext uri="{BB962C8B-B14F-4D97-AF65-F5344CB8AC3E}">
        <p14:creationId xmlns:p14="http://schemas.microsoft.com/office/powerpoint/2010/main" val="187333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D4F0-EBA6-4B49-B145-540CF02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string</a:t>
            </a:r>
            <a:r>
              <a:rPr lang="zh-CN" altLang="en-US" dirty="0"/>
              <a:t>中获取</a:t>
            </a:r>
            <a:r>
              <a:rPr lang="en-US" altLang="zh-CN" dirty="0"/>
              <a:t>char</a:t>
            </a:r>
            <a:r>
              <a:rPr lang="zh-CN" altLang="en-US" dirty="0"/>
              <a:t>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7E5DA-0D83-4EC9-BE73-983579EA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dirty="0"/>
              <a:t>str.at(int index);</a:t>
            </a:r>
          </a:p>
          <a:p>
            <a:endParaRPr lang="en-US" altLang="zh-CN" sz="3600" dirty="0"/>
          </a:p>
          <a:p>
            <a:r>
              <a:rPr lang="en-US" altLang="zh-CN" sz="3600" dirty="0"/>
              <a:t>str[index]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1B9A52-D565-4948-989A-76F1A4573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16841" r="57719" b="27557"/>
          <a:stretch/>
        </p:blipFill>
        <p:spPr>
          <a:xfrm>
            <a:off x="5293659" y="1690688"/>
            <a:ext cx="6060141" cy="29531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57C192-5051-4458-BC1C-C1730D493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" t="3821"/>
          <a:stretch/>
        </p:blipFill>
        <p:spPr>
          <a:xfrm>
            <a:off x="6508376" y="4778791"/>
            <a:ext cx="3370729" cy="16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5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的相关操作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7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replace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en-US" altLang="zh-CN" dirty="0"/>
              <a:t>erase</a:t>
            </a:r>
          </a:p>
          <a:p>
            <a:pPr lvl="1"/>
            <a:r>
              <a:rPr lang="en-US" altLang="zh-CN" dirty="0" err="1"/>
              <a:t>str.erase</a:t>
            </a:r>
            <a:r>
              <a:rPr lang="en-US" altLang="zh-CN" dirty="0"/>
              <a:t> (10,8);</a:t>
            </a:r>
          </a:p>
          <a:p>
            <a:pPr lvl="1"/>
            <a:r>
              <a:rPr lang="zh-CN" altLang="en-US" dirty="0"/>
              <a:t>删除从第</a:t>
            </a:r>
            <a:r>
              <a:rPr lang="en-US" altLang="zh-CN" dirty="0"/>
              <a:t>10</a:t>
            </a:r>
            <a:r>
              <a:rPr lang="zh-CN" altLang="en-US" dirty="0"/>
              <a:t>个字符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开始的</a:t>
            </a:r>
            <a:r>
              <a:rPr lang="en-US" altLang="zh-CN" dirty="0"/>
              <a:t>8</a:t>
            </a:r>
            <a:r>
              <a:rPr lang="zh-CN" altLang="en-US" dirty="0"/>
              <a:t>个字符</a:t>
            </a:r>
            <a:endParaRPr lang="en-US" altLang="zh-CN" dirty="0"/>
          </a:p>
          <a:p>
            <a:r>
              <a:rPr lang="zh-CN" altLang="en-US" dirty="0"/>
              <a:t>插入</a:t>
            </a:r>
            <a:endParaRPr lang="en-US" altLang="zh-CN" dirty="0"/>
          </a:p>
          <a:p>
            <a:pPr lvl="1"/>
            <a:r>
              <a:rPr lang="en-US" altLang="zh-CN" dirty="0"/>
              <a:t>Insert</a:t>
            </a:r>
          </a:p>
          <a:p>
            <a:pPr lvl="1"/>
            <a:r>
              <a:rPr lang="en-US" altLang="zh-CN" dirty="0" err="1"/>
              <a:t>str.insert</a:t>
            </a:r>
            <a:r>
              <a:rPr lang="en-US" altLang="zh-CN" dirty="0"/>
              <a:t>(6,str2);</a:t>
            </a:r>
          </a:p>
          <a:p>
            <a:pPr lvl="1"/>
            <a:r>
              <a:rPr lang="zh-CN" altLang="en-US" dirty="0"/>
              <a:t>在第</a:t>
            </a:r>
            <a:r>
              <a:rPr lang="en-US" altLang="zh-CN" dirty="0"/>
              <a:t>6</a:t>
            </a:r>
            <a:r>
              <a:rPr lang="zh-CN" altLang="en-US" dirty="0"/>
              <a:t>个位置插入</a:t>
            </a:r>
            <a:r>
              <a:rPr lang="en-US" altLang="zh-CN" dirty="0"/>
              <a:t>str2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55632A-B79A-4917-9CFD-5E9DB253D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t="11234" r="39415" b="15502"/>
          <a:stretch/>
        </p:blipFill>
        <p:spPr>
          <a:xfrm>
            <a:off x="5194299" y="1688762"/>
            <a:ext cx="6624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1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的相关操作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en-US" altLang="zh-CN" dirty="0"/>
              <a:t>if(s1&lt;s2);       </a:t>
            </a:r>
            <a:r>
              <a:rPr lang="zh-CN" altLang="en-US" dirty="0"/>
              <a:t>或       </a:t>
            </a:r>
            <a:r>
              <a:rPr lang="en-US" altLang="zh-CN" dirty="0"/>
              <a:t>s1.compare(s2);</a:t>
            </a:r>
          </a:p>
          <a:p>
            <a:pPr lvl="1"/>
            <a:r>
              <a:rPr lang="zh-CN" altLang="en-US" dirty="0"/>
              <a:t>相等时</a:t>
            </a:r>
            <a:endParaRPr lang="en-US" altLang="zh-CN" dirty="0"/>
          </a:p>
          <a:p>
            <a:pPr lvl="2"/>
            <a:r>
              <a:rPr lang="zh-CN" altLang="en-US" dirty="0"/>
              <a:t>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s1&gt;s2</a:t>
            </a:r>
            <a:r>
              <a:rPr lang="zh-CN" altLang="en-US" dirty="0"/>
              <a:t>时</a:t>
            </a:r>
            <a:endParaRPr lang="en-US" altLang="zh-CN" dirty="0"/>
          </a:p>
          <a:p>
            <a:pPr lvl="2"/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s1&lt;s2</a:t>
            </a:r>
            <a:r>
              <a:rPr lang="zh-CN" altLang="en-US" dirty="0"/>
              <a:t>时</a:t>
            </a:r>
            <a:endParaRPr lang="en-US" altLang="zh-CN" dirty="0"/>
          </a:p>
          <a:p>
            <a:pPr lvl="2"/>
            <a:r>
              <a:rPr lang="zh-CN" altLang="en-US" dirty="0"/>
              <a:t>返回</a:t>
            </a:r>
            <a:r>
              <a:rPr lang="en-US" altLang="zh-CN" dirty="0"/>
              <a:t>-1</a:t>
            </a:r>
          </a:p>
          <a:p>
            <a:pPr marL="0" indent="0">
              <a:buNone/>
            </a:pPr>
            <a:r>
              <a:rPr lang="zh-CN" altLang="en-US" dirty="0"/>
              <a:t>连接两个</a:t>
            </a:r>
            <a:r>
              <a:rPr lang="en-US" altLang="zh-CN" dirty="0"/>
              <a:t>string</a:t>
            </a:r>
            <a:r>
              <a:rPr lang="zh-CN" altLang="en-US" dirty="0"/>
              <a:t>串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string1=string2+string3 </a:t>
            </a:r>
            <a:r>
              <a:rPr lang="zh-CN" altLang="en-US" dirty="0"/>
              <a:t>或 </a:t>
            </a:r>
            <a:r>
              <a:rPr lang="en-US" altLang="zh-CN" dirty="0"/>
              <a:t>s1.append(s2)</a:t>
            </a:r>
          </a:p>
        </p:txBody>
      </p:sp>
    </p:spTree>
    <p:extLst>
      <p:ext uri="{BB962C8B-B14F-4D97-AF65-F5344CB8AC3E}">
        <p14:creationId xmlns:p14="http://schemas.microsoft.com/office/powerpoint/2010/main" val="112421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的相关操作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长度</a:t>
            </a:r>
            <a:endParaRPr lang="en-US" altLang="zh-CN" dirty="0"/>
          </a:p>
          <a:p>
            <a:pPr lvl="1"/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查找</a:t>
            </a:r>
            <a:endParaRPr lang="en-US" altLang="zh-CN" dirty="0"/>
          </a:p>
          <a:p>
            <a:pPr lvl="1"/>
            <a:r>
              <a:rPr lang="en-US" altLang="zh-CN" dirty="0" err="1"/>
              <a:t>str.find</a:t>
            </a:r>
            <a:r>
              <a:rPr lang="en-US" altLang="zh-CN" dirty="0"/>
              <a:t>(“ab”);</a:t>
            </a:r>
          </a:p>
          <a:p>
            <a:pPr lvl="1"/>
            <a:r>
              <a:rPr lang="en-US" altLang="zh-CN" dirty="0" err="1"/>
              <a:t>str.find</a:t>
            </a:r>
            <a:r>
              <a:rPr lang="en-US" altLang="zh-CN" dirty="0"/>
              <a:t>(“ab”,2);</a:t>
            </a:r>
          </a:p>
          <a:p>
            <a:pPr lvl="1"/>
            <a:r>
              <a:rPr lang="en-US" altLang="zh-CN" dirty="0" err="1"/>
              <a:t>str.rfind</a:t>
            </a:r>
            <a:r>
              <a:rPr lang="en-US" altLang="zh-CN" dirty="0"/>
              <a:t>(“ab”,2);</a:t>
            </a:r>
          </a:p>
          <a:p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en-US" altLang="zh-CN" dirty="0"/>
              <a:t>string1=string2+string3 </a:t>
            </a:r>
            <a:r>
              <a:rPr lang="zh-CN" altLang="en-US" dirty="0"/>
              <a:t>或 </a:t>
            </a:r>
            <a:r>
              <a:rPr lang="en-US" altLang="zh-CN" dirty="0"/>
              <a:t>s1.append(s2)</a:t>
            </a:r>
          </a:p>
          <a:p>
            <a:r>
              <a:rPr lang="zh-CN" altLang="en-US" dirty="0"/>
              <a:t>子串</a:t>
            </a:r>
            <a:endParaRPr lang="en-US" altLang="zh-CN" dirty="0"/>
          </a:p>
          <a:p>
            <a:pPr lvl="1"/>
            <a:r>
              <a:rPr lang="en-US" altLang="zh-CN" dirty="0"/>
              <a:t>string s2=</a:t>
            </a:r>
            <a:r>
              <a:rPr lang="en-US" altLang="zh-CN" dirty="0" err="1"/>
              <a:t>s.substr</a:t>
            </a:r>
            <a:r>
              <a:rPr lang="en-US" altLang="zh-CN" dirty="0"/>
              <a:t>(</a:t>
            </a:r>
            <a:r>
              <a:rPr lang="en-US" altLang="zh-CN" dirty="0" err="1"/>
              <a:t>pos,n</a:t>
            </a:r>
            <a:r>
              <a:rPr lang="en-US" altLang="zh-CN" dirty="0"/>
              <a:t>);		//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java</a:t>
            </a:r>
            <a:r>
              <a:rPr lang="zh-CN" altLang="en-US" b="1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 从</a:t>
            </a:r>
            <a:r>
              <a:rPr lang="en-US" altLang="zh-CN" dirty="0"/>
              <a:t>pos</a:t>
            </a:r>
            <a:r>
              <a:rPr lang="zh-CN" altLang="en-US" dirty="0"/>
              <a:t>开始取</a:t>
            </a:r>
            <a:r>
              <a:rPr lang="en-US" altLang="zh-CN" dirty="0"/>
              <a:t>n</a:t>
            </a:r>
            <a:r>
              <a:rPr lang="zh-CN" altLang="en-US" dirty="0"/>
              <a:t>个字符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41F601-79E6-42C5-8374-478F3EE6B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17522" r="55468" b="23401"/>
          <a:stretch/>
        </p:blipFill>
        <p:spPr>
          <a:xfrm>
            <a:off x="6096000" y="1825625"/>
            <a:ext cx="5548543" cy="27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9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6224-7BCC-4505-B871-E775D0A8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的相关操作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C3AE7-C541-45F7-B4D7-F4BA7A11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字符串转换为</a:t>
            </a:r>
            <a:r>
              <a:rPr lang="en-US" altLang="zh-CN" dirty="0"/>
              <a:t>int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std::</a:t>
            </a:r>
            <a:r>
              <a:rPr lang="en-US" altLang="zh-CN" dirty="0" err="1"/>
              <a:t>stoi</a:t>
            </a:r>
            <a:r>
              <a:rPr lang="en-US" altLang="zh-CN" dirty="0"/>
              <a:t>(str);</a:t>
            </a:r>
          </a:p>
          <a:p>
            <a:r>
              <a:rPr lang="zh-CN" altLang="en-US" dirty="0"/>
              <a:t>字符串转换为</a:t>
            </a:r>
            <a:r>
              <a:rPr lang="en-US" altLang="zh-CN" dirty="0"/>
              <a:t>float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i</a:t>
            </a:r>
            <a:r>
              <a:rPr lang="en-US" altLang="zh-CN" dirty="0"/>
              <a:t> = std::</a:t>
            </a:r>
            <a:r>
              <a:rPr lang="en-US" altLang="zh-CN" dirty="0" err="1"/>
              <a:t>stoi</a:t>
            </a:r>
            <a:r>
              <a:rPr lang="en-US" altLang="zh-CN" dirty="0"/>
              <a:t>(str);</a:t>
            </a:r>
          </a:p>
          <a:p>
            <a:r>
              <a:rPr lang="zh-CN" altLang="en-US" dirty="0"/>
              <a:t>字符串转换为</a:t>
            </a:r>
            <a:r>
              <a:rPr lang="en-US" altLang="zh-CN" dirty="0"/>
              <a:t>float</a:t>
            </a:r>
          </a:p>
          <a:p>
            <a:pPr lvl="1"/>
            <a:r>
              <a:rPr lang="en-US" altLang="zh-CN" dirty="0"/>
              <a:t>float </a:t>
            </a:r>
            <a:r>
              <a:rPr lang="en-US" altLang="zh-CN" dirty="0" err="1"/>
              <a:t>i</a:t>
            </a:r>
            <a:r>
              <a:rPr lang="en-US" altLang="zh-CN" dirty="0"/>
              <a:t> = std::</a:t>
            </a:r>
            <a:r>
              <a:rPr lang="en-US" altLang="zh-CN" dirty="0" err="1"/>
              <a:t>stof</a:t>
            </a:r>
            <a:r>
              <a:rPr lang="en-US" altLang="zh-CN" dirty="0"/>
              <a:t>(str);</a:t>
            </a:r>
          </a:p>
          <a:p>
            <a:r>
              <a:rPr lang="zh-CN" altLang="en-US" dirty="0"/>
              <a:t>字符串转换为</a:t>
            </a:r>
            <a:r>
              <a:rPr lang="en-US" altLang="zh-CN" dirty="0"/>
              <a:t>double</a:t>
            </a:r>
          </a:p>
          <a:p>
            <a:pPr lvl="1"/>
            <a:r>
              <a:rPr lang="en-US" altLang="zh-CN" dirty="0"/>
              <a:t>double=</a:t>
            </a:r>
            <a:r>
              <a:rPr lang="en-US" altLang="zh-CN" dirty="0" err="1"/>
              <a:t>std:stod</a:t>
            </a:r>
            <a:r>
              <a:rPr lang="en-US" altLang="zh-CN"/>
              <a:t>(str);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45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58DF87-FE64-456F-AB8A-85E0288B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标准输入流</a:t>
            </a:r>
            <a:r>
              <a:rPr lang="en-US" altLang="zh-CN" dirty="0" err="1"/>
              <a:t>cin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D4ED3C9-5F8F-422B-A8BE-D01196F5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/>
          <a:lstStyle/>
          <a:p>
            <a:r>
              <a:rPr lang="en-US" altLang="zh-CN" dirty="0"/>
              <a:t>&gt;&gt;</a:t>
            </a:r>
            <a:r>
              <a:rPr lang="zh-CN" altLang="en-US" dirty="0"/>
              <a:t>流提取符，以空格</a:t>
            </a:r>
            <a:r>
              <a:rPr lang="en-US" altLang="zh-CN" dirty="0"/>
              <a:t>,\t(tab),\n(</a:t>
            </a:r>
            <a:r>
              <a:rPr lang="zh-CN" altLang="en-US" dirty="0"/>
              <a:t>回车</a:t>
            </a:r>
            <a:r>
              <a:rPr lang="en-US" altLang="zh-CN" dirty="0"/>
              <a:t>)</a:t>
            </a:r>
            <a:r>
              <a:rPr lang="zh-CN" altLang="en-US" dirty="0"/>
              <a:t>为终止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读取到的输入对应给每个变量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3BC40-01FB-40E6-8814-92FAB2AF700E}"/>
              </a:ext>
            </a:extLst>
          </p:cNvPr>
          <p:cNvSpPr txBox="1"/>
          <p:nvPr/>
        </p:nvSpPr>
        <p:spPr>
          <a:xfrm>
            <a:off x="1097280" y="2778760"/>
            <a:ext cx="6482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n;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 &gt;&gt; n;</a:t>
            </a:r>
          </a:p>
          <a:p>
            <a:r>
              <a:rPr lang="en-US" altLang="zh-CN" sz="2800" dirty="0"/>
              <a:t>char c;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 &gt;&gt; c;</a:t>
            </a:r>
          </a:p>
          <a:p>
            <a:r>
              <a:rPr lang="en-US" altLang="zh-CN" sz="2800" dirty="0"/>
              <a:t>float m;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 &gt;&gt; m;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 &gt;&gt; n &gt;&gt; c &gt;&gt; m; //</a:t>
            </a:r>
            <a:r>
              <a:rPr lang="zh-CN" altLang="en-US" sz="2800" dirty="0"/>
              <a:t>读取多个</a:t>
            </a:r>
          </a:p>
        </p:txBody>
      </p:sp>
    </p:spTree>
    <p:extLst>
      <p:ext uri="{BB962C8B-B14F-4D97-AF65-F5344CB8AC3E}">
        <p14:creationId xmlns:p14="http://schemas.microsoft.com/office/powerpoint/2010/main" val="36055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4ACC-81B8-4C62-8E85-6E84E20C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标准输入流</a:t>
            </a:r>
            <a:r>
              <a:rPr lang="en-US" altLang="zh-CN" dirty="0" err="1"/>
              <a:t>cin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0581-04D1-4DAF-8045-0CD108F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一些输入处理的简单例子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zh-CN" altLang="en-US" dirty="0"/>
              <a:t>输入未知个数的数字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cin</a:t>
            </a:r>
            <a:r>
              <a:rPr lang="en-US" altLang="zh-CN" dirty="0"/>
              <a:t> &gt;&gt; n) {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n; </a:t>
            </a:r>
            <a:r>
              <a:rPr lang="en-US" altLang="zh-CN" dirty="0" err="1"/>
              <a:t>i</a:t>
            </a:r>
            <a:r>
              <a:rPr lang="en-US" altLang="zh-CN"/>
              <a:t>++;}</a:t>
            </a:r>
            <a:endParaRPr lang="en-US" altLang="zh-CN" dirty="0"/>
          </a:p>
          <a:p>
            <a:r>
              <a:rPr lang="zh-CN" altLang="en-US" dirty="0"/>
              <a:t>提取输入中的数字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读取输入的两个坐标 </a:t>
            </a:r>
            <a:r>
              <a:rPr lang="en-US" altLang="zh-CN" dirty="0"/>
              <a:t>(0,0),(1,1)</a:t>
            </a:r>
          </a:p>
          <a:p>
            <a:pPr marL="457200" lvl="1" indent="0">
              <a:buNone/>
            </a:pPr>
            <a:r>
              <a:rPr lang="en-US" altLang="zh-CN" dirty="0"/>
              <a:t>char c;</a:t>
            </a:r>
          </a:p>
          <a:p>
            <a:pPr marL="457200" lvl="1" indent="0">
              <a:buNone/>
            </a:pPr>
            <a:r>
              <a:rPr lang="en-US" altLang="zh-CN" dirty="0"/>
              <a:t>int x1,x2,y1,y2;</a:t>
            </a:r>
          </a:p>
          <a:p>
            <a:pPr marL="457200" lvl="1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c &gt;&gt; x1 &gt;&gt; c &gt;&gt; y1 &gt;&gt; c &gt;&gt; c &gt;&gt; c &gt;&gt; x2 &gt;&gt; c &gt;&gt; y2 &gt;&gt; c;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93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17AEF3-D07C-46C5-82DF-6FE1C4E1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标准输出流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1D67DC-FB88-4A1F-A878-0A06DEC0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altLang="zh-CN" dirty="0"/>
              <a:t>&lt;&lt;</a:t>
            </a:r>
            <a:r>
              <a:rPr lang="zh-CN" altLang="en-US" dirty="0"/>
              <a:t>流插入符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endl</a:t>
            </a:r>
            <a:r>
              <a:rPr lang="zh-CN" altLang="en-US" dirty="0"/>
              <a:t>即换行符，等价于换行符</a:t>
            </a:r>
            <a:r>
              <a:rPr lang="en-US" altLang="zh-CN" dirty="0"/>
              <a:t>’\n’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729FB-4EC6-4550-A176-12B85BD31E88}"/>
              </a:ext>
            </a:extLst>
          </p:cNvPr>
          <p:cNvSpPr txBox="1"/>
          <p:nvPr/>
        </p:nvSpPr>
        <p:spPr>
          <a:xfrm>
            <a:off x="1097280" y="2778760"/>
            <a:ext cx="8188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n = 10;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n &lt;&lt; std::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char c = ‘a’;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c &lt;&lt; std::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float m = 1.0;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m &lt;&lt; std::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n &lt;&lt; c &lt;&lt; m &lt;&lt; std::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// </a:t>
            </a:r>
            <a:r>
              <a:rPr lang="zh-CN" altLang="en-US" sz="2800" dirty="0"/>
              <a:t>输出多个</a:t>
            </a:r>
          </a:p>
        </p:txBody>
      </p:sp>
    </p:spTree>
    <p:extLst>
      <p:ext uri="{BB962C8B-B14F-4D97-AF65-F5344CB8AC3E}">
        <p14:creationId xmlns:p14="http://schemas.microsoft.com/office/powerpoint/2010/main" val="3787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FD2B-0B67-43B7-B6BA-E88EAD8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格式化输出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FD3CB-501B-4DD8-952B-A351C762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一些特殊情况的输出处理</a:t>
            </a:r>
            <a:endParaRPr lang="en-US" altLang="zh-CN" dirty="0"/>
          </a:p>
          <a:p>
            <a:r>
              <a:rPr lang="zh-CN" altLang="en-US" dirty="0"/>
              <a:t>流操作算子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输出不同进制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hex &lt;&lt; 10 &lt;&lt; “ “ &lt;&lt; oct &lt;&lt; 8; //</a:t>
            </a:r>
            <a:r>
              <a:rPr lang="zh-CN" altLang="en-US" dirty="0"/>
              <a:t>也可使用</a:t>
            </a:r>
            <a:r>
              <a:rPr lang="en-US" altLang="zh-CN" dirty="0" err="1"/>
              <a:t>setiosflags</a:t>
            </a:r>
            <a:r>
              <a:rPr lang="en-US" altLang="zh-CN" dirty="0"/>
              <a:t>()</a:t>
            </a:r>
            <a:r>
              <a:rPr lang="zh-CN" altLang="en-US" dirty="0"/>
              <a:t>算子</a:t>
            </a:r>
            <a:endParaRPr lang="en-US" altLang="zh-CN" dirty="0"/>
          </a:p>
          <a:p>
            <a:pPr lvl="1"/>
            <a:r>
              <a:rPr lang="zh-CN" altLang="en-US" dirty="0"/>
              <a:t>浮点数输出指定精度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(4) &lt;&lt; 1.11111;</a:t>
            </a:r>
          </a:p>
          <a:p>
            <a:pPr lvl="1"/>
            <a:r>
              <a:rPr lang="zh-CN" altLang="en-US" dirty="0"/>
              <a:t>输出指定宽度</a:t>
            </a:r>
            <a:r>
              <a:rPr lang="en-US" altLang="zh-CN" dirty="0"/>
              <a:t>\</a:t>
            </a:r>
            <a:r>
              <a:rPr lang="zh-CN" altLang="en-US" dirty="0"/>
              <a:t>右（左）对齐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setw</a:t>
            </a:r>
            <a:r>
              <a:rPr lang="en-US" altLang="zh-CN" dirty="0"/>
              <a:t>(6) &lt;&lt; right &lt;&lt; 10;</a:t>
            </a:r>
          </a:p>
          <a:p>
            <a:pPr lvl="1"/>
            <a:r>
              <a:rPr lang="zh-CN" altLang="en-US" dirty="0"/>
              <a:t>输出年月日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year &lt;&lt; '-’ &lt;&lt; </a:t>
            </a:r>
            <a:r>
              <a:rPr lang="en-US" altLang="zh-CN" dirty="0" err="1"/>
              <a:t>setw</a:t>
            </a:r>
            <a:r>
              <a:rPr lang="en-US" altLang="zh-CN" dirty="0"/>
              <a:t>(2) &lt;&lt; </a:t>
            </a:r>
            <a:r>
              <a:rPr lang="en-US" altLang="zh-CN" dirty="0" err="1"/>
              <a:t>setfill</a:t>
            </a:r>
            <a:r>
              <a:rPr lang="en-US" altLang="zh-CN" dirty="0"/>
              <a:t>('0') &lt;&lt; month &lt;&lt; ‘-’ \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dirty="0"/>
              <a:t> </a:t>
            </a:r>
            <a:r>
              <a:rPr lang="en-US" altLang="zh-CN"/>
              <a:t>      </a:t>
            </a:r>
            <a:r>
              <a:rPr lang="en-US" altLang="zh-CN" dirty="0"/>
              <a:t>&lt;&lt; std::</a:t>
            </a:r>
            <a:r>
              <a:rPr lang="en-US" altLang="zh-CN" dirty="0" err="1"/>
              <a:t>setw</a:t>
            </a:r>
            <a:r>
              <a:rPr lang="en-US" altLang="zh-CN" dirty="0"/>
              <a:t>(2) &lt;&lt; std::</a:t>
            </a:r>
            <a:r>
              <a:rPr lang="en-US" altLang="zh-CN" dirty="0" err="1"/>
              <a:t>setfill</a:t>
            </a:r>
            <a:r>
              <a:rPr lang="en-US" altLang="zh-CN" dirty="0"/>
              <a:t>('0') &lt;&lt; day;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44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A48C5-77AC-455B-952B-1F263301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使用命名空间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82312-CB1F-4222-93F8-DB7397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cout</a:t>
            </a:r>
            <a:r>
              <a:rPr lang="zh-CN" altLang="en-US" dirty="0"/>
              <a:t>是</a:t>
            </a:r>
            <a:r>
              <a:rPr lang="en-US" altLang="zh-CN" dirty="0" err="1"/>
              <a:t>c++</a:t>
            </a:r>
            <a:r>
              <a:rPr lang="zh-CN" altLang="en-US" dirty="0"/>
              <a:t>标准库内置对象但不是关键字</a:t>
            </a:r>
            <a:endParaRPr lang="en-US" altLang="zh-CN" dirty="0"/>
          </a:p>
          <a:p>
            <a:r>
              <a:rPr lang="zh-CN" altLang="en-US" dirty="0"/>
              <a:t>标准库的所有标识符都在</a:t>
            </a:r>
            <a:r>
              <a:rPr lang="en-US" altLang="zh-CN" dirty="0"/>
              <a:t>std</a:t>
            </a:r>
            <a:r>
              <a:rPr lang="zh-CN" altLang="en-US" dirty="0"/>
              <a:t>的命名空间中</a:t>
            </a:r>
            <a:endParaRPr lang="en-US" altLang="zh-CN" dirty="0"/>
          </a:p>
          <a:p>
            <a:r>
              <a:rPr lang="zh-CN" altLang="en-US" dirty="0"/>
              <a:t>在代码开头</a:t>
            </a:r>
            <a:r>
              <a:rPr lang="en-US" altLang="zh-CN" dirty="0"/>
              <a:t>using namespace std;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std</a:t>
            </a:r>
            <a:r>
              <a:rPr lang="zh-CN" altLang="en-US" dirty="0"/>
              <a:t>命名空间即可省略</a:t>
            </a:r>
            <a:r>
              <a:rPr lang="en-US" altLang="zh-CN" dirty="0"/>
              <a:t>std::</a:t>
            </a:r>
          </a:p>
          <a:p>
            <a:r>
              <a:rPr lang="zh-CN" altLang="en-US" dirty="0"/>
              <a:t>直接使用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cout</a:t>
            </a:r>
            <a:r>
              <a:rPr lang="zh-CN" altLang="en-US" dirty="0"/>
              <a:t>即可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91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7D5D-C7FB-475C-A4F9-974191BF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7698B-6C68-4B74-A49A-EA0242B4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主要的表示方法有四种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	//</a:t>
            </a:r>
            <a:r>
              <a:rPr lang="zh-CN" altLang="en-US" dirty="0"/>
              <a:t>需要引入头文件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</a:t>
            </a:r>
            <a:r>
              <a:rPr lang="zh-CN" altLang="en-US" dirty="0"/>
              <a:t>*</a:t>
            </a:r>
            <a:r>
              <a:rPr lang="en-US" altLang="zh-CN" dirty="0"/>
              <a:t>		//</a:t>
            </a:r>
            <a:r>
              <a:rPr lang="zh-CN" altLang="en-US" dirty="0"/>
              <a:t>指向字符串的指针 实质上是指向字符串的首字母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const char</a:t>
            </a:r>
            <a:r>
              <a:rPr lang="zh-CN" altLang="en-US" dirty="0"/>
              <a:t>* </a:t>
            </a:r>
            <a:r>
              <a:rPr lang="en-US" altLang="zh-CN" dirty="0"/>
              <a:t>//</a:t>
            </a:r>
            <a:r>
              <a:rPr lang="zh-CN" altLang="en-US" dirty="0"/>
              <a:t>指针 指向的是一个常量字符类型（不可改内容）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char[ ]	//</a:t>
            </a:r>
            <a:r>
              <a:rPr lang="zh-CN" altLang="en-US" dirty="0"/>
              <a:t>字符数组 可以用来对应一个字符串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971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BE2D-256B-4A5A-A6D8-143A536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en-US" dirty="0"/>
              <a:t>的相关操作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D5AF-035B-4D03-965E-F417234E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不能读入空格，以空格、制表符、回车符作为结束标志</a:t>
            </a:r>
            <a:endParaRPr lang="en-US" altLang="zh-CN" dirty="0"/>
          </a:p>
          <a:p>
            <a:r>
              <a:rPr lang="en-US" altLang="zh-CN" dirty="0" err="1"/>
              <a:t>cin</a:t>
            </a:r>
            <a:r>
              <a:rPr lang="en-US" altLang="zh-CN" dirty="0"/>
              <a:t>&gt;&gt;s;      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可以读入空格和制表符，以回车符作为结束标志</a:t>
            </a:r>
            <a:endParaRPr lang="en-US" altLang="zh-CN" dirty="0"/>
          </a:p>
          <a:p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);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4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7172F-78CB-4690-B15B-C30B5E4E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7F123F6-08E7-488C-8DE8-4A2FF34F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" t="17589" r="44563" b="23852"/>
          <a:stretch/>
        </p:blipFill>
        <p:spPr>
          <a:xfrm>
            <a:off x="79899" y="547964"/>
            <a:ext cx="6783588" cy="24083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EE24F-848A-4BD6-873B-1F80B4B1E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" t="6896" r="58845" b="65891"/>
          <a:stretch/>
        </p:blipFill>
        <p:spPr>
          <a:xfrm>
            <a:off x="7057006" y="4652224"/>
            <a:ext cx="4296794" cy="1515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CB5021-C9AB-4B57-9D96-EDB272FC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05" y="952091"/>
            <a:ext cx="2372274" cy="1086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6C3366-FD55-434B-9206-F9CABE78B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005" y="2101556"/>
            <a:ext cx="2924703" cy="8547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D242F9-5F7B-44AC-A5AB-133C2039B8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15064" r="46986" b="21245"/>
          <a:stretch/>
        </p:blipFill>
        <p:spPr>
          <a:xfrm>
            <a:off x="79899" y="3139102"/>
            <a:ext cx="6520688" cy="30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885</Words>
  <Application>Microsoft Office PowerPoint</Application>
  <PresentationFormat>宽屏</PresentationFormat>
  <Paragraphs>146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输入输出流iostream</vt:lpstr>
      <vt:lpstr>标准输入流cin</vt:lpstr>
      <vt:lpstr>标准输入流cin</vt:lpstr>
      <vt:lpstr>标准输出流cout</vt:lpstr>
      <vt:lpstr>cout格式化输出</vt:lpstr>
      <vt:lpstr>使用命名空间std</vt:lpstr>
      <vt:lpstr>C++中的字符串</vt:lpstr>
      <vt:lpstr>字符串string的相关操作</vt:lpstr>
      <vt:lpstr>PowerPoint 演示文稿</vt:lpstr>
      <vt:lpstr>getline—三个参数（表示“结束”符）</vt:lpstr>
      <vt:lpstr>注意！</vt:lpstr>
      <vt:lpstr>从string中获取char字符</vt:lpstr>
      <vt:lpstr>字符串string的相关操作</vt:lpstr>
      <vt:lpstr>字符串string的相关操作</vt:lpstr>
      <vt:lpstr>字符串string的相关操作</vt:lpstr>
      <vt:lpstr>字符串string的相关操作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cin读入字符串（遇到空格 tab 回车停止）</dc:title>
  <dc:creator>昊楠 王</dc:creator>
  <cp:lastModifiedBy>越 王</cp:lastModifiedBy>
  <cp:revision>44</cp:revision>
  <dcterms:created xsi:type="dcterms:W3CDTF">2020-02-09T12:51:35Z</dcterms:created>
  <dcterms:modified xsi:type="dcterms:W3CDTF">2020-03-03T16:17:42Z</dcterms:modified>
</cp:coreProperties>
</file>