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58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4DB8-95CC-4576-BBCA-7F725137B3B0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8F369B5-E61E-4617-8C7E-7C8AE29242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4DB8-95CC-4576-BBCA-7F725137B3B0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69B5-E61E-4617-8C7E-7C8AE29242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4DB8-95CC-4576-BBCA-7F725137B3B0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69B5-E61E-4617-8C7E-7C8AE29242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4DB8-95CC-4576-BBCA-7F725137B3B0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69B5-E61E-4617-8C7E-7C8AE29242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4DB8-95CC-4576-BBCA-7F725137B3B0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8F369B5-E61E-4617-8C7E-7C8AE292423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4DB8-95CC-4576-BBCA-7F725137B3B0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69B5-E61E-4617-8C7E-7C8AE29242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4DB8-95CC-4576-BBCA-7F725137B3B0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69B5-E61E-4617-8C7E-7C8AE29242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4DB8-95CC-4576-BBCA-7F725137B3B0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69B5-E61E-4617-8C7E-7C8AE29242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4DB8-95CC-4576-BBCA-7F725137B3B0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69B5-E61E-4617-8C7E-7C8AE29242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4DB8-95CC-4576-BBCA-7F725137B3B0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69B5-E61E-4617-8C7E-7C8AE29242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4DB8-95CC-4576-BBCA-7F725137B3B0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8F369B5-E61E-4617-8C7E-7C8AE29242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31C4DB8-95CC-4576-BBCA-7F725137B3B0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8F369B5-E61E-4617-8C7E-7C8AE29242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III</a:t>
            </a:r>
          </a:p>
          <a:p>
            <a:r>
              <a:rPr lang="en-US" dirty="0" smtClean="0"/>
              <a:t>PROJECT CHARTER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MANAJEMEN PROYEK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HAMBATAN PROYEK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Estimasi</a:t>
            </a:r>
            <a:r>
              <a:rPr lang="en-US" dirty="0" smtClean="0"/>
              <a:t> yang </a:t>
            </a:r>
            <a:r>
              <a:rPr lang="en-US" dirty="0" err="1" smtClean="0"/>
              <a:t>terburu-buru</a:t>
            </a:r>
            <a:r>
              <a:rPr lang="en-US" dirty="0" smtClean="0"/>
              <a:t>;</a:t>
            </a:r>
          </a:p>
          <a:p>
            <a:pPr lvl="0"/>
            <a:r>
              <a:rPr lang="en-US" dirty="0" err="1" smtClean="0"/>
              <a:t>Rencana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matang</a:t>
            </a:r>
            <a:r>
              <a:rPr lang="en-US" dirty="0" smtClean="0"/>
              <a:t>;</a:t>
            </a:r>
          </a:p>
          <a:p>
            <a:pPr lvl="0"/>
            <a:r>
              <a:rPr lang="en-US" dirty="0" err="1" smtClean="0"/>
              <a:t>Kurangnya</a:t>
            </a:r>
            <a:r>
              <a:rPr lang="en-US" dirty="0" smtClean="0"/>
              <a:t> </a:t>
            </a:r>
            <a:r>
              <a:rPr lang="en-US" dirty="0" err="1" smtClean="0"/>
              <a:t>bimbingan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;</a:t>
            </a:r>
          </a:p>
          <a:p>
            <a:pPr lvl="0"/>
            <a:r>
              <a:rPr lang="en-US" dirty="0" err="1" smtClean="0"/>
              <a:t>Kurangnya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mengukur</a:t>
            </a:r>
            <a:r>
              <a:rPr lang="en-US" dirty="0" smtClean="0"/>
              <a:t> </a:t>
            </a:r>
            <a:r>
              <a:rPr lang="en-US" dirty="0" err="1" smtClean="0"/>
              <a:t>kemajuan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;</a:t>
            </a:r>
          </a:p>
          <a:p>
            <a:pPr lvl="0"/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tepatnya</a:t>
            </a:r>
            <a:r>
              <a:rPr lang="en-US" dirty="0" smtClean="0"/>
              <a:t> </a:t>
            </a:r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;</a:t>
            </a:r>
          </a:p>
          <a:p>
            <a:pPr lvl="0"/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kesuksesan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 &amp; TANTANGAN MANAJER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err="1" smtClean="0"/>
              <a:t>Mengatasi</a:t>
            </a:r>
            <a:r>
              <a:rPr lang="en-US" dirty="0" smtClean="0"/>
              <a:t> deadlines (85%);</a:t>
            </a:r>
          </a:p>
          <a:p>
            <a:pPr lvl="0"/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keterbatasan</a:t>
            </a:r>
            <a:r>
              <a:rPr lang="en-US" dirty="0" smtClean="0"/>
              <a:t> </a:t>
            </a:r>
            <a:r>
              <a:rPr lang="en-US" dirty="0" err="1" smtClean="0"/>
              <a:t>sumberdaya</a:t>
            </a:r>
            <a:r>
              <a:rPr lang="en-US" dirty="0" smtClean="0"/>
              <a:t> (83%);</a:t>
            </a:r>
          </a:p>
          <a:p>
            <a:pPr lvl="0"/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(80%);</a:t>
            </a:r>
          </a:p>
          <a:p>
            <a:pPr lvl="0"/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komitmen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(74%);</a:t>
            </a:r>
          </a:p>
          <a:p>
            <a:pPr lvl="0"/>
            <a:r>
              <a:rPr lang="en-US" dirty="0" err="1" smtClean="0"/>
              <a:t>Pencapaian</a:t>
            </a:r>
            <a:r>
              <a:rPr lang="en-US" dirty="0" smtClean="0"/>
              <a:t> milestones yang </a:t>
            </a:r>
            <a:r>
              <a:rPr lang="en-US" dirty="0" err="1" smtClean="0"/>
              <a:t>terukur</a:t>
            </a:r>
            <a:r>
              <a:rPr lang="en-US" dirty="0" smtClean="0"/>
              <a:t> (70%);</a:t>
            </a:r>
          </a:p>
          <a:p>
            <a:pPr lvl="0"/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perubahan-perubahan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(60%);</a:t>
            </a:r>
          </a:p>
          <a:p>
            <a:pPr lvl="0"/>
            <a:r>
              <a:rPr lang="en-US" dirty="0" err="1" smtClean="0"/>
              <a:t>Pengerjaan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(57%);</a:t>
            </a:r>
          </a:p>
          <a:p>
            <a:pPr lvl="0"/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komitmen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(45%);</a:t>
            </a:r>
          </a:p>
          <a:p>
            <a:pPr lvl="0"/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konflik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(42%);</a:t>
            </a:r>
          </a:p>
          <a:p>
            <a:pPr lvl="0"/>
            <a:r>
              <a:rPr lang="en-US" dirty="0" err="1" smtClean="0"/>
              <a:t>Pengaturan</a:t>
            </a:r>
            <a:r>
              <a:rPr lang="en-US" dirty="0" smtClean="0"/>
              <a:t> vendor </a:t>
            </a:r>
            <a:r>
              <a:rPr lang="en-US" dirty="0" err="1" smtClean="0"/>
              <a:t>dan</a:t>
            </a:r>
            <a:r>
              <a:rPr lang="en-US" dirty="0" smtClean="0"/>
              <a:t> sub-sub </a:t>
            </a:r>
            <a:r>
              <a:rPr lang="en-US" dirty="0" err="1" smtClean="0"/>
              <a:t>kontraktor</a:t>
            </a:r>
            <a:r>
              <a:rPr lang="en-US" dirty="0" smtClean="0"/>
              <a:t> (38%);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KELAHIRAN PROYEK</a:t>
            </a:r>
            <a:endParaRPr lang="en-US" dirty="0"/>
          </a:p>
        </p:txBody>
      </p:sp>
      <p:pic>
        <p:nvPicPr>
          <p:cNvPr id="46082" name="Picture 2" descr="http://1.bp.blogspot.com/-_7dl_VwHwGQ/TZRba3P7HQI/AAAAAAAAG4M/07QqJe5R8NE/s1600/baby_smiling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828800"/>
            <a:ext cx="5397498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KELAHIRAN PROYEK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 err="1" smtClean="0"/>
              <a:t>Tugas</a:t>
            </a:r>
            <a:r>
              <a:rPr lang="en-US" sz="2800" dirty="0" smtClean="0"/>
              <a:t> (order)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atasan</a:t>
            </a:r>
            <a:r>
              <a:rPr lang="en-US" sz="2800" dirty="0" smtClean="0"/>
              <a:t> (</a:t>
            </a:r>
            <a:r>
              <a:rPr lang="en-US" sz="2800" dirty="0" err="1" smtClean="0"/>
              <a:t>tim</a:t>
            </a:r>
            <a:r>
              <a:rPr lang="en-US" sz="2800" dirty="0" smtClean="0"/>
              <a:t> </a:t>
            </a:r>
            <a:r>
              <a:rPr lang="en-US" sz="2800" i="1" dirty="0" smtClean="0"/>
              <a:t>management</a:t>
            </a:r>
            <a:r>
              <a:rPr lang="en-US" sz="2800" dirty="0" smtClean="0"/>
              <a:t>, </a:t>
            </a:r>
            <a:r>
              <a:rPr lang="en-US" sz="2800" i="1" u="sng" dirty="0" smtClean="0"/>
              <a:t>stakeholders</a:t>
            </a:r>
            <a:r>
              <a:rPr lang="en-US" sz="2800" dirty="0" smtClean="0"/>
              <a:t>, sponsors, </a:t>
            </a:r>
            <a:r>
              <a:rPr lang="en-US" sz="2800" dirty="0" err="1" smtClean="0"/>
              <a:t>dll</a:t>
            </a:r>
            <a:r>
              <a:rPr lang="en-US" sz="2800" dirty="0" smtClean="0"/>
              <a:t>);</a:t>
            </a:r>
          </a:p>
          <a:p>
            <a:pPr lvl="1"/>
            <a:r>
              <a:rPr lang="en-US" i="1" dirty="0" smtClean="0"/>
              <a:t>Stakeholders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pihak-pihak</a:t>
            </a:r>
            <a:r>
              <a:rPr lang="en-US" dirty="0" smtClean="0"/>
              <a:t> yang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perhatiaannya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kelangsungan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.</a:t>
            </a:r>
          </a:p>
          <a:p>
            <a:pPr lvl="0"/>
            <a:r>
              <a:rPr lang="en-US" sz="2800" dirty="0" err="1" smtClean="0"/>
              <a:t>Permohonan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i="1" dirty="0" smtClean="0"/>
              <a:t>client;</a:t>
            </a:r>
            <a:endParaRPr lang="en-US" sz="2800" dirty="0" smtClean="0"/>
          </a:p>
          <a:p>
            <a:pPr lvl="0"/>
            <a:r>
              <a:rPr lang="en-US" sz="2800" dirty="0" err="1" smtClean="0"/>
              <a:t>Inisiatif</a:t>
            </a:r>
            <a:r>
              <a:rPr lang="en-US" sz="2800" dirty="0" smtClean="0"/>
              <a:t> </a:t>
            </a:r>
            <a:r>
              <a:rPr lang="en-US" sz="2800" dirty="0" err="1" smtClean="0"/>
              <a:t>pelaksana</a:t>
            </a:r>
            <a:r>
              <a:rPr lang="en-US" sz="2800" dirty="0" smtClean="0"/>
              <a:t> (co.: </a:t>
            </a:r>
            <a:r>
              <a:rPr lang="en-US" sz="2800" dirty="0" err="1" smtClean="0"/>
              <a:t>penelitian</a:t>
            </a:r>
            <a:r>
              <a:rPr lang="en-US" sz="2800" dirty="0" smtClean="0"/>
              <a:t>);</a:t>
            </a:r>
          </a:p>
          <a:p>
            <a:pPr lvl="0"/>
            <a:r>
              <a:rPr lang="en-US" sz="2800" dirty="0" err="1" smtClean="0"/>
              <a:t>Kepentingan</a:t>
            </a:r>
            <a:r>
              <a:rPr lang="en-US" sz="2800" dirty="0" smtClean="0"/>
              <a:t> </a:t>
            </a:r>
            <a:r>
              <a:rPr lang="en-US" sz="2800" dirty="0" err="1" smtClean="0"/>
              <a:t>bisnis</a:t>
            </a:r>
            <a:r>
              <a:rPr lang="en-US" sz="2800" dirty="0" smtClean="0"/>
              <a:t> (business need, legal requirement);</a:t>
            </a:r>
          </a:p>
          <a:p>
            <a:pPr lvl="0"/>
            <a:r>
              <a:rPr lang="en-US" sz="2800" dirty="0" err="1" smtClean="0"/>
              <a:t>Tuntutan</a:t>
            </a:r>
            <a:r>
              <a:rPr lang="en-US" sz="2800" dirty="0" smtClean="0"/>
              <a:t> </a:t>
            </a:r>
            <a:r>
              <a:rPr lang="en-US" sz="2800" dirty="0" err="1" smtClean="0"/>
              <a:t>pasar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PENYESUAIAN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order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,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penyesuaian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i="1" dirty="0" smtClean="0"/>
              <a:t>(scope)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. </a:t>
            </a:r>
          </a:p>
          <a:p>
            <a:pPr lvl="0">
              <a:buNone/>
            </a:pPr>
            <a:r>
              <a:rPr lang="en-US" dirty="0" err="1" smtClean="0"/>
              <a:t>Caranya</a:t>
            </a:r>
            <a:r>
              <a:rPr lang="en-US" dirty="0" smtClean="0"/>
              <a:t> :</a:t>
            </a:r>
          </a:p>
          <a:p>
            <a:pPr lvl="0"/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pendefinisian</a:t>
            </a:r>
            <a:r>
              <a:rPr lang="en-US" dirty="0" smtClean="0"/>
              <a:t> </a:t>
            </a:r>
            <a:r>
              <a:rPr lang="en-US" i="1" dirty="0" smtClean="0"/>
              <a:t>requirements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deliverables</a:t>
            </a:r>
            <a:r>
              <a:rPr lang="en-US" dirty="0" smtClean="0"/>
              <a:t> </a:t>
            </a:r>
            <a:r>
              <a:rPr lang="en-US" dirty="0" err="1" smtClean="0"/>
              <a:t>lewat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riset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feasibility plan(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dibahas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), </a:t>
            </a:r>
          </a:p>
          <a:p>
            <a:pPr lvl="0"/>
            <a:r>
              <a:rPr lang="en-US" dirty="0" err="1" smtClean="0"/>
              <a:t>wawancara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pemberi</a:t>
            </a:r>
            <a:r>
              <a:rPr lang="en-US" dirty="0" smtClean="0"/>
              <a:t> order </a:t>
            </a:r>
            <a:r>
              <a:rPr lang="en-US" dirty="0" err="1" smtClean="0"/>
              <a:t>dan</a:t>
            </a:r>
            <a:r>
              <a:rPr lang="en-US" dirty="0" smtClean="0"/>
              <a:t> (</a:t>
            </a:r>
            <a:r>
              <a:rPr lang="en-US" dirty="0" err="1" smtClean="0"/>
              <a:t>calon</a:t>
            </a:r>
            <a:r>
              <a:rPr lang="en-US" dirty="0" smtClean="0"/>
              <a:t>) </a:t>
            </a:r>
            <a:r>
              <a:rPr lang="en-US" dirty="0" err="1" smtClean="0"/>
              <a:t>pemakai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endParaRPr lang="en-US" dirty="0" smtClean="0"/>
          </a:p>
          <a:p>
            <a:pPr lvl="0"/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proyek-proyek</a:t>
            </a:r>
            <a:r>
              <a:rPr lang="en-US" dirty="0" smtClean="0"/>
              <a:t> </a:t>
            </a:r>
            <a:r>
              <a:rPr lang="en-US" dirty="0" err="1" smtClean="0"/>
              <a:t>sejenis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228600"/>
            <a:ext cx="7772400" cy="1371600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PROJECT CHARTER</a:t>
            </a:r>
            <a:endParaRPr lang="en-US" sz="4000" dirty="0"/>
          </a:p>
        </p:txBody>
      </p:sp>
      <p:pic>
        <p:nvPicPr>
          <p:cNvPr id="54274" name="Picture 2" descr="http://lisamdrake.files.wordpress.com/2011/04/project-char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447800"/>
            <a:ext cx="5562599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Charter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 formal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Project charter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elemen-elemen</a:t>
            </a:r>
            <a:r>
              <a:rPr lang="en-US" dirty="0" smtClean="0"/>
              <a:t> yang </a:t>
            </a:r>
            <a:r>
              <a:rPr lang="en-US" dirty="0" err="1" smtClean="0"/>
              <a:t>unik</a:t>
            </a:r>
            <a:r>
              <a:rPr lang="en-US" dirty="0" smtClean="0"/>
              <a:t>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Charter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Elemen-elemen</a:t>
            </a:r>
            <a:r>
              <a:rPr lang="en-US" dirty="0" smtClean="0"/>
              <a:t> </a:t>
            </a:r>
            <a:r>
              <a:rPr lang="en-US" i="1" dirty="0" smtClean="0"/>
              <a:t>project charter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pPr lvl="0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resmi</a:t>
            </a:r>
            <a:r>
              <a:rPr lang="en-US" dirty="0" smtClean="0"/>
              <a:t>;</a:t>
            </a:r>
          </a:p>
          <a:p>
            <a:pPr lvl="0"/>
            <a:r>
              <a:rPr lang="en-US" dirty="0" smtClean="0"/>
              <a:t>Sponsor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kontak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;</a:t>
            </a:r>
          </a:p>
          <a:p>
            <a:pPr lvl="0"/>
            <a:r>
              <a:rPr lang="en-US" dirty="0" smtClean="0"/>
              <a:t>Manager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kontak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;</a:t>
            </a:r>
          </a:p>
          <a:p>
            <a:pPr lvl="0"/>
            <a:r>
              <a:rPr lang="en-US" i="1" dirty="0" smtClean="0"/>
              <a:t>Goal </a:t>
            </a:r>
            <a:r>
              <a:rPr lang="en-US" dirty="0" smtClean="0"/>
              <a:t>(</a:t>
            </a:r>
            <a:r>
              <a:rPr lang="en-US" dirty="0" err="1" smtClean="0"/>
              <a:t>tujuan</a:t>
            </a:r>
            <a:r>
              <a:rPr lang="en-US" dirty="0" smtClean="0"/>
              <a:t>) </a:t>
            </a:r>
            <a:r>
              <a:rPr lang="en-US" dirty="0" err="1" smtClean="0"/>
              <a:t>proyek</a:t>
            </a:r>
            <a:r>
              <a:rPr lang="en-US" dirty="0" smtClean="0"/>
              <a:t>;</a:t>
            </a:r>
          </a:p>
          <a:p>
            <a:pPr lvl="0"/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asal-muasal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;</a:t>
            </a:r>
          </a:p>
          <a:p>
            <a:pPr lvl="0"/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i="1" dirty="0" smtClean="0"/>
              <a:t> Deliverables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fase-fase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;</a:t>
            </a:r>
          </a:p>
          <a:p>
            <a:pPr lvl="0"/>
            <a:r>
              <a:rPr lang="en-US" dirty="0" err="1" smtClean="0"/>
              <a:t>Strategi</a:t>
            </a:r>
            <a:r>
              <a:rPr lang="en-US" dirty="0" smtClean="0"/>
              <a:t> global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;</a:t>
            </a:r>
          </a:p>
          <a:p>
            <a:pPr lvl="0"/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kasar</a:t>
            </a:r>
            <a:r>
              <a:rPr lang="en-US" dirty="0" smtClean="0"/>
              <a:t>;</a:t>
            </a:r>
          </a:p>
          <a:p>
            <a:pPr lvl="0"/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prasarana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sumberdaya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, </a:t>
            </a:r>
            <a:r>
              <a:rPr lang="en-US" dirty="0" err="1" smtClean="0"/>
              <a:t>biaya</a:t>
            </a:r>
            <a:r>
              <a:rPr lang="en-US" dirty="0" smtClean="0"/>
              <a:t> (</a:t>
            </a:r>
            <a:r>
              <a:rPr lang="en-US" dirty="0" err="1" smtClean="0"/>
              <a:t>kasar</a:t>
            </a:r>
            <a:r>
              <a:rPr lang="en-US" dirty="0" smtClean="0"/>
              <a:t>), staff, </a:t>
            </a:r>
            <a:r>
              <a:rPr lang="en-US" i="1" dirty="0" smtClean="0"/>
              <a:t>vendors / stakeholders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Charter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Project charter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Pendefinisian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;</a:t>
            </a:r>
          </a:p>
          <a:p>
            <a:pPr lvl="0"/>
            <a:r>
              <a:rPr lang="en-US" dirty="0" err="1" smtClean="0"/>
              <a:t>Mengenali</a:t>
            </a:r>
            <a:r>
              <a:rPr lang="en-US" dirty="0" smtClean="0"/>
              <a:t> </a:t>
            </a:r>
            <a:r>
              <a:rPr lang="en-US" dirty="0" err="1" smtClean="0"/>
              <a:t>atribut-atribut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;</a:t>
            </a:r>
          </a:p>
          <a:p>
            <a:pPr lvl="0"/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autoritas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(sponsor, </a:t>
            </a:r>
            <a:r>
              <a:rPr lang="en-US" dirty="0" err="1" smtClean="0"/>
              <a:t>manajer</a:t>
            </a:r>
            <a:r>
              <a:rPr lang="en-US" dirty="0" smtClean="0"/>
              <a:t>,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);</a:t>
            </a:r>
          </a:p>
          <a:p>
            <a:pPr lvl="0"/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orang-orang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yang </a:t>
            </a:r>
            <a:r>
              <a:rPr lang="en-US" dirty="0" err="1" smtClean="0"/>
              <a:t>terlibat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kontak</a:t>
            </a:r>
            <a:r>
              <a:rPr lang="en-US" dirty="0" smtClean="0"/>
              <a:t> </a:t>
            </a:r>
            <a:r>
              <a:rPr lang="en-US" dirty="0" err="1" smtClean="0"/>
              <a:t>informasinya</a:t>
            </a:r>
            <a:r>
              <a:rPr lang="en-US" dirty="0" smtClean="0"/>
              <a:t>;</a:t>
            </a:r>
          </a:p>
          <a:p>
            <a:pPr lvl="0"/>
            <a:r>
              <a:rPr lang="en-US" dirty="0" err="1" smtClean="0"/>
              <a:t>Pondasi</a:t>
            </a:r>
            <a:r>
              <a:rPr lang="en-US" dirty="0" smtClean="0"/>
              <a:t> yang </a:t>
            </a:r>
            <a:r>
              <a:rPr lang="en-US" dirty="0" err="1" smtClean="0"/>
              <a:t>menopang</a:t>
            </a:r>
            <a:r>
              <a:rPr lang="en-US" dirty="0" smtClean="0"/>
              <a:t> </a:t>
            </a:r>
            <a:r>
              <a:rPr lang="en-US" dirty="0" err="1" smtClean="0"/>
              <a:t>jalannya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(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visi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misi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Charter [3]</a:t>
            </a:r>
            <a:endParaRPr lang="en-US" dirty="0"/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0177" name="Group 1"/>
          <p:cNvGrpSpPr>
            <a:grpSpLocks noChangeAspect="1"/>
          </p:cNvGrpSpPr>
          <p:nvPr/>
        </p:nvGrpSpPr>
        <p:grpSpPr bwMode="auto">
          <a:xfrm>
            <a:off x="1295400" y="1752600"/>
            <a:ext cx="6553200" cy="4347943"/>
            <a:chOff x="3120" y="1695"/>
            <a:chExt cx="10396" cy="7095"/>
          </a:xfrm>
        </p:grpSpPr>
        <p:sp>
          <p:nvSpPr>
            <p:cNvPr id="50196" name="AutoShape 20"/>
            <p:cNvSpPr>
              <a:spLocks noChangeAspect="1" noChangeArrowheads="1" noTextEdit="1"/>
            </p:cNvSpPr>
            <p:nvPr/>
          </p:nvSpPr>
          <p:spPr bwMode="auto">
            <a:xfrm>
              <a:off x="3120" y="1695"/>
              <a:ext cx="10396" cy="709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0195" name="Text Box 19"/>
            <p:cNvSpPr txBox="1">
              <a:spLocks noChangeArrowheads="1"/>
            </p:cNvSpPr>
            <p:nvPr/>
          </p:nvSpPr>
          <p:spPr bwMode="auto">
            <a:xfrm>
              <a:off x="3687" y="7234"/>
              <a:ext cx="2079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3094" tIns="31547" rIns="63094" bIns="3154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Asal</a:t>
              </a: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14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muasal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94" name="Text Box 18"/>
            <p:cNvSpPr txBox="1">
              <a:spLocks noChangeArrowheads="1"/>
            </p:cNvSpPr>
            <p:nvPr/>
          </p:nvSpPr>
          <p:spPr bwMode="auto">
            <a:xfrm>
              <a:off x="4537" y="6555"/>
              <a:ext cx="2078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3094" tIns="31547" rIns="63094" bIns="3154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Definisi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93" name="Text Box 17"/>
            <p:cNvSpPr txBox="1">
              <a:spLocks noChangeArrowheads="1"/>
            </p:cNvSpPr>
            <p:nvPr/>
          </p:nvSpPr>
          <p:spPr bwMode="auto">
            <a:xfrm>
              <a:off x="5105" y="5970"/>
              <a:ext cx="2080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3094" tIns="31547" rIns="63094" bIns="3154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Sponsor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92" name="Text Box 16"/>
            <p:cNvSpPr txBox="1">
              <a:spLocks noChangeArrowheads="1"/>
            </p:cNvSpPr>
            <p:nvPr/>
          </p:nvSpPr>
          <p:spPr bwMode="auto">
            <a:xfrm>
              <a:off x="5956" y="5387"/>
              <a:ext cx="2079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3094" tIns="31547" rIns="63094" bIns="3154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Manajer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6615" y="4805"/>
              <a:ext cx="2930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3094" tIns="31547" rIns="63094" bIns="3154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Goal (tujuan)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90" name="Text Box 14"/>
            <p:cNvSpPr txBox="1">
              <a:spLocks noChangeArrowheads="1"/>
            </p:cNvSpPr>
            <p:nvPr/>
          </p:nvSpPr>
          <p:spPr bwMode="auto">
            <a:xfrm>
              <a:off x="7469" y="4126"/>
              <a:ext cx="2078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3094" tIns="31547" rIns="63094" bIns="3154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Tim </a:t>
              </a:r>
              <a:r>
                <a:rPr kumimoji="0" lang="en-US" sz="14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pekerja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89" name="Text Box 13"/>
            <p:cNvSpPr txBox="1">
              <a:spLocks noChangeArrowheads="1"/>
            </p:cNvSpPr>
            <p:nvPr/>
          </p:nvSpPr>
          <p:spPr bwMode="auto">
            <a:xfrm>
              <a:off x="8412" y="3442"/>
              <a:ext cx="2079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3094" tIns="31547" rIns="63094" bIns="3154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Sumberdaya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88" name="Text Box 12"/>
            <p:cNvSpPr txBox="1">
              <a:spLocks noChangeArrowheads="1"/>
            </p:cNvSpPr>
            <p:nvPr/>
          </p:nvSpPr>
          <p:spPr bwMode="auto">
            <a:xfrm>
              <a:off x="9167" y="2666"/>
              <a:ext cx="2646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3094" tIns="31547" rIns="63094" bIns="3154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Project Charter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87" name="Line 11"/>
            <p:cNvSpPr>
              <a:spLocks noChangeShapeType="1"/>
            </p:cNvSpPr>
            <p:nvPr/>
          </p:nvSpPr>
          <p:spPr bwMode="auto">
            <a:xfrm flipV="1">
              <a:off x="4537" y="3540"/>
              <a:ext cx="6616" cy="5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0186" name="Line 10"/>
            <p:cNvSpPr>
              <a:spLocks noChangeShapeType="1"/>
            </p:cNvSpPr>
            <p:nvPr/>
          </p:nvSpPr>
          <p:spPr bwMode="auto">
            <a:xfrm flipH="1" flipV="1">
              <a:off x="3120" y="7331"/>
              <a:ext cx="1417" cy="1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0185" name="Line 9"/>
            <p:cNvSpPr>
              <a:spLocks noChangeShapeType="1"/>
            </p:cNvSpPr>
            <p:nvPr/>
          </p:nvSpPr>
          <p:spPr bwMode="auto">
            <a:xfrm flipV="1">
              <a:off x="3120" y="2180"/>
              <a:ext cx="6614" cy="5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0184" name="Line 8"/>
            <p:cNvSpPr>
              <a:spLocks noChangeShapeType="1"/>
            </p:cNvSpPr>
            <p:nvPr/>
          </p:nvSpPr>
          <p:spPr bwMode="auto">
            <a:xfrm>
              <a:off x="11153" y="3540"/>
              <a:ext cx="377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0183" name="Line 7"/>
            <p:cNvSpPr>
              <a:spLocks noChangeShapeType="1"/>
            </p:cNvSpPr>
            <p:nvPr/>
          </p:nvSpPr>
          <p:spPr bwMode="auto">
            <a:xfrm flipH="1" flipV="1">
              <a:off x="9262" y="1695"/>
              <a:ext cx="472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0182" name="Line 6"/>
            <p:cNvSpPr>
              <a:spLocks noChangeShapeType="1"/>
            </p:cNvSpPr>
            <p:nvPr/>
          </p:nvSpPr>
          <p:spPr bwMode="auto">
            <a:xfrm>
              <a:off x="9262" y="1695"/>
              <a:ext cx="24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0181" name="Line 5"/>
            <p:cNvSpPr>
              <a:spLocks noChangeShapeType="1"/>
            </p:cNvSpPr>
            <p:nvPr/>
          </p:nvSpPr>
          <p:spPr bwMode="auto">
            <a:xfrm flipH="1">
              <a:off x="11530" y="1695"/>
              <a:ext cx="190" cy="22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0180" name="Text Box 4"/>
            <p:cNvSpPr txBox="1">
              <a:spLocks noChangeArrowheads="1"/>
            </p:cNvSpPr>
            <p:nvPr/>
          </p:nvSpPr>
          <p:spPr bwMode="auto">
            <a:xfrm>
              <a:off x="8695" y="5583"/>
              <a:ext cx="4632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3094" tIns="31547" rIns="63094" bIns="3154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79" name="Text Box 3"/>
            <p:cNvSpPr txBox="1">
              <a:spLocks noChangeArrowheads="1"/>
            </p:cNvSpPr>
            <p:nvPr/>
          </p:nvSpPr>
          <p:spPr bwMode="auto">
            <a:xfrm>
              <a:off x="8953" y="5873"/>
              <a:ext cx="4278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3094" tIns="31547" rIns="63094" bIns="3154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78" name="Text Box 2"/>
            <p:cNvSpPr txBox="1">
              <a:spLocks noChangeArrowheads="1"/>
            </p:cNvSpPr>
            <p:nvPr/>
          </p:nvSpPr>
          <p:spPr bwMode="auto">
            <a:xfrm>
              <a:off x="9074" y="5291"/>
              <a:ext cx="4442" cy="1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3094" tIns="31547" rIns="63094" bIns="3154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Sense of responsibility (manajer)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Sense of teamwork (tim kerja)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Sense of ownership (sponsor)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KARAKTERISTIK PROYEK IT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b="1" dirty="0" smtClean="0"/>
              <a:t>Invisibility (</a:t>
            </a:r>
            <a:r>
              <a:rPr lang="en-US" sz="2800" b="1" dirty="0" err="1" smtClean="0"/>
              <a:t>kekasatan</a:t>
            </a:r>
            <a:r>
              <a:rPr lang="en-US" sz="2800" b="1" dirty="0" smtClean="0"/>
              <a:t>)</a:t>
            </a:r>
            <a:endParaRPr lang="en-US" sz="2800" dirty="0" smtClean="0"/>
          </a:p>
          <a:p>
            <a:pPr lvl="1"/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proyek-proyek</a:t>
            </a:r>
            <a:r>
              <a:rPr lang="en-US" dirty="0" smtClean="0"/>
              <a:t> IT </a:t>
            </a:r>
            <a:r>
              <a:rPr lang="en-US" dirty="0" err="1" smtClean="0"/>
              <a:t>terkadang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kemajuannya</a:t>
            </a:r>
            <a:r>
              <a:rPr lang="en-US" dirty="0" smtClean="0"/>
              <a:t>.</a:t>
            </a:r>
          </a:p>
          <a:p>
            <a:r>
              <a:rPr lang="en-US" sz="2800" u="sng" dirty="0" err="1" smtClean="0"/>
              <a:t>Contoh</a:t>
            </a:r>
            <a:r>
              <a:rPr lang="en-US" sz="2800" u="sng" dirty="0" smtClean="0"/>
              <a:t>:</a:t>
            </a:r>
            <a:r>
              <a:rPr lang="en-US" sz="2800" dirty="0" smtClean="0"/>
              <a:t> </a:t>
            </a:r>
            <a:r>
              <a:rPr lang="en-US" sz="2800" dirty="0" err="1" smtClean="0"/>
              <a:t>pengembangan</a:t>
            </a:r>
            <a:r>
              <a:rPr lang="en-US" sz="2800" dirty="0" smtClean="0"/>
              <a:t> program, upgrade PC, </a:t>
            </a:r>
            <a:r>
              <a:rPr lang="en-US" sz="2800" dirty="0" err="1" smtClean="0"/>
              <a:t>dsb</a:t>
            </a:r>
            <a:r>
              <a:rPr lang="en-US" sz="2800" dirty="0" smtClean="0"/>
              <a:t>.</a:t>
            </a:r>
            <a:endParaRPr lang="en-US" dirty="0"/>
          </a:p>
        </p:txBody>
      </p:sp>
      <p:pic>
        <p:nvPicPr>
          <p:cNvPr id="1026" name="Picture 2" descr="http://t1.gstatic.com/images?q=tbn:ANd9GcSJ-Ko7whPFCJlFuPZ5YIg-Vq2Dw-RNDSaly6UtkPcrj482bE1hUm5uQiI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886200"/>
            <a:ext cx="2762250" cy="1657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Charter [4]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charter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menumbuhkan</a:t>
            </a:r>
            <a:r>
              <a:rPr lang="en-US" dirty="0" smtClean="0"/>
              <a:t>:</a:t>
            </a:r>
          </a:p>
          <a:p>
            <a:pPr lvl="0"/>
            <a:r>
              <a:rPr lang="en-US" i="1" dirty="0" smtClean="0"/>
              <a:t>Sense of responsibility</a:t>
            </a:r>
            <a:r>
              <a:rPr lang="en-US" dirty="0" smtClean="0"/>
              <a:t>/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(</a:t>
            </a:r>
            <a:r>
              <a:rPr lang="en-US" dirty="0" err="1" smtClean="0"/>
              <a:t>manajer</a:t>
            </a:r>
            <a:r>
              <a:rPr lang="en-US" dirty="0" smtClean="0"/>
              <a:t>)</a:t>
            </a:r>
          </a:p>
          <a:p>
            <a:pPr lvl="0"/>
            <a:r>
              <a:rPr lang="en-US" i="1" dirty="0" smtClean="0"/>
              <a:t>Sense of teamwork</a:t>
            </a:r>
            <a:r>
              <a:rPr lang="en-US" dirty="0" smtClean="0"/>
              <a:t>/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 (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)</a:t>
            </a:r>
          </a:p>
          <a:p>
            <a:pPr lvl="0"/>
            <a:r>
              <a:rPr lang="en-US" i="1" dirty="0" smtClean="0"/>
              <a:t>Sense of ownership</a:t>
            </a:r>
            <a:r>
              <a:rPr lang="en-US" dirty="0" smtClean="0"/>
              <a:t>/</a:t>
            </a:r>
            <a:r>
              <a:rPr lang="en-US" dirty="0" err="1" smtClean="0"/>
              <a:t>kepemilikan</a:t>
            </a:r>
            <a:r>
              <a:rPr lang="en-US" dirty="0" smtClean="0"/>
              <a:t> (sponsor)</a:t>
            </a:r>
          </a:p>
          <a:p>
            <a:pPr lvl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err="1" smtClean="0"/>
              <a:t>Setelah</a:t>
            </a:r>
            <a:r>
              <a:rPr lang="en-US" dirty="0" smtClean="0"/>
              <a:t> project charter </a:t>
            </a:r>
            <a:r>
              <a:rPr lang="en-US" dirty="0" err="1" smtClean="0"/>
              <a:t>terbentuk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dilanjutkan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feasibility plan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riset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.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riset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diestimasikan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dijalanankan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pendanaan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ditetapkan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FASE PROYEK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</p:txBody>
      </p:sp>
      <p:pic>
        <p:nvPicPr>
          <p:cNvPr id="58370" name="Picture 2" descr="http://4.bp.blogspot.com/-6SNn7IJZQ8A/TnlSXZe7V2I/AAAAAAAAAMs/qiNHgHKsW2o/s1600/management%2BProye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676400"/>
            <a:ext cx="4114800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FASE PROYEK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fase-fase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b="1" dirty="0" err="1" smtClean="0"/>
              <a:t>hasil</a:t>
            </a:r>
            <a:r>
              <a:rPr lang="en-US" b="1" dirty="0" smtClean="0"/>
              <a:t> </a:t>
            </a:r>
            <a:r>
              <a:rPr lang="en-US" b="1" dirty="0" err="1" smtClean="0"/>
              <a:t>nyata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fase-fase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ditandai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selesainya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i="1" dirty="0" smtClean="0"/>
              <a:t>deliverables</a:t>
            </a:r>
            <a:r>
              <a:rPr lang="en-US" dirty="0" smtClean="0"/>
              <a:t>.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i="1" dirty="0" smtClean="0"/>
              <a:t>deliverable</a:t>
            </a:r>
            <a:r>
              <a:rPr lang="en-US" dirty="0" smtClean="0"/>
              <a:t>: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dinilai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diverifikasikan</a:t>
            </a:r>
            <a:r>
              <a:rPr lang="en-US" dirty="0" smtClean="0"/>
              <a:t>, </a:t>
            </a:r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kelayakan</a:t>
            </a:r>
            <a:r>
              <a:rPr lang="en-US" dirty="0" smtClean="0"/>
              <a:t>,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, </a:t>
            </a:r>
            <a:r>
              <a:rPr lang="en-US" dirty="0" err="1" smtClean="0"/>
              <a:t>ataupun</a:t>
            </a:r>
            <a:r>
              <a:rPr lang="en-US" dirty="0" smtClean="0"/>
              <a:t> software </a:t>
            </a:r>
            <a:r>
              <a:rPr lang="en-US" dirty="0" err="1" smtClean="0"/>
              <a:t>prototip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.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untukmenilai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kelanjutan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SIKLUS HIDUP PROYEK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Siklus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fase-fase</a:t>
            </a:r>
            <a:r>
              <a:rPr lang="en-US" dirty="0" smtClean="0"/>
              <a:t> global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err="1" smtClean="0"/>
              <a:t>Siklus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:</a:t>
            </a:r>
          </a:p>
          <a:p>
            <a:pPr lvl="0"/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kapan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kelayakan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tindakan-tindakan</a:t>
            </a:r>
            <a:r>
              <a:rPr lang="en-US" dirty="0" smtClean="0"/>
              <a:t> </a:t>
            </a:r>
            <a:r>
              <a:rPr lang="en-US" dirty="0" err="1" smtClean="0"/>
              <a:t>transisi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teknis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fasenya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609600" y="1600200"/>
          <a:ext cx="8229219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5" r:id="rId3" imgW="12888889" imgH="9625397" progId="">
                  <p:embed/>
                </p:oleObj>
              </mc:Choice>
              <mc:Fallback>
                <p:oleObj r:id="rId3" imgW="12888889" imgH="962539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-2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8229219" cy="4495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99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7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siklus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 :</a:t>
            </a:r>
          </a:p>
          <a:p>
            <a:pPr lvl="0"/>
            <a:r>
              <a:rPr lang="en-US" dirty="0" smtClean="0"/>
              <a:t>Defining (genesis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pendefinisian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);</a:t>
            </a:r>
          </a:p>
          <a:p>
            <a:pPr lvl="0"/>
            <a:r>
              <a:rPr lang="en-US" dirty="0" smtClean="0"/>
              <a:t>Planning (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);</a:t>
            </a:r>
          </a:p>
          <a:p>
            <a:pPr lvl="0"/>
            <a:r>
              <a:rPr lang="en-US" dirty="0" smtClean="0"/>
              <a:t>Executing (</a:t>
            </a:r>
            <a:r>
              <a:rPr lang="en-US" dirty="0" err="1" smtClean="0"/>
              <a:t>pengimplementasian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);</a:t>
            </a:r>
          </a:p>
          <a:p>
            <a:pPr lvl="0"/>
            <a:r>
              <a:rPr lang="en-US" dirty="0" smtClean="0"/>
              <a:t>Delivering (</a:t>
            </a:r>
            <a:r>
              <a:rPr lang="en-US" dirty="0" err="1" smtClean="0"/>
              <a:t>penyerahan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yang </a:t>
            </a:r>
            <a:r>
              <a:rPr lang="en-US" dirty="0" err="1" smtClean="0"/>
              <a:t>berhak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SIFAT SIKLUS HIDUP PROYEK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pengalokasian</a:t>
            </a:r>
            <a:r>
              <a:rPr lang="en-US" b="1" dirty="0" smtClean="0"/>
              <a:t> SDM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,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turun</a:t>
            </a:r>
            <a:r>
              <a:rPr lang="en-US" dirty="0" smtClean="0"/>
              <a:t> </a:t>
            </a:r>
            <a:r>
              <a:rPr lang="en-US" dirty="0" err="1" smtClean="0"/>
              <a:t>perlahan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.</a:t>
            </a:r>
          </a:p>
          <a:p>
            <a:pPr lvl="0"/>
            <a:r>
              <a:rPr lang="en-US" b="1" dirty="0" err="1" smtClean="0"/>
              <a:t>Kemungkinan</a:t>
            </a:r>
            <a:r>
              <a:rPr lang="en-US" b="1" dirty="0" smtClean="0"/>
              <a:t> </a:t>
            </a:r>
            <a:r>
              <a:rPr lang="en-US" b="1" dirty="0" err="1" smtClean="0"/>
              <a:t>menyelesaikan</a:t>
            </a:r>
            <a:r>
              <a:rPr lang="en-US" b="1" dirty="0" smtClean="0"/>
              <a:t> </a:t>
            </a:r>
            <a:r>
              <a:rPr lang="en-US" b="1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terendah</a:t>
            </a:r>
            <a:r>
              <a:rPr lang="en-US" dirty="0" smtClean="0"/>
              <a:t> (</a:t>
            </a:r>
            <a:r>
              <a:rPr lang="en-US" dirty="0" err="1" smtClean="0"/>
              <a:t>risiko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ketidakpastian</a:t>
            </a:r>
            <a:r>
              <a:rPr lang="en-US" dirty="0" smtClean="0"/>
              <a:t> </a:t>
            </a:r>
            <a:r>
              <a:rPr lang="en-US" dirty="0" err="1" smtClean="0"/>
              <a:t>terbesar</a:t>
            </a:r>
            <a:r>
              <a:rPr lang="en-US" dirty="0" smtClean="0"/>
              <a:t>)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sukses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tahap-tahap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.</a:t>
            </a:r>
          </a:p>
          <a:p>
            <a:r>
              <a:rPr lang="en-US" dirty="0" smtClean="0"/>
              <a:t> </a:t>
            </a:r>
            <a:r>
              <a:rPr lang="en-US" b="1" dirty="0" err="1" smtClean="0"/>
              <a:t>Penanam</a:t>
            </a:r>
            <a:r>
              <a:rPr lang="en-US" b="1" dirty="0" smtClean="0"/>
              <a:t> modal</a:t>
            </a:r>
            <a:r>
              <a:rPr lang="en-US" dirty="0" smtClean="0"/>
              <a:t> (</a:t>
            </a:r>
            <a:r>
              <a:rPr lang="en-US" dirty="0" err="1" smtClean="0"/>
              <a:t>pemberi</a:t>
            </a:r>
            <a:r>
              <a:rPr lang="en-US" dirty="0" smtClean="0"/>
              <a:t> order)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ber</a:t>
            </a:r>
            <a:r>
              <a:rPr lang="en-US" b="1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i="1" u="sng" dirty="0" smtClean="0"/>
              <a:t>scope</a:t>
            </a:r>
            <a:r>
              <a:rPr lang="en-US" u="sng" dirty="0" smtClean="0"/>
              <a:t>, </a:t>
            </a:r>
            <a:r>
              <a:rPr lang="en-US" u="sng" dirty="0" err="1" smtClean="0"/>
              <a:t>biaya</a:t>
            </a:r>
            <a:r>
              <a:rPr lang="en-US" u="sng" dirty="0" smtClean="0"/>
              <a:t> </a:t>
            </a:r>
            <a:r>
              <a:rPr lang="en-US" dirty="0" err="1" smtClean="0"/>
              <a:t>dan</a:t>
            </a:r>
            <a:r>
              <a:rPr lang="en-US" u="sng" dirty="0" smtClean="0"/>
              <a:t> </a:t>
            </a:r>
            <a:r>
              <a:rPr lang="en-US" i="1" u="sng" dirty="0" smtClean="0"/>
              <a:t>deliverables</a:t>
            </a:r>
            <a:r>
              <a:rPr lang="en-US" dirty="0" smtClean="0"/>
              <a:t>. </a:t>
            </a:r>
            <a:r>
              <a:rPr lang="en-US" dirty="0" err="1" smtClean="0"/>
              <a:t>Disebabkan</a:t>
            </a:r>
            <a:r>
              <a:rPr lang="en-US" dirty="0" smtClean="0"/>
              <a:t>: </a:t>
            </a:r>
            <a:r>
              <a:rPr lang="en-US" dirty="0" err="1" smtClean="0"/>
              <a:t>seiring</a:t>
            </a:r>
            <a:r>
              <a:rPr lang="en-US" dirty="0" smtClean="0"/>
              <a:t> </a:t>
            </a:r>
            <a:r>
              <a:rPr lang="en-US" dirty="0" err="1" smtClean="0"/>
              <a:t>perjalanan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b="1" dirty="0" err="1" smtClean="0"/>
              <a:t>hal-hal</a:t>
            </a:r>
            <a:r>
              <a:rPr lang="en-US" b="1" dirty="0" smtClean="0"/>
              <a:t> </a:t>
            </a:r>
            <a:r>
              <a:rPr lang="en-US" b="1" dirty="0" err="1" smtClean="0"/>
              <a:t>tak</a:t>
            </a:r>
            <a:r>
              <a:rPr lang="en-US" b="1" dirty="0" smtClean="0"/>
              <a:t> </a:t>
            </a:r>
            <a:r>
              <a:rPr lang="en-US" b="1" dirty="0" err="1" smtClean="0"/>
              <a:t>terduga</a:t>
            </a:r>
            <a:r>
              <a:rPr lang="en-US" dirty="0" smtClean="0"/>
              <a:t>, </a:t>
            </a:r>
            <a:r>
              <a:rPr lang="en-US" b="1" dirty="0" err="1" smtClean="0"/>
              <a:t>perubahan-perubahan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perbaikan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i="1" dirty="0" smtClean="0"/>
              <a:t>Project Charter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project (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seputar</a:t>
            </a:r>
            <a:r>
              <a:rPr lang="en-US" dirty="0" smtClean="0"/>
              <a:t> IT)</a:t>
            </a:r>
          </a:p>
          <a:p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berkelompok</a:t>
            </a:r>
            <a:r>
              <a:rPr lang="en-US" dirty="0" smtClean="0"/>
              <a:t> (max 4 </a:t>
            </a:r>
            <a:r>
              <a:rPr lang="en-US" dirty="0" err="1" smtClean="0"/>
              <a:t>orang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Project Charter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dibagikan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acuan</a:t>
            </a:r>
            <a:r>
              <a:rPr lang="en-US" dirty="0" smtClean="0"/>
              <a:t>,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diminta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mengembangkannya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project yang </a:t>
            </a:r>
            <a:r>
              <a:rPr lang="en-US" dirty="0" err="1" smtClean="0"/>
              <a:t>dikerjakan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KARAKTERISTIK PROYEK IT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b="1" dirty="0" smtClean="0"/>
              <a:t>Complexity (</a:t>
            </a:r>
            <a:r>
              <a:rPr lang="en-US" sz="2800" b="1" dirty="0" err="1" smtClean="0"/>
              <a:t>kompleksitas</a:t>
            </a:r>
            <a:r>
              <a:rPr lang="en-US" sz="2800" b="1" dirty="0" smtClean="0"/>
              <a:t>)</a:t>
            </a:r>
            <a:endParaRPr lang="en-US" sz="2800" dirty="0" smtClean="0"/>
          </a:p>
          <a:p>
            <a:pPr lvl="1"/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sumberdaya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pendanaan</a:t>
            </a:r>
            <a:r>
              <a:rPr lang="en-US" dirty="0" smtClean="0"/>
              <a:t> yang </a:t>
            </a:r>
            <a:r>
              <a:rPr lang="en-US" dirty="0" err="1" smtClean="0"/>
              <a:t>dikonsumsi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IT </a:t>
            </a:r>
            <a:r>
              <a:rPr lang="en-US" dirty="0" err="1" smtClean="0"/>
              <a:t>melibatkan</a:t>
            </a:r>
            <a:r>
              <a:rPr lang="en-US" dirty="0" smtClean="0"/>
              <a:t> </a:t>
            </a:r>
            <a:r>
              <a:rPr lang="en-US" dirty="0" err="1" smtClean="0"/>
              <a:t>kompleksitas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dibanding</a:t>
            </a:r>
            <a:r>
              <a:rPr lang="en-US" dirty="0" smtClean="0"/>
              <a:t> </a:t>
            </a:r>
            <a:r>
              <a:rPr lang="en-US" dirty="0" err="1" smtClean="0"/>
              <a:t>proyek-proyek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pPr lvl="1"/>
            <a:r>
              <a:rPr lang="en-US" u="sng" dirty="0" err="1" smtClean="0"/>
              <a:t>Contoh</a:t>
            </a:r>
            <a:r>
              <a:rPr lang="en-US" u="sng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software </a:t>
            </a:r>
            <a:r>
              <a:rPr lang="en-US" dirty="0" err="1" smtClean="0"/>
              <a:t>pada</a:t>
            </a:r>
            <a:r>
              <a:rPr lang="en-US" dirty="0" smtClean="0"/>
              <a:t> stadium yang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,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yang </a:t>
            </a:r>
            <a:r>
              <a:rPr lang="en-US" dirty="0" err="1" smtClean="0"/>
              <a:t>signifikan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spesifikasinya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diimplementasi</a:t>
            </a:r>
            <a:r>
              <a:rPr lang="en-US" dirty="0" smtClean="0"/>
              <a:t> (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terkadang</a:t>
            </a:r>
            <a:r>
              <a:rPr lang="en-US" dirty="0" smtClean="0"/>
              <a:t>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pic>
        <p:nvPicPr>
          <p:cNvPr id="39938" name="Picture 2" descr="http://t1.gstatic.com/images?q=tbn:ANd9GcRRH2CQ5KSYKIU4nGgPLAa4jfh9_xKLkpHGZW2JkJHLzC9Mewwy0mtHe6Jk4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4724400"/>
            <a:ext cx="1752600" cy="189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KARAKTERISTIK PROYEK IT 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b="1" dirty="0" smtClean="0"/>
              <a:t>Flexibility (</a:t>
            </a:r>
            <a:r>
              <a:rPr lang="en-US" sz="2800" b="1" dirty="0" err="1" smtClean="0"/>
              <a:t>fleksibilitas</a:t>
            </a:r>
            <a:r>
              <a:rPr lang="en-US" sz="2800" b="1" dirty="0" smtClean="0"/>
              <a:t>)</a:t>
            </a:r>
            <a:endParaRPr lang="en-US" sz="2800" dirty="0" smtClean="0"/>
          </a:p>
          <a:p>
            <a:pPr lvl="1"/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pengimplementasian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 </a:t>
            </a:r>
            <a:r>
              <a:rPr lang="en-US" dirty="0" err="1" smtClean="0"/>
              <a:t>proyek-proyek</a:t>
            </a:r>
            <a:r>
              <a:rPr lang="en-US" dirty="0" smtClean="0"/>
              <a:t> IT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fleksibel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kenyataan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IT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keberadaan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IT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pendukung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lain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IT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yang </a:t>
            </a:r>
            <a:r>
              <a:rPr lang="en-US" dirty="0" err="1" smtClean="0"/>
              <a:t>tinggi</a:t>
            </a:r>
            <a:r>
              <a:rPr lang="en-US" dirty="0" smtClean="0"/>
              <a:t> (high degree of change).</a:t>
            </a:r>
          </a:p>
          <a:p>
            <a:pPr lvl="1"/>
            <a:r>
              <a:rPr lang="en-US" u="sng" dirty="0" err="1" smtClean="0"/>
              <a:t>Contoh</a:t>
            </a:r>
            <a:r>
              <a:rPr lang="en-US" u="sng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pembangunan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kantor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kantor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mati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IT</a:t>
            </a:r>
            <a:endParaRPr lang="en-US" dirty="0"/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0961" name="Group 1"/>
          <p:cNvGrpSpPr>
            <a:grpSpLocks noChangeAspect="1"/>
          </p:cNvGrpSpPr>
          <p:nvPr/>
        </p:nvGrpSpPr>
        <p:grpSpPr bwMode="auto">
          <a:xfrm>
            <a:off x="990600" y="1600200"/>
            <a:ext cx="7623208" cy="4191000"/>
            <a:chOff x="3120" y="7395"/>
            <a:chExt cx="10348" cy="5852"/>
          </a:xfrm>
        </p:grpSpPr>
        <p:sp>
          <p:nvSpPr>
            <p:cNvPr id="40982" name="AutoShape 22"/>
            <p:cNvSpPr>
              <a:spLocks noChangeAspect="1" noChangeArrowheads="1" noTextEdit="1"/>
            </p:cNvSpPr>
            <p:nvPr/>
          </p:nvSpPr>
          <p:spPr bwMode="auto">
            <a:xfrm>
              <a:off x="3120" y="7395"/>
              <a:ext cx="10348" cy="585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0981" name="Text Box 21"/>
            <p:cNvSpPr txBox="1">
              <a:spLocks noChangeArrowheads="1"/>
            </p:cNvSpPr>
            <p:nvPr/>
          </p:nvSpPr>
          <p:spPr bwMode="auto">
            <a:xfrm>
              <a:off x="6902" y="7491"/>
              <a:ext cx="2929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4008" tIns="32004" rIns="64008" bIns="3200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80" name="Text Box 20"/>
            <p:cNvSpPr txBox="1">
              <a:spLocks noChangeArrowheads="1"/>
            </p:cNvSpPr>
            <p:nvPr/>
          </p:nvSpPr>
          <p:spPr bwMode="auto">
            <a:xfrm>
              <a:off x="3216" y="7395"/>
              <a:ext cx="10109" cy="4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64008" tIns="32004" rIns="64008" bIns="3200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IT Project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79" name="Text Box 19"/>
            <p:cNvSpPr txBox="1">
              <a:spLocks noChangeArrowheads="1"/>
            </p:cNvSpPr>
            <p:nvPr/>
          </p:nvSpPr>
          <p:spPr bwMode="auto">
            <a:xfrm>
              <a:off x="3120" y="8246"/>
              <a:ext cx="1607" cy="4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64008" tIns="32004" rIns="64008" bIns="3200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Validity?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78" name="Text Box 18"/>
            <p:cNvSpPr txBox="1">
              <a:spLocks noChangeArrowheads="1"/>
            </p:cNvSpPr>
            <p:nvPr/>
          </p:nvSpPr>
          <p:spPr bwMode="auto">
            <a:xfrm>
              <a:off x="7361" y="8246"/>
              <a:ext cx="1796" cy="4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64008" tIns="32004" rIns="64008" bIns="3200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Purpose?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77" name="Text Box 17"/>
            <p:cNvSpPr txBox="1">
              <a:spLocks noChangeArrowheads="1"/>
            </p:cNvSpPr>
            <p:nvPr/>
          </p:nvSpPr>
          <p:spPr bwMode="auto">
            <a:xfrm>
              <a:off x="11188" y="8246"/>
              <a:ext cx="1890" cy="4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64008" tIns="32004" rIns="64008" bIns="3200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Feasible?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11154" y="9241"/>
              <a:ext cx="1889" cy="4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64008" tIns="32004" rIns="64008" bIns="3200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Common?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11154" y="10018"/>
              <a:ext cx="1889" cy="4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64008" tIns="32004" rIns="64008" bIns="3200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Proven?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74" name="Text Box 14"/>
            <p:cNvSpPr txBox="1">
              <a:spLocks noChangeArrowheads="1"/>
            </p:cNvSpPr>
            <p:nvPr/>
          </p:nvSpPr>
          <p:spPr bwMode="auto">
            <a:xfrm>
              <a:off x="11154" y="10699"/>
              <a:ext cx="2314" cy="4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64008" tIns="32004" rIns="64008" bIns="3200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Documented?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73" name="Text Box 13"/>
            <p:cNvSpPr txBox="1">
              <a:spLocks noChangeArrowheads="1"/>
            </p:cNvSpPr>
            <p:nvPr/>
          </p:nvSpPr>
          <p:spPr bwMode="auto">
            <a:xfrm>
              <a:off x="11154" y="11378"/>
              <a:ext cx="1889" cy="4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64008" tIns="32004" rIns="64008" bIns="3200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Training?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72" name="Text Box 12"/>
            <p:cNvSpPr txBox="1">
              <a:spLocks noChangeArrowheads="1"/>
            </p:cNvSpPr>
            <p:nvPr/>
          </p:nvSpPr>
          <p:spPr bwMode="auto">
            <a:xfrm>
              <a:off x="7372" y="9143"/>
              <a:ext cx="1890" cy="4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64008" tIns="32004" rIns="64008" bIns="3200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Profitable?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7372" y="9825"/>
              <a:ext cx="1890" cy="4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64008" tIns="32004" rIns="64008" bIns="3200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Budget?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7372" y="10505"/>
              <a:ext cx="1890" cy="4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64008" tIns="32004" rIns="64008" bIns="3200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Resources?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7372" y="11863"/>
              <a:ext cx="1890" cy="4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64008" tIns="32004" rIns="64008" bIns="3200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Talent?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7372" y="11185"/>
              <a:ext cx="1890" cy="4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64008" tIns="32004" rIns="64008" bIns="3200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Time?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3120" y="9143"/>
              <a:ext cx="2175" cy="4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64008" tIns="32004" rIns="64008" bIns="3200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Qualification?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3120" y="9825"/>
              <a:ext cx="1890" cy="4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64008" tIns="32004" rIns="64008" bIns="3200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Manager?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65" name="Text Box 5"/>
            <p:cNvSpPr txBox="1">
              <a:spLocks noChangeArrowheads="1"/>
            </p:cNvSpPr>
            <p:nvPr/>
          </p:nvSpPr>
          <p:spPr bwMode="auto">
            <a:xfrm>
              <a:off x="3120" y="10505"/>
              <a:ext cx="1890" cy="4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64008" tIns="32004" rIns="64008" bIns="3200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Vendor?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64" name="Text Box 4"/>
            <p:cNvSpPr txBox="1">
              <a:spLocks noChangeArrowheads="1"/>
            </p:cNvSpPr>
            <p:nvPr/>
          </p:nvSpPr>
          <p:spPr bwMode="auto">
            <a:xfrm>
              <a:off x="3120" y="11281"/>
              <a:ext cx="1890" cy="4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64008" tIns="32004" rIns="64008" bIns="3200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Team?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3120" y="11963"/>
              <a:ext cx="1890" cy="4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64008" tIns="32004" rIns="64008" bIns="3200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Support?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62" name="Text Box 2"/>
            <p:cNvSpPr txBox="1">
              <a:spLocks noChangeArrowheads="1"/>
            </p:cNvSpPr>
            <p:nvPr/>
          </p:nvSpPr>
          <p:spPr bwMode="auto">
            <a:xfrm>
              <a:off x="3120" y="12739"/>
              <a:ext cx="1890" cy="4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64008" tIns="32004" rIns="64008" bIns="3200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Practical?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KEGIATAN UTAMA PROYEK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en-US" sz="2800" dirty="0" smtClean="0"/>
              <a:t>1. </a:t>
            </a:r>
            <a:r>
              <a:rPr lang="en-US" sz="2800" b="1" dirty="0" err="1" smtClean="0"/>
              <a:t>Pembuatan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rencana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proyek</a:t>
            </a:r>
            <a:endParaRPr lang="en-US" sz="2800" b="1" dirty="0" smtClean="0"/>
          </a:p>
          <a:p>
            <a:pPr lvl="1"/>
            <a:r>
              <a:rPr lang="en-US" dirty="0" smtClean="0"/>
              <a:t>Feasibility plan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endParaRPr lang="en-US" dirty="0" smtClean="0"/>
          </a:p>
          <a:p>
            <a:pPr lvl="1"/>
            <a:r>
              <a:rPr lang="en-US" dirty="0" err="1" smtClean="0"/>
              <a:t>Riset</a:t>
            </a:r>
            <a:endParaRPr lang="en-US" dirty="0" smtClean="0"/>
          </a:p>
          <a:p>
            <a:pPr lvl="1"/>
            <a:r>
              <a:rPr lang="en-US" dirty="0" err="1" smtClean="0"/>
              <a:t>Rencana</a:t>
            </a:r>
            <a:r>
              <a:rPr lang="en-US" dirty="0" smtClean="0"/>
              <a:t> (</a:t>
            </a:r>
            <a:r>
              <a:rPr lang="en-US" dirty="0" err="1" smtClean="0"/>
              <a:t>perkiraan</a:t>
            </a:r>
            <a:r>
              <a:rPr lang="en-US" dirty="0" smtClean="0"/>
              <a:t>)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endParaRPr lang="en-US" sz="2800" dirty="0" smtClean="0"/>
          </a:p>
          <a:p>
            <a:pPr lvl="0">
              <a:buNone/>
            </a:pPr>
            <a:r>
              <a:rPr lang="en-US" sz="2800" dirty="0" smtClean="0"/>
              <a:t>2. </a:t>
            </a:r>
            <a:r>
              <a:rPr lang="en-US" sz="2800" b="1" dirty="0" err="1" smtClean="0"/>
              <a:t>Pengamatan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pengaturan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proyek</a:t>
            </a:r>
            <a:endParaRPr lang="en-US" sz="2800" b="1" dirty="0" smtClean="0"/>
          </a:p>
          <a:p>
            <a:pPr lvl="1"/>
            <a:r>
              <a:rPr lang="en-US" dirty="0" err="1" smtClean="0"/>
              <a:t>Penjadwalan</a:t>
            </a:r>
            <a:r>
              <a:rPr lang="en-US" dirty="0" smtClean="0"/>
              <a:t>: Gantt chart,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(AON)</a:t>
            </a:r>
          </a:p>
          <a:p>
            <a:pPr lvl="1"/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: WBS</a:t>
            </a:r>
          </a:p>
          <a:p>
            <a:pPr lvl="1"/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: OBS</a:t>
            </a:r>
          </a:p>
          <a:p>
            <a:pPr lvl="1"/>
            <a:r>
              <a:rPr lang="en-US" dirty="0" smtClean="0"/>
              <a:t>Project life cycles</a:t>
            </a:r>
          </a:p>
          <a:p>
            <a:pPr lvl="1"/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endParaRPr lang="en-US" dirty="0" smtClean="0"/>
          </a:p>
          <a:p>
            <a:pPr lvl="1"/>
            <a:r>
              <a:rPr lang="en-US" sz="2800" dirty="0" err="1" smtClean="0"/>
              <a:t>Manajemen</a:t>
            </a:r>
            <a:r>
              <a:rPr lang="en-US" sz="2800" dirty="0" smtClean="0"/>
              <a:t> </a:t>
            </a:r>
            <a:r>
              <a:rPr lang="en-US" sz="2800" dirty="0" err="1" smtClean="0"/>
              <a:t>risiko</a:t>
            </a:r>
            <a:endParaRPr lang="en-US" sz="2800" dirty="0" smtClean="0"/>
          </a:p>
          <a:p>
            <a:pPr lvl="0">
              <a:buNone/>
            </a:pPr>
            <a:r>
              <a:rPr lang="en-US" sz="2800" dirty="0" smtClean="0"/>
              <a:t>3. </a:t>
            </a:r>
            <a:r>
              <a:rPr lang="en-US" sz="2800" b="1" dirty="0" err="1" smtClean="0"/>
              <a:t>Penutupan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proyek</a:t>
            </a:r>
            <a:endParaRPr lang="en-US" sz="2800" b="1" dirty="0" smtClean="0"/>
          </a:p>
          <a:p>
            <a:pPr lvl="1"/>
            <a:r>
              <a:rPr lang="en-US" dirty="0" err="1" smtClean="0"/>
              <a:t>Evaluasi,verifikasi</a:t>
            </a:r>
            <a:r>
              <a:rPr lang="en-US" dirty="0" smtClean="0"/>
              <a:t>, </a:t>
            </a:r>
            <a:r>
              <a:rPr lang="en-US" dirty="0" err="1" smtClean="0"/>
              <a:t>optimasi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endParaRPr lang="en-US" dirty="0" smtClean="0"/>
          </a:p>
          <a:p>
            <a:pPr lvl="1"/>
            <a:r>
              <a:rPr lang="en-US" dirty="0" smtClean="0"/>
              <a:t>Client acceptance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KONSEP KERJA MANPRO</a:t>
            </a:r>
            <a:endParaRPr lang="en-US" dirty="0"/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3009" name="Group 1"/>
          <p:cNvGrpSpPr>
            <a:grpSpLocks noChangeAspect="1"/>
          </p:cNvGrpSpPr>
          <p:nvPr/>
        </p:nvGrpSpPr>
        <p:grpSpPr bwMode="auto">
          <a:xfrm>
            <a:off x="762000" y="1676400"/>
            <a:ext cx="7798676" cy="4267200"/>
            <a:chOff x="3120" y="5415"/>
            <a:chExt cx="7950" cy="4474"/>
          </a:xfrm>
        </p:grpSpPr>
        <p:sp>
          <p:nvSpPr>
            <p:cNvPr id="43034" name="AutoShape 26"/>
            <p:cNvSpPr>
              <a:spLocks noChangeAspect="1" noChangeArrowheads="1" noTextEdit="1"/>
            </p:cNvSpPr>
            <p:nvPr/>
          </p:nvSpPr>
          <p:spPr bwMode="auto">
            <a:xfrm>
              <a:off x="3120" y="5415"/>
              <a:ext cx="7950" cy="447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3033" name="Rectangle 25"/>
            <p:cNvSpPr>
              <a:spLocks noChangeArrowheads="1"/>
            </p:cNvSpPr>
            <p:nvPr/>
          </p:nvSpPr>
          <p:spPr bwMode="auto">
            <a:xfrm>
              <a:off x="3420" y="5569"/>
              <a:ext cx="7350" cy="46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Manajemen proyek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32" name="Rectangle 24"/>
            <p:cNvSpPr>
              <a:spLocks noChangeArrowheads="1"/>
            </p:cNvSpPr>
            <p:nvPr/>
          </p:nvSpPr>
          <p:spPr bwMode="auto">
            <a:xfrm>
              <a:off x="3420" y="6649"/>
              <a:ext cx="1950" cy="4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Manajemen Integrasi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31" name="Rectangle 23"/>
            <p:cNvSpPr>
              <a:spLocks noChangeArrowheads="1"/>
            </p:cNvSpPr>
            <p:nvPr/>
          </p:nvSpPr>
          <p:spPr bwMode="auto">
            <a:xfrm>
              <a:off x="8820" y="6649"/>
              <a:ext cx="1950" cy="46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Manajemen Waktu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30" name="Rectangle 22"/>
            <p:cNvSpPr>
              <a:spLocks noChangeArrowheads="1"/>
            </p:cNvSpPr>
            <p:nvPr/>
          </p:nvSpPr>
          <p:spPr bwMode="auto">
            <a:xfrm>
              <a:off x="6120" y="6649"/>
              <a:ext cx="2100" cy="61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Manajemen Ruang Lingkup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29" name="Rectangle 21"/>
            <p:cNvSpPr>
              <a:spLocks noChangeArrowheads="1"/>
            </p:cNvSpPr>
            <p:nvPr/>
          </p:nvSpPr>
          <p:spPr bwMode="auto">
            <a:xfrm>
              <a:off x="3420" y="7883"/>
              <a:ext cx="1950" cy="46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Manajemen Biaya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6120" y="7883"/>
              <a:ext cx="1950" cy="46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Manajemen Kualitas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27" name="Rectangle 19"/>
            <p:cNvSpPr>
              <a:spLocks noChangeArrowheads="1"/>
            </p:cNvSpPr>
            <p:nvPr/>
          </p:nvSpPr>
          <p:spPr bwMode="auto">
            <a:xfrm>
              <a:off x="8820" y="7883"/>
              <a:ext cx="1950" cy="46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Manajemen SDM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26" name="Rectangle 18"/>
            <p:cNvSpPr>
              <a:spLocks noChangeArrowheads="1"/>
            </p:cNvSpPr>
            <p:nvPr/>
          </p:nvSpPr>
          <p:spPr bwMode="auto">
            <a:xfrm>
              <a:off x="8820" y="9118"/>
              <a:ext cx="2100" cy="5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Manajemen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Procurement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25" name="Rectangle 17"/>
            <p:cNvSpPr>
              <a:spLocks noChangeArrowheads="1"/>
            </p:cNvSpPr>
            <p:nvPr/>
          </p:nvSpPr>
          <p:spPr bwMode="auto">
            <a:xfrm>
              <a:off x="6120" y="9118"/>
              <a:ext cx="1950" cy="46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Manajemen Risiko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24" name="Rectangle 16"/>
            <p:cNvSpPr>
              <a:spLocks noChangeArrowheads="1"/>
            </p:cNvSpPr>
            <p:nvPr/>
          </p:nvSpPr>
          <p:spPr bwMode="auto">
            <a:xfrm>
              <a:off x="3420" y="9118"/>
              <a:ext cx="1950" cy="6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Manajemen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Komunikasi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7170" y="6032"/>
              <a:ext cx="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>
              <a:off x="3270" y="6341"/>
              <a:ext cx="54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3270" y="6341"/>
              <a:ext cx="1" cy="29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>
              <a:off x="3270" y="9272"/>
              <a:ext cx="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3270" y="8038"/>
              <a:ext cx="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3270" y="6803"/>
              <a:ext cx="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5820" y="6341"/>
              <a:ext cx="0" cy="29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>
              <a:off x="5820" y="9272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>
              <a:off x="5820" y="8038"/>
              <a:ext cx="3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5820" y="6803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3013" name="Line 5"/>
            <p:cNvSpPr>
              <a:spLocks noChangeShapeType="1"/>
            </p:cNvSpPr>
            <p:nvPr/>
          </p:nvSpPr>
          <p:spPr bwMode="auto">
            <a:xfrm>
              <a:off x="8670" y="6341"/>
              <a:ext cx="0" cy="29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3012" name="Line 4"/>
            <p:cNvSpPr>
              <a:spLocks noChangeShapeType="1"/>
            </p:cNvSpPr>
            <p:nvPr/>
          </p:nvSpPr>
          <p:spPr bwMode="auto">
            <a:xfrm>
              <a:off x="8670" y="9272"/>
              <a:ext cx="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3011" name="Line 3"/>
            <p:cNvSpPr>
              <a:spLocks noChangeShapeType="1"/>
            </p:cNvSpPr>
            <p:nvPr/>
          </p:nvSpPr>
          <p:spPr bwMode="auto">
            <a:xfrm>
              <a:off x="8670" y="8038"/>
              <a:ext cx="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3010" name="Line 2"/>
            <p:cNvSpPr>
              <a:spLocks noChangeShapeType="1"/>
            </p:cNvSpPr>
            <p:nvPr/>
          </p:nvSpPr>
          <p:spPr bwMode="auto">
            <a:xfrm>
              <a:off x="8670" y="6803"/>
              <a:ext cx="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KEBERHASILAN PROYEK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Standish Group 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dalam</a:t>
            </a:r>
            <a:r>
              <a:rPr lang="en-US" sz="1700" dirty="0" smtClean="0"/>
              <a:t> </a:t>
            </a:r>
            <a:r>
              <a:rPr lang="en-US" sz="1700" dirty="0" err="1" smtClean="0"/>
              <a:t>artikel</a:t>
            </a:r>
            <a:r>
              <a:rPr lang="en-US" sz="1700" dirty="0" smtClean="0"/>
              <a:t> </a:t>
            </a:r>
            <a:r>
              <a:rPr lang="en-US" sz="1700" i="1" dirty="0" smtClean="0"/>
              <a:t>“Collaborating on project success”</a:t>
            </a:r>
            <a:r>
              <a:rPr lang="en-US" sz="1700" dirty="0" smtClean="0"/>
              <a:t>; Johnson, J. et al., 2001</a:t>
            </a:r>
            <a:endParaRPr lang="en-US" sz="17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1905000"/>
          <a:ext cx="6324600" cy="3962399"/>
        </p:xfrm>
        <a:graphic>
          <a:graphicData uri="http://schemas.openxmlformats.org/drawingml/2006/table">
            <a:tbl>
              <a:tblPr/>
              <a:tblGrid>
                <a:gridCol w="3162300"/>
                <a:gridCol w="3162300"/>
              </a:tblGrid>
              <a:tr h="362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Times New Roman"/>
                        </a:rPr>
                        <a:t>Faktor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</a:rPr>
                        <a:t>keberhasilan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</a:rPr>
                        <a:t>proyek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Tingkat keyakinan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9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Dukungan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eksekutif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18%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2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Keterlibatan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pengguna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n-US" sz="1600" i="1" dirty="0">
                          <a:latin typeface="Times New Roman"/>
                          <a:ea typeface="Times New Roman"/>
                        </a:rPr>
                        <a:t>end-user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Times New Roman"/>
                        </a:rPr>
                        <a:t>Pengalaman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 manager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</a:rPr>
                        <a:t>proyek</a:t>
                      </a:r>
                      <a:endParaRPr lang="en-US" sz="16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14%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Sasaran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usaha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yang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jelas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12%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Lingkup yang diminimalkan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Infrastruktur SW standard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8%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Requirement dasar yang kuat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Metodologi formal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Kehandalan estimasi (waktu, biaya)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Lain-lainnya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533400" y="2895600"/>
            <a:ext cx="685800" cy="457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Mengapa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menduduki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paling </a:t>
            </a:r>
            <a:r>
              <a:rPr lang="en-US" dirty="0" err="1" smtClean="0"/>
              <a:t>atas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Jawab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kenyataan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lapangan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.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yang </a:t>
            </a:r>
            <a:r>
              <a:rPr lang="en-US" dirty="0" err="1" smtClean="0"/>
              <a:t>biasa</a:t>
            </a:r>
            <a:r>
              <a:rPr lang="en-US" dirty="0" smtClean="0"/>
              <a:t>,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berfikir</a:t>
            </a:r>
            <a:r>
              <a:rPr lang="en-US" dirty="0" smtClean="0"/>
              <a:t> </a:t>
            </a:r>
            <a:r>
              <a:rPr lang="en-US" dirty="0" err="1" smtClean="0"/>
              <a:t>fleksibel</a:t>
            </a:r>
            <a:r>
              <a:rPr lang="en-US" dirty="0" smtClean="0"/>
              <a:t> agar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agak</a:t>
            </a:r>
            <a:r>
              <a:rPr lang="en-US" dirty="0" smtClean="0"/>
              <a:t> </a:t>
            </a:r>
            <a:r>
              <a:rPr lang="en-US" dirty="0" err="1" smtClean="0"/>
              <a:t>melenceng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dana</a:t>
            </a:r>
            <a:r>
              <a:rPr lang="en-US" dirty="0" smtClean="0"/>
              <a:t> yang </a:t>
            </a:r>
            <a:r>
              <a:rPr lang="en-US" dirty="0" err="1" smtClean="0"/>
              <a:t>tersedia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1757</TotalTime>
  <Words>1181</Words>
  <Application>Microsoft Office PowerPoint</Application>
  <PresentationFormat>On-screen Show (4:3)</PresentationFormat>
  <Paragraphs>205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Franklin Gothic Book</vt:lpstr>
      <vt:lpstr>Perpetua</vt:lpstr>
      <vt:lpstr>Times New Roman</vt:lpstr>
      <vt:lpstr>Wingdings 2</vt:lpstr>
      <vt:lpstr>Equity</vt:lpstr>
      <vt:lpstr>MANAJEMEN PROYEK </vt:lpstr>
      <vt:lpstr>KARAKTERISTIK PROYEK IT [1]</vt:lpstr>
      <vt:lpstr>KARAKTERISTIK PROYEK IT [2]</vt:lpstr>
      <vt:lpstr>KARAKTERISTIK PROYEK IT [3]</vt:lpstr>
      <vt:lpstr>Manajer Proyek IT</vt:lpstr>
      <vt:lpstr>KEGIATAN UTAMA PROYEK</vt:lpstr>
      <vt:lpstr>KONSEP KERJA MANPRO</vt:lpstr>
      <vt:lpstr>KEBERHASILAN PROYEK IT</vt:lpstr>
      <vt:lpstr>Mengapa?</vt:lpstr>
      <vt:lpstr>HAMBATAN PROYEK IT</vt:lpstr>
      <vt:lpstr>TUGAS &amp; TANTANGAN MANAJER</vt:lpstr>
      <vt:lpstr>PROSES KELAHIRAN PROYEK</vt:lpstr>
      <vt:lpstr>PROSES KELAHIRAN PROYEK</vt:lpstr>
      <vt:lpstr>PENYESUAIAN SCOPE</vt:lpstr>
      <vt:lpstr>PowerPoint Presentation</vt:lpstr>
      <vt:lpstr>Definisi</vt:lpstr>
      <vt:lpstr>Project Charter [1]</vt:lpstr>
      <vt:lpstr>Project Charter [2]</vt:lpstr>
      <vt:lpstr>Project Charter [3]</vt:lpstr>
      <vt:lpstr>Project Charter [4]</vt:lpstr>
      <vt:lpstr>FASE PROYEK</vt:lpstr>
      <vt:lpstr>FASE PROYEK</vt:lpstr>
      <vt:lpstr>SIKLUS HIDUP PROYEK </vt:lpstr>
      <vt:lpstr>PROJECT LIFE CYCLE</vt:lpstr>
      <vt:lpstr>PROJECT LIFE CYCLE</vt:lpstr>
      <vt:lpstr>SIFAT SIKLUS HIDUP PROYEK</vt:lpstr>
      <vt:lpstr>DISKUSI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PROYEK </dc:title>
  <dc:creator>Mr. Fajar</dc:creator>
  <cp:lastModifiedBy>Acer</cp:lastModifiedBy>
  <cp:revision>24</cp:revision>
  <dcterms:created xsi:type="dcterms:W3CDTF">2012-03-12T02:42:15Z</dcterms:created>
  <dcterms:modified xsi:type="dcterms:W3CDTF">2015-10-07T10:08:41Z</dcterms:modified>
</cp:coreProperties>
</file>