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259" r:id="rId4"/>
    <p:sldId id="290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9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198A4-DA3F-4DDF-8A7E-A83CC1A440A9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511C-84C5-4BAC-84C7-4906F407B15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A48660-ECE2-4974-8B8E-BCDC3AE5495A}" type="slidenum">
              <a:rPr lang="id-ID" smtClean="0">
                <a:latin typeface="Arial" charset="0"/>
                <a:cs typeface="Arial" charset="0"/>
              </a:rPr>
              <a:pPr/>
              <a:t>4</a:t>
            </a:fld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9731DE-CC49-4F29-9D52-3462D625D0FD}" type="slidenum">
              <a:rPr lang="id-ID" smtClean="0">
                <a:latin typeface="Arial" charset="0"/>
                <a:cs typeface="Arial" charset="0"/>
              </a:rPr>
              <a:pPr/>
              <a:t>11</a:t>
            </a:fld>
            <a:endParaRPr lang="id-ID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82D896-87AD-4B23-B56F-F9AC74F43D91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Information richness</a:t>
            </a:r>
            <a:r>
              <a:rPr lang="en-US" dirty="0" smtClean="0"/>
              <a:t> – information-carrying capacity of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the richness of the medium is either too high or too low for the complexity of the problem, ineffective communication results.  (overload zone &amp; oversimplification zone)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2FC6A9-5556-4229-A0E6-48EC08D68EEC}" type="datetimeFigureOut">
              <a:rPr lang="id-ID" smtClean="0"/>
              <a:pPr/>
              <a:t>02/04/2012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25CD9A-24F3-4786-953C-7A839281F84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07167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Communication </a:t>
            </a:r>
            <a:br>
              <a:rPr lang="id-ID" dirty="0" smtClean="0"/>
            </a:br>
            <a:r>
              <a:rPr lang="id-ID" dirty="0" smtClean="0"/>
              <a:t>Project management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Frekuensi</a:t>
            </a:r>
            <a:r>
              <a:rPr lang="en-US" sz="2400" dirty="0" smtClean="0"/>
              <a:t>/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informasi,misal</a:t>
            </a:r>
            <a:r>
              <a:rPr lang="id-ID" sz="2400" dirty="0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mingguan</a:t>
            </a:r>
            <a:r>
              <a:rPr lang="en-US" sz="2400" dirty="0" smtClean="0"/>
              <a:t>,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1, </a:t>
            </a:r>
            <a:r>
              <a:rPr lang="en-US" sz="2400" dirty="0" err="1" smtClean="0"/>
              <a:t>dst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Metod</a:t>
            </a:r>
            <a:r>
              <a:rPr lang="id-ID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memo, email, </a:t>
            </a:r>
            <a:r>
              <a:rPr lang="en-US" sz="2400" dirty="0" err="1" smtClean="0"/>
              <a:t>telepon</a:t>
            </a:r>
            <a:r>
              <a:rPr lang="en-US" sz="2400" dirty="0" smtClean="0"/>
              <a:t>, </a:t>
            </a:r>
            <a:r>
              <a:rPr lang="en-US" sz="2400" dirty="0" err="1" smtClean="0"/>
              <a:t>dsb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Metod</a:t>
            </a:r>
            <a:r>
              <a:rPr lang="id-ID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memperbaharui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sejalan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Metod</a:t>
            </a:r>
            <a:r>
              <a:rPr lang="id-ID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level </a:t>
            </a:r>
            <a:r>
              <a:rPr lang="en-US" sz="2400" dirty="0" err="1" smtClean="0"/>
              <a:t>bawah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 err="1" smtClean="0"/>
              <a:t>istilah</a:t>
            </a:r>
            <a:r>
              <a:rPr lang="en-US" sz="2400" dirty="0" smtClean="0"/>
              <a:t>/</a:t>
            </a:r>
            <a:r>
              <a:rPr lang="en-US" sz="2400" dirty="0" err="1" smtClean="0"/>
              <a:t>terminologi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Rencana Manajemen Komunikasi(2)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>
            <p:ph idx="1"/>
          </p:nvPr>
        </p:nvGraphicFramePr>
        <p:xfrm>
          <a:off x="1109663" y="1766888"/>
          <a:ext cx="6618287" cy="4876800"/>
        </p:xfrm>
        <a:graphic>
          <a:graphicData uri="http://schemas.openxmlformats.org/presentationml/2006/ole">
            <p:oleObj spid="_x0000_s1026" name="Document" r:id="rId4" imgW="5630040" imgH="4148640" progId="Word.Document.8">
              <p:embed/>
            </p:oleObj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66" y="571480"/>
            <a:ext cx="82296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Sample Stakeholder Analysis for Project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orang</a:t>
            </a:r>
            <a:r>
              <a:rPr lang="en-US" dirty="0" smtClean="0">
                <a:solidFill>
                  <a:srgbClr val="7030A0"/>
                </a:solidFill>
              </a:rPr>
              <a:t> yang </a:t>
            </a:r>
            <a:r>
              <a:rPr lang="en-US" dirty="0" err="1" smtClean="0">
                <a:solidFill>
                  <a:srgbClr val="7030A0"/>
                </a:solidFill>
              </a:rPr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waktu</a:t>
            </a:r>
            <a:r>
              <a:rPr lang="en-US" dirty="0" smtClean="0">
                <a:solidFill>
                  <a:srgbClr val="7030A0"/>
                </a:solidFill>
              </a:rPr>
              <a:t> yang </a:t>
            </a:r>
            <a:r>
              <a:rPr lang="en-US" dirty="0" err="1" smtClean="0">
                <a:solidFill>
                  <a:srgbClr val="7030A0"/>
                </a:solidFill>
              </a:rPr>
              <a:t>tepat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format yang </a:t>
            </a:r>
            <a:r>
              <a:rPr lang="en-US" dirty="0" err="1" smtClean="0">
                <a:solidFill>
                  <a:srgbClr val="7030A0"/>
                </a:solidFill>
              </a:rPr>
              <a:t>padat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informasi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mendistribusikan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>
              <a:solidFill>
                <a:srgbClr val="FF66FF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Distribusi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Informasi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Cara formal </a:t>
            </a:r>
            <a:r>
              <a:rPr lang="en-US" sz="2800" dirty="0" err="1" smtClean="0"/>
              <a:t>atau</a:t>
            </a:r>
            <a:r>
              <a:rPr lang="en-US" sz="2800" dirty="0" smtClean="0"/>
              <a:t> informal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Penanganan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didistribusikan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Memilih</a:t>
            </a:r>
            <a:r>
              <a:rPr lang="en-US" sz="2800" dirty="0" smtClean="0"/>
              <a:t> media yang </a:t>
            </a:r>
            <a:r>
              <a:rPr lang="en-US" sz="2800" dirty="0" err="1" smtClean="0"/>
              <a:t>cocok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Pemahaman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individual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berkelompok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menyampaikan</a:t>
            </a:r>
            <a:r>
              <a:rPr lang="en-US" sz="2800" dirty="0" smtClean="0"/>
              <a:t> </a:t>
            </a:r>
            <a:r>
              <a:rPr lang="en-US" sz="2800" dirty="0" err="1" smtClean="0"/>
              <a:t>berita</a:t>
            </a:r>
            <a:r>
              <a:rPr lang="en-US" sz="2800" dirty="0" smtClean="0"/>
              <a:t> “</a:t>
            </a:r>
            <a:r>
              <a:rPr lang="en-US" sz="2800" dirty="0" err="1" smtClean="0"/>
              <a:t>buruk</a:t>
            </a:r>
            <a:r>
              <a:rPr lang="en-US" sz="2800" dirty="0" smtClean="0"/>
              <a:t>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Pengaturan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jalur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endParaRPr lang="en-US" sz="2800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34864"/>
            <a:ext cx="8229600" cy="1251062"/>
          </a:xfrm>
        </p:spPr>
        <p:txBody>
          <a:bodyPr lIns="90484" tIns="44448" rIns="90484" bIns="4444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satMod val="150000"/>
                  </a:schemeClr>
                </a:solidFill>
                <a:latin typeface="Tahoma" pitchFamily="34" charset="0"/>
              </a:rPr>
              <a:t>Contingency Model for Selecting Communication </a:t>
            </a:r>
            <a:r>
              <a:rPr lang="en-US" sz="3600" dirty="0" smtClean="0">
                <a:solidFill>
                  <a:schemeClr val="accent1">
                    <a:satMod val="150000"/>
                  </a:schemeClr>
                </a:solidFill>
                <a:latin typeface="Tahoma" pitchFamily="34" charset="0"/>
              </a:rPr>
              <a:t>Media</a:t>
            </a:r>
            <a:endParaRPr lang="en-US" sz="3600" dirty="0">
              <a:solidFill>
                <a:schemeClr val="accent1">
                  <a:satMod val="150000"/>
                </a:schemeClr>
              </a:solidFill>
              <a:latin typeface="Tahoma" pitchFamily="34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749425" y="1900238"/>
            <a:ext cx="0" cy="419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757363" y="6099175"/>
            <a:ext cx="669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666875" y="6069013"/>
            <a:ext cx="603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Low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0450" y="5749925"/>
            <a:ext cx="6699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Lean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 rot="-5400000">
            <a:off x="-556419" y="3659982"/>
            <a:ext cx="39290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Richness of Communication Medium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90600" y="1600200"/>
            <a:ext cx="635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Rich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065463" y="6170613"/>
            <a:ext cx="35893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Complexity of Problem/Situation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835900" y="6100763"/>
            <a:ext cx="657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High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3490913" y="2722563"/>
            <a:ext cx="4468812" cy="33178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1762125" y="1881188"/>
            <a:ext cx="4332288" cy="310832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 rot="-2100000">
            <a:off x="2057400" y="3571875"/>
            <a:ext cx="3532188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>
                <a:latin typeface="Tahoma" pitchFamily="34" charset="0"/>
              </a:rPr>
              <a:t>Zone of effective communication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874838" y="1860550"/>
            <a:ext cx="1662112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 u="sng">
                <a:latin typeface="Tahoma" pitchFamily="34" charset="0"/>
              </a:rPr>
              <a:t>Overload zone</a:t>
            </a:r>
            <a:endParaRPr lang="en-US" sz="1600" b="1">
              <a:latin typeface="Tahoma" pitchFamily="34" charset="0"/>
            </a:endParaRPr>
          </a:p>
          <a:p>
            <a:pPr defTabSz="912813" eaLnBrk="0" hangingPunct="0"/>
            <a:endParaRPr lang="en-US" sz="1600" b="1">
              <a:latin typeface="Tahoma" pitchFamily="34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105525" y="4416425"/>
            <a:ext cx="2616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defTabSz="912813" eaLnBrk="0" hangingPunct="0"/>
            <a:r>
              <a:rPr lang="en-US" sz="1600" b="1" u="sng">
                <a:latin typeface="Tahoma" pitchFamily="34" charset="0"/>
              </a:rPr>
              <a:t>Oversimplification zone</a:t>
            </a:r>
            <a:endParaRPr lang="en-US" sz="1600" b="1">
              <a:latin typeface="Tahoma" pitchFamily="34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279650" y="4908550"/>
            <a:ext cx="1530350" cy="577850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  <a:headEnd/>
            <a:tailEnd/>
          </a:ln>
        </p:spPr>
        <p:txBody>
          <a:bodyPr lIns="90484" tIns="44448" rIns="90484" bIns="44448">
            <a:spAutoFit/>
          </a:bodyPr>
          <a:lstStyle/>
          <a:p>
            <a:pPr algn="ctr" defTabSz="912813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</a:rPr>
              <a:t>Impersonal static media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962400" y="3917950"/>
            <a:ext cx="1519238" cy="577850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  <a:headEnd/>
            <a:tailEnd/>
          </a:ln>
        </p:spPr>
        <p:txBody>
          <a:bodyPr lIns="90484" tIns="44448" rIns="90484" bIns="44448">
            <a:spAutoFit/>
          </a:bodyPr>
          <a:lstStyle/>
          <a:p>
            <a:pPr algn="ctr" defTabSz="912813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</a:rPr>
              <a:t>Personal static media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5233988" y="2867025"/>
            <a:ext cx="2005012" cy="333375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algn="ctr" defTabSz="912813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</a:rPr>
              <a:t>Interactive media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410325" y="2000250"/>
            <a:ext cx="1462088" cy="333375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  <a:headEnd/>
            <a:tailEnd/>
          </a:ln>
        </p:spPr>
        <p:txBody>
          <a:bodyPr wrap="none" lIns="90484" tIns="44448" rIns="90484" bIns="44448">
            <a:spAutoFit/>
          </a:bodyPr>
          <a:lstStyle/>
          <a:p>
            <a:pPr algn="ctr" defTabSz="912813" eaLnBrk="0" hangingPunct="0"/>
            <a:r>
              <a:rPr lang="en-US" sz="1600" b="1" dirty="0">
                <a:solidFill>
                  <a:schemeClr val="bg1"/>
                </a:solidFill>
                <a:latin typeface="Tahoma" pitchFamily="34" charset="0"/>
              </a:rPr>
              <a:t>Face-to-face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7224" y="1981200"/>
            <a:ext cx="7296176" cy="4448196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Media </a:t>
            </a:r>
            <a:r>
              <a:rPr lang="en-US" dirty="0" err="1" smtClean="0"/>
              <a:t>Komunikasi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2125" y="2043113"/>
            <a:ext cx="6153150" cy="3990975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didokumentasikan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Organizational Process Assets. 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diperbaharui</a:t>
            </a:r>
            <a:r>
              <a:rPr lang="en-US" sz="2400" dirty="0" smtClean="0"/>
              <a:t>,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 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Project record (</a:t>
            </a:r>
            <a:r>
              <a:rPr lang="en-US" sz="2400" dirty="0" err="1" smtClean="0"/>
              <a:t>surat-surat</a:t>
            </a:r>
            <a:r>
              <a:rPr lang="en-US" sz="2400" dirty="0" smtClean="0"/>
              <a:t> </a:t>
            </a:r>
            <a:r>
              <a:rPr lang="en-US" sz="2400" dirty="0" err="1" smtClean="0"/>
              <a:t>korespondensi</a:t>
            </a:r>
            <a:r>
              <a:rPr lang="en-US" sz="2400" dirty="0" smtClean="0"/>
              <a:t>, memo, </a:t>
            </a:r>
            <a:r>
              <a:rPr lang="en-US" sz="2400" dirty="0" err="1" smtClean="0"/>
              <a:t>dsb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Project reports (formal-informal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proyek,dsb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stakeholders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kritik</a:t>
            </a:r>
            <a:r>
              <a:rPr lang="en-US" sz="2400" dirty="0" smtClean="0"/>
              <a:t>, saran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peringatan</a:t>
            </a:r>
            <a:endParaRPr lang="en-US" sz="2400" dirty="0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Organizational </a:t>
            </a:r>
            <a:r>
              <a:rPr lang="en-US" sz="3600" dirty="0" err="1" smtClean="0"/>
              <a:t>Proces</a:t>
            </a:r>
            <a:r>
              <a:rPr lang="en-US" sz="3600" dirty="0" smtClean="0"/>
              <a:t> Assets (d</a:t>
            </a:r>
            <a:r>
              <a:rPr lang="id-ID" sz="3600" dirty="0" smtClean="0"/>
              <a:t>a</a:t>
            </a:r>
            <a:r>
              <a:rPr lang="en-US" sz="3600" dirty="0" smtClean="0"/>
              <a:t>l</a:t>
            </a:r>
            <a:r>
              <a:rPr lang="id-ID" sz="3600" dirty="0" smtClean="0"/>
              <a:t>a</a:t>
            </a:r>
            <a:r>
              <a:rPr lang="en-US" sz="3600" dirty="0" smtClean="0"/>
              <a:t>m </a:t>
            </a:r>
            <a:r>
              <a:rPr lang="en-US" sz="3600" dirty="0" err="1" smtClean="0"/>
              <a:t>Distribusi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,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 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Status reports,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sejauh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kerangka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lingkup</a:t>
            </a:r>
            <a:r>
              <a:rPr lang="en-US" sz="2400" dirty="0" smtClean="0"/>
              <a:t>,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. (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,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lama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dilaksana</a:t>
            </a:r>
            <a:r>
              <a:rPr lang="id-ID" sz="2400" dirty="0" smtClean="0"/>
              <a:t>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rencana,dsb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Progres</a:t>
            </a:r>
            <a:r>
              <a:rPr lang="en-US" sz="2400" dirty="0" smtClean="0"/>
              <a:t> reports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sejauh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pekerjaannya</a:t>
            </a:r>
            <a:r>
              <a:rPr lang="en-US" sz="2400" dirty="0" smtClean="0"/>
              <a:t>. 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rutin</a:t>
            </a:r>
            <a:endParaRPr lang="en-US" sz="2400" dirty="0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Performance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Peramalan</a:t>
            </a:r>
            <a:r>
              <a:rPr lang="en-US" dirty="0" smtClean="0"/>
              <a:t>,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Ingat</a:t>
            </a:r>
            <a:r>
              <a:rPr lang="en-US" dirty="0" smtClean="0">
                <a:solidFill>
                  <a:srgbClr val="7030A0"/>
                </a:solidFill>
              </a:rPr>
              <a:t> EVM! )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Performance Reports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proses-proses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 eaLnBrk="1" hangingPunct="1">
              <a:lnSpc>
                <a:spcPct val="110000"/>
              </a:lnSpc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 err="1" smtClean="0"/>
              <a:t>Mengerti</a:t>
            </a:r>
            <a:r>
              <a:rPr lang="en-US" sz="2800" dirty="0" smtClean="0"/>
              <a:t> </a:t>
            </a:r>
            <a:r>
              <a:rPr lang="en-US" sz="2800" dirty="0" err="1" smtClean="0"/>
              <a:t>manfaat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id-ID" sz="2800" dirty="0" smtClean="0"/>
              <a:t> proyek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dokumen-dokumen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&amp;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Tujuan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keterampilan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r>
              <a:rPr lang="en-US" sz="2800" dirty="0" smtClean="0"/>
              <a:t> (</a:t>
            </a:r>
            <a:r>
              <a:rPr lang="en-US" sz="2800" dirty="0" err="1" smtClean="0"/>
              <a:t>khususnya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konflik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berusaha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keterampilan</a:t>
            </a:r>
            <a:r>
              <a:rPr lang="en-US" sz="2800" dirty="0" smtClean="0"/>
              <a:t> </a:t>
            </a:r>
            <a:r>
              <a:rPr lang="en-US" sz="2800" dirty="0" err="1" smtClean="0"/>
              <a:t>berkomunikasi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rapat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efektif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Gunakan</a:t>
            </a:r>
            <a:r>
              <a:rPr lang="en-US" sz="2800" dirty="0" smtClean="0"/>
              <a:t> e-mail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efektif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Gunakan</a:t>
            </a:r>
            <a:r>
              <a:rPr lang="en-US" sz="2800" dirty="0" smtClean="0"/>
              <a:t> template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Bangun</a:t>
            </a:r>
            <a:r>
              <a:rPr lang="en-US" sz="2800" dirty="0" smtClean="0"/>
              <a:t> </a:t>
            </a:r>
            <a:r>
              <a:rPr lang="en-US" sz="2800" dirty="0" err="1" smtClean="0"/>
              <a:t>infrastruktur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endParaRPr lang="en-US" sz="2800" dirty="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Saran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Manajemen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Komunikasi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Proyek</a:t>
            </a:r>
            <a:r>
              <a:rPr lang="en-US" dirty="0" smtClean="0">
                <a:solidFill>
                  <a:srgbClr val="FF0000"/>
                </a:solidFill>
              </a:rPr>
              <a:t>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848600" cy="43338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err="1" smtClean="0"/>
              <a:t>Infrastruktur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alat</a:t>
            </a:r>
            <a:r>
              <a:rPr lang="en-US" sz="2800" dirty="0" smtClean="0"/>
              <a:t>,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yang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transfer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</a:p>
          <a:p>
            <a:pPr eaLnBrk="1" hangingPunct="1">
              <a:defRPr/>
            </a:pPr>
            <a:r>
              <a:rPr lang="en-US" sz="2800" dirty="0" err="1" smtClean="0"/>
              <a:t>Alat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lain e-mail, project management software, groupware, fax machines, telephones, teleconferencing systems, document management systems, </a:t>
            </a:r>
            <a:r>
              <a:rPr lang="en-US" sz="2800" dirty="0" err="1" smtClean="0"/>
              <a:t>dan</a:t>
            </a:r>
            <a:r>
              <a:rPr lang="en-US" sz="2800" dirty="0" smtClean="0"/>
              <a:t> word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4ABED598-CE47-4858-A576-EE6BE7C18337}" type="slidenum">
              <a:rPr lang="en-US"/>
              <a:pPr algn="l">
                <a:defRPr/>
              </a:pPr>
              <a:t>21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85794"/>
            <a:ext cx="73152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err="1" smtClean="0"/>
              <a:t>Membangun</a:t>
            </a:r>
            <a:r>
              <a:rPr lang="en-US" sz="3600" dirty="0" smtClean="0"/>
              <a:t> </a:t>
            </a:r>
            <a:r>
              <a:rPr lang="en-US" sz="3600" dirty="0" err="1" smtClean="0"/>
              <a:t>Infrastruktur</a:t>
            </a:r>
            <a:r>
              <a:rPr lang="en-US" sz="3600" dirty="0" smtClean="0"/>
              <a:t> </a:t>
            </a:r>
            <a:r>
              <a:rPr lang="en-US" sz="3600" dirty="0" err="1" smtClean="0"/>
              <a:t>Komunikasi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didalamnya</a:t>
            </a:r>
            <a:r>
              <a:rPr lang="en-US" sz="2800" dirty="0" smtClean="0"/>
              <a:t> reporting guidelines &amp; templates, meeting ground rules &amp; procedures, decision-making processes, problem-solving approaches, and conflict resolution and negotiation techniques</a:t>
            </a:r>
          </a:p>
          <a:p>
            <a:pPr eaLnBrk="1" hangingPunct="1">
              <a:defRPr/>
            </a:pPr>
            <a:r>
              <a:rPr lang="en-US" sz="2800" dirty="0" err="1" smtClean="0"/>
              <a:t>Prinsip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dimaksund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dialog </a:t>
            </a:r>
            <a:r>
              <a:rPr lang="en-US" sz="2800" dirty="0" err="1" smtClean="0"/>
              <a:t>terbuka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etika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disepakati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endParaRPr lang="en-US" sz="28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err="1" smtClean="0"/>
              <a:t>Membangun</a:t>
            </a:r>
            <a:r>
              <a:rPr lang="en-US" sz="3200" dirty="0" smtClean="0"/>
              <a:t> </a:t>
            </a:r>
            <a:r>
              <a:rPr lang="en-US" sz="3200" dirty="0" err="1" smtClean="0"/>
              <a:t>Infrastruktur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Komunikasi</a:t>
            </a:r>
            <a:r>
              <a:rPr lang="en-US" sz="3200" dirty="0" smtClean="0"/>
              <a:t> (2)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sz="6000" b="1" dirty="0" smtClean="0">
              <a:solidFill>
                <a:srgbClr val="FFC000"/>
              </a:solidFill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6000" b="1" dirty="0" smtClean="0">
                <a:solidFill>
                  <a:srgbClr val="7030A0"/>
                </a:solidFill>
              </a:rPr>
              <a:t>T I P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Konfrontasi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pemecahan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: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menghadapi</a:t>
            </a:r>
            <a:r>
              <a:rPr lang="en-US" sz="2400" dirty="0" smtClean="0"/>
              <a:t> </a:t>
            </a:r>
            <a:r>
              <a:rPr lang="en-US" sz="2400" dirty="0" err="1" smtClean="0"/>
              <a:t>konflik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en-US" sz="2400" dirty="0" err="1" smtClean="0"/>
              <a:t>Kompromi</a:t>
            </a:r>
            <a:r>
              <a:rPr lang="en-US" sz="2400" dirty="0" smtClean="0"/>
              <a:t>: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id-ID" sz="2400" i="1" dirty="0" smtClean="0"/>
              <a:t>take &amp; give</a:t>
            </a:r>
          </a:p>
          <a:p>
            <a:r>
              <a:rPr lang="en-US" sz="2400" dirty="0" smtClean="0"/>
              <a:t>Smoothing: </a:t>
            </a:r>
            <a:r>
              <a:rPr lang="en-US" sz="2400" dirty="0" err="1" smtClean="0"/>
              <a:t>menekankan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menekankan</a:t>
            </a:r>
            <a:r>
              <a:rPr lang="en-US" sz="2400" dirty="0" smtClean="0"/>
              <a:t> </a:t>
            </a:r>
            <a:r>
              <a:rPr lang="en-US" sz="2400" dirty="0" err="1" smtClean="0"/>
              <a:t>perjanjian</a:t>
            </a:r>
            <a:endParaRPr lang="id-ID" sz="2400" dirty="0" smtClean="0"/>
          </a:p>
          <a:p>
            <a:r>
              <a:rPr lang="en-US" sz="2400" dirty="0" err="1" smtClean="0"/>
              <a:t>Memaksa</a:t>
            </a:r>
            <a:r>
              <a:rPr lang="en-US" sz="2400" dirty="0" smtClean="0"/>
              <a:t>: </a:t>
            </a:r>
            <a:r>
              <a:rPr lang="en-US" sz="2400" dirty="0" err="1" smtClean="0"/>
              <a:t>menang-kalah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en-US" sz="2400" dirty="0" err="1" smtClean="0"/>
              <a:t>Penarikan</a:t>
            </a:r>
            <a:r>
              <a:rPr lang="en-US" sz="2400" dirty="0" smtClean="0"/>
              <a:t>: </a:t>
            </a:r>
            <a:r>
              <a:rPr lang="en-US" sz="2400" dirty="0" err="1" smtClean="0"/>
              <a:t>mundur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menarik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potensi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ketidaksetujuan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946E31FC-0209-44EA-95FA-83EFA7DC9B96}" type="slidenum">
              <a:rPr lang="en-US"/>
              <a:pPr algn="l">
                <a:defRPr/>
              </a:pPr>
              <a:t>24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Conflict Handling Modes, in Preference Order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ide-ide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alternatif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kolaboratif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Groupthink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Karen </a:t>
            </a:r>
            <a:r>
              <a:rPr lang="en-US" dirty="0" err="1" smtClean="0"/>
              <a:t>Jehn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tugas-sering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emosional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id-ID" dirty="0" smtClean="0"/>
              <a:t>membuat </a:t>
            </a:r>
            <a:r>
              <a:rPr lang="en-US" dirty="0" err="1" smtClean="0"/>
              <a:t>tertekan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endParaRPr lang="id-ID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1E79CBBB-D270-4D7C-B82B-1D6D2FD678B2}" type="slidenum">
              <a:rPr lang="en-US"/>
              <a:pPr algn="l">
                <a:defRPr/>
              </a:pPr>
              <a:t>25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Conflict Can Be Good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Perusahaan IT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program-program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IT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mengabagikan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</a:t>
            </a:r>
            <a:r>
              <a:rPr lang="id-ID" sz="24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keterampilan</a:t>
            </a:r>
            <a:r>
              <a:rPr lang="en-US" sz="2400" dirty="0" smtClean="0"/>
              <a:t>  </a:t>
            </a:r>
            <a:r>
              <a:rPr lang="en-US" sz="2400" dirty="0" err="1" smtClean="0"/>
              <a:t>berbicara</a:t>
            </a:r>
            <a:r>
              <a:rPr lang="en-US" sz="2400" dirty="0" smtClean="0"/>
              <a:t>, </a:t>
            </a:r>
            <a:r>
              <a:rPr lang="en-US" sz="2400" dirty="0" err="1" smtClean="0"/>
              <a:t>menulis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mendengarkan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err="1" smtClean="0"/>
              <a:t>Organisasi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berkembang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menyadari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 </a:t>
            </a:r>
            <a:r>
              <a:rPr lang="en-US" sz="2400" dirty="0" err="1" smtClean="0"/>
              <a:t>krn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bertemu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macam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beraneka</a:t>
            </a:r>
            <a:r>
              <a:rPr lang="en-US" sz="2400" dirty="0" smtClean="0"/>
              <a:t> </a:t>
            </a:r>
            <a:r>
              <a:rPr lang="en-US" sz="2400" dirty="0" err="1" smtClean="0"/>
              <a:t>ragam</a:t>
            </a:r>
            <a:endParaRPr lang="en-US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kepemimpinan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berkomunikasi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323FD227-FE87-484A-9A05-B4296C469CED}" type="slidenum">
              <a:rPr lang="en-US"/>
              <a:pPr algn="l">
                <a:defRPr/>
              </a:pPr>
              <a:t>26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 smtClean="0"/>
              <a:t>Meningkatkan</a:t>
            </a:r>
            <a:r>
              <a:rPr lang="en-US" sz="4000" dirty="0" smtClean="0"/>
              <a:t> </a:t>
            </a:r>
            <a:r>
              <a:rPr lang="en-US" sz="4000" dirty="0" err="1" smtClean="0"/>
              <a:t>Keterampilan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Berkomunikasi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5438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terlebihdahulu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dihindari</a:t>
            </a:r>
            <a:r>
              <a:rPr lang="en-US" sz="2400" dirty="0" smtClean="0"/>
              <a:t> </a:t>
            </a:r>
          </a:p>
          <a:p>
            <a:pPr eaLnBrk="1" hangingPunct="1">
              <a:defRPr/>
            </a:pP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outcome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</a:p>
          <a:p>
            <a:pPr eaLnBrk="1" hangingPunct="1">
              <a:defRPr/>
            </a:pP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siap</a:t>
            </a:r>
            <a:r>
              <a:rPr lang="en-US" sz="2400" dirty="0" smtClean="0"/>
              <a:t> yang h</a:t>
            </a:r>
            <a:r>
              <a:rPr lang="id-ID" sz="2400" dirty="0" smtClean="0"/>
              <a:t>a</a:t>
            </a:r>
            <a:r>
              <a:rPr lang="en-US" sz="2400" dirty="0" smtClean="0"/>
              <a:t>r</a:t>
            </a:r>
            <a:r>
              <a:rPr lang="id-ID" sz="2400" dirty="0" smtClean="0"/>
              <a:t>u</a:t>
            </a:r>
            <a:r>
              <a:rPr lang="en-US" sz="2400" dirty="0" smtClean="0"/>
              <a:t>s </a:t>
            </a:r>
            <a:r>
              <a:rPr lang="en-US" sz="2400" dirty="0" err="1" smtClean="0"/>
              <a:t>menghadiri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Berikan</a:t>
            </a:r>
            <a:r>
              <a:rPr lang="en-US" sz="2400" dirty="0" smtClean="0"/>
              <a:t> agenda </a:t>
            </a: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Persiapkan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perlengkapan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handout,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peraga,dsb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profesinal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Bangun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80867BE6-97C1-4BC6-8B57-8EC48A0B0610}" type="slidenum">
              <a:rPr lang="en-US"/>
              <a:pPr algn="l">
                <a:defRPr/>
              </a:pPr>
              <a:t>27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Rapat</a:t>
            </a:r>
            <a:r>
              <a:rPr lang="en-US" dirty="0" smtClean="0"/>
              <a:t> yang </a:t>
            </a:r>
            <a:r>
              <a:rPr lang="en-US" dirty="0" err="1" smtClean="0"/>
              <a:t>Efektif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Yakinkah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e-mail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media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berkomunikasi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Yakinkan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e-mail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pula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yang “</a:t>
            </a:r>
            <a:r>
              <a:rPr lang="en-US" sz="2400" dirty="0" err="1" smtClean="0"/>
              <a:t>berarti</a:t>
            </a:r>
            <a:r>
              <a:rPr lang="en-US" sz="2400" dirty="0" smtClean="0"/>
              <a:t>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Batasi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e-mail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subyek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sejelas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seringkas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Batasi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attachments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Hapus</a:t>
            </a:r>
            <a:r>
              <a:rPr lang="en-US" sz="2400" dirty="0" smtClean="0"/>
              <a:t> e-mail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buka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ragu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e-mail </a:t>
            </a:r>
            <a:r>
              <a:rPr lang="en-US" sz="2400" dirty="0" err="1" smtClean="0"/>
              <a:t>tsb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Responi</a:t>
            </a:r>
            <a:r>
              <a:rPr lang="en-US" sz="2400" dirty="0" smtClean="0"/>
              <a:t> e-mail </a:t>
            </a:r>
            <a:r>
              <a:rPr lang="en-US" sz="2400" dirty="0" err="1" smtClean="0"/>
              <a:t>secepatnya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fitur-fitur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BB0EADF9-9469-44EB-A878-E0E87AFCA829}" type="slidenum">
              <a:rPr lang="en-US"/>
              <a:pPr algn="l">
                <a:defRPr/>
              </a:pPr>
              <a:t>28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Efektif</a:t>
            </a:r>
            <a:r>
              <a:rPr lang="en-US" dirty="0" smtClean="0"/>
              <a:t> E-mail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enggan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pertolongan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Menggunakan</a:t>
            </a:r>
            <a:r>
              <a:rPr lang="en-US" dirty="0" smtClean="0"/>
              <a:t> template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templatenya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/>
          <a:p>
            <a:pPr algn="l">
              <a:defRPr/>
            </a:pPr>
            <a:fld id="{AB14A214-AE53-45D9-90B7-3E521E62FEE7}" type="slidenum">
              <a:rPr lang="en-US"/>
              <a:pPr algn="l">
                <a:defRPr/>
              </a:pPr>
              <a:t>29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08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7030A0"/>
                </a:solidFill>
              </a:rPr>
              <a:t>Gunakan</a:t>
            </a:r>
            <a:r>
              <a:rPr lang="en-US" dirty="0" smtClean="0">
                <a:solidFill>
                  <a:srgbClr val="7030A0"/>
                </a:solidFill>
              </a:rPr>
              <a:t> Template </a:t>
            </a:r>
            <a:r>
              <a:rPr lang="en-US" dirty="0" err="1" smtClean="0">
                <a:solidFill>
                  <a:srgbClr val="7030A0"/>
                </a:solidFill>
              </a:rPr>
              <a:t>dalam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Komunikasi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Proyek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waktunya</a:t>
            </a:r>
            <a:r>
              <a:rPr lang="en-US" dirty="0" smtClean="0"/>
              <a:t>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dikumpulkan</a:t>
            </a:r>
            <a:r>
              <a:rPr lang="en-US" dirty="0" smtClean="0"/>
              <a:t>, </a:t>
            </a:r>
            <a:r>
              <a:rPr lang="en-US" dirty="0" err="1" smtClean="0"/>
              <a:t>dibagikan</a:t>
            </a:r>
            <a:r>
              <a:rPr lang="en-US" dirty="0" smtClean="0"/>
              <a:t>,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pula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125000"/>
              </a:lnSpc>
              <a:buNone/>
              <a:defRPr/>
            </a:pPr>
            <a:r>
              <a:rPr lang="id-ID" sz="2000" b="1" i="1" dirty="0" smtClean="0">
                <a:solidFill>
                  <a:srgbClr val="FF0000"/>
                </a:solidFill>
                <a:latin typeface="Arial Narrow" pitchFamily="34" charset="0"/>
              </a:rPr>
              <a:t>	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Orang-orang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teknologi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informasi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terkenal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dengan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memiliki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kemampuan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komunikasi</a:t>
            </a:r>
            <a:r>
              <a:rPr lang="en-US" sz="3000" b="1" i="1" dirty="0" smtClean="0">
                <a:solidFill>
                  <a:srgbClr val="FF0000"/>
                </a:solidFill>
                <a:latin typeface="Arial Narrow" pitchFamily="34" charset="0"/>
              </a:rPr>
              <a:t> yang </a:t>
            </a:r>
            <a:r>
              <a:rPr lang="en-US" sz="3000" b="1" i="1" dirty="0" err="1" smtClean="0">
                <a:solidFill>
                  <a:srgbClr val="FF0000"/>
                </a:solidFill>
                <a:latin typeface="Arial Narrow" pitchFamily="34" charset="0"/>
              </a:rPr>
              <a:t>rendah</a:t>
            </a:r>
            <a:endParaRPr lang="en-US" sz="2000" b="1" i="1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72400" y="6400800"/>
            <a:ext cx="1905000" cy="457200"/>
          </a:xfrm>
        </p:spPr>
        <p:txBody>
          <a:bodyPr/>
          <a:lstStyle/>
          <a:p>
            <a:pPr algn="l">
              <a:defRPr/>
            </a:pPr>
            <a:fld id="{BD7AE2CB-6267-4476-BF17-6A8DD765C94A}" type="slidenum">
              <a:rPr lang="en-US"/>
              <a:pPr algn="l">
                <a:defRPr/>
              </a:pPr>
              <a:t>30</a:t>
            </a:fld>
            <a:endParaRPr lang="en-US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71480"/>
            <a:ext cx="7696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Contoh</a:t>
            </a:r>
            <a:r>
              <a:rPr lang="en-US" sz="2800" dirty="0" smtClean="0"/>
              <a:t> Template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endParaRPr lang="en-US" sz="4000" dirty="0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7056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 algn="l">
              <a:defRPr/>
            </a:pPr>
            <a:fld id="{3DB25440-923C-4B8A-A25D-D85455BF8BE7}" type="slidenum">
              <a:rPr lang="en-US"/>
              <a:pPr algn="l">
                <a:defRPr/>
              </a:pPr>
              <a:t>31</a:t>
            </a:fld>
            <a:endParaRPr lang="en-US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857232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err="1" smtClean="0"/>
              <a:t>Contoh</a:t>
            </a:r>
            <a:r>
              <a:rPr lang="en-US" sz="3600" dirty="0" smtClean="0"/>
              <a:t> Template Progress Report </a:t>
            </a:r>
            <a:r>
              <a:rPr lang="en-US" sz="3600" dirty="0" err="1" smtClean="0"/>
              <a:t>Bulanan</a:t>
            </a:r>
            <a:endParaRPr lang="en-US" sz="3600" dirty="0" smtClean="0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534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1905000" cy="457200"/>
          </a:xfrm>
        </p:spPr>
        <p:txBody>
          <a:bodyPr/>
          <a:lstStyle/>
          <a:p>
            <a:pPr algn="l">
              <a:defRPr/>
            </a:pPr>
            <a:fld id="{6763AC8A-B099-4345-B84F-9DC13BAC0052}" type="slidenum">
              <a:rPr lang="en-US"/>
              <a:pPr algn="l">
                <a:defRPr/>
              </a:pPr>
              <a:t>32</a:t>
            </a:fld>
            <a:endParaRPr lang="en-US" dirty="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err="1" smtClean="0"/>
              <a:t>Contoh</a:t>
            </a:r>
            <a:r>
              <a:rPr lang="en-US" sz="3600" dirty="0" smtClean="0"/>
              <a:t> Outline </a:t>
            </a:r>
            <a:r>
              <a:rPr lang="en-US" sz="3600" dirty="0" err="1" smtClean="0"/>
              <a:t>untuk</a:t>
            </a:r>
            <a:r>
              <a:rPr lang="en-US" sz="3600" dirty="0" smtClean="0"/>
              <a:t> Final Project Report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82296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 algn="l">
              <a:defRPr/>
            </a:pPr>
            <a:fld id="{8D041E60-B1C2-4CF9-B5DD-A4F43DA47CAE}" type="slidenum">
              <a:rPr lang="en-US"/>
              <a:pPr algn="l">
                <a:defRPr/>
              </a:pPr>
              <a:t>33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Final Project Documentation Items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848600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There are many software tools to aid in project communications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Today more than 37 percent of people telecommute or work remotely at least part-time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Project management software includes new capabilities to enhance virtual communications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Project enterprise edition includes features for portfolio management, resource management, and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 algn="l">
              <a:defRPr/>
            </a:pPr>
            <a:fld id="{DDF8A8F2-AAA9-49C5-BDE7-6F0AA29A485D}" type="slidenum">
              <a:rPr lang="en-US"/>
              <a:pPr algn="l">
                <a:defRPr/>
              </a:pPr>
              <a:t>34</a:t>
            </a:fld>
            <a:endParaRPr lang="en-US" dirty="0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Using Software to Assist in Project Communications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smtClean="0"/>
              <a:t>Ancaman terbesar</a:t>
            </a:r>
            <a:r>
              <a:rPr lang="en-US" sz="2400" smtClean="0"/>
              <a:t> bagi banyak proyek adalah </a:t>
            </a:r>
            <a:r>
              <a:rPr lang="en-US" sz="2400" i="1" smtClean="0"/>
              <a:t>kegagalan untuk berkomunikasi</a:t>
            </a:r>
            <a:r>
              <a:rPr lang="en-US" sz="2400" smtClean="0"/>
              <a:t> </a:t>
            </a:r>
            <a:endParaRPr lang="id-ID" sz="2400" smtClean="0"/>
          </a:p>
          <a:p>
            <a:r>
              <a:rPr lang="en-US" sz="2400" smtClean="0"/>
              <a:t>Budaya kita tidak menggambarkan Manajer Proyek profesional sebagai komunikator yang baik </a:t>
            </a:r>
            <a:endParaRPr lang="id-ID" sz="2400" smtClean="0"/>
          </a:p>
          <a:p>
            <a:r>
              <a:rPr lang="en-US" sz="2400" smtClean="0"/>
              <a:t>Penelitian menunjukkan bahwa profesional Manajer Proyek harus mampu berkomunikasi secara efektif untuk berhasil dalam posisi mereka </a:t>
            </a:r>
            <a:endParaRPr lang="id-ID" sz="2400" smtClean="0"/>
          </a:p>
          <a:p>
            <a:r>
              <a:rPr lang="en-US" sz="2400" i="1" smtClean="0"/>
              <a:t>Kemampuan verbal yang kuat merupakan faktor kunci dalam</a:t>
            </a:r>
            <a:r>
              <a:rPr lang="en-US" sz="2400" smtClean="0"/>
              <a:t> kemajuan </a:t>
            </a:r>
            <a:r>
              <a:rPr lang="en-US" sz="2400" i="1" smtClean="0"/>
              <a:t>karir</a:t>
            </a:r>
            <a:r>
              <a:rPr lang="en-US" sz="2400" smtClean="0"/>
              <a:t> profesional untuk Manajer Proyek </a:t>
            </a:r>
            <a:endParaRPr lang="id-ID" sz="2400" smtClean="0"/>
          </a:p>
          <a:p>
            <a:pPr>
              <a:buFont typeface="Wingdings 2" pitchFamily="18" charset="2"/>
              <a:buNone/>
            </a:pPr>
            <a:endParaRPr lang="en-US" sz="240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>
                <a:solidFill>
                  <a:schemeClr val="accent1">
                    <a:satMod val="150000"/>
                  </a:schemeClr>
                </a:solidFill>
              </a:rPr>
              <a:t>Importance of Good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Perencanaan</a:t>
            </a:r>
            <a:r>
              <a:rPr lang="en-US" b="1" dirty="0" smtClean="0"/>
              <a:t> </a:t>
            </a:r>
            <a:r>
              <a:rPr lang="en-US" b="1" dirty="0" err="1" smtClean="0"/>
              <a:t>Komunikasi</a:t>
            </a:r>
            <a:r>
              <a:rPr lang="en-US" b="1" dirty="0" smtClean="0"/>
              <a:t> (Communication Planning)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stakeholder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 </a:t>
            </a:r>
            <a:r>
              <a:rPr lang="en-US" sz="2400" dirty="0" err="1" smtClean="0"/>
              <a:t>proyek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err="1" smtClean="0"/>
              <a:t>Distribusi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terpenuhinya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stakeholder</a:t>
            </a:r>
            <a:endParaRPr 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Tahapan Manajemen Komunikasi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Pelaporan</a:t>
            </a:r>
            <a:r>
              <a:rPr lang="en-US" b="1" dirty="0" smtClean="0"/>
              <a:t> </a:t>
            </a:r>
            <a:r>
              <a:rPr lang="en-US" b="1" dirty="0" err="1" smtClean="0"/>
              <a:t>Kinerja</a:t>
            </a:r>
            <a:endParaRPr lang="en-U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menyebarkan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 status reports, progress measurements,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peramalan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b="1" dirty="0" err="1" smtClean="0"/>
              <a:t>Mengelola</a:t>
            </a:r>
            <a:r>
              <a:rPr lang="en-US" b="1" dirty="0" smtClean="0"/>
              <a:t> </a:t>
            </a:r>
            <a:r>
              <a:rPr lang="en-US" b="1" i="1" dirty="0" smtClean="0"/>
              <a:t>stakeholders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harapan</a:t>
            </a:r>
            <a:r>
              <a:rPr lang="en-US" sz="2400" dirty="0" smtClean="0"/>
              <a:t> stakeholder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isu-isu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Tahapan Manajemen Komunikasi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00430" y="642918"/>
            <a:ext cx="5429288" cy="5878513"/>
          </a:xfr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857232"/>
            <a:ext cx="3071834" cy="343377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/>
              <a:t>Tinjauan</a:t>
            </a:r>
            <a:r>
              <a:rPr lang="en-US" sz="4000" dirty="0" smtClean="0"/>
              <a:t> </a:t>
            </a:r>
            <a:r>
              <a:rPr lang="en-US" sz="4000" dirty="0" err="1" smtClean="0"/>
              <a:t>Umum</a:t>
            </a:r>
            <a:r>
              <a:rPr lang="en-US" sz="4000" dirty="0" smtClean="0"/>
              <a:t> </a:t>
            </a:r>
            <a:r>
              <a:rPr lang="en-US" sz="4000" dirty="0" err="1" smtClean="0"/>
              <a:t>Manajemen</a:t>
            </a:r>
            <a:r>
              <a:rPr lang="en-US" sz="4000" dirty="0" smtClean="0"/>
              <a:t> </a:t>
            </a:r>
            <a:r>
              <a:rPr lang="en-US" sz="4000" dirty="0" err="1" smtClean="0"/>
              <a:t>Komunikasi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seringnya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arahan</a:t>
            </a:r>
            <a:r>
              <a:rPr lang="en-US" dirty="0" smtClean="0"/>
              <a:t>/</a:t>
            </a:r>
            <a:r>
              <a:rPr lang="en-US" dirty="0" err="1" smtClean="0"/>
              <a:t>tuntunan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Perencanaan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Komunikasi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(Communication Management Plan ), </a:t>
            </a:r>
            <a:r>
              <a:rPr lang="en-US" sz="2400" dirty="0" err="1" smtClean="0"/>
              <a:t>antar</a:t>
            </a:r>
            <a:r>
              <a:rPr lang="id-ID" sz="2400" dirty="0" smtClean="0"/>
              <a:t>a</a:t>
            </a:r>
            <a:r>
              <a:rPr lang="en-US" sz="2400" dirty="0" smtClean="0"/>
              <a:t> lain :</a:t>
            </a:r>
          </a:p>
          <a:p>
            <a:pPr eaLnBrk="1" hangingPunct="1">
              <a:defRPr/>
            </a:pPr>
            <a:r>
              <a:rPr lang="en-US" sz="2400" dirty="0" err="1" smtClean="0"/>
              <a:t>Kebutuhan-kebutuhan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stakeholders</a:t>
            </a:r>
          </a:p>
          <a:p>
            <a:pPr eaLnBrk="1" hangingPunct="1">
              <a:defRPr/>
            </a:pP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dikomunikasikan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formatnya</a:t>
            </a:r>
            <a:r>
              <a:rPr lang="en-US" sz="2400" dirty="0" smtClean="0"/>
              <a:t>, </a:t>
            </a:r>
            <a:r>
              <a:rPr lang="en-US" sz="2400" dirty="0" err="1" smtClean="0"/>
              <a:t>isinya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level </a:t>
            </a:r>
            <a:r>
              <a:rPr lang="en-US" sz="2400" dirty="0" err="1" smtClean="0"/>
              <a:t>detailnya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dimaksud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dimaksud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Rencana Manajemen Komunikasi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1070</Words>
  <Application>Microsoft Office PowerPoint</Application>
  <PresentationFormat>On-screen Show (4:3)</PresentationFormat>
  <Paragraphs>159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Concourse</vt:lpstr>
      <vt:lpstr>Document</vt:lpstr>
      <vt:lpstr>Communication  Project management</vt:lpstr>
      <vt:lpstr>Tujuan</vt:lpstr>
      <vt:lpstr>Definisi</vt:lpstr>
      <vt:lpstr>Importance of Good Communications</vt:lpstr>
      <vt:lpstr>Tahapan Manajemen Komunikasi</vt:lpstr>
      <vt:lpstr>Tahapan Manajemen Komunikasi (2)</vt:lpstr>
      <vt:lpstr>Tinjauan Umum Manajemen Komunikasi</vt:lpstr>
      <vt:lpstr>Perencanaan Komunikasi</vt:lpstr>
      <vt:lpstr>Rencana Manajemen Komunikasi</vt:lpstr>
      <vt:lpstr>Rencana Manajemen Komunikasi(2)</vt:lpstr>
      <vt:lpstr>Sample Stakeholder Analysis for Project Communications</vt:lpstr>
      <vt:lpstr>Distribusi Informasi</vt:lpstr>
      <vt:lpstr>Isu Penting dalam Distribusi Informasi</vt:lpstr>
      <vt:lpstr>Contingency Model for Selecting Communication Media</vt:lpstr>
      <vt:lpstr>Tabel Pemilihan Media Komunikasi</vt:lpstr>
      <vt:lpstr>Pengaruh Jumlah Jalur Komunikasi</vt:lpstr>
      <vt:lpstr>Organizational Proces Assets (dalam Distribusi Informasi)</vt:lpstr>
      <vt:lpstr>Performance Reports</vt:lpstr>
      <vt:lpstr>Performance Reports (2)</vt:lpstr>
      <vt:lpstr>Saran dalam Manajemen Komunikasi Proyek IT</vt:lpstr>
      <vt:lpstr>Membangun Infrastruktur Komunikasi</vt:lpstr>
      <vt:lpstr>Membangun Infrastruktur Komunikasi (2)</vt:lpstr>
      <vt:lpstr>Slide 23</vt:lpstr>
      <vt:lpstr>Conflict Handling Modes, in Preference Order</vt:lpstr>
      <vt:lpstr>Conflict Can Be Good</vt:lpstr>
      <vt:lpstr>Meningkatkan Keterampilan Berkomunikasi</vt:lpstr>
      <vt:lpstr>Rapat yang Efektif</vt:lpstr>
      <vt:lpstr>Efektif E-mail</vt:lpstr>
      <vt:lpstr>Gunakan Template dalam Komunikasi Proyek</vt:lpstr>
      <vt:lpstr>Contoh Template untuk Deskripsi Proyek</vt:lpstr>
      <vt:lpstr>Contoh Template Progress Report Bulanan</vt:lpstr>
      <vt:lpstr>Contoh Outline untuk Final Project Report</vt:lpstr>
      <vt:lpstr>Final Project Documentation Items</vt:lpstr>
      <vt:lpstr>Using Software to Assist in Project Communications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 Project management</dc:title>
  <dc:creator>CITA RASA</dc:creator>
  <cp:lastModifiedBy>Mr. Fajar</cp:lastModifiedBy>
  <cp:revision>28</cp:revision>
  <dcterms:created xsi:type="dcterms:W3CDTF">2010-12-17T12:09:50Z</dcterms:created>
  <dcterms:modified xsi:type="dcterms:W3CDTF">2012-04-02T06:52:10Z</dcterms:modified>
</cp:coreProperties>
</file>