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74" r:id="rId8"/>
    <p:sldId id="275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6" r:id="rId20"/>
    <p:sldId id="277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34"/>
    <p:restoredTop sz="94694"/>
  </p:normalViewPr>
  <p:slideViewPr>
    <p:cSldViewPr snapToGrid="0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AF4D3D-4971-478D-9146-21D3BC72174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3450EBE-72F1-4F3C-915F-F6229D50A5D4}">
      <dgm:prSet/>
      <dgm:spPr/>
      <dgm:t>
        <a:bodyPr/>
        <a:lstStyle/>
        <a:p>
          <a:r>
            <a:rPr lang="en-US"/>
            <a:t>Quantitative Finance Revolution</a:t>
          </a:r>
        </a:p>
      </dgm:t>
    </dgm:pt>
    <dgm:pt modelId="{4680A500-64CD-4C59-A26E-F448F500EE13}" type="parTrans" cxnId="{57168709-0A32-4562-848E-8A4711FAEF2C}">
      <dgm:prSet/>
      <dgm:spPr/>
      <dgm:t>
        <a:bodyPr/>
        <a:lstStyle/>
        <a:p>
          <a:endParaRPr lang="en-US"/>
        </a:p>
      </dgm:t>
    </dgm:pt>
    <dgm:pt modelId="{8843E213-85A8-41CA-923A-57685EB95466}" type="sibTrans" cxnId="{57168709-0A32-4562-848E-8A4711FAEF2C}">
      <dgm:prSet/>
      <dgm:spPr/>
      <dgm:t>
        <a:bodyPr/>
        <a:lstStyle/>
        <a:p>
          <a:endParaRPr lang="en-US"/>
        </a:p>
      </dgm:t>
    </dgm:pt>
    <dgm:pt modelId="{B41735CD-E483-48EA-A69A-49C51F762BA7}">
      <dgm:prSet/>
      <dgm:spPr/>
      <dgm:t>
        <a:bodyPr/>
        <a:lstStyle/>
        <a:p>
          <a:r>
            <a:rPr lang="en-US"/>
            <a:t>Major hedge funds (Two Sigma, Renaissance Technologies, AQR) use RL + Deep Learning for:</a:t>
          </a:r>
        </a:p>
      </dgm:t>
    </dgm:pt>
    <dgm:pt modelId="{6D03D2DF-0741-4A36-9C0B-9F1896E12AA3}" type="parTrans" cxnId="{489957C1-4FA3-400C-A4CC-5DEB58BAC554}">
      <dgm:prSet/>
      <dgm:spPr/>
      <dgm:t>
        <a:bodyPr/>
        <a:lstStyle/>
        <a:p>
          <a:endParaRPr lang="en-US"/>
        </a:p>
      </dgm:t>
    </dgm:pt>
    <dgm:pt modelId="{D20EA651-E94F-4E5E-9431-3DC0AE8BFBFA}" type="sibTrans" cxnId="{489957C1-4FA3-400C-A4CC-5DEB58BAC554}">
      <dgm:prSet/>
      <dgm:spPr/>
      <dgm:t>
        <a:bodyPr/>
        <a:lstStyle/>
        <a:p>
          <a:endParaRPr lang="en-US"/>
        </a:p>
      </dgm:t>
    </dgm:pt>
    <dgm:pt modelId="{91F3EF7E-E53A-4062-B934-A693D0CFB25C}">
      <dgm:prSet/>
      <dgm:spPr/>
      <dgm:t>
        <a:bodyPr/>
        <a:lstStyle/>
        <a:p>
          <a:r>
            <a:rPr lang="en-US"/>
            <a:t>Portfolio optimization</a:t>
          </a:r>
        </a:p>
      </dgm:t>
    </dgm:pt>
    <dgm:pt modelId="{3EF96D13-E71A-4514-87AC-B6A86FC3A2A3}" type="parTrans" cxnId="{DCEDBF58-CFC3-43F5-865C-52FDB4D4D62F}">
      <dgm:prSet/>
      <dgm:spPr/>
      <dgm:t>
        <a:bodyPr/>
        <a:lstStyle/>
        <a:p>
          <a:endParaRPr lang="en-US"/>
        </a:p>
      </dgm:t>
    </dgm:pt>
    <dgm:pt modelId="{B1E0CB9B-71BB-43BB-9519-6BB59DB3489B}" type="sibTrans" cxnId="{DCEDBF58-CFC3-43F5-865C-52FDB4D4D62F}">
      <dgm:prSet/>
      <dgm:spPr/>
      <dgm:t>
        <a:bodyPr/>
        <a:lstStyle/>
        <a:p>
          <a:endParaRPr lang="en-US"/>
        </a:p>
      </dgm:t>
    </dgm:pt>
    <dgm:pt modelId="{3ED0A9AF-EBFD-46F5-A1A7-3BEBCFE46E7D}">
      <dgm:prSet/>
      <dgm:spPr/>
      <dgm:t>
        <a:bodyPr/>
        <a:lstStyle/>
        <a:p>
          <a:r>
            <a:rPr lang="en-US"/>
            <a:t>High-frequency trading</a:t>
          </a:r>
        </a:p>
      </dgm:t>
    </dgm:pt>
    <dgm:pt modelId="{9E65AF86-B534-4860-A1D6-22FE9AC7DF08}" type="parTrans" cxnId="{02F5FA01-0FF8-41FC-BF86-DE5520240956}">
      <dgm:prSet/>
      <dgm:spPr/>
      <dgm:t>
        <a:bodyPr/>
        <a:lstStyle/>
        <a:p>
          <a:endParaRPr lang="en-US"/>
        </a:p>
      </dgm:t>
    </dgm:pt>
    <dgm:pt modelId="{C755F970-C747-4977-AC57-0C437BBB3F55}" type="sibTrans" cxnId="{02F5FA01-0FF8-41FC-BF86-DE5520240956}">
      <dgm:prSet/>
      <dgm:spPr/>
      <dgm:t>
        <a:bodyPr/>
        <a:lstStyle/>
        <a:p>
          <a:endParaRPr lang="en-US"/>
        </a:p>
      </dgm:t>
    </dgm:pt>
    <dgm:pt modelId="{16B93EC6-F73B-478B-8895-00CFD78688C7}">
      <dgm:prSet/>
      <dgm:spPr/>
      <dgm:t>
        <a:bodyPr/>
        <a:lstStyle/>
        <a:p>
          <a:r>
            <a:rPr lang="en-US"/>
            <a:t>Market-making strategies</a:t>
          </a:r>
        </a:p>
      </dgm:t>
    </dgm:pt>
    <dgm:pt modelId="{C819016F-789E-4CAD-BC5D-519834CC57FA}" type="parTrans" cxnId="{AFF2E766-7263-4A2B-BE05-B74D57AC0394}">
      <dgm:prSet/>
      <dgm:spPr/>
      <dgm:t>
        <a:bodyPr/>
        <a:lstStyle/>
        <a:p>
          <a:endParaRPr lang="en-US"/>
        </a:p>
      </dgm:t>
    </dgm:pt>
    <dgm:pt modelId="{63467B8E-14CA-4401-9DEE-D21880A73842}" type="sibTrans" cxnId="{AFF2E766-7263-4A2B-BE05-B74D57AC0394}">
      <dgm:prSet/>
      <dgm:spPr/>
      <dgm:t>
        <a:bodyPr/>
        <a:lstStyle/>
        <a:p>
          <a:endParaRPr lang="en-US"/>
        </a:p>
      </dgm:t>
    </dgm:pt>
    <dgm:pt modelId="{B873DF67-247B-4D03-939D-5679A670DB55}">
      <dgm:prSet/>
      <dgm:spPr/>
      <dgm:t>
        <a:bodyPr/>
        <a:lstStyle/>
        <a:p>
          <a:r>
            <a:rPr lang="en-US"/>
            <a:t>Our project aligns with cutting-edge industry practices.</a:t>
          </a:r>
        </a:p>
      </dgm:t>
    </dgm:pt>
    <dgm:pt modelId="{C0D3C335-562E-4250-BE02-44F3A517D1A8}" type="parTrans" cxnId="{5E88596D-D216-457C-AECC-A0DF37457E80}">
      <dgm:prSet/>
      <dgm:spPr/>
      <dgm:t>
        <a:bodyPr/>
        <a:lstStyle/>
        <a:p>
          <a:endParaRPr lang="en-US"/>
        </a:p>
      </dgm:t>
    </dgm:pt>
    <dgm:pt modelId="{330EF4D4-7FA4-4A66-B818-0DB0B173AFCD}" type="sibTrans" cxnId="{5E88596D-D216-457C-AECC-A0DF37457E80}">
      <dgm:prSet/>
      <dgm:spPr/>
      <dgm:t>
        <a:bodyPr/>
        <a:lstStyle/>
        <a:p>
          <a:endParaRPr lang="en-US"/>
        </a:p>
      </dgm:t>
    </dgm:pt>
    <dgm:pt modelId="{D7AD327D-5866-4CFD-A283-6EB23B15E8F9}">
      <dgm:prSet/>
      <dgm:spPr/>
      <dgm:t>
        <a:bodyPr/>
        <a:lstStyle/>
        <a:p>
          <a:r>
            <a:rPr lang="en-US"/>
            <a:t>Why DQN for Trading?</a:t>
          </a:r>
        </a:p>
      </dgm:t>
    </dgm:pt>
    <dgm:pt modelId="{41D8F728-281C-4944-8103-843ABB6D3B2F}" type="parTrans" cxnId="{E536462A-9C84-4265-8160-F7D0FCE02528}">
      <dgm:prSet/>
      <dgm:spPr/>
      <dgm:t>
        <a:bodyPr/>
        <a:lstStyle/>
        <a:p>
          <a:endParaRPr lang="en-US"/>
        </a:p>
      </dgm:t>
    </dgm:pt>
    <dgm:pt modelId="{0AD4C36E-0B86-4966-AC32-804F52EB9E56}" type="sibTrans" cxnId="{E536462A-9C84-4265-8160-F7D0FCE02528}">
      <dgm:prSet/>
      <dgm:spPr/>
      <dgm:t>
        <a:bodyPr/>
        <a:lstStyle/>
        <a:p>
          <a:endParaRPr lang="en-US"/>
        </a:p>
      </dgm:t>
    </dgm:pt>
    <dgm:pt modelId="{2D0B4CD6-80E9-49B8-A130-6743A3716593}">
      <dgm:prSet/>
      <dgm:spPr/>
      <dgm:t>
        <a:bodyPr/>
        <a:lstStyle/>
        <a:p>
          <a:r>
            <a:rPr lang="en-US"/>
            <a:t>Adaptability: Learns from non-stationary market data (unlike static ML models).</a:t>
          </a:r>
        </a:p>
      </dgm:t>
    </dgm:pt>
    <dgm:pt modelId="{33C28737-8DB9-41DC-9045-71E799792B72}" type="parTrans" cxnId="{BE1BEFC6-8F93-4620-8D49-D48528477C8D}">
      <dgm:prSet/>
      <dgm:spPr/>
      <dgm:t>
        <a:bodyPr/>
        <a:lstStyle/>
        <a:p>
          <a:endParaRPr lang="en-US"/>
        </a:p>
      </dgm:t>
    </dgm:pt>
    <dgm:pt modelId="{3806B69A-A914-4DAC-A2EF-2A4D8DED329A}" type="sibTrans" cxnId="{BE1BEFC6-8F93-4620-8D49-D48528477C8D}">
      <dgm:prSet/>
      <dgm:spPr/>
      <dgm:t>
        <a:bodyPr/>
        <a:lstStyle/>
        <a:p>
          <a:endParaRPr lang="en-US"/>
        </a:p>
      </dgm:t>
    </dgm:pt>
    <dgm:pt modelId="{E4BD70B7-8E2A-440A-97E9-9CD13DECD70C}">
      <dgm:prSet/>
      <dgm:spPr/>
      <dgm:t>
        <a:bodyPr/>
        <a:lstStyle/>
        <a:p>
          <a:r>
            <a:rPr lang="en-US"/>
            <a:t>Decision Automation: Mimics human intuition (buy/sell/hold) but scales computationally.</a:t>
          </a:r>
        </a:p>
      </dgm:t>
    </dgm:pt>
    <dgm:pt modelId="{CA68DAD8-1054-4D2D-AE86-E6AEBDACA703}" type="parTrans" cxnId="{7A0BFDF5-F835-4E3C-B60D-3E326DA0F086}">
      <dgm:prSet/>
      <dgm:spPr/>
      <dgm:t>
        <a:bodyPr/>
        <a:lstStyle/>
        <a:p>
          <a:endParaRPr lang="en-US"/>
        </a:p>
      </dgm:t>
    </dgm:pt>
    <dgm:pt modelId="{6B686CA6-3F59-45C4-BEBD-F6D2C9A6DE89}" type="sibTrans" cxnId="{7A0BFDF5-F835-4E3C-B60D-3E326DA0F086}">
      <dgm:prSet/>
      <dgm:spPr/>
      <dgm:t>
        <a:bodyPr/>
        <a:lstStyle/>
        <a:p>
          <a:endParaRPr lang="en-US"/>
        </a:p>
      </dgm:t>
    </dgm:pt>
    <dgm:pt modelId="{6EB88217-FE4A-4E9D-970F-07689D40E1D9}">
      <dgm:prSet/>
      <dgm:spPr/>
      <dgm:t>
        <a:bodyPr/>
        <a:lstStyle/>
        <a:p>
          <a:r>
            <a:rPr lang="en-US"/>
            <a:t>Risk-Aware: Penalties for illegal actions (e.g., -1000 reward) enforce real-world constraints.</a:t>
          </a:r>
        </a:p>
      </dgm:t>
    </dgm:pt>
    <dgm:pt modelId="{7D431385-6465-49E9-8248-CC3C0810F630}" type="parTrans" cxnId="{AA43DE28-C1B1-471C-ABD5-C0DF0F13F231}">
      <dgm:prSet/>
      <dgm:spPr/>
      <dgm:t>
        <a:bodyPr/>
        <a:lstStyle/>
        <a:p>
          <a:endParaRPr lang="en-US"/>
        </a:p>
      </dgm:t>
    </dgm:pt>
    <dgm:pt modelId="{DAC4484E-E571-4D38-A49F-FE446F27F89B}" type="sibTrans" cxnId="{AA43DE28-C1B1-471C-ABD5-C0DF0F13F231}">
      <dgm:prSet/>
      <dgm:spPr/>
      <dgm:t>
        <a:bodyPr/>
        <a:lstStyle/>
        <a:p>
          <a:endParaRPr lang="en-US"/>
        </a:p>
      </dgm:t>
    </dgm:pt>
    <dgm:pt modelId="{5EF8D949-51D9-434A-AC6E-758F8DC785A4}">
      <dgm:prSet/>
      <dgm:spPr/>
      <dgm:t>
        <a:bodyPr/>
        <a:lstStyle/>
        <a:p>
          <a:r>
            <a:rPr lang="en-US"/>
            <a:t>Competitive edge</a:t>
          </a:r>
        </a:p>
      </dgm:t>
    </dgm:pt>
    <dgm:pt modelId="{FFBA2A8E-386A-4DC1-8AC5-F3D5D38AD380}" type="parTrans" cxnId="{3FEE1EF6-1EF5-4C75-AE06-F2DB14682DDD}">
      <dgm:prSet/>
      <dgm:spPr/>
      <dgm:t>
        <a:bodyPr/>
        <a:lstStyle/>
        <a:p>
          <a:endParaRPr lang="en-US"/>
        </a:p>
      </dgm:t>
    </dgm:pt>
    <dgm:pt modelId="{223F2B69-7F5B-4DB5-A674-9A052E7926E5}" type="sibTrans" cxnId="{3FEE1EF6-1EF5-4C75-AE06-F2DB14682DDD}">
      <dgm:prSet/>
      <dgm:spPr/>
      <dgm:t>
        <a:bodyPr/>
        <a:lstStyle/>
        <a:p>
          <a:endParaRPr lang="en-US"/>
        </a:p>
      </dgm:t>
    </dgm:pt>
    <dgm:pt modelId="{EEB859B8-B003-45EF-B912-CC3A5CC45353}">
      <dgm:prSet/>
      <dgm:spPr/>
      <dgm:t>
        <a:bodyPr/>
        <a:lstStyle/>
        <a:p>
          <a:r>
            <a:rPr lang="en-US"/>
            <a:t>Traditional algos (e.g., mean-reversion) fail in trending markets; DQN adapts dynamically.</a:t>
          </a:r>
        </a:p>
      </dgm:t>
    </dgm:pt>
    <dgm:pt modelId="{AABD3D73-9A0C-4FD6-88B2-A1E0AF313BC6}" type="parTrans" cxnId="{7F42DC30-3FB5-49E1-8F36-7624E9F90C22}">
      <dgm:prSet/>
      <dgm:spPr/>
      <dgm:t>
        <a:bodyPr/>
        <a:lstStyle/>
        <a:p>
          <a:endParaRPr lang="en-US"/>
        </a:p>
      </dgm:t>
    </dgm:pt>
    <dgm:pt modelId="{753CD964-72C7-4F6F-869A-5E3C406BABA3}" type="sibTrans" cxnId="{7F42DC30-3FB5-49E1-8F36-7624E9F90C22}">
      <dgm:prSet/>
      <dgm:spPr/>
      <dgm:t>
        <a:bodyPr/>
        <a:lstStyle/>
        <a:p>
          <a:endParaRPr lang="en-US"/>
        </a:p>
      </dgm:t>
    </dgm:pt>
    <dgm:pt modelId="{9A97627A-2FCB-4E4C-AADF-0CE018820ACD}">
      <dgm:prSet/>
      <dgm:spPr/>
      <dgm:t>
        <a:bodyPr/>
        <a:lstStyle/>
        <a:p>
          <a:r>
            <a:rPr lang="en-US"/>
            <a:t>Your sparse reward design (-1000 penalties) mirrors institutional risk-management systems.</a:t>
          </a:r>
        </a:p>
      </dgm:t>
    </dgm:pt>
    <dgm:pt modelId="{D7DE9E16-F47C-4804-BE8D-4EEEBFF45B64}" type="parTrans" cxnId="{76525719-3BD0-44F8-B275-8CEAE1775583}">
      <dgm:prSet/>
      <dgm:spPr/>
      <dgm:t>
        <a:bodyPr/>
        <a:lstStyle/>
        <a:p>
          <a:endParaRPr lang="en-US"/>
        </a:p>
      </dgm:t>
    </dgm:pt>
    <dgm:pt modelId="{4D18B690-272F-4836-A093-7B8AAA8AFAC5}" type="sibTrans" cxnId="{76525719-3BD0-44F8-B275-8CEAE1775583}">
      <dgm:prSet/>
      <dgm:spPr/>
      <dgm:t>
        <a:bodyPr/>
        <a:lstStyle/>
        <a:p>
          <a:endParaRPr lang="en-US"/>
        </a:p>
      </dgm:t>
    </dgm:pt>
    <dgm:pt modelId="{7B393BC1-C1F2-334B-A9E0-982DB943AEAA}" type="pres">
      <dgm:prSet presAssocID="{83AF4D3D-4971-478D-9146-21D3BC72174A}" presName="linear" presStyleCnt="0">
        <dgm:presLayoutVars>
          <dgm:dir/>
          <dgm:animLvl val="lvl"/>
          <dgm:resizeHandles val="exact"/>
        </dgm:presLayoutVars>
      </dgm:prSet>
      <dgm:spPr/>
    </dgm:pt>
    <dgm:pt modelId="{AA2B4795-A8C3-634C-923E-3AF080B2BDCE}" type="pres">
      <dgm:prSet presAssocID="{E3450EBE-72F1-4F3C-915F-F6229D50A5D4}" presName="parentLin" presStyleCnt="0"/>
      <dgm:spPr/>
    </dgm:pt>
    <dgm:pt modelId="{B3FAB17F-5F5E-2B4D-A6ED-F5402D67AFED}" type="pres">
      <dgm:prSet presAssocID="{E3450EBE-72F1-4F3C-915F-F6229D50A5D4}" presName="parentLeftMargin" presStyleLbl="node1" presStyleIdx="0" presStyleCnt="3"/>
      <dgm:spPr/>
    </dgm:pt>
    <dgm:pt modelId="{BFE24757-3EB4-164B-977D-20BA87C28474}" type="pres">
      <dgm:prSet presAssocID="{E3450EBE-72F1-4F3C-915F-F6229D50A5D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E13782A-C411-5642-8DE4-E0CB2F284A38}" type="pres">
      <dgm:prSet presAssocID="{E3450EBE-72F1-4F3C-915F-F6229D50A5D4}" presName="negativeSpace" presStyleCnt="0"/>
      <dgm:spPr/>
    </dgm:pt>
    <dgm:pt modelId="{AA2BAF8E-459F-3145-8E1B-1937531183D1}" type="pres">
      <dgm:prSet presAssocID="{E3450EBE-72F1-4F3C-915F-F6229D50A5D4}" presName="childText" presStyleLbl="conFgAcc1" presStyleIdx="0" presStyleCnt="3">
        <dgm:presLayoutVars>
          <dgm:bulletEnabled val="1"/>
        </dgm:presLayoutVars>
      </dgm:prSet>
      <dgm:spPr/>
    </dgm:pt>
    <dgm:pt modelId="{4E4BC380-8A10-F945-9203-D953D89D3B2F}" type="pres">
      <dgm:prSet presAssocID="{8843E213-85A8-41CA-923A-57685EB95466}" presName="spaceBetweenRectangles" presStyleCnt="0"/>
      <dgm:spPr/>
    </dgm:pt>
    <dgm:pt modelId="{C5068971-7FDB-B447-B01E-FC0DB1F13F11}" type="pres">
      <dgm:prSet presAssocID="{D7AD327D-5866-4CFD-A283-6EB23B15E8F9}" presName="parentLin" presStyleCnt="0"/>
      <dgm:spPr/>
    </dgm:pt>
    <dgm:pt modelId="{BB9ED0C5-0780-5A4E-B8A3-8F64A7D15D6F}" type="pres">
      <dgm:prSet presAssocID="{D7AD327D-5866-4CFD-A283-6EB23B15E8F9}" presName="parentLeftMargin" presStyleLbl="node1" presStyleIdx="0" presStyleCnt="3"/>
      <dgm:spPr/>
    </dgm:pt>
    <dgm:pt modelId="{EABC6C71-8FDD-D34D-8864-8B504D732D39}" type="pres">
      <dgm:prSet presAssocID="{D7AD327D-5866-4CFD-A283-6EB23B15E8F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2AED1BF-4063-164F-A17B-EE9E0E042DE0}" type="pres">
      <dgm:prSet presAssocID="{D7AD327D-5866-4CFD-A283-6EB23B15E8F9}" presName="negativeSpace" presStyleCnt="0"/>
      <dgm:spPr/>
    </dgm:pt>
    <dgm:pt modelId="{329F8944-B997-BA4B-BFEA-C8D246F708F9}" type="pres">
      <dgm:prSet presAssocID="{D7AD327D-5866-4CFD-A283-6EB23B15E8F9}" presName="childText" presStyleLbl="conFgAcc1" presStyleIdx="1" presStyleCnt="3">
        <dgm:presLayoutVars>
          <dgm:bulletEnabled val="1"/>
        </dgm:presLayoutVars>
      </dgm:prSet>
      <dgm:spPr/>
    </dgm:pt>
    <dgm:pt modelId="{B864792B-7F0A-DB4A-9AC0-BAA1E66D5275}" type="pres">
      <dgm:prSet presAssocID="{0AD4C36E-0B86-4966-AC32-804F52EB9E56}" presName="spaceBetweenRectangles" presStyleCnt="0"/>
      <dgm:spPr/>
    </dgm:pt>
    <dgm:pt modelId="{F4226880-CB07-8648-9722-6785EAF3F856}" type="pres">
      <dgm:prSet presAssocID="{5EF8D949-51D9-434A-AC6E-758F8DC785A4}" presName="parentLin" presStyleCnt="0"/>
      <dgm:spPr/>
    </dgm:pt>
    <dgm:pt modelId="{E45D6F15-B544-BF46-81EF-B31E14C8AB99}" type="pres">
      <dgm:prSet presAssocID="{5EF8D949-51D9-434A-AC6E-758F8DC785A4}" presName="parentLeftMargin" presStyleLbl="node1" presStyleIdx="1" presStyleCnt="3"/>
      <dgm:spPr/>
    </dgm:pt>
    <dgm:pt modelId="{54960EB0-5323-684E-8637-31187A27995F}" type="pres">
      <dgm:prSet presAssocID="{5EF8D949-51D9-434A-AC6E-758F8DC785A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7179EFD-3674-474D-9ECF-A7AA510B6933}" type="pres">
      <dgm:prSet presAssocID="{5EF8D949-51D9-434A-AC6E-758F8DC785A4}" presName="negativeSpace" presStyleCnt="0"/>
      <dgm:spPr/>
    </dgm:pt>
    <dgm:pt modelId="{3AF20227-D181-6846-B874-8457401B73D9}" type="pres">
      <dgm:prSet presAssocID="{5EF8D949-51D9-434A-AC6E-758F8DC785A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E900601-535B-0647-88C2-CFA7E637B98C}" type="presOf" srcId="{E3450EBE-72F1-4F3C-915F-F6229D50A5D4}" destId="{BFE24757-3EB4-164B-977D-20BA87C28474}" srcOrd="1" destOrd="0" presId="urn:microsoft.com/office/officeart/2005/8/layout/list1"/>
    <dgm:cxn modelId="{02F5FA01-0FF8-41FC-BF86-DE5520240956}" srcId="{B41735CD-E483-48EA-A69A-49C51F762BA7}" destId="{3ED0A9AF-EBFD-46F5-A1A7-3BEBCFE46E7D}" srcOrd="1" destOrd="0" parTransId="{9E65AF86-B534-4860-A1D6-22FE9AC7DF08}" sibTransId="{C755F970-C747-4977-AC57-0C437BBB3F55}"/>
    <dgm:cxn modelId="{57168709-0A32-4562-848E-8A4711FAEF2C}" srcId="{83AF4D3D-4971-478D-9146-21D3BC72174A}" destId="{E3450EBE-72F1-4F3C-915F-F6229D50A5D4}" srcOrd="0" destOrd="0" parTransId="{4680A500-64CD-4C59-A26E-F448F500EE13}" sibTransId="{8843E213-85A8-41CA-923A-57685EB95466}"/>
    <dgm:cxn modelId="{4D5D3011-EC28-934D-A79D-48A7DA78CF8C}" type="presOf" srcId="{D7AD327D-5866-4CFD-A283-6EB23B15E8F9}" destId="{EABC6C71-8FDD-D34D-8864-8B504D732D39}" srcOrd="1" destOrd="0" presId="urn:microsoft.com/office/officeart/2005/8/layout/list1"/>
    <dgm:cxn modelId="{08FC6D16-189F-7A42-BD38-B523628446BB}" type="presOf" srcId="{2D0B4CD6-80E9-49B8-A130-6743A3716593}" destId="{329F8944-B997-BA4B-BFEA-C8D246F708F9}" srcOrd="0" destOrd="0" presId="urn:microsoft.com/office/officeart/2005/8/layout/list1"/>
    <dgm:cxn modelId="{76525719-3BD0-44F8-B275-8CEAE1775583}" srcId="{5EF8D949-51D9-434A-AC6E-758F8DC785A4}" destId="{9A97627A-2FCB-4E4C-AADF-0CE018820ACD}" srcOrd="1" destOrd="0" parTransId="{D7DE9E16-F47C-4804-BE8D-4EEEBFF45B64}" sibTransId="{4D18B690-272F-4836-A093-7B8AAA8AFAC5}"/>
    <dgm:cxn modelId="{AA43DE28-C1B1-471C-ABD5-C0DF0F13F231}" srcId="{D7AD327D-5866-4CFD-A283-6EB23B15E8F9}" destId="{6EB88217-FE4A-4E9D-970F-07689D40E1D9}" srcOrd="2" destOrd="0" parTransId="{7D431385-6465-49E9-8248-CC3C0810F630}" sibTransId="{DAC4484E-E571-4D38-A49F-FE446F27F89B}"/>
    <dgm:cxn modelId="{E536462A-9C84-4265-8160-F7D0FCE02528}" srcId="{83AF4D3D-4971-478D-9146-21D3BC72174A}" destId="{D7AD327D-5866-4CFD-A283-6EB23B15E8F9}" srcOrd="1" destOrd="0" parTransId="{41D8F728-281C-4944-8103-843ABB6D3B2F}" sibTransId="{0AD4C36E-0B86-4966-AC32-804F52EB9E56}"/>
    <dgm:cxn modelId="{7F42DC30-3FB5-49E1-8F36-7624E9F90C22}" srcId="{5EF8D949-51D9-434A-AC6E-758F8DC785A4}" destId="{EEB859B8-B003-45EF-B912-CC3A5CC45353}" srcOrd="0" destOrd="0" parTransId="{AABD3D73-9A0C-4FD6-88B2-A1E0AF313BC6}" sibTransId="{753CD964-72C7-4F6F-869A-5E3C406BABA3}"/>
    <dgm:cxn modelId="{94E24D35-5CD3-3940-A219-F8C8B8594B64}" type="presOf" srcId="{E3450EBE-72F1-4F3C-915F-F6229D50A5D4}" destId="{B3FAB17F-5F5E-2B4D-A6ED-F5402D67AFED}" srcOrd="0" destOrd="0" presId="urn:microsoft.com/office/officeart/2005/8/layout/list1"/>
    <dgm:cxn modelId="{2FACD150-6629-E346-8203-841CCE09FD1F}" type="presOf" srcId="{E4BD70B7-8E2A-440A-97E9-9CD13DECD70C}" destId="{329F8944-B997-BA4B-BFEA-C8D246F708F9}" srcOrd="0" destOrd="1" presId="urn:microsoft.com/office/officeart/2005/8/layout/list1"/>
    <dgm:cxn modelId="{80179055-A599-0A4B-A70B-F9569DA1BB0D}" type="presOf" srcId="{91F3EF7E-E53A-4062-B934-A693D0CFB25C}" destId="{AA2BAF8E-459F-3145-8E1B-1937531183D1}" srcOrd="0" destOrd="1" presId="urn:microsoft.com/office/officeart/2005/8/layout/list1"/>
    <dgm:cxn modelId="{DCEDBF58-CFC3-43F5-865C-52FDB4D4D62F}" srcId="{B41735CD-E483-48EA-A69A-49C51F762BA7}" destId="{91F3EF7E-E53A-4062-B934-A693D0CFB25C}" srcOrd="0" destOrd="0" parTransId="{3EF96D13-E71A-4514-87AC-B6A86FC3A2A3}" sibTransId="{B1E0CB9B-71BB-43BB-9519-6BB59DB3489B}"/>
    <dgm:cxn modelId="{AFF2E766-7263-4A2B-BE05-B74D57AC0394}" srcId="{B41735CD-E483-48EA-A69A-49C51F762BA7}" destId="{16B93EC6-F73B-478B-8895-00CFD78688C7}" srcOrd="2" destOrd="0" parTransId="{C819016F-789E-4CAD-BC5D-519834CC57FA}" sibTransId="{63467B8E-14CA-4401-9DEE-D21880A73842}"/>
    <dgm:cxn modelId="{5E88596D-D216-457C-AECC-A0DF37457E80}" srcId="{E3450EBE-72F1-4F3C-915F-F6229D50A5D4}" destId="{B873DF67-247B-4D03-939D-5679A670DB55}" srcOrd="1" destOrd="0" parTransId="{C0D3C335-562E-4250-BE02-44F3A517D1A8}" sibTransId="{330EF4D4-7FA4-4A66-B818-0DB0B173AFCD}"/>
    <dgm:cxn modelId="{700C4272-0FCF-8D4D-95E5-172A844B6E25}" type="presOf" srcId="{9A97627A-2FCB-4E4C-AADF-0CE018820ACD}" destId="{3AF20227-D181-6846-B874-8457401B73D9}" srcOrd="0" destOrd="1" presId="urn:microsoft.com/office/officeart/2005/8/layout/list1"/>
    <dgm:cxn modelId="{939DD573-BDB9-7245-8869-6399EF01EB39}" type="presOf" srcId="{5EF8D949-51D9-434A-AC6E-758F8DC785A4}" destId="{E45D6F15-B544-BF46-81EF-B31E14C8AB99}" srcOrd="0" destOrd="0" presId="urn:microsoft.com/office/officeart/2005/8/layout/list1"/>
    <dgm:cxn modelId="{1A834580-6BE7-7D4F-8B82-659A959F3382}" type="presOf" srcId="{D7AD327D-5866-4CFD-A283-6EB23B15E8F9}" destId="{BB9ED0C5-0780-5A4E-B8A3-8F64A7D15D6F}" srcOrd="0" destOrd="0" presId="urn:microsoft.com/office/officeart/2005/8/layout/list1"/>
    <dgm:cxn modelId="{3CC70988-7861-8E4C-8A2F-3BBF68922D22}" type="presOf" srcId="{5EF8D949-51D9-434A-AC6E-758F8DC785A4}" destId="{54960EB0-5323-684E-8637-31187A27995F}" srcOrd="1" destOrd="0" presId="urn:microsoft.com/office/officeart/2005/8/layout/list1"/>
    <dgm:cxn modelId="{7ADDC288-0F7B-0441-A524-C73C353C2E4E}" type="presOf" srcId="{B873DF67-247B-4D03-939D-5679A670DB55}" destId="{AA2BAF8E-459F-3145-8E1B-1937531183D1}" srcOrd="0" destOrd="4" presId="urn:microsoft.com/office/officeart/2005/8/layout/list1"/>
    <dgm:cxn modelId="{7EB2259D-589B-F84B-A3E8-F7FEED68D980}" type="presOf" srcId="{EEB859B8-B003-45EF-B912-CC3A5CC45353}" destId="{3AF20227-D181-6846-B874-8457401B73D9}" srcOrd="0" destOrd="0" presId="urn:microsoft.com/office/officeart/2005/8/layout/list1"/>
    <dgm:cxn modelId="{18AF95C0-5236-9C4B-939A-C66682DF8471}" type="presOf" srcId="{16B93EC6-F73B-478B-8895-00CFD78688C7}" destId="{AA2BAF8E-459F-3145-8E1B-1937531183D1}" srcOrd="0" destOrd="3" presId="urn:microsoft.com/office/officeart/2005/8/layout/list1"/>
    <dgm:cxn modelId="{489957C1-4FA3-400C-A4CC-5DEB58BAC554}" srcId="{E3450EBE-72F1-4F3C-915F-F6229D50A5D4}" destId="{B41735CD-E483-48EA-A69A-49C51F762BA7}" srcOrd="0" destOrd="0" parTransId="{6D03D2DF-0741-4A36-9C0B-9F1896E12AA3}" sibTransId="{D20EA651-E94F-4E5E-9431-3DC0AE8BFBFA}"/>
    <dgm:cxn modelId="{BE1BEFC6-8F93-4620-8D49-D48528477C8D}" srcId="{D7AD327D-5866-4CFD-A283-6EB23B15E8F9}" destId="{2D0B4CD6-80E9-49B8-A130-6743A3716593}" srcOrd="0" destOrd="0" parTransId="{33C28737-8DB9-41DC-9045-71E799792B72}" sibTransId="{3806B69A-A914-4DAC-A2EF-2A4D8DED329A}"/>
    <dgm:cxn modelId="{EEF704C8-4085-3B45-9FB5-C8ADCEC67DD1}" type="presOf" srcId="{3ED0A9AF-EBFD-46F5-A1A7-3BEBCFE46E7D}" destId="{AA2BAF8E-459F-3145-8E1B-1937531183D1}" srcOrd="0" destOrd="2" presId="urn:microsoft.com/office/officeart/2005/8/layout/list1"/>
    <dgm:cxn modelId="{E8D64BC9-D994-EB48-BDDB-20CEC4397F4C}" type="presOf" srcId="{6EB88217-FE4A-4E9D-970F-07689D40E1D9}" destId="{329F8944-B997-BA4B-BFEA-C8D246F708F9}" srcOrd="0" destOrd="2" presId="urn:microsoft.com/office/officeart/2005/8/layout/list1"/>
    <dgm:cxn modelId="{EF747CEC-AF41-3A41-A39B-ADB0561CBCBC}" type="presOf" srcId="{B41735CD-E483-48EA-A69A-49C51F762BA7}" destId="{AA2BAF8E-459F-3145-8E1B-1937531183D1}" srcOrd="0" destOrd="0" presId="urn:microsoft.com/office/officeart/2005/8/layout/list1"/>
    <dgm:cxn modelId="{7A0BFDF5-F835-4E3C-B60D-3E326DA0F086}" srcId="{D7AD327D-5866-4CFD-A283-6EB23B15E8F9}" destId="{E4BD70B7-8E2A-440A-97E9-9CD13DECD70C}" srcOrd="1" destOrd="0" parTransId="{CA68DAD8-1054-4D2D-AE86-E6AEBDACA703}" sibTransId="{6B686CA6-3F59-45C4-BEBD-F6D2C9A6DE89}"/>
    <dgm:cxn modelId="{3FEE1EF6-1EF5-4C75-AE06-F2DB14682DDD}" srcId="{83AF4D3D-4971-478D-9146-21D3BC72174A}" destId="{5EF8D949-51D9-434A-AC6E-758F8DC785A4}" srcOrd="2" destOrd="0" parTransId="{FFBA2A8E-386A-4DC1-8AC5-F3D5D38AD380}" sibTransId="{223F2B69-7F5B-4DB5-A674-9A052E7926E5}"/>
    <dgm:cxn modelId="{9ACBCDFA-AD82-8744-BDF2-931E8E4C1571}" type="presOf" srcId="{83AF4D3D-4971-478D-9146-21D3BC72174A}" destId="{7B393BC1-C1F2-334B-A9E0-982DB943AEAA}" srcOrd="0" destOrd="0" presId="urn:microsoft.com/office/officeart/2005/8/layout/list1"/>
    <dgm:cxn modelId="{7FA7909B-D1F3-0442-962B-E2FA1FB0B0CF}" type="presParOf" srcId="{7B393BC1-C1F2-334B-A9E0-982DB943AEAA}" destId="{AA2B4795-A8C3-634C-923E-3AF080B2BDCE}" srcOrd="0" destOrd="0" presId="urn:microsoft.com/office/officeart/2005/8/layout/list1"/>
    <dgm:cxn modelId="{45F18B23-BA90-3848-8EC1-58A674151CEA}" type="presParOf" srcId="{AA2B4795-A8C3-634C-923E-3AF080B2BDCE}" destId="{B3FAB17F-5F5E-2B4D-A6ED-F5402D67AFED}" srcOrd="0" destOrd="0" presId="urn:microsoft.com/office/officeart/2005/8/layout/list1"/>
    <dgm:cxn modelId="{F16E9A6C-58D6-5D4F-8A36-F64C5BB03D4C}" type="presParOf" srcId="{AA2B4795-A8C3-634C-923E-3AF080B2BDCE}" destId="{BFE24757-3EB4-164B-977D-20BA87C28474}" srcOrd="1" destOrd="0" presId="urn:microsoft.com/office/officeart/2005/8/layout/list1"/>
    <dgm:cxn modelId="{BF88083F-622F-034C-822A-B72991C09213}" type="presParOf" srcId="{7B393BC1-C1F2-334B-A9E0-982DB943AEAA}" destId="{7E13782A-C411-5642-8DE4-E0CB2F284A38}" srcOrd="1" destOrd="0" presId="urn:microsoft.com/office/officeart/2005/8/layout/list1"/>
    <dgm:cxn modelId="{847991EE-97AB-0F46-AA38-34ADE9886A8E}" type="presParOf" srcId="{7B393BC1-C1F2-334B-A9E0-982DB943AEAA}" destId="{AA2BAF8E-459F-3145-8E1B-1937531183D1}" srcOrd="2" destOrd="0" presId="urn:microsoft.com/office/officeart/2005/8/layout/list1"/>
    <dgm:cxn modelId="{92B4F6F1-462A-C140-96F6-586AF679E5B8}" type="presParOf" srcId="{7B393BC1-C1F2-334B-A9E0-982DB943AEAA}" destId="{4E4BC380-8A10-F945-9203-D953D89D3B2F}" srcOrd="3" destOrd="0" presId="urn:microsoft.com/office/officeart/2005/8/layout/list1"/>
    <dgm:cxn modelId="{59DE7A1D-6FFD-1E48-9860-1514C597C145}" type="presParOf" srcId="{7B393BC1-C1F2-334B-A9E0-982DB943AEAA}" destId="{C5068971-7FDB-B447-B01E-FC0DB1F13F11}" srcOrd="4" destOrd="0" presId="urn:microsoft.com/office/officeart/2005/8/layout/list1"/>
    <dgm:cxn modelId="{B12224E4-AA4B-C14C-BF7E-72FFDAEA7E1F}" type="presParOf" srcId="{C5068971-7FDB-B447-B01E-FC0DB1F13F11}" destId="{BB9ED0C5-0780-5A4E-B8A3-8F64A7D15D6F}" srcOrd="0" destOrd="0" presId="urn:microsoft.com/office/officeart/2005/8/layout/list1"/>
    <dgm:cxn modelId="{1F9F1C62-BF9A-294D-87C4-9CA8EF6EADB5}" type="presParOf" srcId="{C5068971-7FDB-B447-B01E-FC0DB1F13F11}" destId="{EABC6C71-8FDD-D34D-8864-8B504D732D39}" srcOrd="1" destOrd="0" presId="urn:microsoft.com/office/officeart/2005/8/layout/list1"/>
    <dgm:cxn modelId="{A06E003A-BE95-D846-8712-277640AC916A}" type="presParOf" srcId="{7B393BC1-C1F2-334B-A9E0-982DB943AEAA}" destId="{B2AED1BF-4063-164F-A17B-EE9E0E042DE0}" srcOrd="5" destOrd="0" presId="urn:microsoft.com/office/officeart/2005/8/layout/list1"/>
    <dgm:cxn modelId="{ECB388A5-B24C-BD4C-B9D9-74104180BA85}" type="presParOf" srcId="{7B393BC1-C1F2-334B-A9E0-982DB943AEAA}" destId="{329F8944-B997-BA4B-BFEA-C8D246F708F9}" srcOrd="6" destOrd="0" presId="urn:microsoft.com/office/officeart/2005/8/layout/list1"/>
    <dgm:cxn modelId="{0D7D7E35-95E6-0C4E-8D2F-E991498A51D5}" type="presParOf" srcId="{7B393BC1-C1F2-334B-A9E0-982DB943AEAA}" destId="{B864792B-7F0A-DB4A-9AC0-BAA1E66D5275}" srcOrd="7" destOrd="0" presId="urn:microsoft.com/office/officeart/2005/8/layout/list1"/>
    <dgm:cxn modelId="{F59F92A7-73A9-2547-8B7A-A1094273F32E}" type="presParOf" srcId="{7B393BC1-C1F2-334B-A9E0-982DB943AEAA}" destId="{F4226880-CB07-8648-9722-6785EAF3F856}" srcOrd="8" destOrd="0" presId="urn:microsoft.com/office/officeart/2005/8/layout/list1"/>
    <dgm:cxn modelId="{05A7CF03-7DD5-304C-ACDC-D1AE3AD6526F}" type="presParOf" srcId="{F4226880-CB07-8648-9722-6785EAF3F856}" destId="{E45D6F15-B544-BF46-81EF-B31E14C8AB99}" srcOrd="0" destOrd="0" presId="urn:microsoft.com/office/officeart/2005/8/layout/list1"/>
    <dgm:cxn modelId="{19DB467D-85F3-A845-9692-D78A0F344977}" type="presParOf" srcId="{F4226880-CB07-8648-9722-6785EAF3F856}" destId="{54960EB0-5323-684E-8637-31187A27995F}" srcOrd="1" destOrd="0" presId="urn:microsoft.com/office/officeart/2005/8/layout/list1"/>
    <dgm:cxn modelId="{87FE15AE-2919-1849-AEDE-9041FF116FCA}" type="presParOf" srcId="{7B393BC1-C1F2-334B-A9E0-982DB943AEAA}" destId="{67179EFD-3674-474D-9ECF-A7AA510B6933}" srcOrd="9" destOrd="0" presId="urn:microsoft.com/office/officeart/2005/8/layout/list1"/>
    <dgm:cxn modelId="{F307D472-C166-5240-93F6-50E8B154FADE}" type="presParOf" srcId="{7B393BC1-C1F2-334B-A9E0-982DB943AEAA}" destId="{3AF20227-D181-6846-B874-8457401B73D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90EFD9-6CFA-4E16-A3AB-4C4023BAFED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830AABC-9EBE-4E72-B024-9E00CC7B3536}">
      <dgm:prSet/>
      <dgm:spPr/>
      <dgm:t>
        <a:bodyPr/>
        <a:lstStyle/>
        <a:p>
          <a:pPr>
            <a:defRPr b="1"/>
          </a:pPr>
          <a:r>
            <a:rPr lang="en-US"/>
            <a:t>Super Mario:</a:t>
          </a:r>
        </a:p>
      </dgm:t>
    </dgm:pt>
    <dgm:pt modelId="{3EA8937A-6A89-4FEA-82D6-02ADD2E80130}" type="parTrans" cxnId="{30915A07-C8B0-41AA-8B56-E6D708018D43}">
      <dgm:prSet/>
      <dgm:spPr/>
      <dgm:t>
        <a:bodyPr/>
        <a:lstStyle/>
        <a:p>
          <a:endParaRPr lang="en-US"/>
        </a:p>
      </dgm:t>
    </dgm:pt>
    <dgm:pt modelId="{8336B866-AE3A-400A-A25E-BAC360F1D503}" type="sibTrans" cxnId="{30915A07-C8B0-41AA-8B56-E6D708018D43}">
      <dgm:prSet/>
      <dgm:spPr/>
      <dgm:t>
        <a:bodyPr/>
        <a:lstStyle/>
        <a:p>
          <a:endParaRPr lang="en-US"/>
        </a:p>
      </dgm:t>
    </dgm:pt>
    <dgm:pt modelId="{FE97A884-04D6-4379-9156-A1DF861CBB27}">
      <dgm:prSet/>
      <dgm:spPr/>
      <dgm:t>
        <a:bodyPr/>
        <a:lstStyle/>
        <a:p>
          <a:r>
            <a:rPr lang="en-US"/>
            <a:t>States (s): Mario's position, enemies nearby (analogous to market conditions)</a:t>
          </a:r>
        </a:p>
      </dgm:t>
    </dgm:pt>
    <dgm:pt modelId="{EC9BCFA4-933E-453A-8029-69F4587DB63D}" type="parTrans" cxnId="{7B47B533-4995-40D3-A44D-F61B64A96DF5}">
      <dgm:prSet/>
      <dgm:spPr/>
      <dgm:t>
        <a:bodyPr/>
        <a:lstStyle/>
        <a:p>
          <a:endParaRPr lang="en-US"/>
        </a:p>
      </dgm:t>
    </dgm:pt>
    <dgm:pt modelId="{03E8B9BE-4D13-4E99-AE12-FC6775C1D5A2}" type="sibTrans" cxnId="{7B47B533-4995-40D3-A44D-F61B64A96DF5}">
      <dgm:prSet/>
      <dgm:spPr/>
      <dgm:t>
        <a:bodyPr/>
        <a:lstStyle/>
        <a:p>
          <a:endParaRPr lang="en-US"/>
        </a:p>
      </dgm:t>
    </dgm:pt>
    <dgm:pt modelId="{001299DA-46D2-4CCA-996A-0AECE7ABD8D3}">
      <dgm:prSet/>
      <dgm:spPr/>
      <dgm:t>
        <a:bodyPr/>
        <a:lstStyle/>
        <a:p>
          <a:r>
            <a:rPr lang="en-US"/>
            <a:t>Actions (a): Jump, run, move (analogous to buy, sell, hold)</a:t>
          </a:r>
        </a:p>
      </dgm:t>
    </dgm:pt>
    <dgm:pt modelId="{94E157B5-F0B9-4C2B-8305-EABB9F859779}" type="parTrans" cxnId="{A406BEAE-8CCF-468E-8109-BD7EAA5D2EDF}">
      <dgm:prSet/>
      <dgm:spPr/>
      <dgm:t>
        <a:bodyPr/>
        <a:lstStyle/>
        <a:p>
          <a:endParaRPr lang="en-US"/>
        </a:p>
      </dgm:t>
    </dgm:pt>
    <dgm:pt modelId="{9D62F14C-CA4C-41B5-850D-241EE2D56E62}" type="sibTrans" cxnId="{A406BEAE-8CCF-468E-8109-BD7EAA5D2EDF}">
      <dgm:prSet/>
      <dgm:spPr/>
      <dgm:t>
        <a:bodyPr/>
        <a:lstStyle/>
        <a:p>
          <a:endParaRPr lang="en-US"/>
        </a:p>
      </dgm:t>
    </dgm:pt>
    <dgm:pt modelId="{76B2309F-B3D9-4E83-80C0-A67E513235D3}">
      <dgm:prSet/>
      <dgm:spPr/>
      <dgm:t>
        <a:bodyPr/>
        <a:lstStyle/>
        <a:p>
          <a:r>
            <a:rPr lang="en-US"/>
            <a:t>Rewards (r): Coins collected, level completion (analogous to profit)</a:t>
          </a:r>
        </a:p>
      </dgm:t>
    </dgm:pt>
    <dgm:pt modelId="{67B16280-F793-43EB-8121-B9531CBF6F99}" type="parTrans" cxnId="{9E81ADE2-B31B-4FE3-9A01-D270B57F768E}">
      <dgm:prSet/>
      <dgm:spPr/>
      <dgm:t>
        <a:bodyPr/>
        <a:lstStyle/>
        <a:p>
          <a:endParaRPr lang="en-US"/>
        </a:p>
      </dgm:t>
    </dgm:pt>
    <dgm:pt modelId="{9634CC40-B6CF-4521-A1B0-706B58F09868}" type="sibTrans" cxnId="{9E81ADE2-B31B-4FE3-9A01-D270B57F768E}">
      <dgm:prSet/>
      <dgm:spPr/>
      <dgm:t>
        <a:bodyPr/>
        <a:lstStyle/>
        <a:p>
          <a:endParaRPr lang="en-US"/>
        </a:p>
      </dgm:t>
    </dgm:pt>
    <dgm:pt modelId="{29F5DBFD-DCC1-4E5E-8A9A-2771ACC7117A}">
      <dgm:prSet/>
      <dgm:spPr/>
      <dgm:t>
        <a:bodyPr/>
        <a:lstStyle/>
        <a:p>
          <a:pPr>
            <a:defRPr b="1"/>
          </a:pPr>
          <a:r>
            <a:rPr lang="en-US"/>
            <a:t>In our trading context:</a:t>
          </a:r>
        </a:p>
      </dgm:t>
    </dgm:pt>
    <dgm:pt modelId="{55005FF0-E1C5-48C2-B400-EF93456C3DE6}" type="parTrans" cxnId="{1C548F57-4524-451D-911B-36DB90EC6348}">
      <dgm:prSet/>
      <dgm:spPr/>
      <dgm:t>
        <a:bodyPr/>
        <a:lstStyle/>
        <a:p>
          <a:endParaRPr lang="en-US"/>
        </a:p>
      </dgm:t>
    </dgm:pt>
    <dgm:pt modelId="{06DDC90E-7585-4095-9EAC-BD36557B401E}" type="sibTrans" cxnId="{1C548F57-4524-451D-911B-36DB90EC6348}">
      <dgm:prSet/>
      <dgm:spPr/>
      <dgm:t>
        <a:bodyPr/>
        <a:lstStyle/>
        <a:p>
          <a:endParaRPr lang="en-US"/>
        </a:p>
      </dgm:t>
    </dgm:pt>
    <dgm:pt modelId="{32FEF3FE-CD16-43CB-AB94-29391361BD58}">
      <dgm:prSet/>
      <dgm:spPr/>
      <dgm:t>
        <a:bodyPr/>
        <a:lstStyle/>
        <a:p>
          <a:r>
            <a:rPr lang="en-US" dirty="0"/>
            <a:t>States: Market trend direction, trading availability</a:t>
          </a:r>
        </a:p>
      </dgm:t>
    </dgm:pt>
    <dgm:pt modelId="{3B6925EB-1762-49B7-854F-83016B9DEE45}" type="parTrans" cxnId="{F55FAE34-28B8-4FE3-B02B-78052DA27A38}">
      <dgm:prSet/>
      <dgm:spPr/>
      <dgm:t>
        <a:bodyPr/>
        <a:lstStyle/>
        <a:p>
          <a:endParaRPr lang="en-US"/>
        </a:p>
      </dgm:t>
    </dgm:pt>
    <dgm:pt modelId="{AFDC3A86-3A56-40AD-BC7F-19E6D0BA2910}" type="sibTrans" cxnId="{F55FAE34-28B8-4FE3-B02B-78052DA27A38}">
      <dgm:prSet/>
      <dgm:spPr/>
      <dgm:t>
        <a:bodyPr/>
        <a:lstStyle/>
        <a:p>
          <a:endParaRPr lang="en-US"/>
        </a:p>
      </dgm:t>
    </dgm:pt>
    <dgm:pt modelId="{91162725-7B05-45F0-80A9-6DF25B2F32BE}">
      <dgm:prSet/>
      <dgm:spPr/>
      <dgm:t>
        <a:bodyPr/>
        <a:lstStyle/>
        <a:p>
          <a:r>
            <a:rPr lang="en-US" dirty="0"/>
            <a:t>Actions: Buy, sell, or hold positions</a:t>
          </a:r>
        </a:p>
      </dgm:t>
    </dgm:pt>
    <dgm:pt modelId="{0D88FAED-FC86-49D7-86D5-A91718139B61}" type="parTrans" cxnId="{BE52965A-08AB-4C64-8593-0E91B0502632}">
      <dgm:prSet/>
      <dgm:spPr/>
      <dgm:t>
        <a:bodyPr/>
        <a:lstStyle/>
        <a:p>
          <a:endParaRPr lang="en-US"/>
        </a:p>
      </dgm:t>
    </dgm:pt>
    <dgm:pt modelId="{55D38165-BF2C-4B62-87C3-25875F13CF9F}" type="sibTrans" cxnId="{BE52965A-08AB-4C64-8593-0E91B0502632}">
      <dgm:prSet/>
      <dgm:spPr/>
      <dgm:t>
        <a:bodyPr/>
        <a:lstStyle/>
        <a:p>
          <a:endParaRPr lang="en-US"/>
        </a:p>
      </dgm:t>
    </dgm:pt>
    <dgm:pt modelId="{5CB1BA29-4B3B-43A4-8FB2-4FFE2802ABAF}">
      <dgm:prSet/>
      <dgm:spPr/>
      <dgm:t>
        <a:bodyPr/>
        <a:lstStyle/>
        <a:p>
          <a:r>
            <a:rPr lang="en-US" dirty="0"/>
            <a:t>Rewards: Price changes and trading profits</a:t>
          </a:r>
        </a:p>
      </dgm:t>
    </dgm:pt>
    <dgm:pt modelId="{09A79A18-3F20-499B-90A4-4DD7F603605F}" type="parTrans" cxnId="{4A4484D0-7122-4B10-944B-5DA30A38A112}">
      <dgm:prSet/>
      <dgm:spPr/>
      <dgm:t>
        <a:bodyPr/>
        <a:lstStyle/>
        <a:p>
          <a:endParaRPr lang="en-US"/>
        </a:p>
      </dgm:t>
    </dgm:pt>
    <dgm:pt modelId="{541AAFFE-B8EF-481A-B236-C2DD28B1B676}" type="sibTrans" cxnId="{4A4484D0-7122-4B10-944B-5DA30A38A112}">
      <dgm:prSet/>
      <dgm:spPr/>
      <dgm:t>
        <a:bodyPr/>
        <a:lstStyle/>
        <a:p>
          <a:endParaRPr lang="en-US"/>
        </a:p>
      </dgm:t>
    </dgm:pt>
    <dgm:pt modelId="{034CA7F8-35D7-42D0-AF47-CAC70BFB9EDB}" type="pres">
      <dgm:prSet presAssocID="{9090EFD9-6CFA-4E16-A3AB-4C4023BAFED7}" presName="root" presStyleCnt="0">
        <dgm:presLayoutVars>
          <dgm:dir/>
          <dgm:resizeHandles val="exact"/>
        </dgm:presLayoutVars>
      </dgm:prSet>
      <dgm:spPr/>
    </dgm:pt>
    <dgm:pt modelId="{282C8BDC-F568-487C-AA59-85C7BF341CBA}" type="pres">
      <dgm:prSet presAssocID="{5830AABC-9EBE-4E72-B024-9E00CC7B3536}" presName="compNode" presStyleCnt="0"/>
      <dgm:spPr/>
    </dgm:pt>
    <dgm:pt modelId="{43DAF754-C4EB-4904-B2DD-E561E93B3086}" type="pres">
      <dgm:prSet presAssocID="{5830AABC-9EBE-4E72-B024-9E00CC7B353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26C8B278-CE7E-44B2-A405-DC3CBD4AE08B}" type="pres">
      <dgm:prSet presAssocID="{5830AABC-9EBE-4E72-B024-9E00CC7B3536}" presName="iconSpace" presStyleCnt="0"/>
      <dgm:spPr/>
    </dgm:pt>
    <dgm:pt modelId="{08D45299-A05F-4323-966E-C14D25C8C98A}" type="pres">
      <dgm:prSet presAssocID="{5830AABC-9EBE-4E72-B024-9E00CC7B3536}" presName="parTx" presStyleLbl="revTx" presStyleIdx="0" presStyleCnt="4">
        <dgm:presLayoutVars>
          <dgm:chMax val="0"/>
          <dgm:chPref val="0"/>
        </dgm:presLayoutVars>
      </dgm:prSet>
      <dgm:spPr/>
    </dgm:pt>
    <dgm:pt modelId="{DAA71F62-4D92-4068-A874-8CE818C95155}" type="pres">
      <dgm:prSet presAssocID="{5830AABC-9EBE-4E72-B024-9E00CC7B3536}" presName="txSpace" presStyleCnt="0"/>
      <dgm:spPr/>
    </dgm:pt>
    <dgm:pt modelId="{D53D38CE-1042-433B-B59B-1C2091C913F1}" type="pres">
      <dgm:prSet presAssocID="{5830AABC-9EBE-4E72-B024-9E00CC7B3536}" presName="desTx" presStyleLbl="revTx" presStyleIdx="1" presStyleCnt="4">
        <dgm:presLayoutVars/>
      </dgm:prSet>
      <dgm:spPr/>
    </dgm:pt>
    <dgm:pt modelId="{6F029837-51A9-4ECA-9F0B-C05A6716D79E}" type="pres">
      <dgm:prSet presAssocID="{8336B866-AE3A-400A-A25E-BAC360F1D503}" presName="sibTrans" presStyleCnt="0"/>
      <dgm:spPr/>
    </dgm:pt>
    <dgm:pt modelId="{6873FB33-5641-4BE7-B3CD-9D5A1917B514}" type="pres">
      <dgm:prSet presAssocID="{29F5DBFD-DCC1-4E5E-8A9A-2771ACC7117A}" presName="compNode" presStyleCnt="0"/>
      <dgm:spPr/>
    </dgm:pt>
    <dgm:pt modelId="{028C7740-E5CC-47EF-810B-A14E472722DA}" type="pres">
      <dgm:prSet presAssocID="{29F5DBFD-DCC1-4E5E-8A9A-2771ACC7117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ble"/>
        </a:ext>
      </dgm:extLst>
    </dgm:pt>
    <dgm:pt modelId="{B0112627-AACF-4D28-9E6E-1E239354E4FD}" type="pres">
      <dgm:prSet presAssocID="{29F5DBFD-DCC1-4E5E-8A9A-2771ACC7117A}" presName="iconSpace" presStyleCnt="0"/>
      <dgm:spPr/>
    </dgm:pt>
    <dgm:pt modelId="{7B6211E4-9776-476E-B6DD-CE79027C675A}" type="pres">
      <dgm:prSet presAssocID="{29F5DBFD-DCC1-4E5E-8A9A-2771ACC7117A}" presName="parTx" presStyleLbl="revTx" presStyleIdx="2" presStyleCnt="4">
        <dgm:presLayoutVars>
          <dgm:chMax val="0"/>
          <dgm:chPref val="0"/>
        </dgm:presLayoutVars>
      </dgm:prSet>
      <dgm:spPr/>
    </dgm:pt>
    <dgm:pt modelId="{CB5E67E8-0876-4828-9EFF-E0788268E665}" type="pres">
      <dgm:prSet presAssocID="{29F5DBFD-DCC1-4E5E-8A9A-2771ACC7117A}" presName="txSpace" presStyleCnt="0"/>
      <dgm:spPr/>
    </dgm:pt>
    <dgm:pt modelId="{B3525DA8-AF31-4597-8C3F-0E97B032240F}" type="pres">
      <dgm:prSet presAssocID="{29F5DBFD-DCC1-4E5E-8A9A-2771ACC7117A}" presName="desTx" presStyleLbl="revTx" presStyleIdx="3" presStyleCnt="4">
        <dgm:presLayoutVars/>
      </dgm:prSet>
      <dgm:spPr/>
    </dgm:pt>
  </dgm:ptLst>
  <dgm:cxnLst>
    <dgm:cxn modelId="{30915A07-C8B0-41AA-8B56-E6D708018D43}" srcId="{9090EFD9-6CFA-4E16-A3AB-4C4023BAFED7}" destId="{5830AABC-9EBE-4E72-B024-9E00CC7B3536}" srcOrd="0" destOrd="0" parTransId="{3EA8937A-6A89-4FEA-82D6-02ADD2E80130}" sibTransId="{8336B866-AE3A-400A-A25E-BAC360F1D503}"/>
    <dgm:cxn modelId="{E9547613-6A2D-4255-A9F1-27FE94280726}" type="presOf" srcId="{29F5DBFD-DCC1-4E5E-8A9A-2771ACC7117A}" destId="{7B6211E4-9776-476E-B6DD-CE79027C675A}" srcOrd="0" destOrd="0" presId="urn:microsoft.com/office/officeart/2018/5/layout/CenteredIconLabelDescriptionList"/>
    <dgm:cxn modelId="{66AC312F-5C37-45CF-9FCC-A3799D185081}" type="presOf" srcId="{5830AABC-9EBE-4E72-B024-9E00CC7B3536}" destId="{08D45299-A05F-4323-966E-C14D25C8C98A}" srcOrd="0" destOrd="0" presId="urn:microsoft.com/office/officeart/2018/5/layout/CenteredIconLabelDescriptionList"/>
    <dgm:cxn modelId="{7B47B533-4995-40D3-A44D-F61B64A96DF5}" srcId="{5830AABC-9EBE-4E72-B024-9E00CC7B3536}" destId="{FE97A884-04D6-4379-9156-A1DF861CBB27}" srcOrd="0" destOrd="0" parTransId="{EC9BCFA4-933E-453A-8029-69F4587DB63D}" sibTransId="{03E8B9BE-4D13-4E99-AE12-FC6775C1D5A2}"/>
    <dgm:cxn modelId="{F55FAE34-28B8-4FE3-B02B-78052DA27A38}" srcId="{29F5DBFD-DCC1-4E5E-8A9A-2771ACC7117A}" destId="{32FEF3FE-CD16-43CB-AB94-29391361BD58}" srcOrd="0" destOrd="0" parTransId="{3B6925EB-1762-49B7-854F-83016B9DEE45}" sibTransId="{AFDC3A86-3A56-40AD-BC7F-19E6D0BA2910}"/>
    <dgm:cxn modelId="{80E7AD37-30CA-49DA-977A-947AF6DE24B4}" type="presOf" srcId="{FE97A884-04D6-4379-9156-A1DF861CBB27}" destId="{D53D38CE-1042-433B-B59B-1C2091C913F1}" srcOrd="0" destOrd="0" presId="urn:microsoft.com/office/officeart/2018/5/layout/CenteredIconLabelDescriptionList"/>
    <dgm:cxn modelId="{4B317745-D0E1-4595-8258-BC694F7F1356}" type="presOf" srcId="{9090EFD9-6CFA-4E16-A3AB-4C4023BAFED7}" destId="{034CA7F8-35D7-42D0-AF47-CAC70BFB9EDB}" srcOrd="0" destOrd="0" presId="urn:microsoft.com/office/officeart/2018/5/layout/CenteredIconLabelDescriptionList"/>
    <dgm:cxn modelId="{7408444D-F71D-479A-A8ED-178AB4FB2254}" type="presOf" srcId="{5CB1BA29-4B3B-43A4-8FB2-4FFE2802ABAF}" destId="{B3525DA8-AF31-4597-8C3F-0E97B032240F}" srcOrd="0" destOrd="2" presId="urn:microsoft.com/office/officeart/2018/5/layout/CenteredIconLabelDescriptionList"/>
    <dgm:cxn modelId="{1C548F57-4524-451D-911B-36DB90EC6348}" srcId="{9090EFD9-6CFA-4E16-A3AB-4C4023BAFED7}" destId="{29F5DBFD-DCC1-4E5E-8A9A-2771ACC7117A}" srcOrd="1" destOrd="0" parTransId="{55005FF0-E1C5-48C2-B400-EF93456C3DE6}" sibTransId="{06DDC90E-7585-4095-9EAC-BD36557B401E}"/>
    <dgm:cxn modelId="{8A396A58-F0D2-49C9-8C69-4DAC2F27FAFF}" type="presOf" srcId="{91162725-7B05-45F0-80A9-6DF25B2F32BE}" destId="{B3525DA8-AF31-4597-8C3F-0E97B032240F}" srcOrd="0" destOrd="1" presId="urn:microsoft.com/office/officeart/2018/5/layout/CenteredIconLabelDescriptionList"/>
    <dgm:cxn modelId="{BE52965A-08AB-4C64-8593-0E91B0502632}" srcId="{29F5DBFD-DCC1-4E5E-8A9A-2771ACC7117A}" destId="{91162725-7B05-45F0-80A9-6DF25B2F32BE}" srcOrd="1" destOrd="0" parTransId="{0D88FAED-FC86-49D7-86D5-A91718139B61}" sibTransId="{55D38165-BF2C-4B62-87C3-25875F13CF9F}"/>
    <dgm:cxn modelId="{A406BEAE-8CCF-468E-8109-BD7EAA5D2EDF}" srcId="{5830AABC-9EBE-4E72-B024-9E00CC7B3536}" destId="{001299DA-46D2-4CCA-996A-0AECE7ABD8D3}" srcOrd="1" destOrd="0" parTransId="{94E157B5-F0B9-4C2B-8305-EABB9F859779}" sibTransId="{9D62F14C-CA4C-41B5-850D-241EE2D56E62}"/>
    <dgm:cxn modelId="{895302AF-0C80-40BA-BD79-645728A50D57}" type="presOf" srcId="{001299DA-46D2-4CCA-996A-0AECE7ABD8D3}" destId="{D53D38CE-1042-433B-B59B-1C2091C913F1}" srcOrd="0" destOrd="1" presId="urn:microsoft.com/office/officeart/2018/5/layout/CenteredIconLabelDescriptionList"/>
    <dgm:cxn modelId="{37F955B8-C192-43B0-BC8E-726DAD0313F7}" type="presOf" srcId="{76B2309F-B3D9-4E83-80C0-A67E513235D3}" destId="{D53D38CE-1042-433B-B59B-1C2091C913F1}" srcOrd="0" destOrd="2" presId="urn:microsoft.com/office/officeart/2018/5/layout/CenteredIconLabelDescriptionList"/>
    <dgm:cxn modelId="{4A4484D0-7122-4B10-944B-5DA30A38A112}" srcId="{29F5DBFD-DCC1-4E5E-8A9A-2771ACC7117A}" destId="{5CB1BA29-4B3B-43A4-8FB2-4FFE2802ABAF}" srcOrd="2" destOrd="0" parTransId="{09A79A18-3F20-499B-90A4-4DD7F603605F}" sibTransId="{541AAFFE-B8EF-481A-B236-C2DD28B1B676}"/>
    <dgm:cxn modelId="{CA0A16E2-5CD5-4463-BBF6-78C063CD448E}" type="presOf" srcId="{32FEF3FE-CD16-43CB-AB94-29391361BD58}" destId="{B3525DA8-AF31-4597-8C3F-0E97B032240F}" srcOrd="0" destOrd="0" presId="urn:microsoft.com/office/officeart/2018/5/layout/CenteredIconLabelDescriptionList"/>
    <dgm:cxn modelId="{9E81ADE2-B31B-4FE3-9A01-D270B57F768E}" srcId="{5830AABC-9EBE-4E72-B024-9E00CC7B3536}" destId="{76B2309F-B3D9-4E83-80C0-A67E513235D3}" srcOrd="2" destOrd="0" parTransId="{67B16280-F793-43EB-8121-B9531CBF6F99}" sibTransId="{9634CC40-B6CF-4521-A1B0-706B58F09868}"/>
    <dgm:cxn modelId="{9073F8BE-D3F8-4FA8-9E81-868CBE2A31A2}" type="presParOf" srcId="{034CA7F8-35D7-42D0-AF47-CAC70BFB9EDB}" destId="{282C8BDC-F568-487C-AA59-85C7BF341CBA}" srcOrd="0" destOrd="0" presId="urn:microsoft.com/office/officeart/2018/5/layout/CenteredIconLabelDescriptionList"/>
    <dgm:cxn modelId="{D763A1BB-F6AF-461B-870D-E88FDFD3D696}" type="presParOf" srcId="{282C8BDC-F568-487C-AA59-85C7BF341CBA}" destId="{43DAF754-C4EB-4904-B2DD-E561E93B3086}" srcOrd="0" destOrd="0" presId="urn:microsoft.com/office/officeart/2018/5/layout/CenteredIconLabelDescriptionList"/>
    <dgm:cxn modelId="{A0BEDF2D-1BC9-45CF-8A46-F16EBC3D60D4}" type="presParOf" srcId="{282C8BDC-F568-487C-AA59-85C7BF341CBA}" destId="{26C8B278-CE7E-44B2-A405-DC3CBD4AE08B}" srcOrd="1" destOrd="0" presId="urn:microsoft.com/office/officeart/2018/5/layout/CenteredIconLabelDescriptionList"/>
    <dgm:cxn modelId="{64F83C40-8518-473B-B4BB-AD40F8449D22}" type="presParOf" srcId="{282C8BDC-F568-487C-AA59-85C7BF341CBA}" destId="{08D45299-A05F-4323-966E-C14D25C8C98A}" srcOrd="2" destOrd="0" presId="urn:microsoft.com/office/officeart/2018/5/layout/CenteredIconLabelDescriptionList"/>
    <dgm:cxn modelId="{0946A475-B3EC-4FC3-9C57-B41D8446DECA}" type="presParOf" srcId="{282C8BDC-F568-487C-AA59-85C7BF341CBA}" destId="{DAA71F62-4D92-4068-A874-8CE818C95155}" srcOrd="3" destOrd="0" presId="urn:microsoft.com/office/officeart/2018/5/layout/CenteredIconLabelDescriptionList"/>
    <dgm:cxn modelId="{677E713F-667A-4E4B-8FF3-4C192D7CC9CE}" type="presParOf" srcId="{282C8BDC-F568-487C-AA59-85C7BF341CBA}" destId="{D53D38CE-1042-433B-B59B-1C2091C913F1}" srcOrd="4" destOrd="0" presId="urn:microsoft.com/office/officeart/2018/5/layout/CenteredIconLabelDescriptionList"/>
    <dgm:cxn modelId="{58C8A22D-2809-4D0B-BE5C-EC94E7EEF4E0}" type="presParOf" srcId="{034CA7F8-35D7-42D0-AF47-CAC70BFB9EDB}" destId="{6F029837-51A9-4ECA-9F0B-C05A6716D79E}" srcOrd="1" destOrd="0" presId="urn:microsoft.com/office/officeart/2018/5/layout/CenteredIconLabelDescriptionList"/>
    <dgm:cxn modelId="{7E82268E-DAD2-4CAA-9880-C912ACAEA93B}" type="presParOf" srcId="{034CA7F8-35D7-42D0-AF47-CAC70BFB9EDB}" destId="{6873FB33-5641-4BE7-B3CD-9D5A1917B514}" srcOrd="2" destOrd="0" presId="urn:microsoft.com/office/officeart/2018/5/layout/CenteredIconLabelDescriptionList"/>
    <dgm:cxn modelId="{664DC2AA-40B7-4D9F-9A33-908DCFED6067}" type="presParOf" srcId="{6873FB33-5641-4BE7-B3CD-9D5A1917B514}" destId="{028C7740-E5CC-47EF-810B-A14E472722DA}" srcOrd="0" destOrd="0" presId="urn:microsoft.com/office/officeart/2018/5/layout/CenteredIconLabelDescriptionList"/>
    <dgm:cxn modelId="{33AA0726-8891-4132-8384-0FD829DE74D7}" type="presParOf" srcId="{6873FB33-5641-4BE7-B3CD-9D5A1917B514}" destId="{B0112627-AACF-4D28-9E6E-1E239354E4FD}" srcOrd="1" destOrd="0" presId="urn:microsoft.com/office/officeart/2018/5/layout/CenteredIconLabelDescriptionList"/>
    <dgm:cxn modelId="{105F6B7C-E70C-4578-B1F4-8DF893685E81}" type="presParOf" srcId="{6873FB33-5641-4BE7-B3CD-9D5A1917B514}" destId="{7B6211E4-9776-476E-B6DD-CE79027C675A}" srcOrd="2" destOrd="0" presId="urn:microsoft.com/office/officeart/2018/5/layout/CenteredIconLabelDescriptionList"/>
    <dgm:cxn modelId="{2511CFA2-E9B0-4D83-A2EF-00A66B5E35F1}" type="presParOf" srcId="{6873FB33-5641-4BE7-B3CD-9D5A1917B514}" destId="{CB5E67E8-0876-4828-9EFF-E0788268E665}" srcOrd="3" destOrd="0" presId="urn:microsoft.com/office/officeart/2018/5/layout/CenteredIconLabelDescriptionList"/>
    <dgm:cxn modelId="{A074413F-B63D-433F-A07E-D76382AE765B}" type="presParOf" srcId="{6873FB33-5641-4BE7-B3CD-9D5A1917B514}" destId="{B3525DA8-AF31-4597-8C3F-0E97B032240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BAF8E-459F-3145-8E1B-1937531183D1}">
      <dsp:nvSpPr>
        <dsp:cNvPr id="0" name=""/>
        <dsp:cNvSpPr/>
      </dsp:nvSpPr>
      <dsp:spPr>
        <a:xfrm>
          <a:off x="0" y="407728"/>
          <a:ext cx="11101136" cy="182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1571" tIns="354076" rIns="861571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Major hedge funds (Two Sigma, Renaissance Technologies, AQR) use RL + Deep Learning for: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Portfolio optimization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High-frequency trading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Market-making strategies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Our project aligns with cutting-edge industry practices.</a:t>
          </a:r>
        </a:p>
      </dsp:txBody>
      <dsp:txXfrm>
        <a:off x="0" y="407728"/>
        <a:ext cx="11101136" cy="1820700"/>
      </dsp:txXfrm>
    </dsp:sp>
    <dsp:sp modelId="{BFE24757-3EB4-164B-977D-20BA87C28474}">
      <dsp:nvSpPr>
        <dsp:cNvPr id="0" name=""/>
        <dsp:cNvSpPr/>
      </dsp:nvSpPr>
      <dsp:spPr>
        <a:xfrm>
          <a:off x="555056" y="156808"/>
          <a:ext cx="7770795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718" tIns="0" rIns="29371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Quantitative Finance Revolution</a:t>
          </a:r>
        </a:p>
      </dsp:txBody>
      <dsp:txXfrm>
        <a:off x="579554" y="181306"/>
        <a:ext cx="7721799" cy="452844"/>
      </dsp:txXfrm>
    </dsp:sp>
    <dsp:sp modelId="{329F8944-B997-BA4B-BFEA-C8D246F708F9}">
      <dsp:nvSpPr>
        <dsp:cNvPr id="0" name=""/>
        <dsp:cNvSpPr/>
      </dsp:nvSpPr>
      <dsp:spPr>
        <a:xfrm>
          <a:off x="0" y="2571148"/>
          <a:ext cx="11101136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1571" tIns="354076" rIns="861571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Adaptability: Learns from non-stationary market data (unlike static ML models).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Decision Automation: Mimics human intuition (buy/sell/hold) but scales computationally.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Risk-Aware: Penalties for illegal actions (e.g., -1000 reward) enforce real-world constraints.</a:t>
          </a:r>
        </a:p>
      </dsp:txBody>
      <dsp:txXfrm>
        <a:off x="0" y="2571148"/>
        <a:ext cx="11101136" cy="1285199"/>
      </dsp:txXfrm>
    </dsp:sp>
    <dsp:sp modelId="{EABC6C71-8FDD-D34D-8864-8B504D732D39}">
      <dsp:nvSpPr>
        <dsp:cNvPr id="0" name=""/>
        <dsp:cNvSpPr/>
      </dsp:nvSpPr>
      <dsp:spPr>
        <a:xfrm>
          <a:off x="555056" y="2320228"/>
          <a:ext cx="7770795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718" tIns="0" rIns="29371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Why DQN for Trading?</a:t>
          </a:r>
        </a:p>
      </dsp:txBody>
      <dsp:txXfrm>
        <a:off x="579554" y="2344726"/>
        <a:ext cx="7721799" cy="452844"/>
      </dsp:txXfrm>
    </dsp:sp>
    <dsp:sp modelId="{3AF20227-D181-6846-B874-8457401B73D9}">
      <dsp:nvSpPr>
        <dsp:cNvPr id="0" name=""/>
        <dsp:cNvSpPr/>
      </dsp:nvSpPr>
      <dsp:spPr>
        <a:xfrm>
          <a:off x="0" y="4199068"/>
          <a:ext cx="11101136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1571" tIns="354076" rIns="861571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Traditional algos (e.g., mean-reversion) fail in trending markets; DQN adapts dynamically.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Your sparse reward design (-1000 penalties) mirrors institutional risk-management systems.</a:t>
          </a:r>
        </a:p>
      </dsp:txBody>
      <dsp:txXfrm>
        <a:off x="0" y="4199068"/>
        <a:ext cx="11101136" cy="990675"/>
      </dsp:txXfrm>
    </dsp:sp>
    <dsp:sp modelId="{54960EB0-5323-684E-8637-31187A27995F}">
      <dsp:nvSpPr>
        <dsp:cNvPr id="0" name=""/>
        <dsp:cNvSpPr/>
      </dsp:nvSpPr>
      <dsp:spPr>
        <a:xfrm>
          <a:off x="555056" y="3948148"/>
          <a:ext cx="7770795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718" tIns="0" rIns="29371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Competitive edge</a:t>
          </a:r>
        </a:p>
      </dsp:txBody>
      <dsp:txXfrm>
        <a:off x="579554" y="3972646"/>
        <a:ext cx="7721799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AF754-C4EB-4904-B2DD-E561E93B3086}">
      <dsp:nvSpPr>
        <dsp:cNvPr id="0" name=""/>
        <dsp:cNvSpPr/>
      </dsp:nvSpPr>
      <dsp:spPr>
        <a:xfrm>
          <a:off x="2256693" y="90429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45299-A05F-4323-966E-C14D25C8C98A}">
      <dsp:nvSpPr>
        <dsp:cNvPr id="0" name=""/>
        <dsp:cNvSpPr/>
      </dsp:nvSpPr>
      <dsp:spPr>
        <a:xfrm>
          <a:off x="852693" y="177605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Super Mario:</a:t>
          </a:r>
        </a:p>
      </dsp:txBody>
      <dsp:txXfrm>
        <a:off x="852693" y="1776055"/>
        <a:ext cx="4320000" cy="648000"/>
      </dsp:txXfrm>
    </dsp:sp>
    <dsp:sp modelId="{D53D38CE-1042-433B-B59B-1C2091C913F1}">
      <dsp:nvSpPr>
        <dsp:cNvPr id="0" name=""/>
        <dsp:cNvSpPr/>
      </dsp:nvSpPr>
      <dsp:spPr>
        <a:xfrm>
          <a:off x="852693" y="2504811"/>
          <a:ext cx="4320000" cy="1623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States (s): Mario's position, enemies nearby (analogous to market conditions)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Actions (a): Jump, run, move (analogous to buy, sell, hold)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Rewards (r): Coins collected, level completion (analogous to profit)</a:t>
          </a:r>
        </a:p>
      </dsp:txBody>
      <dsp:txXfrm>
        <a:off x="852693" y="2504811"/>
        <a:ext cx="4320000" cy="1623427"/>
      </dsp:txXfrm>
    </dsp:sp>
    <dsp:sp modelId="{028C7740-E5CC-47EF-810B-A14E472722DA}">
      <dsp:nvSpPr>
        <dsp:cNvPr id="0" name=""/>
        <dsp:cNvSpPr/>
      </dsp:nvSpPr>
      <dsp:spPr>
        <a:xfrm>
          <a:off x="7332694" y="90429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211E4-9776-476E-B6DD-CE79027C675A}">
      <dsp:nvSpPr>
        <dsp:cNvPr id="0" name=""/>
        <dsp:cNvSpPr/>
      </dsp:nvSpPr>
      <dsp:spPr>
        <a:xfrm>
          <a:off x="5928693" y="177605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In our trading context:</a:t>
          </a:r>
        </a:p>
      </dsp:txBody>
      <dsp:txXfrm>
        <a:off x="5928693" y="1776055"/>
        <a:ext cx="4320000" cy="648000"/>
      </dsp:txXfrm>
    </dsp:sp>
    <dsp:sp modelId="{B3525DA8-AF31-4597-8C3F-0E97B032240F}">
      <dsp:nvSpPr>
        <dsp:cNvPr id="0" name=""/>
        <dsp:cNvSpPr/>
      </dsp:nvSpPr>
      <dsp:spPr>
        <a:xfrm>
          <a:off x="5928693" y="2504811"/>
          <a:ext cx="4320000" cy="1623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States: Market trend direction, trading availability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Actions: Buy, sell, or hold positions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Rewards: Price changes and trading profits</a:t>
          </a:r>
        </a:p>
      </dsp:txBody>
      <dsp:txXfrm>
        <a:off x="5928693" y="2504811"/>
        <a:ext cx="4320000" cy="1623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7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3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9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1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8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5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3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1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0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4/12/25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09682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meythakur20/stock-pric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FB253-BF57-5B8E-27E7-C2AB5F606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999" y="540000"/>
            <a:ext cx="5871215" cy="4259814"/>
          </a:xfrm>
        </p:spPr>
        <p:txBody>
          <a:bodyPr>
            <a:normAutofit/>
          </a:bodyPr>
          <a:lstStyle/>
          <a:p>
            <a:r>
              <a:rPr lang="en-CA" sz="6000" dirty="0"/>
              <a:t>Deep Q-Learning for Stock Trading Portfolio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2E300-3930-C61F-1BC0-EC10969C4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988476"/>
            <a:ext cx="4500561" cy="1320249"/>
          </a:xfrm>
        </p:spPr>
        <p:txBody>
          <a:bodyPr>
            <a:normAutofit/>
          </a:bodyPr>
          <a:lstStyle/>
          <a:p>
            <a:r>
              <a:rPr lang="en-US" dirty="0"/>
              <a:t>Michael Owino</a:t>
            </a:r>
          </a:p>
          <a:p>
            <a:r>
              <a:rPr lang="en-US" dirty="0"/>
              <a:t>Michael Owino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16EB93-E299-481D-A004-769603D3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D13B55-E709-4E18-924B-655433A92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3B2E1D-0135-45FF-990A-436697D2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BD9E0F-507C-49AD-B619-B42B4D342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Colorful drops of water">
            <a:extLst>
              <a:ext uri="{FF2B5EF4-FFF2-40B4-BE49-F238E27FC236}">
                <a16:creationId xmlns:a16="http://schemas.microsoft.com/office/drawing/2014/main" id="{214FF5B2-24B3-F212-7043-71532D9474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42" r="20807" b="-2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320005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7A62DB-71D7-497D-BE1C-933ECB515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DAC2767-A7E3-4697-90F6-443A58314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B23E396-A746-411A-8709-32ABC4D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135C986-CB82-4211-A910-D232B9BCA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37F2C8F-CC11-4A18-AA7E-AE8C022CD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3AD17-D4A0-0096-E84C-52D325B3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1063D-B963-DAAD-E95F-3097E8EAE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947121"/>
            <a:ext cx="4500562" cy="3361604"/>
          </a:xfrm>
        </p:spPr>
        <p:txBody>
          <a:bodyPr anchor="t">
            <a:normAutofit/>
          </a:bodyPr>
          <a:lstStyle/>
          <a:p>
            <a:r>
              <a:rPr lang="en-US" dirty="0"/>
              <a:t>Input Layer: 2 neurons (market state representation)</a:t>
            </a:r>
          </a:p>
          <a:p>
            <a:r>
              <a:rPr lang="en-US" dirty="0"/>
              <a:t>Hidden Layer: 64 neurons with </a:t>
            </a:r>
            <a:r>
              <a:rPr lang="en-US" dirty="0" err="1"/>
              <a:t>ReLU</a:t>
            </a:r>
            <a:r>
              <a:rPr lang="en-US" dirty="0"/>
              <a:t> activation</a:t>
            </a:r>
          </a:p>
          <a:p>
            <a:r>
              <a:rPr lang="en-US" dirty="0"/>
              <a:t>Output Layer: 3 neurons (Q-values for Buy, Sell, Hold)</a:t>
            </a:r>
          </a:p>
          <a:p>
            <a:r>
              <a:rPr lang="en-US" dirty="0"/>
              <a:t>Optimizer: Adam (learning rate = 0.001)</a:t>
            </a:r>
          </a:p>
        </p:txBody>
      </p:sp>
      <p:pic>
        <p:nvPicPr>
          <p:cNvPr id="7" name="Graphic 6" descr="Brain">
            <a:extLst>
              <a:ext uri="{FF2B5EF4-FFF2-40B4-BE49-F238E27FC236}">
                <a16:creationId xmlns:a16="http://schemas.microsoft.com/office/drawing/2014/main" id="{CF8B2D23-1910-3C22-554F-8D27C5D72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01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325661F-9A92-471E-B4A6-1EAAD4C06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2B53-CD40-ED1D-0EEA-522C0654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4132800"/>
            <a:ext cx="4554821" cy="2186096"/>
          </a:xfrm>
        </p:spPr>
        <p:txBody>
          <a:bodyPr anchor="b">
            <a:normAutofit/>
          </a:bodyPr>
          <a:lstStyle/>
          <a:p>
            <a:r>
              <a:rPr lang="en-US" sz="5600"/>
              <a:t>State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B1E7C-AAB2-A6A9-9745-0F25739C8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61257"/>
            <a:ext cx="4765388" cy="437528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sz="1400" b="1" dirty="0"/>
              <a:t>Market Features:</a:t>
            </a:r>
          </a:p>
          <a:p>
            <a:pPr lvl="1">
              <a:lnSpc>
                <a:spcPct val="115000"/>
              </a:lnSpc>
            </a:pPr>
            <a:r>
              <a:rPr lang="en-US" sz="1400" dirty="0"/>
              <a:t>5-day Moving Average (</a:t>
            </a:r>
            <a:r>
              <a:rPr lang="en-US" sz="1400" dirty="0" err="1"/>
              <a:t>long_ma</a:t>
            </a:r>
            <a:r>
              <a:rPr lang="en-US" sz="1400" dirty="0"/>
              <a:t>)</a:t>
            </a:r>
          </a:p>
          <a:p>
            <a:pPr lvl="1">
              <a:lnSpc>
                <a:spcPct val="115000"/>
              </a:lnSpc>
            </a:pPr>
            <a:r>
              <a:rPr lang="en-US" sz="1400" dirty="0"/>
              <a:t>1-day Moving Average (</a:t>
            </a:r>
            <a:r>
              <a:rPr lang="en-US" sz="1400" dirty="0" err="1"/>
              <a:t>short_ma</a:t>
            </a:r>
            <a:r>
              <a:rPr lang="en-US" sz="1400" dirty="0"/>
              <a:t>)</a:t>
            </a:r>
          </a:p>
          <a:p>
            <a:pPr>
              <a:lnSpc>
                <a:spcPct val="115000"/>
              </a:lnSpc>
            </a:pPr>
            <a:r>
              <a:rPr lang="en-US" sz="1400" dirty="0"/>
              <a:t>Trading Availability: Binary flag indicating if portfolio can afford a purchase</a:t>
            </a:r>
          </a:p>
          <a:p>
            <a:pPr>
              <a:lnSpc>
                <a:spcPct val="115000"/>
              </a:lnSpc>
            </a:pPr>
            <a:r>
              <a:rPr lang="en-US" sz="1400" dirty="0"/>
              <a:t>State Encoding: (</a:t>
            </a:r>
            <a:r>
              <a:rPr lang="en-US" sz="1400" dirty="0" err="1"/>
              <a:t>market_trend</a:t>
            </a:r>
            <a:r>
              <a:rPr lang="en-US" sz="1400" dirty="0"/>
              <a:t>, </a:t>
            </a:r>
            <a:r>
              <a:rPr lang="en-US" sz="1400" dirty="0" err="1"/>
              <a:t>can_trade</a:t>
            </a:r>
            <a:r>
              <a:rPr lang="en-US" sz="1400" dirty="0"/>
              <a:t>) where </a:t>
            </a:r>
            <a:r>
              <a:rPr lang="en-US" sz="1400" dirty="0" err="1"/>
              <a:t>market_trend</a:t>
            </a:r>
            <a:r>
              <a:rPr lang="en-US" sz="1400" dirty="0"/>
              <a:t> is 0/1 based on MA crossover</a:t>
            </a:r>
          </a:p>
          <a:p>
            <a:pPr marL="0" indent="0">
              <a:lnSpc>
                <a:spcPct val="115000"/>
              </a:lnSpc>
              <a:buNone/>
            </a:pPr>
            <a:endParaRPr lang="en-US" sz="1400" dirty="0"/>
          </a:p>
          <a:p>
            <a:pPr marL="0" indent="0">
              <a:lnSpc>
                <a:spcPct val="115000"/>
              </a:lnSpc>
              <a:buNone/>
            </a:pPr>
            <a:r>
              <a:rPr lang="en-CA" sz="1400" b="1" dirty="0"/>
              <a:t>Action Space</a:t>
            </a:r>
          </a:p>
          <a:p>
            <a:pPr>
              <a:lnSpc>
                <a:spcPct val="115000"/>
              </a:lnSpc>
            </a:pPr>
            <a:r>
              <a:rPr lang="en-US" sz="1400" dirty="0"/>
              <a:t>Buy (0): Purchase one share at current price</a:t>
            </a:r>
          </a:p>
          <a:p>
            <a:pPr>
              <a:lnSpc>
                <a:spcPct val="115000"/>
              </a:lnSpc>
            </a:pPr>
            <a:r>
              <a:rPr lang="en-US" sz="1400" dirty="0"/>
              <a:t>Sell (1): Sell one share at current price</a:t>
            </a:r>
          </a:p>
          <a:p>
            <a:pPr>
              <a:lnSpc>
                <a:spcPct val="115000"/>
              </a:lnSpc>
            </a:pPr>
            <a:r>
              <a:rPr lang="en-US" sz="1400" dirty="0"/>
              <a:t>Hold (2): Maintain current position</a:t>
            </a:r>
          </a:p>
          <a:p>
            <a:pPr marL="0" indent="0">
              <a:lnSpc>
                <a:spcPct val="115000"/>
              </a:lnSpc>
              <a:buNone/>
            </a:pPr>
            <a:endParaRPr lang="en-US" sz="1100" b="1" dirty="0"/>
          </a:p>
          <a:p>
            <a:pPr marL="0" indent="0">
              <a:lnSpc>
                <a:spcPct val="115000"/>
              </a:lnSpc>
              <a:buNone/>
            </a:pPr>
            <a:endParaRPr lang="en-US" sz="1100" b="1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9CAC6BF-498D-4340-90E8-B31574952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45B5AD0-CCB8-4560-97D1-64730E91C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8C60EFA-0E1E-4013-96D3-782965C89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4E4E3FC-623F-4D97-96EA-B90287979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6" name="Picture 25" descr="Stock numbers on a digital display">
            <a:extLst>
              <a:ext uri="{FF2B5EF4-FFF2-40B4-BE49-F238E27FC236}">
                <a16:creationId xmlns:a16="http://schemas.microsoft.com/office/drawing/2014/main" id="{E19F9905-7CA0-AB24-CB17-F5FE7E3BC7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651" r="9098" b="-2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564853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F4AB-A2CB-0184-4524-59903BA8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933798"/>
          </a:xfrm>
        </p:spPr>
        <p:txBody>
          <a:bodyPr/>
          <a:lstStyle/>
          <a:p>
            <a:r>
              <a:rPr lang="en-US" dirty="0"/>
              <a:t>Reward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DE62-4BE5-6B40-5390-F891904EC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559859"/>
            <a:ext cx="11101136" cy="47488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Type: Sparse + Immediate Feedback Reward Function</a:t>
            </a:r>
          </a:p>
          <a:p>
            <a:r>
              <a:rPr lang="en-US" b="1" dirty="0"/>
              <a:t>Design Philosophy</a:t>
            </a:r>
            <a:r>
              <a:rPr lang="en-US" dirty="0"/>
              <a:t>: Heavily penalize illegal actions while providing immediate price movement feedback</a:t>
            </a:r>
          </a:p>
          <a:p>
            <a:r>
              <a:rPr lang="en-US" b="1" dirty="0"/>
              <a:t>Buy Action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-1000 if already in stock position (large penalty for illegal action)</a:t>
            </a:r>
          </a:p>
          <a:p>
            <a:pPr lvl="1"/>
            <a:r>
              <a:rPr lang="en-US" dirty="0"/>
              <a:t>0 if in cash position</a:t>
            </a:r>
          </a:p>
          <a:p>
            <a:r>
              <a:rPr lang="en-US" b="1" dirty="0"/>
              <a:t>Sell Action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Current price - purchase price if in stock position (realized profit/loss)</a:t>
            </a:r>
          </a:p>
          <a:p>
            <a:pPr lvl="1"/>
            <a:r>
              <a:rPr lang="en-US" dirty="0"/>
              <a:t>-1000 if in cash position (large penalty for illegal action)</a:t>
            </a:r>
          </a:p>
          <a:p>
            <a:r>
              <a:rPr lang="en-US" b="1" dirty="0"/>
              <a:t>Hold Action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Current price - previous price (reflects price movement)</a:t>
            </a:r>
          </a:p>
          <a:p>
            <a:r>
              <a:rPr lang="en-US" b="1" dirty="0"/>
              <a:t>Rationale</a:t>
            </a:r>
            <a:r>
              <a:rPr lang="en-US" dirty="0"/>
              <a:t>: Large negative values (-1000) prevent illegal actions; price differences encourage profit-maximizing behavior</a:t>
            </a:r>
          </a:p>
        </p:txBody>
      </p:sp>
    </p:spTree>
    <p:extLst>
      <p:ext uri="{BB962C8B-B14F-4D97-AF65-F5344CB8AC3E}">
        <p14:creationId xmlns:p14="http://schemas.microsoft.com/office/powerpoint/2010/main" val="798384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AEBE-4E31-B0AD-6DB8-5A861D41E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944555"/>
          </a:xfrm>
        </p:spPr>
        <p:txBody>
          <a:bodyPr/>
          <a:lstStyle/>
          <a:p>
            <a:r>
              <a:rPr lang="en-US" dirty="0"/>
              <a:t>Training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0984F-7E13-323E-AF76-921C57575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678193"/>
            <a:ext cx="11101136" cy="463053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Exploration Strategy: </a:t>
            </a:r>
            <a:r>
              <a:rPr lang="en-US" dirty="0"/>
              <a:t>Epsilon-greedy (</a:t>
            </a:r>
            <a:r>
              <a:rPr lang="el-GR" dirty="0"/>
              <a:t>ε = 1.0 → 0.01)</a:t>
            </a:r>
          </a:p>
          <a:p>
            <a:pPr lvl="1"/>
            <a:r>
              <a:rPr lang="en-US" dirty="0"/>
              <a:t>Initial high exploration (100%) gradually decreasing to 1%</a:t>
            </a:r>
          </a:p>
          <a:p>
            <a:pPr lvl="1"/>
            <a:r>
              <a:rPr lang="en-US" dirty="0"/>
              <a:t>Encourages early discovery of state-action 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Experience Replay: </a:t>
            </a:r>
            <a:r>
              <a:rPr lang="en-US" dirty="0"/>
              <a:t>Buffer size of 32 samples</a:t>
            </a:r>
          </a:p>
          <a:p>
            <a:pPr lvl="1"/>
            <a:r>
              <a:rPr lang="en-US" dirty="0"/>
              <a:t>Prevents correlated updates and stabilizes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Episodes: </a:t>
            </a:r>
            <a:r>
              <a:rPr lang="en-US" dirty="0"/>
              <a:t>100 training episodes chosen to balance exploration and exploitation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Target Network: </a:t>
            </a:r>
            <a:r>
              <a:rPr lang="en-US" dirty="0"/>
              <a:t>Updated every 10 episodes to stabilize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Initial Portfolio: </a:t>
            </a:r>
            <a:r>
              <a:rPr lang="en-US" dirty="0"/>
              <a:t>$1,000</a:t>
            </a:r>
          </a:p>
        </p:txBody>
      </p:sp>
    </p:spTree>
    <p:extLst>
      <p:ext uri="{BB962C8B-B14F-4D97-AF65-F5344CB8AC3E}">
        <p14:creationId xmlns:p14="http://schemas.microsoft.com/office/powerpoint/2010/main" val="3817330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EE42-BFFC-B801-F350-FA61618AE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71086"/>
          </a:xfrm>
        </p:spPr>
        <p:txBody>
          <a:bodyPr/>
          <a:lstStyle/>
          <a:p>
            <a:r>
              <a:rPr lang="en-US" dirty="0"/>
              <a:t>Testing Results - Apple</a:t>
            </a:r>
          </a:p>
        </p:txBody>
      </p:sp>
      <p:pic>
        <p:nvPicPr>
          <p:cNvPr id="5" name="Content Placeholder 4" descr="A group of graphs and charts&#10;&#10;Description automatically generated">
            <a:extLst>
              <a:ext uri="{FF2B5EF4-FFF2-40B4-BE49-F238E27FC236}">
                <a16:creationId xmlns:a16="http://schemas.microsoft.com/office/drawing/2014/main" id="{CFC44648-E4EC-0FB5-8678-BF55E64E2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999" y="1611085"/>
            <a:ext cx="7073675" cy="503645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2D1A2C-29A5-B191-DBF2-DF5AC8E0A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515" y="2397579"/>
            <a:ext cx="40132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13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5DAA0-8771-DC52-C93A-675A65123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10A2-C67E-FA3A-849C-40AC509B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71086"/>
          </a:xfrm>
        </p:spPr>
        <p:txBody>
          <a:bodyPr/>
          <a:lstStyle/>
          <a:p>
            <a:r>
              <a:rPr lang="en-US" dirty="0"/>
              <a:t>Testing Results - Amazon</a:t>
            </a:r>
          </a:p>
        </p:txBody>
      </p:sp>
      <p:pic>
        <p:nvPicPr>
          <p:cNvPr id="7" name="Content Placeholder 6" descr="A group of graphs showing different types of stocks&#10;&#10;Description automatically generated with medium confidence">
            <a:extLst>
              <a:ext uri="{FF2B5EF4-FFF2-40B4-BE49-F238E27FC236}">
                <a16:creationId xmlns:a16="http://schemas.microsoft.com/office/drawing/2014/main" id="{06B504DD-898E-B0B6-1A02-29E56BF71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000" y="1785257"/>
            <a:ext cx="6808668" cy="484777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7C6664-0A92-8DA3-0BFD-4193601E0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457" y="2580822"/>
            <a:ext cx="39116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34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2E2FE-9B4F-636F-C133-0D1247447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695F-6AFD-A700-6460-905332A8E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71086"/>
          </a:xfrm>
        </p:spPr>
        <p:txBody>
          <a:bodyPr/>
          <a:lstStyle/>
          <a:p>
            <a:r>
              <a:rPr lang="en-US" dirty="0"/>
              <a:t>Testing Results - Meta</a:t>
            </a:r>
          </a:p>
        </p:txBody>
      </p:sp>
      <p:pic>
        <p:nvPicPr>
          <p:cNvPr id="7" name="Content Placeholder 6" descr="A group of graphs showing different types of stock&#10;&#10;Description automatically generated with medium confidence">
            <a:extLst>
              <a:ext uri="{FF2B5EF4-FFF2-40B4-BE49-F238E27FC236}">
                <a16:creationId xmlns:a16="http://schemas.microsoft.com/office/drawing/2014/main" id="{3083234B-9505-5BD5-82EF-0DA884882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770" y="1745117"/>
            <a:ext cx="6422587" cy="457288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E30353-A787-444F-BC53-2D2B116A4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914" y="3178742"/>
            <a:ext cx="43180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62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CA6E9-8909-25A1-454F-1D0117348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A2ED-377F-E3CC-56E8-64090B8C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71086"/>
          </a:xfrm>
        </p:spPr>
        <p:txBody>
          <a:bodyPr>
            <a:normAutofit fontScale="90000"/>
          </a:bodyPr>
          <a:lstStyle/>
          <a:p>
            <a:r>
              <a:rPr lang="en-US" dirty="0"/>
              <a:t>Testing Results – Microsoft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 descr="A group of graphs and charts&#10;&#10;Description automatically generated">
            <a:extLst>
              <a:ext uri="{FF2B5EF4-FFF2-40B4-BE49-F238E27FC236}">
                <a16:creationId xmlns:a16="http://schemas.microsoft.com/office/drawing/2014/main" id="{9554561A-5B4B-2814-7224-52862EB68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808" y="1919287"/>
            <a:ext cx="6498110" cy="462665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C0DEEC-55E7-C56B-BCBF-61D2BA803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135" y="2994694"/>
            <a:ext cx="43180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42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5A1A5-21D3-E2BC-E006-3873C2C2A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902A-0324-6922-EEDB-759B44EF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71086"/>
          </a:xfrm>
        </p:spPr>
        <p:txBody>
          <a:bodyPr/>
          <a:lstStyle/>
          <a:p>
            <a:r>
              <a:rPr lang="en-US" dirty="0"/>
              <a:t>Testing Results - Adobe</a:t>
            </a:r>
          </a:p>
        </p:txBody>
      </p:sp>
      <p:pic>
        <p:nvPicPr>
          <p:cNvPr id="6" name="Content Placeholder 5" descr="A group of graphs on a white background&#10;&#10;Description automatically generated">
            <a:extLst>
              <a:ext uri="{FF2B5EF4-FFF2-40B4-BE49-F238E27FC236}">
                <a16:creationId xmlns:a16="http://schemas.microsoft.com/office/drawing/2014/main" id="{287F9E33-D28F-1E0F-820F-527ECB493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000" y="1603177"/>
            <a:ext cx="6621941" cy="471482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D4A311-3B80-B6F3-6782-17C2EC109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507" y="2994693"/>
            <a:ext cx="39751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48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3878E-6488-B6E4-B44F-25B43C52C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E11-CA8D-0248-0983-5C0CBACC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71086"/>
          </a:xfrm>
        </p:spPr>
        <p:txBody>
          <a:bodyPr/>
          <a:lstStyle/>
          <a:p>
            <a:r>
              <a:rPr lang="en-US" dirty="0"/>
              <a:t>Testing Results - Adobe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8F8E4A-4A6B-0774-3D0A-2E41D6B25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S&amp;P 500 Context:</a:t>
            </a:r>
          </a:p>
          <a:p>
            <a:endParaRPr lang="en-US" dirty="0"/>
          </a:p>
          <a:p>
            <a:r>
              <a:rPr lang="en-US" dirty="0"/>
              <a:t>S&amp;P returned 21.8% in 2017 → DQN beat it for MSFT/AMZN/GOOG but with higher risk.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9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8013-181D-43F8-62EE-2145D394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20230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F7878-A7B6-764F-105A-1FA331789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742303"/>
            <a:ext cx="11101136" cy="4566421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Objective: Develop an intelligent trading system using Deep Q-Learning to maximize portfolio returns</a:t>
            </a:r>
          </a:p>
          <a:p>
            <a:pPr marL="342900" indent="-342900">
              <a:buAutoNum type="arabicPeriod"/>
            </a:pPr>
            <a:r>
              <a:rPr lang="en-US" dirty="0"/>
              <a:t>Application: Autonomous decision-making for stock trading (buy, sell, hold)</a:t>
            </a:r>
          </a:p>
          <a:p>
            <a:pPr marL="342900" indent="-342900">
              <a:buAutoNum type="arabicPeriod"/>
            </a:pPr>
            <a:r>
              <a:rPr lang="en-US" dirty="0"/>
              <a:t>Data Source: 5-year historical stock data</a:t>
            </a:r>
          </a:p>
          <a:p>
            <a:pPr marL="342900" indent="-342900">
              <a:buAutoNum type="arabicPeriod"/>
            </a:pPr>
            <a:r>
              <a:rPr lang="en-US" dirty="0"/>
              <a:t>Approach: Combining reinforcement learning with deep neural networks to learn optimal trading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232235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47DBD-852C-C6F2-9B8B-A23738156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ABFE5-05BA-4AFC-BD2A-CFCA2D19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71086"/>
          </a:xfrm>
        </p:spPr>
        <p:txBody>
          <a:bodyPr/>
          <a:lstStyle/>
          <a:p>
            <a:r>
              <a:rPr lang="en-US" dirty="0"/>
              <a:t>Testing Results - 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29EAED-6EB6-43C4-493B-75B635B6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Key Insights:</a:t>
            </a:r>
          </a:p>
          <a:p>
            <a:pPr marL="0" indent="0">
              <a:buNone/>
            </a:pPr>
            <a:r>
              <a:rPr lang="en-US" b="1" dirty="0"/>
              <a:t>1. Consistent Underperformance:</a:t>
            </a:r>
          </a:p>
          <a:p>
            <a:pPr marL="450000" lvl="1" indent="0">
              <a:buNone/>
            </a:pPr>
            <a:r>
              <a:rPr lang="en-US" b="1" dirty="0"/>
              <a:t>    </a:t>
            </a:r>
            <a:r>
              <a:rPr lang="en-US" dirty="0"/>
              <a:t>DQN trailed Buy &amp; Hold by 5.5% on average (worse for high-momentum stocks like AMZN).</a:t>
            </a:r>
          </a:p>
          <a:p>
            <a:pPr marL="0" indent="0">
              <a:buNone/>
            </a:pPr>
            <a:r>
              <a:rPr lang="en-US" b="1" dirty="0"/>
              <a:t>2. Low Activity:</a:t>
            </a:r>
          </a:p>
          <a:p>
            <a:pPr marL="450000" lvl="1" indent="0">
              <a:buNone/>
            </a:pPr>
            <a:r>
              <a:rPr lang="en-US" b="1" dirty="0"/>
              <a:t>   </a:t>
            </a:r>
            <a:r>
              <a:rPr lang="en-US" dirty="0"/>
              <a:t>Rare trades (avg. 7 buys/stock, 0 sells) → Strategy overly favored "Hold."</a:t>
            </a:r>
          </a:p>
          <a:p>
            <a:pPr marL="0" indent="0">
              <a:buNone/>
            </a:pPr>
            <a:r>
              <a:rPr lang="en-US" b="1" dirty="0"/>
              <a:t>3. Risk Mitigation:</a:t>
            </a:r>
          </a:p>
          <a:p>
            <a:pPr marL="450000" lvl="1" indent="0">
              <a:buNone/>
            </a:pPr>
            <a:r>
              <a:rPr lang="en-US" dirty="0"/>
              <a:t>Lower drawdowns vs. B&amp;H in 3/5 stocks (e.g., MSFT: 7.2% vs 10.1%).</a:t>
            </a:r>
          </a:p>
        </p:txBody>
      </p:sp>
    </p:spTree>
    <p:extLst>
      <p:ext uri="{BB962C8B-B14F-4D97-AF65-F5344CB8AC3E}">
        <p14:creationId xmlns:p14="http://schemas.microsoft.com/office/powerpoint/2010/main" val="3291102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88EE-39F5-B084-307A-607532EC1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954971"/>
          </a:xfrm>
        </p:spPr>
        <p:txBody>
          <a:bodyPr/>
          <a:lstStyle/>
          <a:p>
            <a:r>
              <a:rPr lang="en-US" dirty="0"/>
              <a:t>Conclusions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A4803-9B48-82F7-839F-D9CE78EF8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494971"/>
            <a:ext cx="11101136" cy="5363029"/>
          </a:xfrm>
        </p:spPr>
        <p:txBody>
          <a:bodyPr>
            <a:normAutofit/>
          </a:bodyPr>
          <a:lstStyle/>
          <a:p>
            <a:r>
              <a:rPr lang="en-US" b="1" dirty="0"/>
              <a:t>Performance Analysis</a:t>
            </a:r>
            <a:r>
              <a:rPr lang="en-US" dirty="0"/>
              <a:t>: Met S&amp;P Benchmark for yearly projection</a:t>
            </a:r>
          </a:p>
          <a:p>
            <a:r>
              <a:rPr lang="en-US" dirty="0"/>
              <a:t>Improvement Areas:</a:t>
            </a:r>
          </a:p>
          <a:p>
            <a:pPr lvl="1"/>
            <a:r>
              <a:rPr lang="en-US" dirty="0"/>
              <a:t>Enhanced state representation (additional technical indicators)</a:t>
            </a:r>
          </a:p>
          <a:p>
            <a:pPr lvl="1"/>
            <a:r>
              <a:rPr lang="en-US" dirty="0"/>
              <a:t>More sophisticated reward function</a:t>
            </a:r>
          </a:p>
          <a:p>
            <a:pPr lvl="1"/>
            <a:r>
              <a:rPr lang="en-US" dirty="0"/>
              <a:t>Hyperparameter optimization</a:t>
            </a:r>
          </a:p>
          <a:p>
            <a:pPr lvl="1"/>
            <a:r>
              <a:rPr lang="en-US" dirty="0"/>
              <a:t>Longer training period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LSTM Integration: Incorporate Long Short-Term Memory networks to:</a:t>
            </a:r>
          </a:p>
          <a:p>
            <a:pPr lvl="1"/>
            <a:r>
              <a:rPr lang="en-US" dirty="0"/>
              <a:t>Capture temporal dependencies in price sequences</a:t>
            </a:r>
          </a:p>
          <a:p>
            <a:pPr lvl="1"/>
            <a:r>
              <a:rPr lang="en-US" dirty="0"/>
              <a:t>Recognize complex market patterns beyond MA crossovers</a:t>
            </a:r>
          </a:p>
          <a:p>
            <a:pPr lvl="1"/>
            <a:r>
              <a:rPr lang="en-US" dirty="0"/>
              <a:t>Integrate memory of past market behaviors into decision making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10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B236C-2B98-720A-F50C-977D6C854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5119-D09F-954B-F29A-E53B187AF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954971"/>
          </a:xfrm>
        </p:spPr>
        <p:txBody>
          <a:bodyPr/>
          <a:lstStyle/>
          <a:p>
            <a:r>
              <a:rPr lang="en-US" dirty="0"/>
              <a:t>Conclusions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DB62C-4E13-0BBA-9B8F-7C0A12399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494971"/>
            <a:ext cx="11101136" cy="5363029"/>
          </a:xfrm>
        </p:spPr>
        <p:txBody>
          <a:bodyPr>
            <a:normAutofit/>
          </a:bodyPr>
          <a:lstStyle/>
          <a:p>
            <a:r>
              <a:rPr lang="en-US" dirty="0"/>
              <a:t>Transaction Cost Modeling:</a:t>
            </a:r>
          </a:p>
          <a:p>
            <a:pPr lvl="1"/>
            <a:r>
              <a:rPr lang="en-US" dirty="0"/>
              <a:t>Implement realistic bid-ask spreads</a:t>
            </a:r>
          </a:p>
          <a:p>
            <a:pPr lvl="1"/>
            <a:r>
              <a:rPr lang="en-US" dirty="0"/>
              <a:t>Account for broker commissions and fees</a:t>
            </a:r>
          </a:p>
          <a:p>
            <a:pPr lvl="1"/>
            <a:r>
              <a:rPr lang="en-US" dirty="0"/>
              <a:t>Model market impact for larger position sizes</a:t>
            </a:r>
          </a:p>
          <a:p>
            <a:pPr lvl="1"/>
            <a:r>
              <a:rPr lang="en-US" dirty="0"/>
              <a:t>Optimize trade timing to minimize execution costs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2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6141-C865-C588-7C1E-0C613060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295835"/>
            <a:ext cx="11101135" cy="1043703"/>
          </a:xfrm>
        </p:spPr>
        <p:txBody>
          <a:bodyPr/>
          <a:lstStyle/>
          <a:p>
            <a:r>
              <a:rPr lang="en-US" dirty="0"/>
              <a:t>Industry Relevance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9646FE-6C56-18B1-AC11-4FF80FAE41E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0000" y="1215614"/>
          <a:ext cx="11101136" cy="5346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115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8EA6-2A0A-66CC-8E6C-CFA170A6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42057"/>
          </a:xfrm>
        </p:spPr>
        <p:txBody>
          <a:bodyPr/>
          <a:lstStyle/>
          <a:p>
            <a:r>
              <a:rPr lang="en-US" dirty="0"/>
              <a:t>Q – Learning Foundation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B68E84-54CA-DBB3-7FB9-F53C1470D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0717" y="1582057"/>
            <a:ext cx="5219700" cy="825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724793-8D84-ED16-C672-AC0F14E6D5FF}"/>
              </a:ext>
            </a:extLst>
          </p:cNvPr>
          <p:cNvSpPr txBox="1"/>
          <p:nvPr/>
        </p:nvSpPr>
        <p:spPr>
          <a:xfrm>
            <a:off x="796065" y="2753957"/>
            <a:ext cx="106557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Where:</a:t>
            </a:r>
          </a:p>
          <a:p>
            <a:r>
              <a:rPr lang="en-US" dirty="0"/>
              <a:t>- Q(s, a) is the Q-value for state s and action a.</a:t>
            </a:r>
          </a:p>
          <a:p>
            <a:r>
              <a:rPr lang="en-US" dirty="0"/>
              <a:t>- alpha is the learning rate, controlling how much new information overrides old information.</a:t>
            </a:r>
          </a:p>
          <a:p>
            <a:r>
              <a:rPr lang="en-US" dirty="0"/>
              <a:t>- R is the immediate reward for taking action a in state s.</a:t>
            </a:r>
          </a:p>
          <a:p>
            <a:r>
              <a:rPr lang="en-US" dirty="0"/>
              <a:t>- </a:t>
            </a:r>
            <a:r>
              <a:rPr lang="en-US" dirty="0" err="1"/>
              <a:t>gammais</a:t>
            </a:r>
            <a:r>
              <a:rPr lang="en-US" dirty="0"/>
              <a:t> the discount factor, representing the importance of future rewards.</a:t>
            </a:r>
          </a:p>
          <a:p>
            <a:r>
              <a:rPr lang="en-US" dirty="0"/>
              <a:t>- </a:t>
            </a:r>
            <a:r>
              <a:rPr lang="en-US" dirty="0" err="1"/>
              <a:t>max_a</a:t>
            </a:r>
            <a:r>
              <a:rPr lang="en-US" dirty="0"/>
              <a:t> Q(s’, a’) is the maximum Q-value for the next state s’, representing the best possible reward achievable from that state.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269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11F0F1-2B93-72B8-7293-69122ACC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61969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800" dirty="0"/>
              <a:t>Q – Learning Foundation</a:t>
            </a:r>
            <a:br>
              <a:rPr lang="en-US" sz="6800" dirty="0"/>
            </a:br>
            <a:r>
              <a:rPr lang="en-US" sz="6800" dirty="0"/>
              <a:t>AGENT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87C7F5-934E-029F-B290-80345CFF9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010" r="-1" b="1354"/>
          <a:stretch/>
        </p:blipFill>
        <p:spPr>
          <a:xfrm>
            <a:off x="5747424" y="10"/>
            <a:ext cx="64445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F832D9-9E09-40D4-AD67-47851A25D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27235-67DB-4E91-F899-576D32B88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</p:spPr>
        <p:txBody>
          <a:bodyPr anchor="t">
            <a:normAutofit/>
          </a:bodyPr>
          <a:lstStyle/>
          <a:p>
            <a:r>
              <a:rPr lang="en-US" dirty="0"/>
              <a:t>Analogy &amp; Context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EA09F4-B133-F2FE-88E4-DE51D559DC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894546"/>
              </p:ext>
            </p:extLst>
          </p:nvPr>
        </p:nvGraphicFramePr>
        <p:xfrm>
          <a:off x="539750" y="2090058"/>
          <a:ext cx="11101388" cy="4218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694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C4A0-9DA2-667E-4EE6-5B248DB3D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201714"/>
          </a:xfrm>
        </p:spPr>
        <p:txBody>
          <a:bodyPr/>
          <a:lstStyle/>
          <a:p>
            <a:r>
              <a:rPr lang="en-US" dirty="0"/>
              <a:t>Data Pipeline &amp;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BC703-6A8B-744D-BBF2-A7E11FA12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528887"/>
            <a:ext cx="11101136" cy="432911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Dataset:</a:t>
            </a:r>
          </a:p>
          <a:p>
            <a:pPr lvl="1"/>
            <a:r>
              <a:rPr lang="en-US" dirty="0"/>
              <a:t>5 years of OHLCV data for AAPL (from all_stocks_5yr.csv)</a:t>
            </a:r>
          </a:p>
          <a:p>
            <a:pPr lvl="1"/>
            <a:r>
              <a:rPr lang="en-US" dirty="0"/>
              <a:t>Kaggle URL: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www.kaggle.com</a:t>
            </a:r>
            <a:r>
              <a:rPr lang="en-US" dirty="0">
                <a:hlinkClick r:id="rId2"/>
              </a:rPr>
              <a:t>/datasets/ameythakur20/stock-prices</a:t>
            </a:r>
            <a:endParaRPr lang="en-US" dirty="0"/>
          </a:p>
          <a:p>
            <a:pPr lvl="1"/>
            <a:r>
              <a:rPr lang="en-US" dirty="0"/>
              <a:t>Key features: close price (target), 5-day/1-day moving averages</a:t>
            </a:r>
          </a:p>
          <a:p>
            <a:endParaRPr lang="en-US" dirty="0"/>
          </a:p>
          <a:p>
            <a:r>
              <a:rPr lang="en-US" dirty="0"/>
              <a:t>Preprocessing:</a:t>
            </a:r>
          </a:p>
          <a:p>
            <a:r>
              <a:rPr lang="en-US" dirty="0"/>
              <a:t>Cleaning:</a:t>
            </a:r>
          </a:p>
          <a:p>
            <a:pPr lvl="1"/>
            <a:r>
              <a:rPr lang="en-US" dirty="0"/>
              <a:t>Dropped high/low/volume/Name columns</a:t>
            </a:r>
          </a:p>
          <a:p>
            <a:pPr lvl="1"/>
            <a:r>
              <a:rPr lang="en-US" dirty="0"/>
              <a:t>Removed NA values</a:t>
            </a:r>
          </a:p>
          <a:p>
            <a:endParaRPr lang="en-US" dirty="0"/>
          </a:p>
          <a:p>
            <a:r>
              <a:rPr lang="en-US" dirty="0"/>
              <a:t>Feature Engineering:</a:t>
            </a:r>
          </a:p>
          <a:p>
            <a:pPr lvl="1"/>
            <a:r>
              <a:rPr lang="en-US" dirty="0"/>
              <a:t>Added rolling MAs (5day_MA, 1day_MA)</a:t>
            </a:r>
          </a:p>
          <a:p>
            <a:pPr lvl="1"/>
            <a:r>
              <a:rPr lang="en-US" dirty="0"/>
              <a:t>Zero-padded initial MA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843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A49CD-6B11-B70F-2D53-E0EEEB984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920C-E5A5-E225-56D1-A8DAEA60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201714"/>
          </a:xfrm>
        </p:spPr>
        <p:txBody>
          <a:bodyPr/>
          <a:lstStyle/>
          <a:p>
            <a:r>
              <a:rPr lang="en-US" dirty="0"/>
              <a:t>Data Pipeline &amp;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4F4DE-E676-3A49-E10A-76A566D9C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528887"/>
            <a:ext cx="11101136" cy="4329113"/>
          </a:xfrm>
        </p:spPr>
        <p:txBody>
          <a:bodyPr>
            <a:normAutofit/>
          </a:bodyPr>
          <a:lstStyle/>
          <a:p>
            <a:r>
              <a:rPr lang="en-US" dirty="0"/>
              <a:t>State Representation:</a:t>
            </a:r>
          </a:p>
          <a:p>
            <a:pPr lvl="1"/>
            <a:r>
              <a:rPr lang="en-US" dirty="0"/>
              <a:t>Tuple (</a:t>
            </a:r>
            <a:r>
              <a:rPr lang="en-US" dirty="0" err="1"/>
              <a:t>market_trend</a:t>
            </a:r>
            <a:r>
              <a:rPr lang="en-US" dirty="0"/>
              <a:t>, </a:t>
            </a:r>
            <a:r>
              <a:rPr lang="en-US" dirty="0" err="1"/>
              <a:t>can_trade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Trend: 0/1 based on MA crossover</a:t>
            </a:r>
          </a:p>
          <a:p>
            <a:pPr lvl="1"/>
            <a:r>
              <a:rPr lang="en-US" dirty="0"/>
              <a:t>Trade flag: Binary (cash vs. stock position)</a:t>
            </a:r>
          </a:p>
          <a:p>
            <a:pPr marL="450000" lvl="1" indent="0">
              <a:buNone/>
            </a:pPr>
            <a:endParaRPr lang="en-US" dirty="0"/>
          </a:p>
          <a:p>
            <a:pPr lvl="1"/>
            <a:r>
              <a:rPr lang="en-US" dirty="0"/>
              <a:t>Train-Test Split: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80-20 split (chronological)</a:t>
            </a:r>
          </a:p>
          <a:p>
            <a:pPr lvl="1"/>
            <a:r>
              <a:rPr lang="en-US" dirty="0"/>
              <a:t>Training: First 4 years</a:t>
            </a:r>
          </a:p>
          <a:p>
            <a:pPr lvl="1"/>
            <a:r>
              <a:rPr lang="en-US" dirty="0"/>
              <a:t>Testing: Most recent 1 year</a:t>
            </a:r>
          </a:p>
        </p:txBody>
      </p:sp>
    </p:spTree>
    <p:extLst>
      <p:ext uri="{BB962C8B-B14F-4D97-AF65-F5344CB8AC3E}">
        <p14:creationId xmlns:p14="http://schemas.microsoft.com/office/powerpoint/2010/main" val="822522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452-671C-89AA-1901-AE28CE5E1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998514"/>
          </a:xfrm>
        </p:spPr>
        <p:txBody>
          <a:bodyPr/>
          <a:lstStyle/>
          <a:p>
            <a:r>
              <a:rPr lang="en-US" dirty="0"/>
              <a:t>Deep Learning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FABF5-E8CA-94BE-F147-250E8A567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727201"/>
            <a:ext cx="11101136" cy="4581524"/>
          </a:xfrm>
        </p:spPr>
        <p:txBody>
          <a:bodyPr/>
          <a:lstStyle/>
          <a:p>
            <a:r>
              <a:rPr lang="en-US" dirty="0"/>
              <a:t>Challenge: Traditional Q-tables cannot handle continuous state spaces in financial markets</a:t>
            </a:r>
          </a:p>
          <a:p>
            <a:r>
              <a:rPr lang="en-US" dirty="0"/>
              <a:t>Solution: Deep Neural Network as function approximator</a:t>
            </a:r>
          </a:p>
          <a:p>
            <a:r>
              <a:rPr lang="en-US" dirty="0"/>
              <a:t>Loss Function: MSE between predicted Q-values and target Q-values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EB6B42-FB06-50D6-104F-3A493FDD9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291" y="4000955"/>
            <a:ext cx="52959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69421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1083</Words>
  <Application>Microsoft Macintosh PowerPoint</Application>
  <PresentationFormat>Widescreen</PresentationFormat>
  <Paragraphs>140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Avenir Next LT Pro</vt:lpstr>
      <vt:lpstr>Bell MT</vt:lpstr>
      <vt:lpstr>GlowVTI</vt:lpstr>
      <vt:lpstr>Deep Q-Learning for Stock Trading Portfolio</vt:lpstr>
      <vt:lpstr>Introduction</vt:lpstr>
      <vt:lpstr>Industry Relevance</vt:lpstr>
      <vt:lpstr>Q – Learning Foundation</vt:lpstr>
      <vt:lpstr>Q – Learning Foundation AGENT</vt:lpstr>
      <vt:lpstr>Analogy &amp; Context</vt:lpstr>
      <vt:lpstr>Data Pipeline &amp; Preprocessing</vt:lpstr>
      <vt:lpstr>Data Pipeline &amp; Preprocessing</vt:lpstr>
      <vt:lpstr>Deep Learning Integration</vt:lpstr>
      <vt:lpstr>Model Architecture</vt:lpstr>
      <vt:lpstr>State Representation</vt:lpstr>
      <vt:lpstr>Reward Functions</vt:lpstr>
      <vt:lpstr>Training Process</vt:lpstr>
      <vt:lpstr>Testing Results - Apple</vt:lpstr>
      <vt:lpstr>Testing Results - Amazon</vt:lpstr>
      <vt:lpstr>Testing Results - Meta</vt:lpstr>
      <vt:lpstr>Testing Results – Microsoft </vt:lpstr>
      <vt:lpstr>Testing Results - Adobe</vt:lpstr>
      <vt:lpstr>Testing Results - Adobe</vt:lpstr>
      <vt:lpstr>Testing Results - Summary</vt:lpstr>
      <vt:lpstr>Conclusions &amp; Future Work</vt:lpstr>
      <vt:lpstr>Conclusions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Odhiambo Owino</dc:creator>
  <cp:lastModifiedBy>Michael Odhiambo Owino</cp:lastModifiedBy>
  <cp:revision>3</cp:revision>
  <dcterms:created xsi:type="dcterms:W3CDTF">2025-04-02T14:52:00Z</dcterms:created>
  <dcterms:modified xsi:type="dcterms:W3CDTF">2025-04-13T03:05:50Z</dcterms:modified>
</cp:coreProperties>
</file>