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391" r:id="rId7"/>
    <p:sldId id="397" r:id="rId8"/>
    <p:sldId id="408" r:id="rId9"/>
    <p:sldId id="398" r:id="rId10"/>
    <p:sldId id="405" r:id="rId11"/>
    <p:sldId id="406" r:id="rId12"/>
    <p:sldId id="404" r:id="rId13"/>
    <p:sldId id="403" r:id="rId14"/>
    <p:sldId id="412" r:id="rId15"/>
    <p:sldId id="407" r:id="rId16"/>
    <p:sldId id="413" r:id="rId17"/>
    <p:sldId id="414" r:id="rId18"/>
    <p:sldId id="4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E5356-BBE5-22DD-4496-B5FD4F76D418}" v="2880" dt="2025-02-11T19:21:54.30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54" y="-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367FA-F083-69C9-AB6F-A862543D6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09DBB3-906F-7BA9-2493-1389456F2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4206C-2E19-F83D-35AD-686787806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09175-B679-DCC8-7345-A2248B402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FF4C2-5D3A-568D-D170-26F94871D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F7780-A153-0864-3E90-0843C4E98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50ECC-0541-ACFC-A183-851346F39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D5789-2289-60CC-6BA8-CB0560420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98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17DCE-1F93-AFCB-82FF-E6E5754BD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74531-43E1-BFD3-F7F4-8E1434C7E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5271B-E6FD-3CD2-0BC2-209CEDD35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6C5A8-0B94-5C76-7990-A1EDFD30B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4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5FCDB-7986-2A0B-5F3A-80111ACB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2DF3A-F4BD-A67A-5596-45DACD25A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5AE48-5519-69B1-9DE7-BFB26E9DC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9A648-CFE3-CB19-6386-059B98FC6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2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hsamaha/aviation-accident-database-synop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4779" y="1230629"/>
            <a:ext cx="7562850" cy="117490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Neue Haas Grotesk Text Pro"/>
              </a:rPr>
              <a:t>DATA-DRIVEN AIRCRAFT ACCIDENT ANALYSIS</a:t>
            </a:r>
            <a:endParaRPr lang="en-US" sz="3200" dirty="0">
              <a:latin typeface="Neue Haas Grotesk Text Pro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CF38E-E7E1-03A9-26D6-F1A94C1BE682}"/>
              </a:ext>
            </a:extLst>
          </p:cNvPr>
          <p:cNvSpPr txBox="1"/>
          <p:nvPr/>
        </p:nvSpPr>
        <p:spPr>
          <a:xfrm>
            <a:off x="4914899" y="3241221"/>
            <a:ext cx="6716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Neue Haas Grotesk Text Pro"/>
              </a:rPr>
              <a:t>ANALYST:  CHARLES OWITI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Fatality by Engine Type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2048578B-83A7-3412-DA1D-9B851E55F30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5816253" cy="3636740"/>
          </a:xfrm>
        </p:spPr>
      </p:sp>
      <p:pic>
        <p:nvPicPr>
          <p:cNvPr id="6" name="Picture 5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73F8E77D-A70D-AA5E-9E68-4FED0015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0" y="2628629"/>
            <a:ext cx="5952616" cy="3636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1E3F1-79B0-2FFC-316E-BA4A3D5D432F}"/>
              </a:ext>
            </a:extLst>
          </p:cNvPr>
          <p:cNvSpPr txBox="1"/>
          <p:nvPr/>
        </p:nvSpPr>
        <p:spPr>
          <a:xfrm>
            <a:off x="6805808" y="3329835"/>
            <a:ext cx="448849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Certain engine types such as </a:t>
            </a:r>
            <a:r>
              <a:rPr lang="en-US" b="1" dirty="0">
                <a:solidFill>
                  <a:schemeClr val="bg1"/>
                </a:solidFill>
              </a:rPr>
              <a:t>RECIPROCATING </a:t>
            </a:r>
            <a:r>
              <a:rPr lang="en-US" dirty="0">
                <a:solidFill>
                  <a:schemeClr val="bg1"/>
                </a:solidFill>
              </a:rPr>
              <a:t>are involved in the most </a:t>
            </a:r>
            <a:r>
              <a:rPr lang="en-US">
                <a:solidFill>
                  <a:schemeClr val="bg1"/>
                </a:solidFill>
              </a:rPr>
              <a:t>accidents.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Fatality rate is also high on planes having the same engine.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1A28D-1BE7-0446-0DB3-DF2C9CC98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C3DC-7B68-F45D-46C1-552C021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Analysis by Purpose of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5EB2-FB72-2FA5-FA1C-05965E142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51315" y="3219320"/>
            <a:ext cx="3947160" cy="1572429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1" dirty="0"/>
              <a:t>Personal </a:t>
            </a:r>
            <a:r>
              <a:rPr lang="en-US" dirty="0"/>
              <a:t>use planes tend to be involved in most accidents with almost half the number of accidents reported.</a:t>
            </a:r>
          </a:p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  <p:pic>
        <p:nvPicPr>
          <p:cNvPr id="7" name="Content Placeholder 6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69D5B82A-57B2-7534-A251-03B69A1853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95523" y="2244583"/>
            <a:ext cx="6759270" cy="4033382"/>
          </a:xfrm>
        </p:spPr>
      </p:pic>
    </p:spTree>
    <p:extLst>
      <p:ext uri="{BB962C8B-B14F-4D97-AF65-F5344CB8AC3E}">
        <p14:creationId xmlns:p14="http://schemas.microsoft.com/office/powerpoint/2010/main" val="18893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5941748" cy="2542810"/>
          </a:xfrm>
        </p:spPr>
        <p:txBody>
          <a:bodyPr/>
          <a:lstStyle/>
          <a:p>
            <a:r>
              <a:rPr lang="en-US" dirty="0"/>
              <a:t>Uninjured Passengers by Engine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0460" y="676407"/>
            <a:ext cx="5198269" cy="2305050"/>
          </a:xfrm>
        </p:spPr>
        <p:txBody>
          <a:bodyPr vert="horz" lIns="0" tIns="274320" rIns="91440" bIns="45720" rtlCol="0" anchor="t">
            <a:normAutofit/>
          </a:bodyPr>
          <a:lstStyle/>
          <a:p>
            <a:pPr marL="342900" indent="-342900">
              <a:buFont typeface="Calibri"/>
              <a:buChar char="-"/>
            </a:pPr>
            <a:r>
              <a:rPr lang="en-US" dirty="0"/>
              <a:t>Planes with </a:t>
            </a:r>
            <a:r>
              <a:rPr lang="en-US" b="1" dirty="0"/>
              <a:t>Turbo Fun</a:t>
            </a:r>
            <a:r>
              <a:rPr lang="en-US" dirty="0"/>
              <a:t> are relatively safe compared to other engine types as the number of uninjured passengers is high.</a:t>
            </a:r>
          </a:p>
        </p:txBody>
      </p:sp>
      <p:pic>
        <p:nvPicPr>
          <p:cNvPr id="5" name="Content Placeholder 4" descr="A graph with numbers and colored bars&#10;&#10;AI-generated content may be incorrect.">
            <a:extLst>
              <a:ext uri="{FF2B5EF4-FFF2-40B4-BE49-F238E27FC236}">
                <a16:creationId xmlns:a16="http://schemas.microsoft.com/office/drawing/2014/main" id="{187DDC33-A58C-6D94-5850-C5B001657E0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02087" y="2404134"/>
            <a:ext cx="5793253" cy="3996736"/>
          </a:xfr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F7935-869B-645C-E4E1-B1F762814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615792-00D5-0AF0-166E-1AF30AEB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273110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a typeface="+mj-lt"/>
                <a:cs typeface="+mj-lt"/>
              </a:rPr>
              <a:t>Accidents by Aircraft Manufacturer Over Time</a:t>
            </a:r>
            <a:endParaRPr lang="en-US" sz="4000" dirty="0" err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8B11C-4C1F-44A7-1EFF-E5FA7B05DB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86" y="2061046"/>
            <a:ext cx="8986365" cy="4452022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859790" lvl="1" indent="-457200"/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3210" indent="-28321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AED7BE-F0C5-BE32-BBBB-813E55F51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B13F2BD-9B0F-FD56-5AE4-186515DE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98DEC31-D439-A2C4-A1F3-3EAB530EA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93D955A-14E2-F49C-73DA-77FB559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DCEDC3E-AE5D-F85B-BB16-92DA7A2A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96" y="1711173"/>
            <a:ext cx="7837510" cy="5147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FCDB7-A9CE-65B2-5788-0AF22611AFB6}"/>
              </a:ext>
            </a:extLst>
          </p:cNvPr>
          <p:cNvSpPr txBox="1"/>
          <p:nvPr/>
        </p:nvSpPr>
        <p:spPr>
          <a:xfrm>
            <a:off x="720247" y="2745287"/>
            <a:ext cx="29540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Aircraft accidents have generally reduced over the years </a:t>
            </a:r>
          </a:p>
        </p:txBody>
      </p:sp>
    </p:spTree>
    <p:extLst>
      <p:ext uri="{BB962C8B-B14F-4D97-AF65-F5344CB8AC3E}">
        <p14:creationId xmlns:p14="http://schemas.microsoft.com/office/powerpoint/2010/main" val="33075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367B-73BB-96F8-78B1-F55C7744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7FDF-4081-B51A-5475-B6121745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20439"/>
          </a:xfrm>
        </p:spPr>
        <p:txBody>
          <a:bodyPr/>
          <a:lstStyle/>
          <a:p>
            <a:r>
              <a:rPr lang="en-US" dirty="0">
                <a:latin typeface="Neue Haas Grotesk Text Pro"/>
              </a:rPr>
              <a:t>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8F9ED-BE91-25AF-C2EC-D2F043C37D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47863"/>
            <a:ext cx="8541793" cy="4481772"/>
          </a:xfrm>
        </p:spPr>
        <p:txBody>
          <a:bodyPr vert="horz" lIns="0" tIns="457200" rIns="0" bIns="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0">
                <a:ea typeface="+mn-lt"/>
                <a:cs typeface="+mn-lt"/>
              </a:rPr>
              <a:t>Aircraft Make and Model</a:t>
            </a:r>
            <a:endParaRPr lang="en-US" b="0">
              <a:solidFill>
                <a:srgbClr val="5D7D40"/>
              </a:solidFill>
              <a:ea typeface="+mn-lt"/>
              <a:cs typeface="+mn-lt"/>
            </a:endParaRPr>
          </a:p>
          <a:p>
            <a:pPr lvl="1" indent="-283210"/>
            <a:r>
              <a:rPr lang="en-US" dirty="0">
                <a:solidFill>
                  <a:srgbClr val="5D7D40"/>
                </a:solidFill>
                <a:ea typeface="+mn-lt"/>
                <a:cs typeface="+mn-lt"/>
              </a:rPr>
              <a:t>Focus should be on models and makes with the least number of accidents and a high number of survival rate</a:t>
            </a:r>
            <a:endParaRPr lang="en-US" b="0" dirty="0">
              <a:solidFill>
                <a:srgbClr val="5D7D4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b="0"/>
              <a:t>Engine Type and number of engines</a:t>
            </a:r>
          </a:p>
          <a:p>
            <a:pPr marL="859790" lvl="1" indent="-457200"/>
            <a:r>
              <a:rPr lang="en-US">
                <a:solidFill>
                  <a:srgbClr val="5D7D40"/>
                </a:solidFill>
              </a:rPr>
              <a:t>Airoplans with more than one engine are relatively save hence should be considired.</a:t>
            </a:r>
            <a:endParaRPr lang="en-US" b="0" dirty="0">
              <a:solidFill>
                <a:srgbClr val="5D7D40"/>
              </a:solidFill>
            </a:endParaRPr>
          </a:p>
          <a:p>
            <a:pPr marL="457200" indent="-457200">
              <a:buAutoNum type="arabicPeriod"/>
            </a:pPr>
            <a:r>
              <a:rPr lang="en-US" b="0"/>
              <a:t>Flight Purpose and Risk Levels</a:t>
            </a:r>
          </a:p>
          <a:p>
            <a:pPr marL="859790" lvl="1" indent="-457200">
              <a:buFont typeface="Arial"/>
              <a:buChar char="•"/>
            </a:pPr>
            <a:r>
              <a:rPr lang="en-US">
                <a:solidFill>
                  <a:srgbClr val="5D7D40"/>
                </a:solidFill>
              </a:rPr>
              <a:t>The business should prioritize business and less risky flight purposes when entering the industry.</a:t>
            </a:r>
          </a:p>
          <a:p>
            <a:pPr marL="859790" lvl="1" indent="-457200">
              <a:buFont typeface="Arial"/>
              <a:buChar char="•"/>
            </a:pPr>
            <a:endParaRPr lang="en-US" dirty="0">
              <a:solidFill>
                <a:srgbClr val="5D7D40"/>
              </a:solidFill>
            </a:endParaRPr>
          </a:p>
          <a:p>
            <a:pPr marL="859790" lvl="1" indent="-457200">
              <a:buFont typeface="Arial"/>
              <a:buChar char="•"/>
            </a:pPr>
            <a:r>
              <a:rPr lang="en-US">
                <a:solidFill>
                  <a:srgbClr val="5D7D40"/>
                </a:solidFill>
              </a:rPr>
              <a:t>Proper training of pilots and high observation on variours weather conditions should be considered.</a:t>
            </a:r>
            <a:endParaRPr lang="en-US" b="0"/>
          </a:p>
          <a:p>
            <a:pPr marL="283210" indent="-283210">
              <a:buAutoNum type="arabicPeriod"/>
            </a:pPr>
            <a:endParaRPr lang="en-US" b="0" dirty="0"/>
          </a:p>
          <a:p>
            <a:pPr marL="283210" indent="-283210">
              <a:buAutoNum type="arabicPeriod"/>
            </a:pPr>
            <a:endParaRPr lang="en-US" b="0" dirty="0"/>
          </a:p>
          <a:p>
            <a:pPr marL="283210" indent="-283210">
              <a:buAutoNum type="arabicPeriod"/>
            </a:pPr>
            <a:endParaRPr lang="en-US" b="0" dirty="0"/>
          </a:p>
          <a:p>
            <a:pPr marL="283210" indent="-283210">
              <a:buAutoNum type="arabicPeriod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7300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74B46-AA7F-C777-8C99-14DA13E13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3AB5-8FA7-59F8-3825-EB12BD51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F60A-4CAD-A3A3-C578-AE688F57CA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Charles Owiti</a:t>
            </a:r>
            <a:endParaRPr lang="en-US" dirty="0"/>
          </a:p>
          <a:p>
            <a:r>
              <a:rPr lang="en-US"/>
              <a:t>Charles.owiti@student.moringaschool.com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4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latin typeface="Neue Haas Grotesk Text Pro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47863"/>
            <a:ext cx="7706725" cy="4492211"/>
          </a:xfrm>
        </p:spPr>
        <p:txBody>
          <a:bodyPr vert="horz" lIns="0" tIns="457200" rIns="0" bIns="0" rtlCol="0" anchor="t">
            <a:normAutofit lnSpcReduction="10000"/>
          </a:bodyPr>
          <a:lstStyle/>
          <a:p>
            <a:pPr marL="283210" indent="-283210"/>
            <a:r>
              <a:rPr lang="en-US" b="0">
                <a:ea typeface="+mn-lt"/>
                <a:cs typeface="+mn-lt"/>
              </a:rPr>
              <a:t>The company is expanding into the aviation industry but lacks insights into the risks associated with different aircraft. </a:t>
            </a:r>
          </a:p>
          <a:p>
            <a:pPr marL="283210" indent="-283210"/>
            <a:r>
              <a:rPr lang="en-US" b="0">
                <a:ea typeface="+mn-lt"/>
                <a:cs typeface="+mn-lt"/>
              </a:rPr>
              <a:t>To ensure a safe and profitable entry into this industry, we need to identify the lowest-risk aircraft models for commercial and private operations. </a:t>
            </a:r>
          </a:p>
          <a:p>
            <a:pPr marL="283210" indent="-283210"/>
            <a:r>
              <a:rPr lang="en-US" b="0">
                <a:ea typeface="+mn-lt"/>
                <a:cs typeface="+mn-lt"/>
              </a:rPr>
              <a:t>This analysis examines historical accident data, focusing on aircraft make and model, engine type, and flight purpose to identify trends in safety and risk. </a:t>
            </a:r>
          </a:p>
          <a:p>
            <a:pPr marL="283210" indent="-283210"/>
            <a:r>
              <a:rPr lang="en-US" b="0">
                <a:ea typeface="+mn-lt"/>
                <a:cs typeface="+mn-lt"/>
              </a:rPr>
              <a:t>The findings will provide data-driven recommendations to guide in decisions making and minimize operational risks. 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86" y="2061046"/>
            <a:ext cx="8986365" cy="4452022"/>
          </a:xfrm>
        </p:spPr>
        <p:txBody>
          <a:bodyPr vert="horz" lIns="0" tIns="228600" rIns="0" bIns="0" rtlCol="0" anchor="t">
            <a:normAutofit lnSpcReduction="10000"/>
          </a:bodyPr>
          <a:lstStyle/>
          <a:p>
            <a:pPr marL="283210" indent="-283210">
              <a:buAutoNum type="arabicPeriod"/>
            </a:pPr>
            <a:r>
              <a:rPr lang="en-US" dirty="0">
                <a:ea typeface="+mn-lt"/>
                <a:cs typeface="+mn-lt"/>
              </a:rPr>
              <a:t>The company is expanding into the aviation industry and wants to acquire aircrafts. </a:t>
            </a:r>
            <a:endParaRPr lang="en-US" dirty="0"/>
          </a:p>
          <a:p>
            <a:pPr marL="283210" indent="-283210">
              <a:buAutoNum type="arabicPeriod"/>
            </a:pPr>
            <a:r>
              <a:rPr lang="en-US" dirty="0">
                <a:ea typeface="+mn-lt"/>
                <a:cs typeface="+mn-lt"/>
              </a:rPr>
              <a:t>The focus of the analysis is to determine which </a:t>
            </a:r>
            <a:r>
              <a:rPr lang="en-US" b="1" dirty="0">
                <a:ea typeface="+mn-lt"/>
                <a:cs typeface="+mn-lt"/>
              </a:rPr>
              <a:t>aircraft models</a:t>
            </a:r>
            <a:r>
              <a:rPr lang="en-US" dirty="0">
                <a:ea typeface="+mn-lt"/>
                <a:cs typeface="+mn-lt"/>
              </a:rPr>
              <a:t> are </a:t>
            </a:r>
            <a:r>
              <a:rPr lang="en-US" b="1" dirty="0">
                <a:ea typeface="+mn-lt"/>
                <a:cs typeface="+mn-lt"/>
              </a:rPr>
              <a:t>safest </a:t>
            </a:r>
            <a:r>
              <a:rPr lang="en-US" dirty="0">
                <a:ea typeface="+mn-lt"/>
                <a:cs typeface="+mn-lt"/>
              </a:rPr>
              <a:t>for commercial and private use. </a:t>
            </a:r>
            <a:endParaRPr lang="en-US" dirty="0"/>
          </a:p>
          <a:p>
            <a:pPr marL="283210" indent="-283210">
              <a:buAutoNum type="arabicPeriod"/>
            </a:pPr>
            <a:r>
              <a:rPr lang="en-US" dirty="0">
                <a:ea typeface="+mn-lt"/>
                <a:cs typeface="+mn-lt"/>
              </a:rPr>
              <a:t>Decision-makers require </a:t>
            </a:r>
            <a:r>
              <a:rPr lang="en-US" b="1" dirty="0">
                <a:ea typeface="+mn-lt"/>
                <a:cs typeface="+mn-lt"/>
              </a:rPr>
              <a:t>clear, </a:t>
            </a:r>
            <a:r>
              <a:rPr lang="en-US" dirty="0">
                <a:ea typeface="+mn-lt"/>
                <a:cs typeface="+mn-lt"/>
              </a:rPr>
              <a:t>and</a:t>
            </a:r>
            <a:r>
              <a:rPr lang="en-US" b="1" dirty="0">
                <a:ea typeface="+mn-lt"/>
                <a:cs typeface="+mn-lt"/>
              </a:rPr>
              <a:t> data-backed insights</a:t>
            </a:r>
            <a:r>
              <a:rPr lang="en-US" dirty="0">
                <a:ea typeface="+mn-lt"/>
                <a:cs typeface="+mn-lt"/>
              </a:rPr>
              <a:t> to minimize risk and optimize investment.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Key Business Objectives</a:t>
            </a:r>
            <a:endParaRPr lang="en-US" b="1" dirty="0">
              <a:ea typeface="+mn-lt"/>
              <a:cs typeface="+mn-lt"/>
            </a:endParaRPr>
          </a:p>
          <a:p>
            <a:pPr marL="859790" lvl="1" indent="-457200"/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Determine which aircraft models have the lowest accident rates.</a:t>
            </a:r>
            <a:endParaRPr lang="en-US" b="1"/>
          </a:p>
          <a:p>
            <a:pPr marL="859790" lvl="1" indent="-457200"/>
            <a:r>
              <a:rPr lang="en-US" b="1" dirty="0">
                <a:ea typeface="+mn-lt"/>
                <a:cs typeface="+mn-lt"/>
              </a:rPr>
              <a:t>Identify key risk factors such weather, flight phase, aircraft manufacturer.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859790" lvl="1" indent="-457200"/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Provide three concrete business recommendations to guide aircraft purchase decisions.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859790" lvl="1" indent="-457200"/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3210" indent="-283210">
              <a:buAutoNum type="arabicPeriod"/>
            </a:pPr>
            <a:endParaRPr lang="en-US" dirty="0"/>
          </a:p>
          <a:p>
            <a:pPr marL="283210" indent="-283210">
              <a:buAutoNum type="arabicPeriod"/>
            </a:pPr>
            <a:endParaRPr lang="en-US" dirty="0"/>
          </a:p>
          <a:p>
            <a:pPr marL="283210" indent="-283210">
              <a:buAutoNum type="arabicPeriod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6823" y="535047"/>
            <a:ext cx="6402859" cy="3291840"/>
          </a:xfr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a typeface="+mj-lt"/>
                <a:cs typeface="+mj-lt"/>
              </a:rPr>
              <a:t>Data Understanding</a:t>
            </a:r>
            <a:endParaRPr lang="en-US" sz="44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A deeper dive into understanding the data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2536850"/>
          </a:xfrm>
        </p:spPr>
        <p:txBody>
          <a:bodyPr vert="horz" lIns="0" tIns="45720" rIns="0" bIns="0" rtlCol="0" anchor="t">
            <a:normAutofit/>
          </a:bodyPr>
          <a:lstStyle/>
          <a:p>
            <a:pPr marL="0" lvl="1" indent="0">
              <a:buNone/>
            </a:pPr>
            <a:r>
              <a:rPr lang="en-US" b="1" dirty="0"/>
              <a:t>Dataset Insight </a:t>
            </a:r>
          </a:p>
          <a:p>
            <a:pPr marL="0" lvl="1" indent="0">
              <a:buNone/>
            </a:pPr>
            <a:r>
              <a:rPr lang="en-US" dirty="0"/>
              <a:t>The dataset consists of </a:t>
            </a:r>
            <a:r>
              <a:rPr lang="en-US" b="1" dirty="0"/>
              <a:t>88,889</a:t>
            </a:r>
            <a:r>
              <a:rPr lang="en-US" dirty="0"/>
              <a:t> rows and </a:t>
            </a:r>
            <a:r>
              <a:rPr lang="en-US" b="1" dirty="0"/>
              <a:t>31</a:t>
            </a:r>
            <a:r>
              <a:rPr lang="en-US" dirty="0"/>
              <a:t> columns.</a:t>
            </a:r>
          </a:p>
          <a:p>
            <a:pPr marL="0" lvl="1" indent="0">
              <a:buNone/>
            </a:pPr>
            <a:r>
              <a:rPr lang="en-US" dirty="0"/>
              <a:t>Data was cleaned to ensure that all missing values are dealt with.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2536850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b="1" dirty="0"/>
              <a:t>Key</a:t>
            </a:r>
            <a:r>
              <a:rPr lang="en-US" b="1" dirty="0">
                <a:ea typeface="+mn-lt"/>
                <a:cs typeface="+mn-lt"/>
              </a:rPr>
              <a:t> Variables Analyzed: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Aircraft Make &amp; Model</a:t>
            </a:r>
            <a:r>
              <a:rPr lang="en-US" dirty="0">
                <a:ea typeface="+mn-lt"/>
                <a:cs typeface="+mn-lt"/>
              </a:rPr>
              <a:t> - safety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Engine Type – </a:t>
            </a:r>
            <a:r>
              <a:rPr lang="en-US" dirty="0">
                <a:ea typeface="+mn-lt"/>
                <a:cs typeface="+mn-lt"/>
              </a:rPr>
              <a:t>Reliability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Number of Engines – </a:t>
            </a:r>
            <a:r>
              <a:rPr lang="en-US" dirty="0">
                <a:ea typeface="+mn-lt"/>
                <a:cs typeface="+mn-lt"/>
              </a:rPr>
              <a:t>Reliability 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Purpose of Flight</a:t>
            </a:r>
            <a:r>
              <a:rPr lang="en-US" dirty="0">
                <a:ea typeface="+mn-lt"/>
                <a:cs typeface="+mn-lt"/>
              </a:rPr>
              <a:t> - risk levels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8E6C7-9855-2977-14F9-BD934B0A7A09}"/>
              </a:ext>
            </a:extLst>
          </p:cNvPr>
          <p:cNvSpPr txBox="1"/>
          <p:nvPr/>
        </p:nvSpPr>
        <p:spPr>
          <a:xfrm>
            <a:off x="834080" y="5581135"/>
            <a:ext cx="92881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</a:rPr>
              <a:t>Data Source: </a:t>
            </a:r>
            <a:r>
              <a:rPr lang="en-US" sz="2400" b="1" dirty="0">
                <a:solidFill>
                  <a:srgbClr val="202124"/>
                </a:solidFill>
                <a:ea typeface="+mn-lt"/>
                <a:cs typeface="+mn-lt"/>
                <a:hlinkClick r:id="rId3"/>
              </a:rPr>
              <a:t>Aviation Accident Database &amp; Synopses up to 2023</a:t>
            </a:r>
            <a:endParaRPr lang="en-US" sz="2400" b="1">
              <a:solidFill>
                <a:srgbClr val="202124"/>
              </a:solidFill>
              <a:ea typeface="+mn-lt"/>
              <a:cs typeface="+mn-lt"/>
            </a:endParaRP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Deeper understanding of the data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Make Analysis by Number of Accidents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1603437"/>
            <a:ext cx="2825115" cy="2979628"/>
          </a:xfrm>
        </p:spPr>
        <p:txBody>
          <a:bodyPr vert="horz" lIns="0" tIns="274320" rIns="91440" bIns="45720" rtlCol="0" anchor="t">
            <a:normAutofit/>
          </a:bodyPr>
          <a:lstStyle/>
          <a:p>
            <a:r>
              <a:rPr lang="en-US" dirty="0"/>
              <a:t>Make such as </a:t>
            </a:r>
            <a:r>
              <a:rPr lang="en-US" b="1" dirty="0"/>
              <a:t>CESSNA </a:t>
            </a:r>
            <a:r>
              <a:rPr lang="en-US" dirty="0"/>
              <a:t>and </a:t>
            </a:r>
            <a:r>
              <a:rPr lang="en-US" b="1" dirty="0"/>
              <a:t>PIPER </a:t>
            </a:r>
            <a:r>
              <a:rPr lang="en-US" dirty="0"/>
              <a:t>have high number of accidents </a:t>
            </a:r>
            <a:r>
              <a:rPr lang="en-US"/>
              <a:t>reported.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6" name="Content Placeholder 25" descr="A graph of a number of accidents&#10;&#10;AI-generated content may be incorrect.">
            <a:extLst>
              <a:ext uri="{FF2B5EF4-FFF2-40B4-BE49-F238E27FC236}">
                <a16:creationId xmlns:a16="http://schemas.microsoft.com/office/drawing/2014/main" id="{F6D692ED-1C8A-F691-607B-B0784226DE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084044" y="603055"/>
            <a:ext cx="7414809" cy="4370535"/>
          </a:xfr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Uninjured Passengers by Make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BD57130-29CC-C807-9480-0E8A653E63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776" y="2342498"/>
            <a:ext cx="6090982" cy="393149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Despite </a:t>
            </a:r>
            <a:r>
              <a:rPr lang="en-US" b="1" dirty="0"/>
              <a:t>BOEING </a:t>
            </a:r>
            <a:r>
              <a:rPr lang="en-US" dirty="0"/>
              <a:t>being involved in several of accidents, the number of uninjured passengers is very high</a:t>
            </a:r>
          </a:p>
          <a:p>
            <a:r>
              <a:rPr lang="en-US" b="1" dirty="0"/>
              <a:t>CESSNA </a:t>
            </a:r>
            <a:r>
              <a:rPr lang="en-US" dirty="0"/>
              <a:t>having been involved in the most accidents from the above analysis, the number of uninjured passengers is quite low.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Analysis By Number of Engines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3603567" cy="3597470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dirty="0"/>
              <a:t>From the analysis of accidents by the number of engines, 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Most accidents occur where planes have one engine.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Relatively lesser accidents occur where an airplane has more than one engine.</a:t>
            </a:r>
          </a:p>
        </p:txBody>
      </p:sp>
      <p:pic>
        <p:nvPicPr>
          <p:cNvPr id="7" name="Content Placeholder 6" descr="A graph of accident by number of engines&#10;&#10;AI-generated content may be incorrect.">
            <a:extLst>
              <a:ext uri="{FF2B5EF4-FFF2-40B4-BE49-F238E27FC236}">
                <a16:creationId xmlns:a16="http://schemas.microsoft.com/office/drawing/2014/main" id="{BCE52B03-0C31-D639-6539-2CD241F432D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4378775" y="2213288"/>
            <a:ext cx="6494992" cy="3709751"/>
          </a:xfrm>
          <a:noFill/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DATA-DRIVEN AIRCRAFT ACCIDENT ANALYSIS</vt:lpstr>
      <vt:lpstr>OVERVIEW</vt:lpstr>
      <vt:lpstr>Business Understanding</vt:lpstr>
      <vt:lpstr>Data Understanding </vt:lpstr>
      <vt:lpstr>Data Understanding</vt:lpstr>
      <vt:lpstr>Data Analysis</vt:lpstr>
      <vt:lpstr>Make Analysis by Number of Accidents</vt:lpstr>
      <vt:lpstr>Uninjured Passengers by Make</vt:lpstr>
      <vt:lpstr>Analysis By Number of Engines</vt:lpstr>
      <vt:lpstr>Fatality by Engine Type</vt:lpstr>
      <vt:lpstr>Analysis by Purpose of Flight</vt:lpstr>
      <vt:lpstr>Uninjured Passengers by Engine type</vt:lpstr>
      <vt:lpstr>Accidents by Aircraft Manufacturer Over Time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638</cp:revision>
  <dcterms:created xsi:type="dcterms:W3CDTF">2025-02-11T04:39:10Z</dcterms:created>
  <dcterms:modified xsi:type="dcterms:W3CDTF">2025-02-11T19:22:35Z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