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63" r:id="rId6"/>
    <p:sldId id="259" r:id="rId7"/>
    <p:sldId id="268" r:id="rId8"/>
    <p:sldId id="257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81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3/docs/querying/" TargetMode="External"/><Relationship Id="rId2" Type="http://schemas.openxmlformats.org/officeDocument/2006/relationships/hyperlink" Target="https://sequelize.org/master/manual/model-querying-basic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to/projectescape/the-comprehensive-sequelize-cheatsheet-3m1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async3" TargetMode="External"/><Relationship Id="rId2" Type="http://schemas.openxmlformats.org/officeDocument/2006/relationships/hyperlink" Target="https://www.w3schools.com/js/tryit.asp?filename=tryjs_asyn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tryit.asp?filename=tryjs_promise1" TargetMode="External"/><Relationship Id="rId5" Type="http://schemas.openxmlformats.org/officeDocument/2006/relationships/hyperlink" Target="https://www.w3schools.com/js/tryit.asp?filename=tryjs_promise3" TargetMode="External"/><Relationship Id="rId4" Type="http://schemas.openxmlformats.org/officeDocument/2006/relationships/hyperlink" Target="https://www.w3schools.com/js/tryit.asp?filename=tryjs_promise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DCA7D0-9CBC-49C4-BBF6-A8FC3FC5B451}"/>
              </a:ext>
            </a:extLst>
          </p:cNvPr>
          <p:cNvSpPr txBox="1"/>
          <p:nvPr/>
        </p:nvSpPr>
        <p:spPr>
          <a:xfrm>
            <a:off x="840971" y="2636365"/>
            <a:ext cx="10510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900" b="1" dirty="0"/>
              <a:t>Diferenciación entre método </a:t>
            </a:r>
          </a:p>
          <a:p>
            <a:pPr algn="ctr"/>
            <a:r>
              <a:rPr lang="es-AR" sz="3900" b="1" dirty="0"/>
              <a:t>sincrónico y asincrónico</a:t>
            </a:r>
          </a:p>
        </p:txBody>
      </p:sp>
    </p:spTree>
    <p:extLst>
      <p:ext uri="{BB962C8B-B14F-4D97-AF65-F5344CB8AC3E}">
        <p14:creationId xmlns:p14="http://schemas.microsoft.com/office/powerpoint/2010/main" val="21150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661722"/>
            <a:ext cx="1169212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endParaRPr lang="es-AR" sz="4500" b="1" dirty="0"/>
          </a:p>
          <a:p>
            <a:pPr algn="ctr"/>
            <a:br>
              <a:rPr lang="es-AR" sz="2600" b="1" dirty="0">
                <a:latin typeface="SourceSansPro"/>
              </a:rPr>
            </a:br>
            <a:endParaRPr lang="es-AR" sz="2600" b="1" dirty="0">
              <a:latin typeface="SourceSansPro"/>
            </a:endParaRPr>
          </a:p>
          <a:p>
            <a:pPr algn="ctr"/>
            <a:r>
              <a:rPr lang="es-AR" sz="2600" i="0" dirty="0">
                <a:effectLst/>
                <a:latin typeface="SourceSansPro"/>
              </a:rPr>
              <a:t>En el archivo creado config.js en la ruta </a:t>
            </a:r>
            <a:r>
              <a:rPr lang="es-AR" sz="2600" i="0" dirty="0" err="1">
                <a:effectLst/>
                <a:latin typeface="SourceSansPro"/>
              </a:rPr>
              <a:t>database</a:t>
            </a:r>
            <a:r>
              <a:rPr lang="es-AR" sz="2600" i="0" dirty="0">
                <a:effectLst/>
                <a:latin typeface="SourceSansPro"/>
              </a:rPr>
              <a:t>/</a:t>
            </a:r>
            <a:r>
              <a:rPr lang="es-AR" sz="2600" i="0" dirty="0" err="1">
                <a:effectLst/>
                <a:latin typeface="SourceSansPro"/>
              </a:rPr>
              <a:t>config</a:t>
            </a:r>
            <a:r>
              <a:rPr lang="es-AR" sz="2600" i="0" dirty="0">
                <a:effectLst/>
                <a:latin typeface="SourceSansPro"/>
              </a:rPr>
              <a:t>/config.js hay que poner las credenciales de nuestra base de datos.</a:t>
            </a:r>
          </a:p>
          <a:p>
            <a:pPr algn="ctr"/>
            <a:r>
              <a:rPr lang="es-AR" sz="2600" dirty="0">
                <a:latin typeface="SourceSansPro"/>
              </a:rPr>
              <a:t>Este </a:t>
            </a:r>
            <a:r>
              <a:rPr lang="es-AR" sz="2600" dirty="0" err="1">
                <a:latin typeface="SourceSansPro"/>
              </a:rPr>
              <a:t>json</a:t>
            </a:r>
            <a:r>
              <a:rPr lang="es-AR" sz="2600" dirty="0">
                <a:latin typeface="SourceSansPro"/>
              </a:rPr>
              <a:t> con nuestras credenciales debemos exportarlo con </a:t>
            </a:r>
            <a:r>
              <a:rPr lang="es-AR" sz="2600" b="1" dirty="0" err="1">
                <a:latin typeface="SourceSansPro"/>
              </a:rPr>
              <a:t>module.exports</a:t>
            </a:r>
            <a:r>
              <a:rPr lang="es-AR" sz="2600" dirty="0">
                <a:latin typeface="SourceSansPro"/>
              </a:rPr>
              <a:t>.</a:t>
            </a:r>
          </a:p>
          <a:p>
            <a:pPr algn="ctr"/>
            <a:endParaRPr lang="es-AR" sz="2600" dirty="0">
              <a:latin typeface="SourceSansPro"/>
            </a:endParaRPr>
          </a:p>
          <a:p>
            <a:pPr algn="ctr"/>
            <a:endParaRPr lang="es-AR" sz="2600" dirty="0">
              <a:latin typeface="SourceSansPro"/>
            </a:endParaRPr>
          </a:p>
          <a:p>
            <a:pPr algn="ctr"/>
            <a:r>
              <a:rPr lang="es-AR" sz="2600" dirty="0">
                <a:latin typeface="SourceSansPro"/>
              </a:rPr>
              <a:t>En nuestro archivo index.js de /</a:t>
            </a:r>
            <a:r>
              <a:rPr lang="es-AR" sz="2600" dirty="0" err="1">
                <a:latin typeface="SourceSansPro"/>
              </a:rPr>
              <a:t>database</a:t>
            </a:r>
            <a:r>
              <a:rPr lang="es-AR" sz="2600" dirty="0">
                <a:latin typeface="SourceSansPro"/>
              </a:rPr>
              <a:t>/</a:t>
            </a:r>
            <a:r>
              <a:rPr lang="es-AR" sz="2600" dirty="0" err="1">
                <a:latin typeface="SourceSansPro"/>
              </a:rPr>
              <a:t>models</a:t>
            </a:r>
            <a:r>
              <a:rPr lang="es-AR" sz="2600" dirty="0">
                <a:latin typeface="SourceSansPro"/>
              </a:rPr>
              <a:t>/index.js encontraremos el objeto que opera con la </a:t>
            </a:r>
            <a:r>
              <a:rPr lang="es-AR" sz="2600" dirty="0" err="1">
                <a:latin typeface="SourceSansPro"/>
              </a:rPr>
              <a:t>bd</a:t>
            </a:r>
            <a:r>
              <a:rPr lang="es-AR" sz="2600" dirty="0">
                <a:latin typeface="SourceSansPro"/>
              </a:rPr>
              <a:t>. </a:t>
            </a:r>
          </a:p>
          <a:p>
            <a:pPr algn="ctr"/>
            <a:r>
              <a:rPr lang="es-AR" sz="2600" dirty="0">
                <a:latin typeface="SourceSansPro"/>
              </a:rPr>
              <a:t>Básicamente este archivo realiza la conexión con la base de datos y exporta un objeto que engloba nuestra </a:t>
            </a:r>
            <a:r>
              <a:rPr lang="es-AR" sz="2600" dirty="0" err="1">
                <a:latin typeface="SourceSansPro"/>
              </a:rPr>
              <a:t>bd</a:t>
            </a:r>
            <a:r>
              <a:rPr lang="es-AR" sz="2600" dirty="0">
                <a:latin typeface="SourceSans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81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0"/>
            <a:ext cx="11692128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endParaRPr lang="es-AR" sz="4500" b="1" dirty="0"/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000" dirty="0">
                <a:latin typeface="SourceSansPro"/>
              </a:rPr>
              <a:t>Vamos a crear un modelo por cada tabla en /</a:t>
            </a:r>
            <a:r>
              <a:rPr lang="es-AR" sz="2000" dirty="0" err="1">
                <a:latin typeface="SourceSansPro"/>
              </a:rPr>
              <a:t>database</a:t>
            </a:r>
            <a:r>
              <a:rPr lang="es-AR" sz="2000" dirty="0">
                <a:latin typeface="SourceSansPro"/>
              </a:rPr>
              <a:t>/</a:t>
            </a:r>
            <a:r>
              <a:rPr lang="es-AR" sz="2000" dirty="0" err="1">
                <a:latin typeface="SourceSansPro"/>
              </a:rPr>
              <a:t>models</a:t>
            </a:r>
            <a:endParaRPr lang="es-AR" sz="2000" dirty="0">
              <a:latin typeface="SourceSansPro"/>
            </a:endParaRPr>
          </a:p>
          <a:p>
            <a:pPr algn="ctr"/>
            <a:r>
              <a:rPr lang="es-AR" sz="2000" dirty="0">
                <a:latin typeface="SourceSansPro"/>
              </a:rPr>
              <a:t>Alias identifica al modelo, </a:t>
            </a:r>
            <a:r>
              <a:rPr lang="es-AR" sz="2000" dirty="0" err="1">
                <a:latin typeface="SourceSansPro"/>
              </a:rPr>
              <a:t>cols</a:t>
            </a:r>
            <a:r>
              <a:rPr lang="es-AR" sz="2000" dirty="0">
                <a:latin typeface="SourceSansPro"/>
              </a:rPr>
              <a:t> representa las columnas en la </a:t>
            </a:r>
            <a:r>
              <a:rPr lang="es-AR" sz="2000" dirty="0" err="1">
                <a:latin typeface="SourceSansPro"/>
              </a:rPr>
              <a:t>bd</a:t>
            </a:r>
            <a:r>
              <a:rPr lang="es-AR" sz="2000" dirty="0">
                <a:latin typeface="SourceSansPro"/>
              </a:rPr>
              <a:t>, y </a:t>
            </a:r>
            <a:r>
              <a:rPr lang="es-AR" sz="2000" dirty="0" err="1">
                <a:latin typeface="SourceSansPro"/>
              </a:rPr>
              <a:t>config</a:t>
            </a:r>
            <a:r>
              <a:rPr lang="es-AR" sz="2000" dirty="0">
                <a:latin typeface="SourceSansPro"/>
              </a:rPr>
              <a:t> configuraciones adicionales</a:t>
            </a:r>
          </a:p>
          <a:p>
            <a:endParaRPr lang="es-AR" sz="1300" b="1" dirty="0">
              <a:latin typeface="SourceSansPro"/>
            </a:endParaRPr>
          </a:p>
          <a:p>
            <a:endParaRPr lang="es-AR" sz="1200" b="1" dirty="0">
              <a:latin typeface="SourceSansPro"/>
            </a:endParaRPr>
          </a:p>
          <a:p>
            <a:r>
              <a:rPr lang="es-AR" sz="1300" b="1" dirty="0" err="1">
                <a:effectLst/>
                <a:latin typeface="Consolas" panose="020B0609020204030204" pitchFamily="49" charset="0"/>
              </a:rPr>
              <a:t>function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moviesData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(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sequelize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,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s-AR" sz="1300" b="1" dirty="0">
                <a:effectLst/>
                <a:latin typeface="Consolas" panose="020B0609020204030204" pitchFamily="49" charset="0"/>
              </a:rPr>
            </a:br>
            <a:r>
              <a:rPr lang="es-AR" sz="1300" b="1" dirty="0">
                <a:effectLst/>
                <a:latin typeface="Consolas" panose="020B0609020204030204" pitchFamily="49" charset="0"/>
              </a:rPr>
              <a:t>alias = '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movies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es-AR" sz="1300" b="1" dirty="0">
                <a:effectLst/>
                <a:latin typeface="Consolas" panose="020B0609020204030204" pitchFamily="49" charset="0"/>
              </a:rPr>
            </a:br>
            <a:r>
              <a:rPr lang="es-AR" sz="1300" b="1" dirty="0" err="1">
                <a:effectLst/>
                <a:latin typeface="Consolas" panose="020B0609020204030204" pitchFamily="49" charset="0"/>
              </a:rPr>
              <a:t>cols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id: {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Datatypes.INTEGER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create_at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Datatypes.DATE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update_at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Datatypes.DATE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title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Datatypes.STRING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(500)},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rating: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Datatypes.FLOAT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awards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Datatypes.INTEGER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release_date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Datatypes.DATE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length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Datatypes.INTEGER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 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genre_id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{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type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: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Datatypes.INTEGER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AR" sz="1300" b="1" dirty="0">
                <a:effectLst/>
                <a:latin typeface="Consolas" panose="020B0609020204030204" pitchFamily="49" charset="0"/>
              </a:rPr>
            </a:br>
            <a:r>
              <a:rPr lang="es-AR" sz="1300" b="1" dirty="0" err="1">
                <a:effectLst/>
                <a:latin typeface="Consolas" panose="020B0609020204030204" pitchFamily="49" charset="0"/>
              </a:rPr>
              <a:t>config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 = {</a:t>
            </a:r>
            <a:r>
              <a:rPr lang="es-AR" sz="1300" b="1" dirty="0" err="1">
                <a:latin typeface="SourceSansPro"/>
              </a:rPr>
              <a:t>timestamps</a:t>
            </a:r>
            <a:r>
              <a:rPr lang="es-AR" sz="1300" b="1" dirty="0">
                <a:latin typeface="SourceSansPro"/>
              </a:rPr>
              <a:t>: false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s-AR" sz="1300" b="1" dirty="0">
                <a:effectLst/>
                <a:latin typeface="Consolas" panose="020B0609020204030204" pitchFamily="49" charset="0"/>
              </a:rPr>
            </a:br>
            <a:r>
              <a:rPr lang="es-AR" sz="1300" b="1" dirty="0" err="1">
                <a:effectLst/>
                <a:latin typeface="Consolas" panose="020B0609020204030204" pitchFamily="49" charset="0"/>
              </a:rPr>
              <a:t>const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 películas = 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sequelize.define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(</a:t>
            </a:r>
            <a:r>
              <a:rPr lang="es-AR" sz="1300" b="1" dirty="0" err="1">
                <a:effectLst/>
                <a:latin typeface="Consolas" panose="020B0609020204030204" pitchFamily="49" charset="0"/>
              </a:rPr>
              <a:t>alias,cols,config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AR" sz="1300" b="1" dirty="0">
                <a:effectLst/>
                <a:latin typeface="Consolas" panose="020B0609020204030204" pitchFamily="49" charset="0"/>
              </a:rPr>
            </a:br>
            <a:r>
              <a:rPr lang="es-AR" sz="1300" b="1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AR" sz="1300" b="1" dirty="0">
                <a:effectLst/>
                <a:latin typeface="Consolas" panose="020B0609020204030204" pitchFamily="49" charset="0"/>
              </a:rPr>
              <a:t> películas;</a:t>
            </a:r>
          </a:p>
          <a:p>
            <a:r>
              <a:rPr lang="es-AR" sz="1300" b="1" dirty="0">
                <a:effectLst/>
                <a:latin typeface="Consolas" panose="020B0609020204030204" pitchFamily="49" charset="0"/>
              </a:rPr>
              <a:t>}</a:t>
            </a:r>
            <a:br>
              <a:rPr lang="es-AR" sz="1300" b="1" dirty="0">
                <a:effectLst/>
                <a:latin typeface="Consolas" panose="020B0609020204030204" pitchFamily="49" charset="0"/>
              </a:rPr>
            </a:br>
            <a:br>
              <a:rPr lang="es-AR" sz="1200" b="1" dirty="0">
                <a:effectLst/>
                <a:latin typeface="Consolas" panose="020B0609020204030204" pitchFamily="49" charset="0"/>
              </a:rPr>
            </a:br>
            <a:r>
              <a:rPr lang="es-AR" sz="1200" b="1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s-AR" sz="1200" b="1" dirty="0">
                <a:effectLst/>
                <a:latin typeface="Consolas" panose="020B0609020204030204" pitchFamily="49" charset="0"/>
              </a:rPr>
              <a:t> = </a:t>
            </a:r>
            <a:r>
              <a:rPr lang="es-AR" sz="1200" b="1" dirty="0" err="1">
                <a:effectLst/>
                <a:latin typeface="Consolas" panose="020B0609020204030204" pitchFamily="49" charset="0"/>
              </a:rPr>
              <a:t>moviesData</a:t>
            </a:r>
            <a:r>
              <a:rPr lang="es-AR" sz="1200" b="1" dirty="0">
                <a:effectLst/>
                <a:latin typeface="Consolas" panose="020B0609020204030204" pitchFamily="49" charset="0"/>
              </a:rPr>
              <a:t>;</a:t>
            </a:r>
            <a:endParaRPr lang="es-AR" sz="20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7478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db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require</a:t>
            </a:r>
            <a:r>
              <a:rPr lang="es-AR" sz="2200" b="1" dirty="0">
                <a:latin typeface="SourceSansPro"/>
              </a:rPr>
              <a:t>('../</a:t>
            </a:r>
            <a:r>
              <a:rPr lang="es-AR" sz="2200" b="1" dirty="0" err="1">
                <a:latin typeface="SourceSansPro"/>
              </a:rPr>
              <a:t>database</a:t>
            </a:r>
            <a:r>
              <a:rPr lang="es-AR" sz="2200" b="1" dirty="0">
                <a:latin typeface="SourceSansPro"/>
              </a:rPr>
              <a:t>/</a:t>
            </a:r>
            <a:r>
              <a:rPr lang="es-AR" sz="2200" b="1" dirty="0" err="1">
                <a:latin typeface="SourceSansPro"/>
              </a:rPr>
              <a:t>models</a:t>
            </a:r>
            <a:r>
              <a:rPr lang="es-AR" sz="2200" b="1" dirty="0">
                <a:latin typeface="SourceSansPro"/>
              </a:rPr>
              <a:t>');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db.Alumno.findAll</a:t>
            </a:r>
            <a:r>
              <a:rPr lang="es-AR" sz="2200" b="1" dirty="0">
                <a:latin typeface="SourceSansPro"/>
              </a:rPr>
              <a:t>()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db.Alumno.findOne</a:t>
            </a:r>
            <a:r>
              <a:rPr lang="es-AR" sz="2200" b="1" dirty="0">
                <a:latin typeface="SourceSansPro"/>
              </a:rPr>
              <a:t>({ </a:t>
            </a:r>
            <a:r>
              <a:rPr lang="es-AR" sz="2200" b="1" dirty="0" err="1">
                <a:latin typeface="SourceSansPro"/>
              </a:rPr>
              <a:t>where</a:t>
            </a:r>
            <a:r>
              <a:rPr lang="es-AR" sz="2200" b="1" dirty="0">
                <a:latin typeface="SourceSansPro"/>
              </a:rPr>
              <a:t>: { nombre: 'Juan' } })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db.Alumno.findByPk</a:t>
            </a:r>
            <a:r>
              <a:rPr lang="es-AR" sz="2200" b="1" dirty="0">
                <a:latin typeface="SourceSansPro"/>
              </a:rPr>
              <a:t>(45)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78082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db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require</a:t>
            </a:r>
            <a:r>
              <a:rPr lang="es-AR" sz="2200" b="1" dirty="0">
                <a:latin typeface="SourceSansPro"/>
              </a:rPr>
              <a:t>('../</a:t>
            </a:r>
            <a:r>
              <a:rPr lang="es-AR" sz="2200" b="1" dirty="0" err="1">
                <a:latin typeface="SourceSansPro"/>
              </a:rPr>
              <a:t>database</a:t>
            </a:r>
            <a:r>
              <a:rPr lang="es-AR" sz="2200" b="1" dirty="0">
                <a:latin typeface="SourceSansPro"/>
              </a:rPr>
              <a:t>/</a:t>
            </a:r>
            <a:r>
              <a:rPr lang="es-AR" sz="2200" b="1" dirty="0" err="1">
                <a:latin typeface="SourceSansPro"/>
              </a:rPr>
              <a:t>models</a:t>
            </a:r>
            <a:r>
              <a:rPr lang="es-AR" sz="2200" b="1" dirty="0">
                <a:latin typeface="SourceSansPro"/>
              </a:rPr>
              <a:t>');</a:t>
            </a: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Op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db.Sequelize.Op</a:t>
            </a:r>
            <a:r>
              <a:rPr lang="es-AR" sz="2200" b="1" dirty="0">
                <a:latin typeface="SourceSansPro"/>
              </a:rPr>
              <a:t>;   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db.Alumno.findAll</a:t>
            </a:r>
            <a:r>
              <a:rPr lang="es-AR" sz="2200" b="1" dirty="0">
                <a:latin typeface="SourceSansPro"/>
              </a:rPr>
              <a:t>(</a:t>
            </a:r>
          </a:p>
          <a:p>
            <a:r>
              <a:rPr lang="es-AR" sz="2200" b="1" dirty="0">
                <a:latin typeface="SourceSansPro"/>
              </a:rPr>
              <a:t>{ </a:t>
            </a:r>
          </a:p>
          <a:p>
            <a:r>
              <a:rPr lang="es-AR" sz="2200" b="1" dirty="0" err="1">
                <a:latin typeface="SourceSansPro"/>
              </a:rPr>
              <a:t>where</a:t>
            </a:r>
            <a:r>
              <a:rPr lang="es-AR" sz="2200" b="1" dirty="0">
                <a:latin typeface="SourceSansPro"/>
              </a:rPr>
              <a:t>: [</a:t>
            </a:r>
            <a:r>
              <a:rPr lang="es-AR" sz="2200" b="1" dirty="0" err="1">
                <a:latin typeface="SourceSansPro"/>
              </a:rPr>
              <a:t>Op.and</a:t>
            </a:r>
            <a:r>
              <a:rPr lang="es-AR" sz="2200" b="1" dirty="0">
                <a:latin typeface="SourceSansPro"/>
              </a:rPr>
              <a:t>]: [{marca: 'Fiat'}, {modelo: {[</a:t>
            </a:r>
            <a:r>
              <a:rPr lang="es-AR" sz="2200" b="1" dirty="0" err="1">
                <a:latin typeface="SourceSansPro"/>
              </a:rPr>
              <a:t>Op.Like</a:t>
            </a:r>
            <a:r>
              <a:rPr lang="es-AR" sz="2200" b="1" dirty="0">
                <a:latin typeface="SourceSansPro"/>
              </a:rPr>
              <a:t>]: '%s%'}} ],</a:t>
            </a:r>
            <a:br>
              <a:rPr lang="es-AR" sz="2200" b="1" dirty="0">
                <a:latin typeface="SourceSansPro"/>
              </a:rPr>
            </a:br>
            <a:r>
              <a:rPr lang="es-AR" sz="2200" b="1" dirty="0" err="1">
                <a:latin typeface="SourceSansPro"/>
              </a:rPr>
              <a:t>order</a:t>
            </a:r>
            <a:r>
              <a:rPr lang="es-AR" sz="2200" b="1" dirty="0">
                <a:latin typeface="SourceSansPro"/>
              </a:rPr>
              <a:t>: [ ['nombre', 'ASC']],</a:t>
            </a:r>
          </a:p>
          <a:p>
            <a:r>
              <a:rPr lang="es-AR" sz="2200" b="1" dirty="0">
                <a:latin typeface="SourceSansPro"/>
              </a:rPr>
              <a:t>offset: 5,</a:t>
            </a:r>
          </a:p>
          <a:p>
            <a:r>
              <a:rPr lang="es-AR" sz="2200" b="1" dirty="0" err="1">
                <a:latin typeface="SourceSansPro"/>
              </a:rPr>
              <a:t>limit</a:t>
            </a:r>
            <a:r>
              <a:rPr lang="es-AR" sz="2200" b="1" dirty="0">
                <a:latin typeface="SourceSansPro"/>
              </a:rPr>
              <a:t>: 10</a:t>
            </a:r>
          </a:p>
          <a:p>
            <a:r>
              <a:rPr lang="es-AR" sz="2200" b="1" dirty="0">
                <a:latin typeface="SourceSansPro"/>
              </a:rPr>
              <a:t> })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</a:rPr>
              <a:t>// puede usarse también </a:t>
            </a:r>
            <a:r>
              <a:rPr lang="es-AR" sz="2200" b="1" dirty="0" err="1">
                <a:latin typeface="SourceSansPro"/>
              </a:rPr>
              <a:t>Sequealize.and</a:t>
            </a:r>
            <a:r>
              <a:rPr lang="es-AR" sz="2200" b="1" dirty="0">
                <a:latin typeface="SourceSansPro"/>
              </a:rPr>
              <a:t>()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06826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  <a:hlinkClick r:id="rId2"/>
              </a:rPr>
              <a:t>https://sequelize.org/master/manual/model-querying-basics.html</a:t>
            </a:r>
            <a:r>
              <a:rPr lang="es-AR" sz="2200" b="1" dirty="0">
                <a:latin typeface="SourceSansPro"/>
              </a:rPr>
              <a:t> 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>
                <a:latin typeface="SourceSansPro"/>
                <a:hlinkClick r:id="rId3"/>
              </a:rPr>
              <a:t>https://sequelize.org/v3/docs/querying/</a:t>
            </a:r>
            <a:r>
              <a:rPr lang="es-AR" sz="2200" b="1" dirty="0">
                <a:latin typeface="SourceSansPro"/>
              </a:rPr>
              <a:t> 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>
                <a:latin typeface="SourceSansPro"/>
                <a:hlinkClick r:id="rId4"/>
              </a:rPr>
              <a:t>https://dev.to/projectescape/the-comprehensive-sequelize-cheatsheet-3m1m</a:t>
            </a:r>
            <a:r>
              <a:rPr lang="es-AR" sz="2200" b="1">
                <a:latin typeface="SourceSansPro"/>
              </a:rPr>
              <a:t> </a:t>
            </a:r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3798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946A81-37F0-4CE7-83B3-F0EEA2F2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52" y="1807178"/>
            <a:ext cx="9489295" cy="41702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81A508-7A54-4BF3-8503-2859C40BE911}"/>
              </a:ext>
            </a:extLst>
          </p:cNvPr>
          <p:cNvSpPr txBox="1"/>
          <p:nvPr/>
        </p:nvSpPr>
        <p:spPr>
          <a:xfrm>
            <a:off x="938783" y="454307"/>
            <a:ext cx="1031443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3800" b="1" dirty="0"/>
              <a:t>Método sincrónico</a:t>
            </a:r>
          </a:p>
        </p:txBody>
      </p:sp>
    </p:spTree>
    <p:extLst>
      <p:ext uri="{BB962C8B-B14F-4D97-AF65-F5344CB8AC3E}">
        <p14:creationId xmlns:p14="http://schemas.microsoft.com/office/powerpoint/2010/main" val="147947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A8CC8B-A9CE-4C74-90C0-B294AE2E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2" y="1472755"/>
            <a:ext cx="8314436" cy="48548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0CCCAB-5F85-418D-BC3C-4FF247E74C17}"/>
              </a:ext>
            </a:extLst>
          </p:cNvPr>
          <p:cNvSpPr txBox="1"/>
          <p:nvPr/>
        </p:nvSpPr>
        <p:spPr>
          <a:xfrm>
            <a:off x="938783" y="490883"/>
            <a:ext cx="1031443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3800" b="1" dirty="0"/>
              <a:t>Método asincrónico</a:t>
            </a:r>
          </a:p>
        </p:txBody>
      </p:sp>
    </p:spTree>
    <p:extLst>
      <p:ext uri="{BB962C8B-B14F-4D97-AF65-F5344CB8AC3E}">
        <p14:creationId xmlns:p14="http://schemas.microsoft.com/office/powerpoint/2010/main" val="325179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414CF2D-EFE4-46F0-BB8A-7C92C8B48678}"/>
              </a:ext>
            </a:extLst>
          </p:cNvPr>
          <p:cNvSpPr txBox="1"/>
          <p:nvPr/>
        </p:nvSpPr>
        <p:spPr>
          <a:xfrm>
            <a:off x="692025" y="641024"/>
            <a:ext cx="113170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b="1" dirty="0"/>
              <a:t>Ejemplos asíncronos </a:t>
            </a:r>
          </a:p>
          <a:p>
            <a:endParaRPr lang="es-AR" sz="2600" b="1" dirty="0"/>
          </a:p>
          <a:p>
            <a:endParaRPr lang="es-AR" sz="2600" b="1" dirty="0"/>
          </a:p>
          <a:p>
            <a:r>
              <a:rPr lang="es-AR" sz="2600" b="1" dirty="0" err="1"/>
              <a:t>obtenerUsuarios</a:t>
            </a:r>
            <a:r>
              <a:rPr lang="es-AR" sz="2600" b="1" dirty="0"/>
              <a:t>().</a:t>
            </a:r>
            <a:r>
              <a:rPr lang="es-AR" sz="2600" b="1" dirty="0" err="1"/>
              <a:t>then</a:t>
            </a:r>
            <a:r>
              <a:rPr lang="es-AR" sz="2600" b="1" dirty="0"/>
              <a:t>(</a:t>
            </a:r>
            <a:r>
              <a:rPr lang="es-AR" sz="2600" b="1" dirty="0" err="1"/>
              <a:t>function</a:t>
            </a:r>
            <a:r>
              <a:rPr lang="es-AR" sz="2600" b="1" dirty="0"/>
              <a:t>(data){</a:t>
            </a:r>
          </a:p>
          <a:p>
            <a:r>
              <a:rPr lang="es-AR" sz="2600" b="1" dirty="0"/>
              <a:t>          console.log(data)   </a:t>
            </a:r>
            <a:r>
              <a:rPr lang="es-AR" sz="2100" b="1" dirty="0"/>
              <a:t>// si tiene promesas dentro puede llevar otro .</a:t>
            </a:r>
            <a:r>
              <a:rPr lang="es-AR" sz="2100" b="1" dirty="0" err="1"/>
              <a:t>then</a:t>
            </a:r>
            <a:endParaRPr lang="es-AR" sz="2100" b="1" dirty="0"/>
          </a:p>
          <a:p>
            <a:r>
              <a:rPr lang="es-AR" sz="2600" b="1" dirty="0"/>
              <a:t>})</a:t>
            </a:r>
          </a:p>
          <a:p>
            <a:r>
              <a:rPr lang="es-AR" sz="2600" b="1" dirty="0"/>
              <a:t>.catch(</a:t>
            </a:r>
            <a:r>
              <a:rPr lang="es-AR" sz="2600" b="1" dirty="0" err="1"/>
              <a:t>function</a:t>
            </a:r>
            <a:r>
              <a:rPr lang="es-AR" sz="2600" b="1" dirty="0"/>
              <a:t>(error){</a:t>
            </a:r>
          </a:p>
          <a:p>
            <a:r>
              <a:rPr lang="es-AR" sz="2600" b="1" dirty="0"/>
              <a:t>          console.log(error)</a:t>
            </a:r>
          </a:p>
          <a:p>
            <a:r>
              <a:rPr lang="es-AR" sz="2600" b="1" dirty="0"/>
              <a:t>})</a:t>
            </a:r>
          </a:p>
          <a:p>
            <a:endParaRPr lang="es-AR" sz="2600" b="1" dirty="0"/>
          </a:p>
          <a:p>
            <a:r>
              <a:rPr lang="es-AR" sz="2600" b="1" dirty="0"/>
              <a:t>console.log("ejecución alterna");   </a:t>
            </a:r>
          </a:p>
          <a:p>
            <a:endParaRPr lang="es-AR" sz="2600" b="1" dirty="0"/>
          </a:p>
        </p:txBody>
      </p:sp>
    </p:spTree>
    <p:extLst>
      <p:ext uri="{BB962C8B-B14F-4D97-AF65-F5344CB8AC3E}">
        <p14:creationId xmlns:p14="http://schemas.microsoft.com/office/powerpoint/2010/main" val="5655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414CF2D-EFE4-46F0-BB8A-7C92C8B48678}"/>
              </a:ext>
            </a:extLst>
          </p:cNvPr>
          <p:cNvSpPr txBox="1"/>
          <p:nvPr/>
        </p:nvSpPr>
        <p:spPr>
          <a:xfrm>
            <a:off x="692025" y="641024"/>
            <a:ext cx="113170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b="1" dirty="0"/>
              <a:t>Ejemplos asíncronos </a:t>
            </a:r>
          </a:p>
          <a:p>
            <a:endParaRPr lang="es-AR" sz="2600" b="1" dirty="0"/>
          </a:p>
          <a:p>
            <a:endParaRPr lang="es-AR" sz="2600" b="1" dirty="0"/>
          </a:p>
          <a:p>
            <a:r>
              <a:rPr lang="es-AR" sz="2600" b="1" dirty="0" err="1"/>
              <a:t>Promise.all</a:t>
            </a:r>
            <a:r>
              <a:rPr lang="es-AR" sz="2600" b="1" dirty="0"/>
              <a:t>([</a:t>
            </a:r>
            <a:r>
              <a:rPr lang="es-AR" sz="2600" b="1" dirty="0" err="1"/>
              <a:t>obtenerUsuarios</a:t>
            </a:r>
            <a:r>
              <a:rPr lang="es-AR" sz="2600" b="1" dirty="0"/>
              <a:t>(), </a:t>
            </a:r>
            <a:r>
              <a:rPr lang="es-AR" sz="2600" b="1" dirty="0" err="1"/>
              <a:t>obtenerProductos</a:t>
            </a:r>
            <a:r>
              <a:rPr lang="es-AR" sz="2600" b="1" dirty="0"/>
              <a:t>()]). </a:t>
            </a:r>
            <a:r>
              <a:rPr lang="es-AR" sz="2600" b="1" dirty="0" err="1"/>
              <a:t>then</a:t>
            </a:r>
            <a:r>
              <a:rPr lang="es-AR" sz="2600" b="1" dirty="0"/>
              <a:t>(</a:t>
            </a:r>
            <a:r>
              <a:rPr lang="es-AR" sz="2600" b="1" dirty="0" err="1"/>
              <a:t>function</a:t>
            </a:r>
            <a:r>
              <a:rPr lang="es-AR" sz="2600" b="1" dirty="0"/>
              <a:t>([data1, data2]){</a:t>
            </a:r>
          </a:p>
          <a:p>
            <a:r>
              <a:rPr lang="es-AR" sz="2600" b="1" dirty="0"/>
              <a:t>          console.log(data1,data2)</a:t>
            </a:r>
            <a:endParaRPr lang="es-AR" sz="2100" b="1" dirty="0"/>
          </a:p>
          <a:p>
            <a:r>
              <a:rPr lang="es-AR" sz="2600" b="1" dirty="0"/>
              <a:t>})</a:t>
            </a:r>
          </a:p>
          <a:p>
            <a:r>
              <a:rPr lang="es-AR" sz="2600" b="1" dirty="0"/>
              <a:t>.catch(</a:t>
            </a:r>
            <a:r>
              <a:rPr lang="es-AR" sz="2600" b="1" dirty="0" err="1"/>
              <a:t>function</a:t>
            </a:r>
            <a:r>
              <a:rPr lang="es-AR" sz="2600" b="1" dirty="0"/>
              <a:t>(error){</a:t>
            </a:r>
          </a:p>
          <a:p>
            <a:r>
              <a:rPr lang="es-AR" sz="2600" b="1" dirty="0"/>
              <a:t>          console.log(error)</a:t>
            </a:r>
          </a:p>
          <a:p>
            <a:r>
              <a:rPr lang="es-AR" sz="2600" b="1" dirty="0"/>
              <a:t>})</a:t>
            </a:r>
          </a:p>
          <a:p>
            <a:endParaRPr lang="es-AR" sz="2600" b="1" dirty="0"/>
          </a:p>
          <a:p>
            <a:r>
              <a:rPr lang="es-AR" sz="2600" b="1" dirty="0"/>
              <a:t>console.log("ejecución alterna");   </a:t>
            </a:r>
          </a:p>
          <a:p>
            <a:endParaRPr lang="es-AR" sz="2600" b="1" dirty="0"/>
          </a:p>
        </p:txBody>
      </p:sp>
    </p:spTree>
    <p:extLst>
      <p:ext uri="{BB962C8B-B14F-4D97-AF65-F5344CB8AC3E}">
        <p14:creationId xmlns:p14="http://schemas.microsoft.com/office/powerpoint/2010/main" val="58115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414CF2D-EFE4-46F0-BB8A-7C92C8B48678}"/>
              </a:ext>
            </a:extLst>
          </p:cNvPr>
          <p:cNvSpPr txBox="1"/>
          <p:nvPr/>
        </p:nvSpPr>
        <p:spPr>
          <a:xfrm>
            <a:off x="1752729" y="677600"/>
            <a:ext cx="8133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500" b="1" dirty="0"/>
              <a:t>Ejemplos de funciones </a:t>
            </a:r>
            <a:r>
              <a:rPr lang="es-AR" sz="3500" b="1" dirty="0" err="1"/>
              <a:t>async</a:t>
            </a:r>
            <a:endParaRPr lang="es-AR" sz="3500" b="1" dirty="0"/>
          </a:p>
          <a:p>
            <a:pPr algn="ctr"/>
            <a:endParaRPr lang="es-AR" sz="3500" b="1" dirty="0">
              <a:solidFill>
                <a:schemeClr val="bg1"/>
              </a:solidFill>
            </a:endParaRPr>
          </a:p>
          <a:p>
            <a:pPr algn="ctr"/>
            <a:r>
              <a:rPr lang="es-AR" sz="2000" b="1" dirty="0">
                <a:solidFill>
                  <a:schemeClr val="bg1"/>
                </a:solidFill>
                <a:hlinkClick r:id="rId2"/>
              </a:rPr>
              <a:t>https://www.w3schools.com/js/tryit.asp?filename=tryjs_async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s-AR" sz="2000" b="1" dirty="0">
              <a:solidFill>
                <a:schemeClr val="bg1"/>
              </a:solidFill>
            </a:endParaRPr>
          </a:p>
          <a:p>
            <a:pPr algn="ctr"/>
            <a:r>
              <a:rPr lang="es-AR" sz="2000" b="1" dirty="0">
                <a:solidFill>
                  <a:schemeClr val="bg1"/>
                </a:solidFill>
                <a:hlinkClick r:id="rId3"/>
              </a:rPr>
              <a:t>https://www.w3schools.com/js/tryit.asp?filename=tryjs_async3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0D61EF-0C0E-4C06-951E-35A6213E475F}"/>
              </a:ext>
            </a:extLst>
          </p:cNvPr>
          <p:cNvSpPr txBox="1"/>
          <p:nvPr/>
        </p:nvSpPr>
        <p:spPr>
          <a:xfrm>
            <a:off x="1635593" y="3429000"/>
            <a:ext cx="836814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500" b="1" dirty="0"/>
              <a:t>Ejemplos </a:t>
            </a:r>
            <a:r>
              <a:rPr lang="es-AR" sz="3500" b="1" dirty="0" err="1"/>
              <a:t>Promise</a:t>
            </a:r>
            <a:r>
              <a:rPr lang="es-AR" sz="3500" b="1" dirty="0"/>
              <a:t> (tres estados)</a:t>
            </a:r>
          </a:p>
          <a:p>
            <a:pPr algn="ctr"/>
            <a:br>
              <a:rPr lang="es-AR" sz="3500" b="1" dirty="0">
                <a:solidFill>
                  <a:schemeClr val="bg1"/>
                </a:solidFill>
              </a:rPr>
            </a:br>
            <a:r>
              <a:rPr lang="es-AR" sz="2000" b="1" dirty="0">
                <a:solidFill>
                  <a:schemeClr val="bg1"/>
                </a:solidFill>
                <a:hlinkClick r:id="rId4"/>
              </a:rPr>
              <a:t>https://www.w3schools.com/js/tryit.asp?filename=tryjs_promise2</a:t>
            </a:r>
            <a:endParaRPr lang="es-AR" sz="2000" b="1" dirty="0">
              <a:solidFill>
                <a:schemeClr val="bg1"/>
              </a:solidFill>
            </a:endParaRPr>
          </a:p>
          <a:p>
            <a:pPr algn="ctr"/>
            <a:endParaRPr lang="es-AR" sz="2000" b="1" dirty="0">
              <a:solidFill>
                <a:schemeClr val="bg1"/>
              </a:solidFill>
            </a:endParaRPr>
          </a:p>
          <a:p>
            <a:pPr algn="ctr"/>
            <a:r>
              <a:rPr lang="es-AR" sz="2000" b="1" dirty="0">
                <a:solidFill>
                  <a:schemeClr val="bg1"/>
                </a:solidFill>
                <a:hlinkClick r:id="rId5"/>
              </a:rPr>
              <a:t>https://www.w3schools.com/js/tryit.asp?filename=tryjs_promise3</a:t>
            </a:r>
            <a:endParaRPr lang="es-AR" sz="2000" b="1" dirty="0">
              <a:solidFill>
                <a:schemeClr val="bg1"/>
              </a:solidFill>
            </a:endParaRPr>
          </a:p>
          <a:p>
            <a:pPr algn="ctr"/>
            <a:endParaRPr lang="es-AR" sz="2000" b="1" dirty="0">
              <a:solidFill>
                <a:schemeClr val="bg1"/>
              </a:solidFill>
            </a:endParaRPr>
          </a:p>
          <a:p>
            <a:pPr algn="ctr"/>
            <a:r>
              <a:rPr lang="es-AR" sz="2000" b="1" dirty="0">
                <a:solidFill>
                  <a:schemeClr val="bg1"/>
                </a:solidFill>
                <a:hlinkClick r:id="rId6"/>
              </a:rPr>
              <a:t>https://www.w3schools.com/js/tryit.asp?filename=tryjs_promise1</a:t>
            </a:r>
            <a:endParaRPr lang="es-AR" sz="2000" b="1" dirty="0">
              <a:solidFill>
                <a:schemeClr val="bg1"/>
              </a:solidFill>
            </a:endParaRPr>
          </a:p>
          <a:p>
            <a:pPr algn="ctr"/>
            <a:endParaRPr lang="es-AR" sz="2000" b="1" dirty="0">
              <a:solidFill>
                <a:schemeClr val="bg1"/>
              </a:solidFill>
            </a:endParaRPr>
          </a:p>
          <a:p>
            <a:pPr algn="ctr"/>
            <a:endParaRPr lang="es-AR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414CF2D-EFE4-46F0-BB8A-7C92C8B48678}"/>
              </a:ext>
            </a:extLst>
          </p:cNvPr>
          <p:cNvSpPr txBox="1"/>
          <p:nvPr/>
        </p:nvSpPr>
        <p:spPr>
          <a:xfrm>
            <a:off x="1060705" y="677600"/>
            <a:ext cx="10094976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500" b="1" dirty="0"/>
          </a:p>
          <a:p>
            <a:pPr algn="ctr"/>
            <a:endParaRPr lang="es-AR" sz="3500" b="1" dirty="0"/>
          </a:p>
          <a:p>
            <a:pPr algn="ctr"/>
            <a:r>
              <a:rPr lang="es-AR" sz="3500" b="1" dirty="0"/>
              <a:t>Defino con </a:t>
            </a:r>
            <a:r>
              <a:rPr lang="es-AR" sz="3500" b="1" dirty="0" err="1"/>
              <a:t>Promise</a:t>
            </a:r>
            <a:r>
              <a:rPr lang="es-AR" sz="3500" b="1" dirty="0"/>
              <a:t> o </a:t>
            </a:r>
            <a:r>
              <a:rPr lang="es-AR" sz="3500" b="1" dirty="0" err="1"/>
              <a:t>async</a:t>
            </a:r>
            <a:r>
              <a:rPr lang="es-AR" sz="3500" b="1" dirty="0"/>
              <a:t> mi asincronía</a:t>
            </a:r>
          </a:p>
          <a:p>
            <a:pPr algn="ctr"/>
            <a:endParaRPr lang="es-AR" sz="3500" b="1" dirty="0">
              <a:solidFill>
                <a:schemeClr val="bg1"/>
              </a:solidFill>
            </a:endParaRPr>
          </a:p>
          <a:p>
            <a:pPr algn="ctr"/>
            <a:endParaRPr lang="es-AR" sz="3500" b="1" dirty="0">
              <a:solidFill>
                <a:schemeClr val="bg1"/>
              </a:solidFill>
            </a:endParaRPr>
          </a:p>
          <a:p>
            <a:pPr algn="ctr"/>
            <a:r>
              <a:rPr lang="es-AR" sz="3500" b="1" dirty="0"/>
              <a:t>Espero que termine de ejecutarse el método asíncrono con .</a:t>
            </a:r>
            <a:r>
              <a:rPr lang="es-AR" sz="3500" b="1" dirty="0" err="1"/>
              <a:t>then</a:t>
            </a:r>
            <a:r>
              <a:rPr lang="es-AR" sz="3500" b="1" dirty="0"/>
              <a:t> o con </a:t>
            </a:r>
            <a:r>
              <a:rPr lang="es-AR" sz="3500" b="1" dirty="0" err="1"/>
              <a:t>await</a:t>
            </a:r>
            <a:endParaRPr lang="es-AR" sz="3500" b="1" dirty="0"/>
          </a:p>
          <a:p>
            <a:pPr algn="ctr"/>
            <a:endParaRPr lang="es-AR" sz="3500" b="1" dirty="0"/>
          </a:p>
          <a:p>
            <a:pPr algn="ctr"/>
            <a:endParaRPr lang="es-AR" sz="3500" b="1" dirty="0"/>
          </a:p>
          <a:p>
            <a:pPr algn="ctr"/>
            <a:r>
              <a:rPr lang="es-AR" sz="2000" b="1" dirty="0"/>
              <a:t>Recordar que </a:t>
            </a:r>
            <a:r>
              <a:rPr lang="es-AR" sz="2000" b="1" dirty="0" err="1"/>
              <a:t>await</a:t>
            </a:r>
            <a:r>
              <a:rPr lang="es-AR" sz="2000" b="1" dirty="0"/>
              <a:t> va dentro de una </a:t>
            </a:r>
            <a:r>
              <a:rPr lang="es-AR" sz="2000" b="1" dirty="0" err="1"/>
              <a:t>async</a:t>
            </a:r>
            <a:r>
              <a:rPr lang="es-AR" sz="2000" b="1" dirty="0"/>
              <a:t> </a:t>
            </a:r>
            <a:r>
              <a:rPr lang="es-AR" sz="2000" b="1" dirty="0" err="1"/>
              <a:t>function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83704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861426"/>
            <a:ext cx="116921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/>
              <a:t>ORM (</a:t>
            </a:r>
            <a:r>
              <a:rPr lang="es-AR" sz="4800" b="1" i="0" dirty="0" err="1">
                <a:effectLst/>
                <a:latin typeface="SourceSansPro"/>
              </a:rPr>
              <a:t>Object</a:t>
            </a:r>
            <a:r>
              <a:rPr lang="es-AR" sz="4800" b="1" i="0" dirty="0">
                <a:effectLst/>
                <a:latin typeface="SourceSansPro"/>
              </a:rPr>
              <a:t> </a:t>
            </a:r>
            <a:r>
              <a:rPr lang="es-AR" sz="4800" b="1" i="0" dirty="0" err="1">
                <a:effectLst/>
                <a:latin typeface="SourceSansPro"/>
              </a:rPr>
              <a:t>Relational</a:t>
            </a:r>
            <a:r>
              <a:rPr lang="es-AR" sz="4800" b="1" i="0" dirty="0">
                <a:effectLst/>
                <a:latin typeface="SourceSansPro"/>
              </a:rPr>
              <a:t> </a:t>
            </a:r>
            <a:r>
              <a:rPr lang="es-AR" sz="4800" b="1" i="0" dirty="0" err="1">
                <a:effectLst/>
                <a:latin typeface="SourceSansPro"/>
              </a:rPr>
              <a:t>Mapping</a:t>
            </a:r>
            <a:r>
              <a:rPr lang="es-AR" sz="4800" b="1" i="0" dirty="0">
                <a:effectLst/>
                <a:latin typeface="SourceSansPro"/>
              </a:rPr>
              <a:t>)</a:t>
            </a:r>
          </a:p>
          <a:p>
            <a:pPr algn="ctr"/>
            <a:endParaRPr lang="es-AR" sz="2300" b="1" dirty="0">
              <a:latin typeface="SourceSansPro"/>
            </a:endParaRPr>
          </a:p>
          <a:p>
            <a:pPr algn="ctr"/>
            <a:endParaRPr lang="es-AR" sz="2300" b="1" dirty="0">
              <a:latin typeface="SourceSansPro"/>
            </a:endParaRPr>
          </a:p>
          <a:p>
            <a:pPr algn="ctr"/>
            <a:endParaRPr lang="es-AR" sz="2300" b="1" dirty="0">
              <a:latin typeface="SourceSansPro"/>
            </a:endParaRPr>
          </a:p>
          <a:p>
            <a:r>
              <a:rPr lang="es-AR" sz="2300" dirty="0">
                <a:latin typeface="SourceSansPro"/>
              </a:rPr>
              <a:t>H</a:t>
            </a:r>
            <a:r>
              <a:rPr lang="es-AR" sz="2300" b="0" i="0" dirty="0">
                <a:effectLst/>
                <a:latin typeface="SourceSansPro"/>
              </a:rPr>
              <a:t>erramienta de programación que permite "transformar" las tablas de una base de datos en una serie de entidades que simplifiquen las tareas básicas de acceso a los datos. Estas entidades tienen un formato de objeto literal.</a:t>
            </a:r>
            <a:br>
              <a:rPr lang="es-AR" sz="2300" b="0" i="0" dirty="0">
                <a:effectLst/>
                <a:latin typeface="SourceSansPro"/>
              </a:rPr>
            </a:br>
            <a:br>
              <a:rPr lang="es-AR" sz="2300" b="0" i="0" dirty="0">
                <a:effectLst/>
                <a:latin typeface="SourceSansPro"/>
              </a:rPr>
            </a:br>
            <a:r>
              <a:rPr lang="es-AR" sz="2300" b="0" i="0" dirty="0">
                <a:effectLst/>
                <a:latin typeface="SourceSansPro"/>
              </a:rPr>
              <a:t>Este tipo de herramientas nos simplifican tareas, mantiene </a:t>
            </a:r>
            <a:r>
              <a:rPr lang="es-AR" sz="2300" dirty="0">
                <a:latin typeface="SourceSansPro"/>
              </a:rPr>
              <a:t>una relación ordenada </a:t>
            </a:r>
            <a:r>
              <a:rPr lang="es-AR" sz="2300" b="0" i="0" dirty="0">
                <a:effectLst/>
                <a:latin typeface="SourceSansPro"/>
              </a:rPr>
              <a:t>con nuestra base de datos y sobre todo optimiza la seguridad e integridad de los datos.</a:t>
            </a: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206708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466650"/>
            <a:ext cx="1169212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endParaRPr lang="es-AR" sz="4500" b="1" dirty="0"/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r>
              <a:rPr lang="es-AR" sz="2000" b="1" i="0" dirty="0" err="1">
                <a:effectLst/>
                <a:latin typeface="SourceSansPro"/>
              </a:rPr>
              <a:t>npm</a:t>
            </a:r>
            <a:r>
              <a:rPr lang="es-AR" sz="2000" b="1" i="0" dirty="0">
                <a:effectLst/>
                <a:latin typeface="SourceSansPro"/>
              </a:rPr>
              <a:t> </a:t>
            </a:r>
            <a:r>
              <a:rPr lang="es-AR" sz="2000" b="1" i="0" dirty="0" err="1">
                <a:effectLst/>
                <a:latin typeface="SourceSansPro"/>
              </a:rPr>
              <a:t>install</a:t>
            </a:r>
            <a:r>
              <a:rPr lang="es-AR" sz="2000" b="1" i="0" dirty="0">
                <a:effectLst/>
                <a:latin typeface="SourceSansPro"/>
              </a:rPr>
              <a:t> </a:t>
            </a:r>
            <a:r>
              <a:rPr lang="es-AR" sz="2000" b="1" i="0" dirty="0" err="1">
                <a:effectLst/>
                <a:latin typeface="SourceSansPro"/>
              </a:rPr>
              <a:t>sequelize-cli</a:t>
            </a:r>
            <a:r>
              <a:rPr lang="es-AR" sz="2000" b="1" i="0" dirty="0">
                <a:effectLst/>
                <a:latin typeface="SourceSansPro"/>
              </a:rPr>
              <a:t> </a:t>
            </a:r>
          </a:p>
          <a:p>
            <a:pPr algn="ctr"/>
            <a:r>
              <a:rPr lang="es-AR" sz="2000" b="1" dirty="0" err="1">
                <a:latin typeface="SourceSansPro"/>
              </a:rPr>
              <a:t>npm</a:t>
            </a:r>
            <a:r>
              <a:rPr lang="es-AR" sz="2000" b="1" dirty="0">
                <a:latin typeface="SourceSansPro"/>
              </a:rPr>
              <a:t> </a:t>
            </a:r>
            <a:r>
              <a:rPr lang="es-AR" sz="2000" b="1" dirty="0" err="1">
                <a:latin typeface="SourceSansPro"/>
              </a:rPr>
              <a:t>install</a:t>
            </a:r>
            <a:r>
              <a:rPr lang="es-AR" sz="2000" b="1" dirty="0">
                <a:latin typeface="SourceSansPro"/>
              </a:rPr>
              <a:t> </a:t>
            </a:r>
            <a:r>
              <a:rPr lang="es-AR" sz="2000" b="1" dirty="0" err="1">
                <a:latin typeface="SourceSansPro"/>
              </a:rPr>
              <a:t>sequelize</a:t>
            </a:r>
            <a:endParaRPr lang="es-AR" sz="2000" b="1" dirty="0">
              <a:latin typeface="SourceSansPro"/>
            </a:endParaRPr>
          </a:p>
          <a:p>
            <a:pPr algn="ctr"/>
            <a:r>
              <a:rPr lang="es-AR" sz="2000" b="1" i="0" dirty="0" err="1">
                <a:effectLst/>
                <a:latin typeface="SourceSansPro"/>
              </a:rPr>
              <a:t>npm</a:t>
            </a:r>
            <a:r>
              <a:rPr lang="es-AR" sz="2000" b="1" i="0" dirty="0">
                <a:effectLst/>
                <a:latin typeface="SourceSansPro"/>
              </a:rPr>
              <a:t> </a:t>
            </a:r>
            <a:r>
              <a:rPr lang="es-AR" sz="2000" b="1" i="0" dirty="0" err="1">
                <a:effectLst/>
                <a:latin typeface="SourceSansPro"/>
              </a:rPr>
              <a:t>install</a:t>
            </a:r>
            <a:r>
              <a:rPr lang="es-AR" sz="2000" b="1" i="0" dirty="0">
                <a:effectLst/>
                <a:latin typeface="SourceSansPro"/>
              </a:rPr>
              <a:t> mysql2</a:t>
            </a:r>
          </a:p>
          <a:p>
            <a:pPr algn="ctr"/>
            <a:endParaRPr lang="es-AR" sz="2000" b="1" i="0" dirty="0">
              <a:effectLst/>
              <a:latin typeface="SourceSansPro"/>
            </a:endParaRPr>
          </a:p>
          <a:p>
            <a:pPr algn="ctr"/>
            <a:r>
              <a:rPr lang="es-AR" sz="2000" dirty="0">
                <a:latin typeface="SourceSansPro"/>
              </a:rPr>
              <a:t>Crear un archivo en la raíz del proyecto llamado </a:t>
            </a:r>
            <a:r>
              <a:rPr lang="es-AR" sz="2000" b="1" dirty="0">
                <a:latin typeface="SourceSansPro"/>
              </a:rPr>
              <a:t>.</a:t>
            </a:r>
            <a:r>
              <a:rPr lang="es-AR" sz="2000" b="1" dirty="0" err="1">
                <a:latin typeface="SourceSansPro"/>
              </a:rPr>
              <a:t>sequelizerc</a:t>
            </a:r>
            <a:r>
              <a:rPr lang="es-AR" sz="2000" b="1" dirty="0">
                <a:latin typeface="SourceSansPro"/>
              </a:rPr>
              <a:t> </a:t>
            </a:r>
            <a:r>
              <a:rPr lang="es-AR" sz="2000" dirty="0">
                <a:latin typeface="SourceSansPro"/>
              </a:rPr>
              <a:t>que contenga</a:t>
            </a:r>
            <a:r>
              <a:rPr lang="es-AR" sz="2000" b="1" dirty="0">
                <a:latin typeface="SourceSansPro"/>
              </a:rPr>
              <a:t>:</a:t>
            </a:r>
          </a:p>
          <a:p>
            <a:pPr algn="ctr"/>
            <a:endParaRPr lang="es-AR" sz="2000" b="1" i="0" dirty="0">
              <a:effectLst/>
              <a:latin typeface="SourceSansPro"/>
            </a:endParaRPr>
          </a:p>
          <a:p>
            <a:pPr algn="ctr"/>
            <a:r>
              <a:rPr lang="es-AR" sz="2000" b="1" dirty="0" err="1">
                <a:latin typeface="SourceSansPro"/>
              </a:rPr>
              <a:t>const</a:t>
            </a:r>
            <a:r>
              <a:rPr lang="es-AR" sz="2000" b="1" dirty="0">
                <a:latin typeface="SourceSansPro"/>
              </a:rPr>
              <a:t> </a:t>
            </a:r>
            <a:r>
              <a:rPr lang="es-AR" sz="2000" b="1" dirty="0" err="1">
                <a:latin typeface="SourceSansPro"/>
              </a:rPr>
              <a:t>path</a:t>
            </a:r>
            <a:r>
              <a:rPr lang="es-AR" sz="2000" b="1" dirty="0">
                <a:latin typeface="SourceSansPro"/>
              </a:rPr>
              <a:t> = </a:t>
            </a:r>
            <a:r>
              <a:rPr lang="es-AR" sz="2000" b="1" dirty="0" err="1">
                <a:latin typeface="SourceSansPro"/>
              </a:rPr>
              <a:t>require</a:t>
            </a:r>
            <a:r>
              <a:rPr lang="es-AR" sz="2000" b="1" dirty="0">
                <a:latin typeface="SourceSansPro"/>
              </a:rPr>
              <a:t>('</a:t>
            </a:r>
            <a:r>
              <a:rPr lang="es-AR" sz="2000" b="1" dirty="0" err="1">
                <a:latin typeface="SourceSansPro"/>
              </a:rPr>
              <a:t>path</a:t>
            </a:r>
            <a:r>
              <a:rPr lang="es-AR" sz="2000" b="1" dirty="0">
                <a:latin typeface="SourceSansPro"/>
              </a:rPr>
              <a:t>');</a:t>
            </a:r>
          </a:p>
          <a:p>
            <a:pPr algn="ctr"/>
            <a:endParaRPr lang="es-AR" sz="2000" b="1" i="0" dirty="0">
              <a:effectLst/>
              <a:latin typeface="SourceSansPro"/>
            </a:endParaRPr>
          </a:p>
          <a:p>
            <a:pPr algn="ctr"/>
            <a:r>
              <a:rPr lang="es-AR" sz="2000" b="1" dirty="0" err="1">
                <a:latin typeface="SourceSansPro"/>
              </a:rPr>
              <a:t>module.exports</a:t>
            </a:r>
            <a:r>
              <a:rPr lang="es-AR" sz="2000" b="1" dirty="0">
                <a:latin typeface="SourceSansPro"/>
              </a:rPr>
              <a:t> 	= {</a:t>
            </a:r>
          </a:p>
          <a:p>
            <a:pPr algn="ctr"/>
            <a:r>
              <a:rPr lang="es-AR" sz="2000" b="1" i="0" dirty="0" err="1">
                <a:effectLst/>
                <a:latin typeface="SourceSansPro"/>
              </a:rPr>
              <a:t>config</a:t>
            </a:r>
            <a:r>
              <a:rPr lang="es-AR" sz="2000" b="1" i="0" dirty="0">
                <a:effectLst/>
                <a:latin typeface="SourceSansPro"/>
              </a:rPr>
              <a:t>: </a:t>
            </a:r>
            <a:r>
              <a:rPr lang="es-AR" sz="2000" b="1" i="0" dirty="0" err="1">
                <a:effectLst/>
                <a:latin typeface="SourceSansPro"/>
              </a:rPr>
              <a:t>path.resolve</a:t>
            </a:r>
            <a:r>
              <a:rPr lang="es-AR" sz="2000" b="1" dirty="0">
                <a:latin typeface="SourceSansPro"/>
              </a:rPr>
              <a:t>('./</a:t>
            </a:r>
            <a:r>
              <a:rPr lang="es-AR" sz="2000" b="1" dirty="0" err="1">
                <a:latin typeface="SourceSansPro"/>
              </a:rPr>
              <a:t>database</a:t>
            </a:r>
            <a:r>
              <a:rPr lang="es-AR" sz="2000" b="1" dirty="0">
                <a:latin typeface="SourceSansPro"/>
              </a:rPr>
              <a:t>/</a:t>
            </a:r>
            <a:r>
              <a:rPr lang="es-AR" sz="2000" b="1" dirty="0" err="1">
                <a:latin typeface="SourceSansPro"/>
              </a:rPr>
              <a:t>config</a:t>
            </a:r>
            <a:r>
              <a:rPr lang="es-AR" sz="2000" b="1" dirty="0">
                <a:latin typeface="SourceSansPro"/>
              </a:rPr>
              <a:t>', 'config.js'),</a:t>
            </a:r>
          </a:p>
          <a:p>
            <a:pPr algn="ctr"/>
            <a:r>
              <a:rPr lang="es-AR" sz="2000" b="1" dirty="0">
                <a:latin typeface="SourceSansPro"/>
              </a:rPr>
              <a:t>'</a:t>
            </a:r>
            <a:r>
              <a:rPr lang="es-AR" sz="2000" b="1" i="0" dirty="0" err="1">
                <a:effectLst/>
                <a:latin typeface="SourceSansPro"/>
              </a:rPr>
              <a:t>models-path</a:t>
            </a:r>
            <a:r>
              <a:rPr lang="es-AR" sz="2000" b="1" dirty="0">
                <a:latin typeface="SourceSansPro"/>
              </a:rPr>
              <a:t>'</a:t>
            </a:r>
            <a:r>
              <a:rPr lang="es-AR" sz="2000" b="1" i="0" dirty="0">
                <a:effectLst/>
                <a:latin typeface="SourceSansPro"/>
              </a:rPr>
              <a:t>: </a:t>
            </a:r>
            <a:r>
              <a:rPr lang="es-AR" sz="2000" b="1" i="0" dirty="0" err="1">
                <a:effectLst/>
                <a:latin typeface="SourceSansPro"/>
              </a:rPr>
              <a:t>path.resolve</a:t>
            </a:r>
            <a:r>
              <a:rPr lang="es-AR" sz="2000" b="1" i="0" dirty="0">
                <a:effectLst/>
                <a:latin typeface="SourceSansPro"/>
              </a:rPr>
              <a:t>(</a:t>
            </a:r>
            <a:r>
              <a:rPr lang="es-AR" sz="2000" b="1" dirty="0">
                <a:latin typeface="SourceSansPro"/>
              </a:rPr>
              <a:t>'</a:t>
            </a:r>
            <a:r>
              <a:rPr lang="es-AR" sz="2000" b="1" i="0" dirty="0">
                <a:effectLst/>
                <a:latin typeface="SourceSansPro"/>
              </a:rPr>
              <a:t>.</a:t>
            </a:r>
            <a:r>
              <a:rPr lang="es-AR" sz="2000" b="1" dirty="0">
                <a:latin typeface="SourceSansPro"/>
              </a:rPr>
              <a:t>/</a:t>
            </a:r>
            <a:r>
              <a:rPr lang="es-AR" sz="2000" b="1" dirty="0" err="1">
                <a:latin typeface="SourceSansPro"/>
              </a:rPr>
              <a:t>database</a:t>
            </a:r>
            <a:r>
              <a:rPr lang="es-AR" sz="2000" b="1" dirty="0">
                <a:latin typeface="SourceSansPro"/>
              </a:rPr>
              <a:t>/</a:t>
            </a:r>
            <a:r>
              <a:rPr lang="es-AR" sz="2000" b="1" dirty="0" err="1">
                <a:latin typeface="SourceSansPro"/>
              </a:rPr>
              <a:t>models</a:t>
            </a:r>
            <a:r>
              <a:rPr lang="es-AR" sz="2000" b="1" dirty="0">
                <a:latin typeface="SourceSansPro"/>
              </a:rPr>
              <a:t>'),</a:t>
            </a:r>
            <a:endParaRPr lang="es-AR" sz="2000" b="1" i="0" dirty="0">
              <a:effectLst/>
              <a:latin typeface="SourceSansPro"/>
            </a:endParaRPr>
          </a:p>
          <a:p>
            <a:pPr algn="ctr"/>
            <a:r>
              <a:rPr lang="es-AR" sz="2000" b="1" dirty="0">
                <a:latin typeface="SourceSansPro"/>
              </a:rPr>
              <a:t>'</a:t>
            </a:r>
            <a:r>
              <a:rPr lang="es-AR" sz="2000" b="1" dirty="0" err="1">
                <a:latin typeface="SourceSansPro"/>
              </a:rPr>
              <a:t>seeders-path</a:t>
            </a:r>
            <a:r>
              <a:rPr lang="es-AR" sz="2000" b="1" dirty="0">
                <a:latin typeface="SourceSansPro"/>
              </a:rPr>
              <a:t>': </a:t>
            </a:r>
            <a:r>
              <a:rPr lang="es-AR" sz="2000" b="1" dirty="0" err="1">
                <a:latin typeface="SourceSansPro"/>
              </a:rPr>
              <a:t>path.resolve</a:t>
            </a:r>
            <a:r>
              <a:rPr lang="es-AR" sz="2000" b="1" dirty="0">
                <a:latin typeface="SourceSansPro"/>
              </a:rPr>
              <a:t>('./</a:t>
            </a:r>
            <a:r>
              <a:rPr lang="es-AR" sz="2000" b="1" dirty="0" err="1">
                <a:latin typeface="SourceSansPro"/>
              </a:rPr>
              <a:t>database</a:t>
            </a:r>
            <a:r>
              <a:rPr lang="es-AR" sz="2000" b="1" dirty="0">
                <a:latin typeface="SourceSansPro"/>
              </a:rPr>
              <a:t>/</a:t>
            </a:r>
            <a:r>
              <a:rPr lang="es-AR" sz="2000" b="1" dirty="0" err="1">
                <a:latin typeface="SourceSansPro"/>
              </a:rPr>
              <a:t>seeders</a:t>
            </a:r>
            <a:r>
              <a:rPr lang="es-AR" sz="2000" b="1" dirty="0">
                <a:latin typeface="SourceSansPro"/>
              </a:rPr>
              <a:t>'),</a:t>
            </a:r>
          </a:p>
          <a:p>
            <a:pPr algn="ctr"/>
            <a:r>
              <a:rPr lang="es-AR" sz="2000" b="1" dirty="0">
                <a:latin typeface="SourceSansPro"/>
              </a:rPr>
              <a:t>'</a:t>
            </a:r>
            <a:r>
              <a:rPr lang="es-AR" sz="2000" b="1" dirty="0" err="1">
                <a:latin typeface="SourceSansPro"/>
              </a:rPr>
              <a:t>migrations-path</a:t>
            </a:r>
            <a:r>
              <a:rPr lang="es-AR" sz="2000" b="1" dirty="0">
                <a:latin typeface="SourceSansPro"/>
              </a:rPr>
              <a:t>': </a:t>
            </a:r>
            <a:r>
              <a:rPr lang="es-AR" sz="2000" b="1" dirty="0" err="1">
                <a:latin typeface="SourceSansPro"/>
              </a:rPr>
              <a:t>path.resolve</a:t>
            </a:r>
            <a:r>
              <a:rPr lang="es-AR" sz="2000" b="1" dirty="0">
                <a:latin typeface="SourceSansPro"/>
              </a:rPr>
              <a:t>('./</a:t>
            </a:r>
            <a:r>
              <a:rPr lang="es-AR" sz="2000" b="1" dirty="0" err="1">
                <a:latin typeface="SourceSansPro"/>
              </a:rPr>
              <a:t>database</a:t>
            </a:r>
            <a:r>
              <a:rPr lang="es-AR" sz="2000" b="1" dirty="0">
                <a:latin typeface="SourceSansPro"/>
              </a:rPr>
              <a:t>/</a:t>
            </a:r>
            <a:r>
              <a:rPr lang="es-AR" sz="2000" b="1" dirty="0" err="1">
                <a:latin typeface="SourceSansPro"/>
              </a:rPr>
              <a:t>migrations</a:t>
            </a:r>
            <a:r>
              <a:rPr lang="es-AR" sz="2000" b="1" dirty="0">
                <a:latin typeface="SourceSansPro"/>
              </a:rPr>
              <a:t>'),</a:t>
            </a:r>
          </a:p>
          <a:p>
            <a:pPr algn="ctr"/>
            <a:r>
              <a:rPr lang="es-AR" sz="2000" b="1" dirty="0">
                <a:latin typeface="SourceSansPro"/>
              </a:rPr>
              <a:t>}</a:t>
            </a:r>
          </a:p>
          <a:p>
            <a:pPr algn="ctr"/>
            <a:endParaRPr lang="es-AR" sz="2000" b="1" dirty="0">
              <a:latin typeface="SourceSansPro"/>
            </a:endParaRPr>
          </a:p>
          <a:p>
            <a:pPr algn="ctr"/>
            <a:r>
              <a:rPr lang="es-AR" sz="2000" dirty="0">
                <a:latin typeface="SourceSansPro"/>
              </a:rPr>
              <a:t>Para crear carpetas y archivos necesarios usar comando: </a:t>
            </a:r>
            <a:r>
              <a:rPr lang="es-AR" sz="2000" b="1" dirty="0" err="1">
                <a:latin typeface="SourceSansPro"/>
              </a:rPr>
              <a:t>npx</a:t>
            </a:r>
            <a:r>
              <a:rPr lang="es-AR" sz="2000" dirty="0">
                <a:latin typeface="SourceSansPro"/>
              </a:rPr>
              <a:t> </a:t>
            </a:r>
            <a:r>
              <a:rPr lang="es-AR" sz="2000" b="1" dirty="0" err="1">
                <a:latin typeface="SourceSansPro"/>
              </a:rPr>
              <a:t>sequelize</a:t>
            </a:r>
            <a:r>
              <a:rPr lang="es-AR" sz="2000" b="1" dirty="0">
                <a:latin typeface="SourceSansPro"/>
              </a:rPr>
              <a:t> </a:t>
            </a:r>
            <a:r>
              <a:rPr lang="es-AR" sz="2000" b="1" dirty="0" err="1">
                <a:latin typeface="SourceSansPro"/>
              </a:rPr>
              <a:t>init</a:t>
            </a:r>
            <a:endParaRPr lang="es-AR" sz="20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46757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20016</TotalTime>
  <Words>895</Words>
  <Application>Microsoft Office PowerPoint</Application>
  <PresentationFormat>Panorámica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SourceSansPro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</cp:lastModifiedBy>
  <cp:revision>1231</cp:revision>
  <dcterms:created xsi:type="dcterms:W3CDTF">2021-03-08T01:52:35Z</dcterms:created>
  <dcterms:modified xsi:type="dcterms:W3CDTF">2023-01-11T22:18:34Z</dcterms:modified>
</cp:coreProperties>
</file>