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5" r:id="rId1"/>
  </p:sldMasterIdLst>
  <p:notesMasterIdLst>
    <p:notesMasterId r:id="rId8"/>
  </p:notesMasterIdLst>
  <p:sldIdLst>
    <p:sldId id="269" r:id="rId2"/>
    <p:sldId id="274" r:id="rId3"/>
    <p:sldId id="275" r:id="rId4"/>
    <p:sldId id="276" r:id="rId5"/>
    <p:sldId id="278" r:id="rId6"/>
    <p:sldId id="27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ónimo" initials="J" lastIdx="6" clrIdx="0">
    <p:extLst>
      <p:ext uri="{19B8F6BF-5375-455C-9EA6-DF929625EA0E}">
        <p15:presenceInfo xmlns:p15="http://schemas.microsoft.com/office/powerpoint/2012/main" userId="c4c274cba0763b4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3881" autoAdjust="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3CF7F-43A9-47D6-91FF-BA5180C0F220}" type="datetimeFigureOut">
              <a:rPr lang="es-AR" smtClean="0"/>
              <a:t>11/1/2023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237E9-0EB9-40A2-9151-4E0F7C6C7D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41281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172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852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73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644336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275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003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670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239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55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585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303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10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780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0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473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752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94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4776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B01AB08-08CC-4D7B-8FA4-D52BACAFDBFD}"/>
              </a:ext>
            </a:extLst>
          </p:cNvPr>
          <p:cNvSpPr txBox="1"/>
          <p:nvPr/>
        </p:nvSpPr>
        <p:spPr>
          <a:xfrm>
            <a:off x="249936" y="194637"/>
            <a:ext cx="11692128" cy="620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500" b="1" dirty="0" err="1"/>
              <a:t>Sequelize</a:t>
            </a:r>
            <a:r>
              <a:rPr lang="es-AR" sz="4500" b="1" dirty="0"/>
              <a:t> Relaciones</a:t>
            </a:r>
          </a:p>
          <a:p>
            <a:pPr algn="ctr"/>
            <a:endParaRPr lang="es-AR" sz="2200" b="1" dirty="0">
              <a:latin typeface="SourceSansPro"/>
            </a:endParaRPr>
          </a:p>
          <a:p>
            <a:pPr algn="ctr"/>
            <a:r>
              <a:rPr lang="es-AR" sz="2200" dirty="0">
                <a:latin typeface="SourceSansPro"/>
              </a:rPr>
              <a:t>Una vez que definimos nuestro modelo con el método </a:t>
            </a:r>
            <a:r>
              <a:rPr lang="es-AR" sz="2200" b="1" dirty="0">
                <a:latin typeface="SourceSansPro"/>
              </a:rPr>
              <a:t>define</a:t>
            </a:r>
            <a:r>
              <a:rPr lang="es-AR" sz="2200" dirty="0">
                <a:latin typeface="SourceSansPro"/>
              </a:rPr>
              <a:t>, con la misma variable utilizaremos la propiedad </a:t>
            </a:r>
            <a:r>
              <a:rPr lang="es-AR" sz="2200" b="1" dirty="0" err="1">
                <a:latin typeface="SourceSansPro"/>
              </a:rPr>
              <a:t>associate</a:t>
            </a:r>
            <a:r>
              <a:rPr lang="es-AR" sz="2200" dirty="0">
                <a:latin typeface="SourceSansPro"/>
              </a:rPr>
              <a:t> para definir nuestras relaciones. </a:t>
            </a:r>
          </a:p>
          <a:p>
            <a:pPr algn="ctr"/>
            <a:r>
              <a:rPr lang="es-AR" sz="2200" dirty="0">
                <a:latin typeface="SourceSansPro"/>
              </a:rPr>
              <a:t>Como parámetro de entrada </a:t>
            </a:r>
            <a:r>
              <a:rPr lang="es-AR" sz="2200" dirty="0" err="1">
                <a:latin typeface="SourceSansPro"/>
              </a:rPr>
              <a:t>associate</a:t>
            </a:r>
            <a:r>
              <a:rPr lang="es-AR" sz="2200" dirty="0">
                <a:latin typeface="SourceSansPro"/>
              </a:rPr>
              <a:t> tiene un objeto que contiene a todos los modelos.</a:t>
            </a:r>
          </a:p>
          <a:p>
            <a:endParaRPr lang="es-AR" sz="2200" b="1" dirty="0">
              <a:latin typeface="SourceSansPro"/>
            </a:endParaRPr>
          </a:p>
          <a:p>
            <a:endParaRPr lang="es-AR" sz="2200" b="1" dirty="0">
              <a:latin typeface="SourceSansPro"/>
            </a:endParaRPr>
          </a:p>
          <a:p>
            <a:r>
              <a:rPr lang="es-AR" sz="2200" b="1" dirty="0">
                <a:latin typeface="SourceSansPro"/>
              </a:rPr>
              <a:t> </a:t>
            </a:r>
            <a:r>
              <a:rPr lang="es-AR" sz="2200" b="1" dirty="0" err="1">
                <a:latin typeface="SourceSansPro"/>
              </a:rPr>
              <a:t>const</a:t>
            </a:r>
            <a:r>
              <a:rPr lang="es-AR" sz="2200" b="1" dirty="0">
                <a:latin typeface="SourceSansPro"/>
              </a:rPr>
              <a:t> </a:t>
            </a:r>
            <a:r>
              <a:rPr lang="es-AR" sz="2200" b="1" dirty="0" err="1">
                <a:latin typeface="SourceSansPro"/>
              </a:rPr>
              <a:t>Peliculas</a:t>
            </a:r>
            <a:r>
              <a:rPr lang="es-AR" sz="2200" b="1" dirty="0">
                <a:latin typeface="SourceSansPro"/>
              </a:rPr>
              <a:t> = </a:t>
            </a:r>
            <a:r>
              <a:rPr lang="es-AR" sz="2200" b="1" dirty="0" err="1">
                <a:latin typeface="SourceSansPro"/>
              </a:rPr>
              <a:t>sequelize.define</a:t>
            </a:r>
            <a:r>
              <a:rPr lang="es-AR" sz="2200" b="1" dirty="0">
                <a:latin typeface="SourceSansPro"/>
              </a:rPr>
              <a:t>(alias, </a:t>
            </a:r>
            <a:r>
              <a:rPr lang="es-AR" sz="2200" b="1" dirty="0" err="1">
                <a:latin typeface="SourceSansPro"/>
              </a:rPr>
              <a:t>cols</a:t>
            </a:r>
            <a:r>
              <a:rPr lang="es-AR" sz="2200" b="1" dirty="0">
                <a:latin typeface="SourceSansPro"/>
              </a:rPr>
              <a:t>, </a:t>
            </a:r>
            <a:r>
              <a:rPr lang="es-AR" sz="2200" b="1" dirty="0" err="1">
                <a:latin typeface="SourceSansPro"/>
              </a:rPr>
              <a:t>config</a:t>
            </a:r>
            <a:r>
              <a:rPr lang="es-AR" sz="2200" b="1" dirty="0">
                <a:latin typeface="SourceSansPro"/>
              </a:rPr>
              <a:t>);</a:t>
            </a:r>
          </a:p>
          <a:p>
            <a:endParaRPr lang="es-AR" sz="2200" b="1" dirty="0">
              <a:latin typeface="SourceSansPro"/>
            </a:endParaRPr>
          </a:p>
          <a:p>
            <a:r>
              <a:rPr lang="es-AR" sz="2200" b="1" dirty="0">
                <a:latin typeface="SourceSansPro"/>
              </a:rPr>
              <a:t> </a:t>
            </a:r>
            <a:r>
              <a:rPr lang="es-AR" sz="2200" b="1" dirty="0" err="1">
                <a:latin typeface="SourceSansPro"/>
              </a:rPr>
              <a:t>Pelicula.associate</a:t>
            </a:r>
            <a:r>
              <a:rPr lang="es-AR" sz="2200" b="1" dirty="0">
                <a:latin typeface="SourceSansPro"/>
              </a:rPr>
              <a:t> = </a:t>
            </a:r>
            <a:r>
              <a:rPr lang="es-AR" sz="2200" b="1" dirty="0" err="1">
                <a:latin typeface="SourceSansPro"/>
              </a:rPr>
              <a:t>function</a:t>
            </a:r>
            <a:r>
              <a:rPr lang="es-AR" sz="2200" b="1" dirty="0">
                <a:latin typeface="SourceSansPro"/>
              </a:rPr>
              <a:t> (modelos){</a:t>
            </a:r>
          </a:p>
          <a:p>
            <a:endParaRPr lang="es-AR" sz="2200" b="1" dirty="0">
              <a:latin typeface="SourceSansPro"/>
            </a:endParaRPr>
          </a:p>
          <a:p>
            <a:r>
              <a:rPr lang="es-AR" sz="2200" b="1" dirty="0">
                <a:latin typeface="SourceSansPro"/>
              </a:rPr>
              <a:t>	// Relaciones</a:t>
            </a:r>
          </a:p>
          <a:p>
            <a:endParaRPr lang="es-AR" sz="2200" b="1" dirty="0">
              <a:latin typeface="SourceSansPro"/>
            </a:endParaRPr>
          </a:p>
          <a:p>
            <a:r>
              <a:rPr lang="es-AR" sz="2200" b="1" dirty="0">
                <a:latin typeface="SourceSansPro"/>
              </a:rPr>
              <a:t> }</a:t>
            </a:r>
          </a:p>
          <a:p>
            <a:endParaRPr lang="es-AR" sz="2200" b="1" dirty="0">
              <a:latin typeface="SourceSansPro"/>
            </a:endParaRPr>
          </a:p>
          <a:p>
            <a:endParaRPr lang="es-AR" sz="2200" b="1" dirty="0">
              <a:latin typeface="SourceSansPro"/>
            </a:endParaRPr>
          </a:p>
          <a:p>
            <a:endParaRPr lang="es-AR" sz="2200" b="1" dirty="0">
              <a:latin typeface="SourceSansPro"/>
            </a:endParaRPr>
          </a:p>
        </p:txBody>
      </p:sp>
    </p:spTree>
    <p:extLst>
      <p:ext uri="{BB962C8B-B14F-4D97-AF65-F5344CB8AC3E}">
        <p14:creationId xmlns:p14="http://schemas.microsoft.com/office/powerpoint/2010/main" val="1068262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B01AB08-08CC-4D7B-8FA4-D52BACAFDBFD}"/>
              </a:ext>
            </a:extLst>
          </p:cNvPr>
          <p:cNvSpPr txBox="1"/>
          <p:nvPr/>
        </p:nvSpPr>
        <p:spPr>
          <a:xfrm>
            <a:off x="249936" y="194637"/>
            <a:ext cx="11692128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500" b="1" dirty="0" err="1"/>
              <a:t>Sequelize</a:t>
            </a:r>
            <a:r>
              <a:rPr lang="es-AR" sz="4500" b="1" dirty="0"/>
              <a:t> Relaciones</a:t>
            </a:r>
          </a:p>
          <a:p>
            <a:pPr algn="ctr"/>
            <a:endParaRPr lang="es-AR" sz="2200" b="1" dirty="0">
              <a:latin typeface="SourceSansPro"/>
            </a:endParaRPr>
          </a:p>
          <a:p>
            <a:pPr algn="ctr"/>
            <a:r>
              <a:rPr lang="es-AR" sz="2200" b="1" dirty="0" err="1">
                <a:latin typeface="SourceSansPro"/>
              </a:rPr>
              <a:t>BelongsTo</a:t>
            </a:r>
            <a:r>
              <a:rPr lang="es-AR" sz="2200" dirty="0">
                <a:latin typeface="SourceSansPro"/>
              </a:rPr>
              <a:t> (Relación 1-N) es un método que como parámetro de entrada recibe la tabla con la que queremos se asocia y como segundo parámetro un objeto con los valores relacionados a esa tabla.</a:t>
            </a:r>
          </a:p>
          <a:p>
            <a:pPr algn="ctr"/>
            <a:r>
              <a:rPr lang="es-AR" sz="2200" dirty="0">
                <a:latin typeface="SourceSansPro"/>
              </a:rPr>
              <a:t>Lo aplicas desde la tabla que tiene cerca el "muchos".</a:t>
            </a:r>
          </a:p>
          <a:p>
            <a:endParaRPr lang="es-AR" sz="2200" b="1" dirty="0">
              <a:latin typeface="SourceSansPro"/>
            </a:endParaRPr>
          </a:p>
          <a:p>
            <a:endParaRPr lang="es-AR" sz="2200" b="1" dirty="0">
              <a:latin typeface="SourceSansPro"/>
            </a:endParaRPr>
          </a:p>
          <a:p>
            <a:r>
              <a:rPr lang="es-AR" sz="2200" b="1" dirty="0">
                <a:latin typeface="SourceSansPro"/>
              </a:rPr>
              <a:t> </a:t>
            </a:r>
            <a:r>
              <a:rPr lang="es-AR" sz="2200" b="1" dirty="0" err="1">
                <a:latin typeface="SourceSansPro"/>
              </a:rPr>
              <a:t>const</a:t>
            </a:r>
            <a:r>
              <a:rPr lang="es-AR" sz="2200" b="1" dirty="0">
                <a:latin typeface="SourceSansPro"/>
              </a:rPr>
              <a:t> </a:t>
            </a:r>
            <a:r>
              <a:rPr lang="es-AR" sz="2200" b="1" dirty="0" err="1">
                <a:latin typeface="SourceSansPro"/>
              </a:rPr>
              <a:t>Peliculas</a:t>
            </a:r>
            <a:r>
              <a:rPr lang="es-AR" sz="2200" b="1" dirty="0">
                <a:latin typeface="SourceSansPro"/>
              </a:rPr>
              <a:t> = </a:t>
            </a:r>
            <a:r>
              <a:rPr lang="es-AR" sz="2200" b="1" dirty="0" err="1">
                <a:latin typeface="SourceSansPro"/>
              </a:rPr>
              <a:t>sequelize.define</a:t>
            </a:r>
            <a:r>
              <a:rPr lang="es-AR" sz="2200" b="1" dirty="0">
                <a:latin typeface="SourceSansPro"/>
              </a:rPr>
              <a:t>(alias, </a:t>
            </a:r>
            <a:r>
              <a:rPr lang="es-AR" sz="2200" b="1" dirty="0" err="1">
                <a:latin typeface="SourceSansPro"/>
              </a:rPr>
              <a:t>cols</a:t>
            </a:r>
            <a:r>
              <a:rPr lang="es-AR" sz="2200" b="1" dirty="0">
                <a:latin typeface="SourceSansPro"/>
              </a:rPr>
              <a:t>, </a:t>
            </a:r>
            <a:r>
              <a:rPr lang="es-AR" sz="2200" b="1" dirty="0" err="1">
                <a:latin typeface="SourceSansPro"/>
              </a:rPr>
              <a:t>config</a:t>
            </a:r>
            <a:r>
              <a:rPr lang="es-AR" sz="2200" b="1" dirty="0">
                <a:latin typeface="SourceSansPro"/>
              </a:rPr>
              <a:t>);</a:t>
            </a:r>
          </a:p>
          <a:p>
            <a:endParaRPr lang="es-AR" sz="2200" b="1" dirty="0">
              <a:latin typeface="SourceSansPro"/>
            </a:endParaRPr>
          </a:p>
          <a:p>
            <a:r>
              <a:rPr lang="es-AR" sz="2200" b="1" dirty="0">
                <a:latin typeface="SourceSansPro"/>
              </a:rPr>
              <a:t> </a:t>
            </a:r>
            <a:r>
              <a:rPr lang="es-AR" sz="2200" b="1" dirty="0" err="1">
                <a:latin typeface="SourceSansPro"/>
              </a:rPr>
              <a:t>Peliculas.associate</a:t>
            </a:r>
            <a:r>
              <a:rPr lang="es-AR" sz="2200" b="1" dirty="0">
                <a:latin typeface="SourceSansPro"/>
              </a:rPr>
              <a:t> = </a:t>
            </a:r>
            <a:r>
              <a:rPr lang="es-AR" sz="2200" b="1" dirty="0" err="1">
                <a:latin typeface="SourceSansPro"/>
              </a:rPr>
              <a:t>function</a:t>
            </a:r>
            <a:r>
              <a:rPr lang="es-AR" sz="2200" b="1" dirty="0">
                <a:latin typeface="SourceSansPro"/>
              </a:rPr>
              <a:t> (modelos){</a:t>
            </a:r>
          </a:p>
          <a:p>
            <a:endParaRPr lang="es-AR" sz="2200" b="1" dirty="0">
              <a:latin typeface="SourceSansPro"/>
            </a:endParaRPr>
          </a:p>
          <a:p>
            <a:r>
              <a:rPr lang="es-AR" sz="2200" b="1" dirty="0">
                <a:latin typeface="SourceSansPro"/>
              </a:rPr>
              <a:t>	 </a:t>
            </a:r>
            <a:r>
              <a:rPr lang="es-AR" sz="2200" b="1" dirty="0" err="1">
                <a:latin typeface="SourceSansPro"/>
              </a:rPr>
              <a:t>Peliculas.belongsTo</a:t>
            </a:r>
            <a:r>
              <a:rPr lang="es-AR" sz="2200" b="1" dirty="0">
                <a:latin typeface="SourceSansPro"/>
              </a:rPr>
              <a:t>(</a:t>
            </a:r>
            <a:r>
              <a:rPr lang="es-AR" sz="2200" b="1" dirty="0" err="1">
                <a:latin typeface="SourceSansPro"/>
              </a:rPr>
              <a:t>modelos.genres</a:t>
            </a:r>
            <a:r>
              <a:rPr lang="es-AR" sz="2200" b="1" dirty="0">
                <a:latin typeface="SourceSansPro"/>
              </a:rPr>
              <a:t>, {   </a:t>
            </a:r>
          </a:p>
          <a:p>
            <a:r>
              <a:rPr lang="es-AR" sz="2200" b="1" dirty="0">
                <a:latin typeface="SourceSansPro"/>
              </a:rPr>
              <a:t>		as: "</a:t>
            </a:r>
            <a:r>
              <a:rPr lang="es-AR" sz="2200" b="1" dirty="0" err="1">
                <a:latin typeface="SourceSansPro"/>
              </a:rPr>
              <a:t>generos</a:t>
            </a:r>
            <a:r>
              <a:rPr lang="es-AR" sz="2200" b="1" dirty="0">
                <a:latin typeface="SourceSansPro"/>
              </a:rPr>
              <a:t>",</a:t>
            </a:r>
          </a:p>
          <a:p>
            <a:r>
              <a:rPr lang="es-AR" sz="2200" b="1" dirty="0">
                <a:latin typeface="SourceSansPro"/>
              </a:rPr>
              <a:t>		</a:t>
            </a:r>
            <a:r>
              <a:rPr lang="es-AR" sz="2200" b="1" dirty="0" err="1">
                <a:latin typeface="SourceSansPro"/>
              </a:rPr>
              <a:t>foreignKey</a:t>
            </a:r>
            <a:r>
              <a:rPr lang="es-AR" sz="2200" b="1" dirty="0">
                <a:latin typeface="SourceSansPro"/>
              </a:rPr>
              <a:t>: "</a:t>
            </a:r>
            <a:r>
              <a:rPr lang="es-AR" sz="2200" b="1" dirty="0" err="1">
                <a:latin typeface="SourceSansPro"/>
              </a:rPr>
              <a:t>genre_id</a:t>
            </a:r>
            <a:r>
              <a:rPr lang="es-AR" sz="2200" b="1" dirty="0">
                <a:latin typeface="SourceSansPro"/>
              </a:rPr>
              <a:t>"</a:t>
            </a:r>
          </a:p>
          <a:p>
            <a:r>
              <a:rPr lang="es-AR" sz="2200" b="1" dirty="0">
                <a:latin typeface="SourceSansPro"/>
              </a:rPr>
              <a:t>         });</a:t>
            </a:r>
          </a:p>
          <a:p>
            <a:r>
              <a:rPr lang="es-AR" sz="2200" b="1" dirty="0">
                <a:latin typeface="SourceSansPro"/>
              </a:rPr>
              <a:t> }</a:t>
            </a:r>
          </a:p>
          <a:p>
            <a:endParaRPr lang="es-AR" sz="2200" b="1" dirty="0">
              <a:latin typeface="SourceSansPro"/>
            </a:endParaRPr>
          </a:p>
          <a:p>
            <a:endParaRPr lang="es-AR" sz="2200" b="1" dirty="0">
              <a:latin typeface="SourceSansPro"/>
            </a:endParaRPr>
          </a:p>
          <a:p>
            <a:endParaRPr lang="es-AR" sz="2200" b="1" dirty="0">
              <a:latin typeface="SourceSansPro"/>
            </a:endParaRPr>
          </a:p>
        </p:txBody>
      </p:sp>
    </p:spTree>
    <p:extLst>
      <p:ext uri="{BB962C8B-B14F-4D97-AF65-F5344CB8AC3E}">
        <p14:creationId xmlns:p14="http://schemas.microsoft.com/office/powerpoint/2010/main" val="591299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B01AB08-08CC-4D7B-8FA4-D52BACAFDBFD}"/>
              </a:ext>
            </a:extLst>
          </p:cNvPr>
          <p:cNvSpPr txBox="1"/>
          <p:nvPr/>
        </p:nvSpPr>
        <p:spPr>
          <a:xfrm>
            <a:off x="249936" y="194637"/>
            <a:ext cx="11692128" cy="721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500" b="1" dirty="0" err="1"/>
              <a:t>Sequelize</a:t>
            </a:r>
            <a:r>
              <a:rPr lang="es-AR" sz="4500" b="1" dirty="0"/>
              <a:t> Relaciones</a:t>
            </a:r>
          </a:p>
          <a:p>
            <a:pPr algn="ctr"/>
            <a:endParaRPr lang="es-AR" sz="2200" b="1" dirty="0">
              <a:latin typeface="SourceSansPro"/>
            </a:endParaRPr>
          </a:p>
          <a:p>
            <a:pPr algn="ctr"/>
            <a:r>
              <a:rPr lang="es-AR" sz="2200" b="1" dirty="0" err="1">
                <a:latin typeface="SourceSansPro"/>
              </a:rPr>
              <a:t>hasMany</a:t>
            </a:r>
            <a:r>
              <a:rPr lang="es-AR" sz="2200" dirty="0">
                <a:latin typeface="SourceSansPro"/>
              </a:rPr>
              <a:t> (Relación N-1) es un método que como parámetro de entrada recibe la tabla con la que queremos se asocia y como segundo parámetro un objeto con los valores relacionados a esa tabla.</a:t>
            </a:r>
          </a:p>
          <a:p>
            <a:pPr algn="ctr"/>
            <a:r>
              <a:rPr lang="es-AR" sz="2200" dirty="0">
                <a:latin typeface="SourceSansPro"/>
              </a:rPr>
              <a:t>Lo aplicas desde la tabla que no tiene cerca el "muchos“.</a:t>
            </a:r>
          </a:p>
          <a:p>
            <a:pPr algn="ctr"/>
            <a:r>
              <a:rPr lang="es-AR" sz="2200" dirty="0">
                <a:latin typeface="SourceSansPro"/>
              </a:rPr>
              <a:t>Las relaciones siempre son reciprocas entre ambos modelos!</a:t>
            </a:r>
          </a:p>
          <a:p>
            <a:endParaRPr lang="es-AR" sz="2200" b="1" dirty="0">
              <a:latin typeface="SourceSansPro"/>
            </a:endParaRPr>
          </a:p>
          <a:p>
            <a:endParaRPr lang="es-AR" sz="2200" b="1" dirty="0">
              <a:latin typeface="SourceSansPro"/>
            </a:endParaRPr>
          </a:p>
          <a:p>
            <a:r>
              <a:rPr lang="es-AR" sz="2200" b="1" dirty="0">
                <a:latin typeface="SourceSansPro"/>
              </a:rPr>
              <a:t> </a:t>
            </a:r>
            <a:r>
              <a:rPr lang="es-AR" sz="2200" b="1" dirty="0" err="1">
                <a:latin typeface="SourceSansPro"/>
              </a:rPr>
              <a:t>const</a:t>
            </a:r>
            <a:r>
              <a:rPr lang="es-AR" sz="2200" b="1" dirty="0">
                <a:latin typeface="SourceSansPro"/>
              </a:rPr>
              <a:t> Genero = </a:t>
            </a:r>
            <a:r>
              <a:rPr lang="es-AR" sz="2200" b="1" dirty="0" err="1">
                <a:latin typeface="SourceSansPro"/>
              </a:rPr>
              <a:t>sequelize.define</a:t>
            </a:r>
            <a:r>
              <a:rPr lang="es-AR" sz="2200" b="1" dirty="0">
                <a:latin typeface="SourceSansPro"/>
              </a:rPr>
              <a:t>(alias, </a:t>
            </a:r>
            <a:r>
              <a:rPr lang="es-AR" sz="2200" b="1" dirty="0" err="1">
                <a:latin typeface="SourceSansPro"/>
              </a:rPr>
              <a:t>cols</a:t>
            </a:r>
            <a:r>
              <a:rPr lang="es-AR" sz="2200" b="1" dirty="0">
                <a:latin typeface="SourceSansPro"/>
              </a:rPr>
              <a:t>, </a:t>
            </a:r>
            <a:r>
              <a:rPr lang="es-AR" sz="2200" b="1" dirty="0" err="1">
                <a:latin typeface="SourceSansPro"/>
              </a:rPr>
              <a:t>config</a:t>
            </a:r>
            <a:r>
              <a:rPr lang="es-AR" sz="2200" b="1" dirty="0">
                <a:latin typeface="SourceSansPro"/>
              </a:rPr>
              <a:t>);</a:t>
            </a:r>
          </a:p>
          <a:p>
            <a:endParaRPr lang="es-AR" sz="2200" b="1" dirty="0">
              <a:latin typeface="SourceSansPro"/>
            </a:endParaRPr>
          </a:p>
          <a:p>
            <a:r>
              <a:rPr lang="es-AR" sz="2200" b="1" dirty="0">
                <a:latin typeface="SourceSansPro"/>
              </a:rPr>
              <a:t> </a:t>
            </a:r>
            <a:r>
              <a:rPr lang="es-AR" sz="2200" b="1" dirty="0" err="1">
                <a:latin typeface="SourceSansPro"/>
              </a:rPr>
              <a:t>Genero.associate</a:t>
            </a:r>
            <a:r>
              <a:rPr lang="es-AR" sz="2200" b="1" dirty="0">
                <a:latin typeface="SourceSansPro"/>
              </a:rPr>
              <a:t> = </a:t>
            </a:r>
            <a:r>
              <a:rPr lang="es-AR" sz="2200" b="1" dirty="0" err="1">
                <a:latin typeface="SourceSansPro"/>
              </a:rPr>
              <a:t>function</a:t>
            </a:r>
            <a:r>
              <a:rPr lang="es-AR" sz="2200" b="1" dirty="0">
                <a:latin typeface="SourceSansPro"/>
              </a:rPr>
              <a:t> (modelos){</a:t>
            </a:r>
          </a:p>
          <a:p>
            <a:endParaRPr lang="es-AR" sz="2200" b="1" dirty="0">
              <a:latin typeface="SourceSansPro"/>
            </a:endParaRPr>
          </a:p>
          <a:p>
            <a:r>
              <a:rPr lang="es-AR" sz="2200" b="1" dirty="0">
                <a:latin typeface="SourceSansPro"/>
              </a:rPr>
              <a:t>	 </a:t>
            </a:r>
            <a:r>
              <a:rPr lang="es-AR" sz="2200" b="1" dirty="0" err="1">
                <a:latin typeface="SourceSansPro"/>
              </a:rPr>
              <a:t>Genero.hasMany</a:t>
            </a:r>
            <a:r>
              <a:rPr lang="es-AR" sz="2200" b="1" dirty="0">
                <a:latin typeface="SourceSansPro"/>
              </a:rPr>
              <a:t>(</a:t>
            </a:r>
            <a:r>
              <a:rPr lang="es-AR" sz="2200" b="1" dirty="0" err="1">
                <a:latin typeface="SourceSansPro"/>
              </a:rPr>
              <a:t>modelos.movies</a:t>
            </a:r>
            <a:r>
              <a:rPr lang="es-AR" sz="2200" b="1" dirty="0">
                <a:latin typeface="SourceSansPro"/>
              </a:rPr>
              <a:t>, {</a:t>
            </a:r>
          </a:p>
          <a:p>
            <a:r>
              <a:rPr lang="es-AR" sz="2200" b="1" dirty="0">
                <a:latin typeface="SourceSansPro"/>
              </a:rPr>
              <a:t>		as: "películas",</a:t>
            </a:r>
          </a:p>
          <a:p>
            <a:r>
              <a:rPr lang="es-AR" sz="2200" b="1" dirty="0">
                <a:latin typeface="SourceSansPro"/>
              </a:rPr>
              <a:t>		</a:t>
            </a:r>
            <a:r>
              <a:rPr lang="es-AR" sz="2200" b="1" dirty="0" err="1">
                <a:latin typeface="SourceSansPro"/>
              </a:rPr>
              <a:t>foreignKey</a:t>
            </a:r>
            <a:r>
              <a:rPr lang="es-AR" sz="2200" b="1" dirty="0">
                <a:latin typeface="SourceSansPro"/>
              </a:rPr>
              <a:t>: "</a:t>
            </a:r>
            <a:r>
              <a:rPr lang="es-AR" sz="2200" b="1" dirty="0" err="1">
                <a:latin typeface="SourceSansPro"/>
              </a:rPr>
              <a:t>genre_id</a:t>
            </a:r>
            <a:r>
              <a:rPr lang="es-AR" sz="2200" b="1" dirty="0">
                <a:latin typeface="SourceSansPro"/>
              </a:rPr>
              <a:t>"</a:t>
            </a:r>
          </a:p>
          <a:p>
            <a:r>
              <a:rPr lang="es-AR" sz="2200" b="1" dirty="0">
                <a:latin typeface="SourceSansPro"/>
              </a:rPr>
              <a:t>         });</a:t>
            </a:r>
          </a:p>
          <a:p>
            <a:r>
              <a:rPr lang="es-AR" sz="2200" b="1" dirty="0">
                <a:latin typeface="SourceSansPro"/>
              </a:rPr>
              <a:t> }</a:t>
            </a:r>
          </a:p>
          <a:p>
            <a:endParaRPr lang="es-AR" sz="2200" b="1" dirty="0">
              <a:latin typeface="SourceSansPro"/>
            </a:endParaRPr>
          </a:p>
          <a:p>
            <a:endParaRPr lang="es-AR" sz="2200" b="1" dirty="0">
              <a:latin typeface="SourceSansPro"/>
            </a:endParaRPr>
          </a:p>
          <a:p>
            <a:endParaRPr lang="es-AR" sz="2200" b="1" dirty="0">
              <a:latin typeface="SourceSansPro"/>
            </a:endParaRPr>
          </a:p>
        </p:txBody>
      </p:sp>
    </p:spTree>
    <p:extLst>
      <p:ext uri="{BB962C8B-B14F-4D97-AF65-F5344CB8AC3E}">
        <p14:creationId xmlns:p14="http://schemas.microsoft.com/office/powerpoint/2010/main" val="1102945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B01AB08-08CC-4D7B-8FA4-D52BACAFDBFD}"/>
              </a:ext>
            </a:extLst>
          </p:cNvPr>
          <p:cNvSpPr txBox="1"/>
          <p:nvPr/>
        </p:nvSpPr>
        <p:spPr>
          <a:xfrm>
            <a:off x="249936" y="194637"/>
            <a:ext cx="11692128" cy="7001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500" b="1" dirty="0" err="1"/>
              <a:t>Sequelize</a:t>
            </a:r>
            <a:r>
              <a:rPr lang="es-AR" sz="4500" b="1" dirty="0"/>
              <a:t> Relaciones</a:t>
            </a:r>
          </a:p>
          <a:p>
            <a:pPr algn="ctr"/>
            <a:endParaRPr lang="es-AR" sz="2200" b="1" dirty="0">
              <a:latin typeface="SourceSansPro"/>
            </a:endParaRPr>
          </a:p>
          <a:p>
            <a:pPr algn="ctr"/>
            <a:r>
              <a:rPr lang="es-AR" sz="2000" b="1" dirty="0" err="1">
                <a:latin typeface="SourceSansPro"/>
              </a:rPr>
              <a:t>belongsToMany</a:t>
            </a:r>
            <a:r>
              <a:rPr lang="es-AR" sz="2000" dirty="0">
                <a:latin typeface="SourceSansPro"/>
              </a:rPr>
              <a:t> (Relación N-M) es un método que como parámetro de entrada recibe la tabla con la que queremos se asocia y como segundo parámetro un objeto con los valores relacionados a esa tabla. </a:t>
            </a:r>
          </a:p>
          <a:p>
            <a:pPr algn="ctr"/>
            <a:r>
              <a:rPr lang="es-AR" sz="2000" dirty="0">
                <a:latin typeface="SourceSansPro"/>
              </a:rPr>
              <a:t>Esto es reciproco con la otra tabla.</a:t>
            </a:r>
          </a:p>
          <a:p>
            <a:endParaRPr lang="es-AR" sz="2200" b="1" dirty="0">
              <a:latin typeface="SourceSansPro"/>
            </a:endParaRPr>
          </a:p>
          <a:p>
            <a:endParaRPr lang="es-AR" sz="2200" b="1" dirty="0">
              <a:latin typeface="SourceSansPro"/>
            </a:endParaRPr>
          </a:p>
          <a:p>
            <a:r>
              <a:rPr lang="es-AR" sz="2200" b="1" dirty="0">
                <a:latin typeface="SourceSansPro"/>
              </a:rPr>
              <a:t> </a:t>
            </a:r>
            <a:r>
              <a:rPr lang="es-AR" sz="1600" b="1" dirty="0" err="1">
                <a:latin typeface="SourceSansPro"/>
              </a:rPr>
              <a:t>const</a:t>
            </a:r>
            <a:r>
              <a:rPr lang="es-AR" sz="1600" b="1" dirty="0">
                <a:latin typeface="SourceSansPro"/>
              </a:rPr>
              <a:t> </a:t>
            </a:r>
            <a:r>
              <a:rPr lang="es-AR" sz="1600" b="1" dirty="0" err="1">
                <a:latin typeface="SourceSansPro"/>
              </a:rPr>
              <a:t>Peliculas</a:t>
            </a:r>
            <a:r>
              <a:rPr lang="es-AR" sz="1600" b="1" dirty="0">
                <a:latin typeface="SourceSansPro"/>
              </a:rPr>
              <a:t> = </a:t>
            </a:r>
            <a:r>
              <a:rPr lang="es-AR" sz="1600" b="1" dirty="0" err="1">
                <a:latin typeface="SourceSansPro"/>
              </a:rPr>
              <a:t>sequelize.define</a:t>
            </a:r>
            <a:r>
              <a:rPr lang="es-AR" sz="1600" b="1" dirty="0">
                <a:latin typeface="SourceSansPro"/>
              </a:rPr>
              <a:t>(alias, </a:t>
            </a:r>
            <a:r>
              <a:rPr lang="es-AR" sz="1600" b="1" dirty="0" err="1">
                <a:latin typeface="SourceSansPro"/>
              </a:rPr>
              <a:t>cols</a:t>
            </a:r>
            <a:r>
              <a:rPr lang="es-AR" sz="1600" b="1" dirty="0">
                <a:latin typeface="SourceSansPro"/>
              </a:rPr>
              <a:t>, </a:t>
            </a:r>
            <a:r>
              <a:rPr lang="es-AR" sz="1600" b="1" dirty="0" err="1">
                <a:latin typeface="SourceSansPro"/>
              </a:rPr>
              <a:t>config</a:t>
            </a:r>
            <a:r>
              <a:rPr lang="es-AR" sz="1600" b="1" dirty="0">
                <a:latin typeface="SourceSansPro"/>
              </a:rPr>
              <a:t>);</a:t>
            </a:r>
          </a:p>
          <a:p>
            <a:endParaRPr lang="es-AR" sz="1600" b="1" dirty="0">
              <a:latin typeface="SourceSansPro"/>
            </a:endParaRPr>
          </a:p>
          <a:p>
            <a:r>
              <a:rPr lang="es-AR" sz="1600" b="1" dirty="0">
                <a:latin typeface="SourceSansPro"/>
              </a:rPr>
              <a:t> </a:t>
            </a:r>
            <a:r>
              <a:rPr lang="es-AR" sz="1600" b="1" dirty="0" err="1">
                <a:latin typeface="SourceSansPro"/>
              </a:rPr>
              <a:t>Peliculas.associate</a:t>
            </a:r>
            <a:r>
              <a:rPr lang="es-AR" sz="1600" b="1" dirty="0">
                <a:latin typeface="SourceSansPro"/>
              </a:rPr>
              <a:t> = </a:t>
            </a:r>
            <a:r>
              <a:rPr lang="es-AR" sz="1600" b="1" dirty="0" err="1">
                <a:latin typeface="SourceSansPro"/>
              </a:rPr>
              <a:t>function</a:t>
            </a:r>
            <a:r>
              <a:rPr lang="es-AR" sz="1600" b="1" dirty="0">
                <a:latin typeface="SourceSansPro"/>
              </a:rPr>
              <a:t> (modelos){</a:t>
            </a:r>
            <a:b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s-AR" sz="1600" b="1" dirty="0" err="1">
                <a:effectLst/>
                <a:latin typeface="Consolas" panose="020B0609020204030204" pitchFamily="49" charset="0"/>
              </a:rPr>
              <a:t>Peliculas.belongsToMany</a:t>
            </a:r>
            <a:r>
              <a:rPr lang="es-AR" sz="1600" b="1" dirty="0">
                <a:effectLst/>
                <a:latin typeface="Consolas" panose="020B0609020204030204" pitchFamily="49" charset="0"/>
              </a:rPr>
              <a:t>(</a:t>
            </a:r>
            <a:r>
              <a:rPr lang="es-AR" sz="1600" b="1" dirty="0" err="1">
                <a:effectLst/>
                <a:latin typeface="Consolas" panose="020B0609020204030204" pitchFamily="49" charset="0"/>
              </a:rPr>
              <a:t>modelos.actors</a:t>
            </a:r>
            <a:r>
              <a:rPr lang="es-AR" sz="1600" b="1" dirty="0">
                <a:effectLst/>
                <a:latin typeface="Consolas" panose="020B0609020204030204" pitchFamily="49" charset="0"/>
              </a:rPr>
              <a:t>, {</a:t>
            </a:r>
          </a:p>
          <a:p>
            <a:r>
              <a:rPr lang="es-AR" sz="1600" b="1" dirty="0">
                <a:effectLst/>
                <a:latin typeface="Consolas" panose="020B0609020204030204" pitchFamily="49" charset="0"/>
              </a:rPr>
              <a:t>    as: "actores",</a:t>
            </a:r>
          </a:p>
          <a:p>
            <a:r>
              <a:rPr lang="es-AR" sz="1600" b="1" dirty="0">
                <a:effectLst/>
                <a:latin typeface="Consolas" panose="020B0609020204030204" pitchFamily="49" charset="0"/>
              </a:rPr>
              <a:t>    </a:t>
            </a:r>
            <a:r>
              <a:rPr lang="es-AR" sz="1600" b="1" dirty="0" err="1">
                <a:effectLst/>
                <a:latin typeface="Consolas" panose="020B0609020204030204" pitchFamily="49" charset="0"/>
              </a:rPr>
              <a:t>through</a:t>
            </a:r>
            <a:r>
              <a:rPr lang="es-AR" sz="1600" b="1" dirty="0">
                <a:effectLst/>
                <a:latin typeface="Consolas" panose="020B0609020204030204" pitchFamily="49" charset="0"/>
              </a:rPr>
              <a:t>: "</a:t>
            </a:r>
            <a:r>
              <a:rPr lang="es-AR" sz="1600" b="1" dirty="0" err="1">
                <a:effectLst/>
                <a:latin typeface="Consolas" panose="020B0609020204030204" pitchFamily="49" charset="0"/>
              </a:rPr>
              <a:t>actor_movie</a:t>
            </a:r>
            <a:r>
              <a:rPr lang="es-AR" sz="1600" b="1" dirty="0">
                <a:effectLst/>
                <a:latin typeface="Consolas" panose="020B0609020204030204" pitchFamily="49" charset="0"/>
              </a:rPr>
              <a:t>",   // tabla intermedia</a:t>
            </a:r>
          </a:p>
          <a:p>
            <a:r>
              <a:rPr lang="es-AR" sz="1600" b="1" dirty="0">
                <a:effectLst/>
                <a:latin typeface="Consolas" panose="020B0609020204030204" pitchFamily="49" charset="0"/>
              </a:rPr>
              <a:t>    </a:t>
            </a:r>
            <a:r>
              <a:rPr lang="es-AR" sz="1600" b="1" dirty="0" err="1">
                <a:effectLst/>
                <a:latin typeface="Consolas" panose="020B0609020204030204" pitchFamily="49" charset="0"/>
              </a:rPr>
              <a:t>foreignKey</a:t>
            </a:r>
            <a:r>
              <a:rPr lang="es-AR" sz="1600" b="1" dirty="0">
                <a:effectLst/>
                <a:latin typeface="Consolas" panose="020B0609020204030204" pitchFamily="49" charset="0"/>
              </a:rPr>
              <a:t>: "</a:t>
            </a:r>
            <a:r>
              <a:rPr lang="es-AR" sz="1600" b="1" dirty="0" err="1">
                <a:effectLst/>
                <a:latin typeface="Consolas" panose="020B0609020204030204" pitchFamily="49" charset="0"/>
              </a:rPr>
              <a:t>movie_id</a:t>
            </a:r>
            <a:r>
              <a:rPr lang="es-AR" sz="1600" b="1" dirty="0">
                <a:effectLst/>
                <a:latin typeface="Consolas" panose="020B0609020204030204" pitchFamily="49" charset="0"/>
              </a:rPr>
              <a:t>",  // es el FK del modelo en el que estas (en la tabla intermedia de la </a:t>
            </a:r>
            <a:r>
              <a:rPr lang="es-AR" sz="1600" b="1" dirty="0" err="1">
                <a:effectLst/>
                <a:latin typeface="Consolas" panose="020B0609020204030204" pitchFamily="49" charset="0"/>
              </a:rPr>
              <a:t>bd</a:t>
            </a:r>
            <a:r>
              <a:rPr lang="es-AR" sz="1600" b="1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AR" sz="1600" b="1" dirty="0">
                <a:effectLst/>
                <a:latin typeface="Consolas" panose="020B0609020204030204" pitchFamily="49" charset="0"/>
              </a:rPr>
              <a:t>    </a:t>
            </a:r>
            <a:r>
              <a:rPr lang="es-AR" sz="1600" b="1" dirty="0" err="1">
                <a:effectLst/>
                <a:latin typeface="Consolas" panose="020B0609020204030204" pitchFamily="49" charset="0"/>
              </a:rPr>
              <a:t>otherKey</a:t>
            </a:r>
            <a:r>
              <a:rPr lang="es-AR" sz="1600" b="1" dirty="0">
                <a:effectLst/>
                <a:latin typeface="Consolas" panose="020B0609020204030204" pitchFamily="49" charset="0"/>
              </a:rPr>
              <a:t>: "</a:t>
            </a:r>
            <a:r>
              <a:rPr lang="es-AR" sz="1600" b="1" dirty="0" err="1">
                <a:effectLst/>
                <a:latin typeface="Consolas" panose="020B0609020204030204" pitchFamily="49" charset="0"/>
              </a:rPr>
              <a:t>actor_id</a:t>
            </a:r>
            <a:r>
              <a:rPr lang="es-AR" sz="1600" b="1" dirty="0">
                <a:effectLst/>
                <a:latin typeface="Consolas" panose="020B0609020204030204" pitchFamily="49" charset="0"/>
              </a:rPr>
              <a:t>",    // es el FK del otro modelo (en la tabla intermedia de la </a:t>
            </a:r>
            <a:r>
              <a:rPr lang="es-AR" sz="1600" b="1" dirty="0" err="1">
                <a:effectLst/>
                <a:latin typeface="Consolas" panose="020B0609020204030204" pitchFamily="49" charset="0"/>
              </a:rPr>
              <a:t>bd</a:t>
            </a:r>
            <a:r>
              <a:rPr lang="es-AR" sz="1600" b="1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AR" sz="1600" b="1" dirty="0">
                <a:effectLst/>
                <a:latin typeface="Consolas" panose="020B0609020204030204" pitchFamily="49" charset="0"/>
              </a:rPr>
              <a:t>    </a:t>
            </a:r>
            <a:r>
              <a:rPr lang="es-AR" sz="1600" b="1" dirty="0" err="1">
                <a:effectLst/>
                <a:latin typeface="Consolas" panose="020B0609020204030204" pitchFamily="49" charset="0"/>
              </a:rPr>
              <a:t>timestamps</a:t>
            </a:r>
            <a:r>
              <a:rPr lang="es-AR" sz="1600" b="1" dirty="0">
                <a:effectLst/>
                <a:latin typeface="Consolas" panose="020B0609020204030204" pitchFamily="49" charset="0"/>
              </a:rPr>
              <a:t>: false</a:t>
            </a:r>
          </a:p>
          <a:p>
            <a:r>
              <a:rPr lang="es-AR" sz="1600" b="1" dirty="0">
                <a:effectLst/>
                <a:latin typeface="Consolas" panose="020B0609020204030204" pitchFamily="49" charset="0"/>
              </a:rPr>
              <a:t>  });</a:t>
            </a:r>
          </a:p>
          <a:p>
            <a:r>
              <a:rPr lang="es-AR" sz="1600" b="1" dirty="0">
                <a:latin typeface="SourceSansPro"/>
              </a:rPr>
              <a:t> }</a:t>
            </a:r>
          </a:p>
          <a:p>
            <a:endParaRPr lang="es-AR" sz="2200" b="1" dirty="0">
              <a:latin typeface="SourceSansPro"/>
            </a:endParaRPr>
          </a:p>
          <a:p>
            <a:endParaRPr lang="es-AR" sz="2200" b="1" dirty="0">
              <a:latin typeface="SourceSansPro"/>
            </a:endParaRPr>
          </a:p>
          <a:p>
            <a:endParaRPr lang="es-AR" sz="2200" b="1" dirty="0">
              <a:latin typeface="SourceSansPro"/>
            </a:endParaRPr>
          </a:p>
          <a:p>
            <a:endParaRPr lang="es-AR" sz="2200" b="1" dirty="0">
              <a:latin typeface="SourceSansPro"/>
            </a:endParaRPr>
          </a:p>
        </p:txBody>
      </p:sp>
    </p:spTree>
    <p:extLst>
      <p:ext uri="{BB962C8B-B14F-4D97-AF65-F5344CB8AC3E}">
        <p14:creationId xmlns:p14="http://schemas.microsoft.com/office/powerpoint/2010/main" val="3931418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B01AB08-08CC-4D7B-8FA4-D52BACAFDBFD}"/>
              </a:ext>
            </a:extLst>
          </p:cNvPr>
          <p:cNvSpPr txBox="1"/>
          <p:nvPr/>
        </p:nvSpPr>
        <p:spPr>
          <a:xfrm>
            <a:off x="249936" y="194637"/>
            <a:ext cx="11692128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500" b="1" dirty="0" err="1"/>
              <a:t>Sequelize</a:t>
            </a:r>
            <a:r>
              <a:rPr lang="es-AR" sz="4500" b="1" dirty="0"/>
              <a:t> Relaciones</a:t>
            </a:r>
          </a:p>
          <a:p>
            <a:pPr algn="ctr"/>
            <a:endParaRPr lang="es-AR" sz="2200" b="1" dirty="0">
              <a:latin typeface="SourceSansPro"/>
            </a:endParaRPr>
          </a:p>
          <a:p>
            <a:pPr algn="ctr"/>
            <a:endParaRPr lang="es-AR" sz="2200" b="1" dirty="0">
              <a:latin typeface="SourceSansPro"/>
            </a:endParaRPr>
          </a:p>
          <a:p>
            <a:pPr algn="ctr"/>
            <a:r>
              <a:rPr lang="es-AR" sz="2000" b="1" dirty="0" err="1">
                <a:latin typeface="SourceSansPro"/>
              </a:rPr>
              <a:t>Hasone</a:t>
            </a:r>
            <a:r>
              <a:rPr lang="es-AR" sz="2000" dirty="0">
                <a:latin typeface="SourceSansPro"/>
              </a:rPr>
              <a:t> (Relación 1-1) es un método que como parámetro de entrada recibe la tabla con la que queremos se asocia y como segundo parámetro un objeto con los valores relacionados a esa tabla. </a:t>
            </a:r>
          </a:p>
          <a:p>
            <a:pPr algn="ctr"/>
            <a:r>
              <a:rPr lang="es-AR" sz="2000" dirty="0">
                <a:latin typeface="SourceSansPro"/>
              </a:rPr>
              <a:t>Esto es reciproco con la otra tabla.</a:t>
            </a:r>
          </a:p>
          <a:p>
            <a:endParaRPr lang="es-AR" sz="2200" b="1" dirty="0">
              <a:latin typeface="SourceSansPro"/>
            </a:endParaRPr>
          </a:p>
          <a:p>
            <a:endParaRPr lang="es-AR" sz="2200" b="1" dirty="0">
              <a:latin typeface="SourceSansPro"/>
            </a:endParaRPr>
          </a:p>
          <a:p>
            <a:endParaRPr lang="es-AR" sz="2200" b="1" dirty="0">
              <a:latin typeface="SourceSansPro"/>
            </a:endParaRPr>
          </a:p>
        </p:txBody>
      </p:sp>
    </p:spTree>
    <p:extLst>
      <p:ext uri="{BB962C8B-B14F-4D97-AF65-F5344CB8AC3E}">
        <p14:creationId xmlns:p14="http://schemas.microsoft.com/office/powerpoint/2010/main" val="3093102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B01AB08-08CC-4D7B-8FA4-D52BACAFDBFD}"/>
              </a:ext>
            </a:extLst>
          </p:cNvPr>
          <p:cNvSpPr txBox="1"/>
          <p:nvPr/>
        </p:nvSpPr>
        <p:spPr>
          <a:xfrm>
            <a:off x="249936" y="194637"/>
            <a:ext cx="11692128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500" b="1" dirty="0" err="1"/>
              <a:t>Sequelize</a:t>
            </a:r>
            <a:r>
              <a:rPr lang="es-AR" sz="4500" b="1" dirty="0"/>
              <a:t> Relaciones</a:t>
            </a:r>
          </a:p>
          <a:p>
            <a:pPr algn="ctr"/>
            <a:endParaRPr lang="es-AR" sz="2200" b="1" dirty="0">
              <a:latin typeface="SourceSansPro"/>
            </a:endParaRPr>
          </a:p>
          <a:p>
            <a:pPr algn="ctr"/>
            <a:endParaRPr lang="es-AR" sz="2200" b="1" dirty="0">
              <a:latin typeface="SourceSansPro"/>
            </a:endParaRPr>
          </a:p>
          <a:p>
            <a:pPr algn="ctr"/>
            <a:r>
              <a:rPr lang="es-AR" sz="2500" b="1" dirty="0">
                <a:latin typeface="SourceSansPro"/>
              </a:rPr>
              <a:t>  La consulta debe ser</a:t>
            </a:r>
          </a:p>
          <a:p>
            <a:pPr algn="ctr"/>
            <a:endParaRPr lang="es-AR" sz="2500" b="1" dirty="0">
              <a:latin typeface="SourceSansPro"/>
            </a:endParaRPr>
          </a:p>
          <a:p>
            <a:pPr algn="ctr"/>
            <a:r>
              <a:rPr lang="es-AR" sz="2500" b="0" dirty="0" err="1">
                <a:effectLst/>
                <a:latin typeface="Consolas" panose="020B0609020204030204" pitchFamily="49" charset="0"/>
              </a:rPr>
              <a:t>db.movies.findAll</a:t>
            </a:r>
            <a:r>
              <a:rPr lang="es-AR" sz="2500" b="0" dirty="0">
                <a:effectLst/>
                <a:latin typeface="Consolas" panose="020B0609020204030204" pitchFamily="49" charset="0"/>
              </a:rPr>
              <a:t>({</a:t>
            </a:r>
            <a:r>
              <a:rPr lang="es-AR" sz="2500" b="0" dirty="0" err="1">
                <a:effectLst/>
                <a:latin typeface="Consolas" panose="020B0609020204030204" pitchFamily="49" charset="0"/>
              </a:rPr>
              <a:t>include</a:t>
            </a:r>
            <a:r>
              <a:rPr lang="es-AR" sz="2500" b="0" dirty="0">
                <a:effectLst/>
                <a:latin typeface="Consolas" panose="020B0609020204030204" pitchFamily="49" charset="0"/>
              </a:rPr>
              <a:t>: [{</a:t>
            </a:r>
            <a:r>
              <a:rPr lang="es-AR" sz="2500" b="0" dirty="0" err="1">
                <a:effectLst/>
                <a:latin typeface="Consolas" panose="020B0609020204030204" pitchFamily="49" charset="0"/>
              </a:rPr>
              <a:t>association</a:t>
            </a:r>
            <a:r>
              <a:rPr lang="es-AR" sz="2500" b="0" dirty="0">
                <a:effectLst/>
                <a:latin typeface="Consolas" panose="020B0609020204030204" pitchFamily="49" charset="0"/>
              </a:rPr>
              <a:t>: '</a:t>
            </a:r>
            <a:r>
              <a:rPr lang="es-AR" sz="2500" b="0" dirty="0" err="1">
                <a:effectLst/>
                <a:latin typeface="Consolas" panose="020B0609020204030204" pitchFamily="49" charset="0"/>
              </a:rPr>
              <a:t>generos</a:t>
            </a:r>
            <a:r>
              <a:rPr lang="es-AR" sz="2500" b="0" dirty="0">
                <a:effectLst/>
                <a:latin typeface="Consolas" panose="020B0609020204030204" pitchFamily="49" charset="0"/>
              </a:rPr>
              <a:t>'}]})</a:t>
            </a:r>
          </a:p>
          <a:p>
            <a:pPr algn="ctr"/>
            <a:endParaRPr lang="es-AR" sz="2500" b="1" dirty="0">
              <a:latin typeface="SourceSansPro"/>
            </a:endParaRPr>
          </a:p>
          <a:p>
            <a:pPr algn="ctr"/>
            <a:r>
              <a:rPr lang="es-AR" sz="2500" dirty="0">
                <a:latin typeface="SourceSansPro"/>
              </a:rPr>
              <a:t>           De esta forma podremos llamarlo de la forma: </a:t>
            </a:r>
            <a:r>
              <a:rPr lang="es-AR" sz="2500" b="1" dirty="0">
                <a:latin typeface="SourceSansPro"/>
              </a:rPr>
              <a:t>&lt;%= </a:t>
            </a:r>
            <a:r>
              <a:rPr lang="es-AR" sz="2500" b="1" dirty="0" err="1">
                <a:latin typeface="SourceSansPro"/>
              </a:rPr>
              <a:t>películas.generos</a:t>
            </a:r>
            <a:r>
              <a:rPr lang="es-AR" sz="2500" b="1" dirty="0">
                <a:latin typeface="SourceSansPro"/>
              </a:rPr>
              <a:t> %&gt;</a:t>
            </a:r>
          </a:p>
          <a:p>
            <a:pPr algn="ctr"/>
            <a:endParaRPr lang="es-AR" sz="2500" b="1" dirty="0">
              <a:latin typeface="SourceSansPro"/>
            </a:endParaRPr>
          </a:p>
          <a:p>
            <a:pPr algn="ctr"/>
            <a:endParaRPr lang="es-AR" sz="2500" b="1" dirty="0">
              <a:latin typeface="SourceSansPro"/>
            </a:endParaRPr>
          </a:p>
          <a:p>
            <a:pPr algn="ctr"/>
            <a:r>
              <a:rPr lang="es-AR" sz="2500" b="1" dirty="0">
                <a:latin typeface="SourceSansPro"/>
              </a:rPr>
              <a:t>	En caso de tener más de uno</a:t>
            </a:r>
          </a:p>
          <a:p>
            <a:pPr algn="ctr"/>
            <a:endParaRPr lang="es-AR" sz="2500" b="1" dirty="0">
              <a:latin typeface="SourceSansPro"/>
            </a:endParaRPr>
          </a:p>
          <a:p>
            <a:pPr algn="ctr"/>
            <a:r>
              <a:rPr lang="es-AR" sz="2500" b="0" dirty="0" err="1">
                <a:effectLst/>
                <a:latin typeface="Consolas" panose="020B0609020204030204" pitchFamily="49" charset="0"/>
              </a:rPr>
              <a:t>db.movies.findAll</a:t>
            </a:r>
            <a:r>
              <a:rPr lang="es-AR" sz="2500" b="0" dirty="0">
                <a:effectLst/>
                <a:latin typeface="Consolas" panose="020B0609020204030204" pitchFamily="49" charset="0"/>
              </a:rPr>
              <a:t>({</a:t>
            </a:r>
            <a:r>
              <a:rPr lang="es-AR" sz="2500" b="0" dirty="0" err="1">
                <a:effectLst/>
                <a:latin typeface="Consolas" panose="020B0609020204030204" pitchFamily="49" charset="0"/>
              </a:rPr>
              <a:t>include</a:t>
            </a:r>
            <a:r>
              <a:rPr lang="es-AR" sz="2500" b="0" dirty="0">
                <a:effectLst/>
                <a:latin typeface="Consolas" panose="020B0609020204030204" pitchFamily="49" charset="0"/>
              </a:rPr>
              <a:t>: [{</a:t>
            </a:r>
            <a:r>
              <a:rPr lang="es-AR" sz="2500" b="0" dirty="0" err="1">
                <a:effectLst/>
                <a:latin typeface="Consolas" panose="020B0609020204030204" pitchFamily="49" charset="0"/>
              </a:rPr>
              <a:t>association</a:t>
            </a:r>
            <a:r>
              <a:rPr lang="es-AR" sz="2500" b="0" dirty="0">
                <a:effectLst/>
                <a:latin typeface="Consolas" panose="020B0609020204030204" pitchFamily="49" charset="0"/>
              </a:rPr>
              <a:t>: '</a:t>
            </a:r>
            <a:r>
              <a:rPr lang="es-AR" sz="2500" b="0" dirty="0" err="1">
                <a:effectLst/>
                <a:latin typeface="Consolas" panose="020B0609020204030204" pitchFamily="49" charset="0"/>
              </a:rPr>
              <a:t>generos</a:t>
            </a:r>
            <a:r>
              <a:rPr lang="es-AR" sz="2500" b="0" dirty="0">
                <a:effectLst/>
                <a:latin typeface="Consolas" panose="020B0609020204030204" pitchFamily="49" charset="0"/>
              </a:rPr>
              <a:t>’}, {</a:t>
            </a:r>
            <a:r>
              <a:rPr lang="es-AR" sz="2500" b="0" dirty="0" err="1">
                <a:effectLst/>
                <a:latin typeface="Consolas" panose="020B0609020204030204" pitchFamily="49" charset="0"/>
              </a:rPr>
              <a:t>association</a:t>
            </a:r>
            <a:r>
              <a:rPr lang="es-AR" sz="2500" b="0">
                <a:effectLst/>
                <a:latin typeface="Consolas" panose="020B0609020204030204" pitchFamily="49" charset="0"/>
              </a:rPr>
              <a:t>: 'actores</a:t>
            </a:r>
            <a:r>
              <a:rPr lang="es-AR" sz="2500" b="0" dirty="0">
                <a:effectLst/>
                <a:latin typeface="Consolas" panose="020B0609020204030204" pitchFamily="49" charset="0"/>
              </a:rPr>
              <a:t>'}]})</a:t>
            </a:r>
          </a:p>
          <a:p>
            <a:endParaRPr lang="es-AR" sz="3000" b="1" dirty="0">
              <a:latin typeface="SourceSansPro"/>
            </a:endParaRPr>
          </a:p>
          <a:p>
            <a:endParaRPr lang="es-AR" sz="2200" b="1" dirty="0">
              <a:latin typeface="SourceSansPro"/>
            </a:endParaRPr>
          </a:p>
          <a:p>
            <a:endParaRPr lang="es-AR" sz="2200" b="1" dirty="0">
              <a:latin typeface="SourceSansPro"/>
            </a:endParaRPr>
          </a:p>
        </p:txBody>
      </p:sp>
    </p:spTree>
    <p:extLst>
      <p:ext uri="{BB962C8B-B14F-4D97-AF65-F5344CB8AC3E}">
        <p14:creationId xmlns:p14="http://schemas.microsoft.com/office/powerpoint/2010/main" val="11361833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20127</TotalTime>
  <Words>550</Words>
  <Application>Microsoft Office PowerPoint</Application>
  <PresentationFormat>Panorámica</PresentationFormat>
  <Paragraphs>85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Calibri</vt:lpstr>
      <vt:lpstr>Century Gothic</vt:lpstr>
      <vt:lpstr>Consolas</vt:lpstr>
      <vt:lpstr>SourceSansPro</vt:lpstr>
      <vt:lpstr>Wingdings 3</vt:lpstr>
      <vt:lpstr>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Jerónimo</dc:creator>
  <cp:lastModifiedBy>Jero</cp:lastModifiedBy>
  <cp:revision>1274</cp:revision>
  <dcterms:created xsi:type="dcterms:W3CDTF">2021-03-08T01:52:35Z</dcterms:created>
  <dcterms:modified xsi:type="dcterms:W3CDTF">2023-01-11T22:24:28Z</dcterms:modified>
</cp:coreProperties>
</file>