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ayid K Chowdhury" initials="JKC" lastIdx="1" clrIdx="0">
    <p:extLst>
      <p:ext uri="{19B8F6BF-5375-455C-9EA6-DF929625EA0E}">
        <p15:presenceInfo xmlns:p15="http://schemas.microsoft.com/office/powerpoint/2012/main" userId="S::jc6369t@gre.ac.uk::5791d206-6a9a-4350-a3f6-67e74e1a0ea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napToGrid="0">
      <p:cViewPr varScale="1">
        <p:scale>
          <a:sx n="52" d="100"/>
          <a:sy n="52" d="100"/>
        </p:scale>
        <p:origin x="1662" y="1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US"/>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304A6C-8ECB-48C5-81DC-FAE16449121F}" type="datetimeFigureOut">
              <a:rPr lang="en-GB" smtClean="0"/>
              <a:t>09/06/2021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427106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04A6C-8ECB-48C5-81DC-FAE16449121F}" type="datetimeFigureOut">
              <a:rPr lang="en-GB" smtClean="0"/>
              <a:t>09/06/2021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2762243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04A6C-8ECB-48C5-81DC-FAE16449121F}" type="datetimeFigureOut">
              <a:rPr lang="en-GB" smtClean="0"/>
              <a:t>09/06/2021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12156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04A6C-8ECB-48C5-81DC-FAE16449121F}" type="datetimeFigureOut">
              <a:rPr lang="en-GB" smtClean="0"/>
              <a:t>09/06/2021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37969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US"/>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304A6C-8ECB-48C5-81DC-FAE16449121F}" type="datetimeFigureOut">
              <a:rPr lang="en-GB" smtClean="0"/>
              <a:t>09/06/2021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267420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304A6C-8ECB-48C5-81DC-FAE16449121F}" type="datetimeFigureOut">
              <a:rPr lang="en-GB" smtClean="0"/>
              <a:t>09/06/2021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35651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304A6C-8ECB-48C5-81DC-FAE16449121F}" type="datetimeFigureOut">
              <a:rPr lang="en-GB" smtClean="0"/>
              <a:t>09/06/2021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98388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304A6C-8ECB-48C5-81DC-FAE16449121F}" type="datetimeFigureOut">
              <a:rPr lang="en-GB" smtClean="0"/>
              <a:t>09/06/2021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349191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04A6C-8ECB-48C5-81DC-FAE16449121F}" type="datetimeFigureOut">
              <a:rPr lang="en-GB" smtClean="0"/>
              <a:t>09/06/2021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303151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15304A6C-8ECB-48C5-81DC-FAE16449121F}" type="datetimeFigureOut">
              <a:rPr lang="en-GB" smtClean="0"/>
              <a:t>09/06/2021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277636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a:t>Click icon to add picture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15304A6C-8ECB-48C5-81DC-FAE16449121F}" type="datetimeFigureOut">
              <a:rPr lang="en-GB" smtClean="0"/>
              <a:t>09/06/2021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1718B1-60F8-4A18-AD04-4F775DBA7BB8}" type="slidenum">
              <a:rPr lang="en-GB" smtClean="0"/>
              <a:t>‹#›</a:t>
            </a:fld>
            <a:endParaRPr lang="en-GB"/>
          </a:p>
        </p:txBody>
      </p:sp>
    </p:spTree>
    <p:extLst>
      <p:ext uri="{BB962C8B-B14F-4D97-AF65-F5344CB8AC3E}">
        <p14:creationId xmlns:p14="http://schemas.microsoft.com/office/powerpoint/2010/main" val="30157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15304A6C-8ECB-48C5-81DC-FAE16449121F}" type="datetimeFigureOut">
              <a:rPr lang="en-GB" smtClean="0"/>
              <a:t>09/06/2021</a:t>
            </a:fld>
            <a:endParaRPr lang="en-GB"/>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81718B1-60F8-4A18-AD04-4F775DBA7BB8}" type="slidenum">
              <a:rPr lang="en-GB" smtClean="0"/>
              <a:t>‹#›</a:t>
            </a:fld>
            <a:endParaRPr lang="en-GB"/>
          </a:p>
        </p:txBody>
      </p:sp>
    </p:spTree>
    <p:extLst>
      <p:ext uri="{BB962C8B-B14F-4D97-AF65-F5344CB8AC3E}">
        <p14:creationId xmlns:p14="http://schemas.microsoft.com/office/powerpoint/2010/main" val="46557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9" name="Group 1028">
            <a:extLst>
              <a:ext uri="{FF2B5EF4-FFF2-40B4-BE49-F238E27FC236}">
                <a16:creationId xmlns:a16="http://schemas.microsoft.com/office/drawing/2014/main" id="{0C670477-5859-407C-82E6-ADB460D6B7EA}"/>
              </a:ext>
            </a:extLst>
          </p:cNvPr>
          <p:cNvGrpSpPr/>
          <p:nvPr/>
        </p:nvGrpSpPr>
        <p:grpSpPr>
          <a:xfrm>
            <a:off x="-1" y="0"/>
            <a:ext cx="21383625" cy="15182510"/>
            <a:chOff x="-30858" y="0"/>
            <a:chExt cx="21383625" cy="15182510"/>
          </a:xfrm>
        </p:grpSpPr>
        <p:grpSp>
          <p:nvGrpSpPr>
            <p:cNvPr id="19" name="Group 18">
              <a:extLst>
                <a:ext uri="{FF2B5EF4-FFF2-40B4-BE49-F238E27FC236}">
                  <a16:creationId xmlns:a16="http://schemas.microsoft.com/office/drawing/2014/main" id="{B1441462-60F6-487E-8F91-099F71D4851D}"/>
                </a:ext>
              </a:extLst>
            </p:cNvPr>
            <p:cNvGrpSpPr/>
            <p:nvPr/>
          </p:nvGrpSpPr>
          <p:grpSpPr>
            <a:xfrm>
              <a:off x="-30858" y="0"/>
              <a:ext cx="21383625" cy="15182510"/>
              <a:chOff x="0" y="0"/>
              <a:chExt cx="21383625" cy="15182510"/>
            </a:xfrm>
          </p:grpSpPr>
          <p:sp>
            <p:nvSpPr>
              <p:cNvPr id="4" name="Rectangle 3">
                <a:extLst>
                  <a:ext uri="{FF2B5EF4-FFF2-40B4-BE49-F238E27FC236}">
                    <a16:creationId xmlns:a16="http://schemas.microsoft.com/office/drawing/2014/main" id="{BB651F81-3895-4DF7-B3A7-06CBAD308C19}"/>
                  </a:ext>
                </a:extLst>
              </p:cNvPr>
              <p:cNvSpPr/>
              <p:nvPr/>
            </p:nvSpPr>
            <p:spPr>
              <a:xfrm>
                <a:off x="0" y="0"/>
                <a:ext cx="21383625" cy="1518251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E6B64076-3B3E-4A12-85E4-7B1D3F5FBF3F}"/>
                  </a:ext>
                </a:extLst>
              </p:cNvPr>
              <p:cNvSpPr/>
              <p:nvPr/>
            </p:nvSpPr>
            <p:spPr>
              <a:xfrm>
                <a:off x="279918" y="279917"/>
                <a:ext cx="20881911" cy="14579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ight Triangle 5">
              <a:extLst>
                <a:ext uri="{FF2B5EF4-FFF2-40B4-BE49-F238E27FC236}">
                  <a16:creationId xmlns:a16="http://schemas.microsoft.com/office/drawing/2014/main" id="{1F143C60-B20B-4E67-AD79-FD0ADD9F3730}"/>
                </a:ext>
              </a:extLst>
            </p:cNvPr>
            <p:cNvSpPr/>
            <p:nvPr/>
          </p:nvSpPr>
          <p:spPr>
            <a:xfrm rot="5400000">
              <a:off x="329053" y="172660"/>
              <a:ext cx="768312" cy="924771"/>
            </a:xfrm>
            <a:prstGeom prst="r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E66E5394-FB0C-4B6C-B3C9-7C68B9895C9D}"/>
                </a:ext>
              </a:extLst>
            </p:cNvPr>
            <p:cNvCxnSpPr>
              <a:cxnSpLocks/>
            </p:cNvCxnSpPr>
            <p:nvPr/>
          </p:nvCxnSpPr>
          <p:spPr>
            <a:xfrm flipV="1">
              <a:off x="279884" y="279917"/>
              <a:ext cx="866649" cy="7249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8" name="Picture 4">
            <a:extLst>
              <a:ext uri="{FF2B5EF4-FFF2-40B4-BE49-F238E27FC236}">
                <a16:creationId xmlns:a16="http://schemas.microsoft.com/office/drawing/2014/main" id="{6DA89A47-947C-4990-922A-0D2574630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42" y="2045548"/>
            <a:ext cx="6402419" cy="12101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AF22740-9CC4-4FD2-9933-A80FDA34C87D}"/>
              </a:ext>
            </a:extLst>
          </p:cNvPr>
          <p:cNvSpPr txBox="1"/>
          <p:nvPr/>
        </p:nvSpPr>
        <p:spPr>
          <a:xfrm>
            <a:off x="415796" y="7910563"/>
            <a:ext cx="6768604" cy="6617196"/>
          </a:xfrm>
          <a:prstGeom prst="rect">
            <a:avLst/>
          </a:prstGeom>
          <a:noFill/>
          <a:ln w="38100">
            <a:solidFill>
              <a:srgbClr val="00B0F0"/>
            </a:solidFill>
          </a:ln>
        </p:spPr>
        <p:txBody>
          <a:bodyPr wrap="square" rtlCol="0">
            <a:spAutoFit/>
          </a:bodyPr>
          <a:lstStyle/>
          <a:p>
            <a:pPr algn="ctr"/>
            <a:r>
              <a:rPr lang="en-GB" sz="2800" b="1" u="sng" dirty="0"/>
              <a:t>#The Problem</a:t>
            </a:r>
            <a:endParaRPr lang="en-GB" dirty="0"/>
          </a:p>
          <a:p>
            <a:r>
              <a:rPr lang="en-GB" dirty="0"/>
              <a:t>Twitter is a vastly popular social media site seeing constant use by users globally. With an expected 353 million monthly users and a barrage of nearly 6000 tweets every second Smith (2020).  With such a large volumes of data being created it has become a rich environment for academics to perform research. Ranging from Sentiment analysis to trend predictions etc. This project looks to tackle the very  imprudent issue of abuse.</a:t>
            </a:r>
          </a:p>
          <a:p>
            <a:endParaRPr lang="en-GB" dirty="0"/>
          </a:p>
          <a:p>
            <a:r>
              <a:rPr lang="en-GB" dirty="0"/>
              <a:t>Abuse has become a significant issue within the realm of social media. With large cooperation's like the English football federation and Cricket clubs coming out recently and declaring a total social media blackout. In order to raise awareness of the abuse suffered by players. </a:t>
            </a:r>
          </a:p>
          <a:p>
            <a:endParaRPr lang="en-GB" dirty="0"/>
          </a:p>
          <a:p>
            <a:r>
              <a:rPr lang="en-GB" dirty="0"/>
              <a:t>Solving abuse has become an astronomical task with many issues surrounding the execution of removing it from the platform. Twitter currently has a very high reliance on the likes of manual reporting with the aid of public users. With senior director of twitter, </a:t>
            </a:r>
            <a:r>
              <a:rPr lang="en-GB" dirty="0" err="1"/>
              <a:t>Gasca</a:t>
            </a:r>
            <a:r>
              <a:rPr lang="en-GB" dirty="0"/>
              <a:t> (2019) mentioning how only 38% of abusive content is flagged without the aid of public reporting. This paper looks to discuss and experiment on methods of creating an automatic detection abuse method. It does so by looking at two of the popular methodologies explored , while also presenting an experimental concept.</a:t>
            </a:r>
          </a:p>
        </p:txBody>
      </p:sp>
      <p:pic>
        <p:nvPicPr>
          <p:cNvPr id="16" name="Picture 15">
            <a:extLst>
              <a:ext uri="{FF2B5EF4-FFF2-40B4-BE49-F238E27FC236}">
                <a16:creationId xmlns:a16="http://schemas.microsoft.com/office/drawing/2014/main" id="{9342A071-082C-4E1C-B129-205ECAA0C9A1}"/>
              </a:ext>
            </a:extLst>
          </p:cNvPr>
          <p:cNvPicPr>
            <a:picLocks noChangeAspect="1"/>
          </p:cNvPicPr>
          <p:nvPr/>
        </p:nvPicPr>
        <p:blipFill>
          <a:blip r:embed="rId3"/>
          <a:stretch>
            <a:fillRect/>
          </a:stretch>
        </p:blipFill>
        <p:spPr>
          <a:xfrm>
            <a:off x="5638394" y="704762"/>
            <a:ext cx="1333892" cy="1333892"/>
          </a:xfrm>
          <a:prstGeom prst="rect">
            <a:avLst/>
          </a:prstGeom>
        </p:spPr>
      </p:pic>
      <p:pic>
        <p:nvPicPr>
          <p:cNvPr id="1026" name="Picture 2">
            <a:extLst>
              <a:ext uri="{FF2B5EF4-FFF2-40B4-BE49-F238E27FC236}">
                <a16:creationId xmlns:a16="http://schemas.microsoft.com/office/drawing/2014/main" id="{2844F5C6-0C3F-408C-ABD7-9E26ACC305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758" y="480431"/>
            <a:ext cx="4515216" cy="1550804"/>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2F61458D-64C7-428D-86EF-D3C900C74B30}"/>
              </a:ext>
            </a:extLst>
          </p:cNvPr>
          <p:cNvGrpSpPr/>
          <p:nvPr/>
        </p:nvGrpSpPr>
        <p:grpSpPr>
          <a:xfrm>
            <a:off x="14647725" y="6789026"/>
            <a:ext cx="5711330" cy="5719360"/>
            <a:chOff x="14016198" y="7559675"/>
            <a:chExt cx="6953964" cy="7075542"/>
          </a:xfrm>
        </p:grpSpPr>
        <p:grpSp>
          <p:nvGrpSpPr>
            <p:cNvPr id="10" name="Group 9">
              <a:extLst>
                <a:ext uri="{FF2B5EF4-FFF2-40B4-BE49-F238E27FC236}">
                  <a16:creationId xmlns:a16="http://schemas.microsoft.com/office/drawing/2014/main" id="{FCBFB2B1-E2E1-4671-8952-E644C1B2E04B}"/>
                </a:ext>
              </a:extLst>
            </p:cNvPr>
            <p:cNvGrpSpPr/>
            <p:nvPr/>
          </p:nvGrpSpPr>
          <p:grpSpPr>
            <a:xfrm>
              <a:off x="14016198" y="7559675"/>
              <a:ext cx="6953964" cy="7075542"/>
              <a:chOff x="13449233" y="598309"/>
              <a:chExt cx="6363481" cy="6042889"/>
            </a:xfrm>
          </p:grpSpPr>
          <p:sp>
            <p:nvSpPr>
              <p:cNvPr id="9" name="Rectangle 8">
                <a:extLst>
                  <a:ext uri="{FF2B5EF4-FFF2-40B4-BE49-F238E27FC236}">
                    <a16:creationId xmlns:a16="http://schemas.microsoft.com/office/drawing/2014/main" id="{B4D4793B-F364-4DE3-B370-426E58F25A1A}"/>
                  </a:ext>
                </a:extLst>
              </p:cNvPr>
              <p:cNvSpPr/>
              <p:nvPr/>
            </p:nvSpPr>
            <p:spPr>
              <a:xfrm>
                <a:off x="13449233" y="598309"/>
                <a:ext cx="6363481" cy="6042889"/>
              </a:xfrm>
              <a:prstGeom prst="rect">
                <a:avLst/>
              </a:prstGeom>
              <a:solidFill>
                <a:srgbClr val="00B0F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F2F7F24D-878D-439F-B741-D76373B315F5}"/>
                  </a:ext>
                </a:extLst>
              </p:cNvPr>
              <p:cNvPicPr>
                <a:picLocks noChangeAspect="1"/>
              </p:cNvPicPr>
              <p:nvPr/>
            </p:nvPicPr>
            <p:blipFill>
              <a:blip r:embed="rId5"/>
              <a:stretch>
                <a:fillRect/>
              </a:stretch>
            </p:blipFill>
            <p:spPr>
              <a:xfrm>
                <a:off x="13584635" y="713529"/>
                <a:ext cx="6112691" cy="5264946"/>
              </a:xfrm>
              <a:prstGeom prst="rect">
                <a:avLst/>
              </a:prstGeom>
            </p:spPr>
          </p:pic>
        </p:grpSp>
        <p:sp>
          <p:nvSpPr>
            <p:cNvPr id="22" name="TextBox 21">
              <a:extLst>
                <a:ext uri="{FF2B5EF4-FFF2-40B4-BE49-F238E27FC236}">
                  <a16:creationId xmlns:a16="http://schemas.microsoft.com/office/drawing/2014/main" id="{880C768E-36FE-48CE-82EB-9CD9DB6659B6}"/>
                </a:ext>
              </a:extLst>
            </p:cNvPr>
            <p:cNvSpPr txBox="1"/>
            <p:nvPr/>
          </p:nvSpPr>
          <p:spPr>
            <a:xfrm>
              <a:off x="14663235" y="13912606"/>
              <a:ext cx="5578538" cy="684194"/>
            </a:xfrm>
            <a:prstGeom prst="rect">
              <a:avLst/>
            </a:prstGeom>
            <a:solidFill>
              <a:schemeClr val="bg1"/>
            </a:solidFill>
            <a:ln w="28575">
              <a:solidFill>
                <a:schemeClr val="tx1"/>
              </a:solidFill>
            </a:ln>
          </p:spPr>
          <p:txBody>
            <a:bodyPr wrap="square" rtlCol="0">
              <a:spAutoFit/>
            </a:bodyPr>
            <a:lstStyle/>
            <a:p>
              <a:pPr algn="ctr"/>
              <a:r>
                <a:rPr lang="en-GB" sz="2400" b="1" dirty="0"/>
                <a:t>Entire System flow chart</a:t>
              </a:r>
            </a:p>
          </p:txBody>
        </p:sp>
      </p:grpSp>
      <p:grpSp>
        <p:nvGrpSpPr>
          <p:cNvPr id="25" name="Group 24">
            <a:extLst>
              <a:ext uri="{FF2B5EF4-FFF2-40B4-BE49-F238E27FC236}">
                <a16:creationId xmlns:a16="http://schemas.microsoft.com/office/drawing/2014/main" id="{53DA62C1-C1E3-4ADD-97FB-6AD837F1EA14}"/>
              </a:ext>
            </a:extLst>
          </p:cNvPr>
          <p:cNvGrpSpPr/>
          <p:nvPr/>
        </p:nvGrpSpPr>
        <p:grpSpPr>
          <a:xfrm>
            <a:off x="16653861" y="1310016"/>
            <a:ext cx="4409890" cy="5348292"/>
            <a:chOff x="8939285" y="1427691"/>
            <a:chExt cx="4767349" cy="5781816"/>
          </a:xfrm>
        </p:grpSpPr>
        <p:sp>
          <p:nvSpPr>
            <p:cNvPr id="21" name="Rectangle 20">
              <a:extLst>
                <a:ext uri="{FF2B5EF4-FFF2-40B4-BE49-F238E27FC236}">
                  <a16:creationId xmlns:a16="http://schemas.microsoft.com/office/drawing/2014/main" id="{8A0ED607-32CB-4AA2-AEEA-239B3B57604B}"/>
                </a:ext>
              </a:extLst>
            </p:cNvPr>
            <p:cNvSpPr/>
            <p:nvPr/>
          </p:nvSpPr>
          <p:spPr>
            <a:xfrm>
              <a:off x="8939285" y="1427691"/>
              <a:ext cx="4767349" cy="5781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4">
              <a:extLst>
                <a:ext uri="{FF2B5EF4-FFF2-40B4-BE49-F238E27FC236}">
                  <a16:creationId xmlns:a16="http://schemas.microsoft.com/office/drawing/2014/main" id="{E27FD1F6-88B5-4BD6-B779-5E47C2DB9A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6756" y="1554095"/>
              <a:ext cx="4422632" cy="487809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46EAEBBF-6659-4663-AF36-0E1BA6316C73}"/>
                </a:ext>
              </a:extLst>
            </p:cNvPr>
            <p:cNvSpPr txBox="1"/>
            <p:nvPr/>
          </p:nvSpPr>
          <p:spPr>
            <a:xfrm>
              <a:off x="9408810" y="6583108"/>
              <a:ext cx="3858315" cy="499087"/>
            </a:xfrm>
            <a:prstGeom prst="rect">
              <a:avLst/>
            </a:prstGeom>
            <a:solidFill>
              <a:schemeClr val="bg1"/>
            </a:solidFill>
            <a:ln w="28575">
              <a:solidFill>
                <a:schemeClr val="tx1"/>
              </a:solidFill>
            </a:ln>
          </p:spPr>
          <p:txBody>
            <a:bodyPr wrap="square" rtlCol="0">
              <a:spAutoFit/>
            </a:bodyPr>
            <a:lstStyle/>
            <a:p>
              <a:pPr algn="ctr"/>
              <a:r>
                <a:rPr lang="en-GB" sz="2400" b="1" dirty="0"/>
                <a:t>TFIDF Lexicon Flow chart</a:t>
              </a:r>
            </a:p>
          </p:txBody>
        </p:sp>
      </p:grpSp>
      <p:grpSp>
        <p:nvGrpSpPr>
          <p:cNvPr id="1031" name="Group 1030">
            <a:extLst>
              <a:ext uri="{FF2B5EF4-FFF2-40B4-BE49-F238E27FC236}">
                <a16:creationId xmlns:a16="http://schemas.microsoft.com/office/drawing/2014/main" id="{6768DF39-5B40-47A4-90A3-2754187769D0}"/>
              </a:ext>
            </a:extLst>
          </p:cNvPr>
          <p:cNvGrpSpPr/>
          <p:nvPr/>
        </p:nvGrpSpPr>
        <p:grpSpPr>
          <a:xfrm>
            <a:off x="761640" y="3139683"/>
            <a:ext cx="6018977" cy="4526202"/>
            <a:chOff x="848724" y="3139683"/>
            <a:chExt cx="6018977" cy="4526202"/>
          </a:xfrm>
        </p:grpSpPr>
        <p:sp>
          <p:nvSpPr>
            <p:cNvPr id="2" name="Rectangle 1">
              <a:extLst>
                <a:ext uri="{FF2B5EF4-FFF2-40B4-BE49-F238E27FC236}">
                  <a16:creationId xmlns:a16="http://schemas.microsoft.com/office/drawing/2014/main" id="{154D255E-0C53-4D1E-B816-8188D8C1122B}"/>
                </a:ext>
              </a:extLst>
            </p:cNvPr>
            <p:cNvSpPr/>
            <p:nvPr/>
          </p:nvSpPr>
          <p:spPr>
            <a:xfrm>
              <a:off x="848724" y="3139683"/>
              <a:ext cx="6018977" cy="452620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NRFR-Statement graphic PL PGMOL FA EFL WSL WC PFA LMA KIO FSA WIF">
              <a:extLst>
                <a:ext uri="{FF2B5EF4-FFF2-40B4-BE49-F238E27FC236}">
                  <a16:creationId xmlns:a16="http://schemas.microsoft.com/office/drawing/2014/main" id="{1EF960F8-FDBF-41CD-B5FE-A527B90ECA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8422" y="3214134"/>
              <a:ext cx="5821559" cy="374650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BF1B20E-BEE9-4B44-BB7F-AE5A5B2BE8F3}"/>
                </a:ext>
              </a:extLst>
            </p:cNvPr>
            <p:cNvSpPr txBox="1"/>
            <p:nvPr/>
          </p:nvSpPr>
          <p:spPr>
            <a:xfrm>
              <a:off x="1224776" y="6979576"/>
              <a:ext cx="5266871" cy="646331"/>
            </a:xfrm>
            <a:prstGeom prst="rect">
              <a:avLst/>
            </a:prstGeom>
            <a:solidFill>
              <a:schemeClr val="bg1"/>
            </a:solidFill>
            <a:ln>
              <a:solidFill>
                <a:schemeClr val="tx1"/>
              </a:solidFill>
            </a:ln>
          </p:spPr>
          <p:txBody>
            <a:bodyPr wrap="square" rtlCol="0">
              <a:spAutoFit/>
            </a:bodyPr>
            <a:lstStyle/>
            <a:p>
              <a:pPr algn="ctr"/>
              <a:r>
                <a:rPr lang="en-GB" dirty="0"/>
                <a:t>“English Football announces social media boycott” Premier League (April 2021)</a:t>
              </a:r>
            </a:p>
          </p:txBody>
        </p:sp>
      </p:grpSp>
      <p:pic>
        <p:nvPicPr>
          <p:cNvPr id="1025" name="Picture 6">
            <a:extLst>
              <a:ext uri="{FF2B5EF4-FFF2-40B4-BE49-F238E27FC236}">
                <a16:creationId xmlns:a16="http://schemas.microsoft.com/office/drawing/2014/main" id="{27A18C5E-069C-4500-9670-FAF3B4D3F7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81068" y="411845"/>
            <a:ext cx="2994386" cy="694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9987674-772A-4222-B528-02D132BBCD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8281" y="7955820"/>
            <a:ext cx="2222629" cy="468193"/>
          </a:xfrm>
          <a:prstGeom prst="rect">
            <a:avLst/>
          </a:prstGeom>
          <a:noFill/>
          <a:extLst>
            <a:ext uri="{909E8E84-426E-40DD-AFC4-6F175D3DCCD1}">
              <a14:hiddenFill xmlns:a14="http://schemas.microsoft.com/office/drawing/2010/main">
                <a:solidFill>
                  <a:srgbClr val="FFFFFF"/>
                </a:solidFill>
              </a14:hiddenFill>
            </a:ext>
          </a:extLst>
        </p:spPr>
      </p:pic>
      <p:grpSp>
        <p:nvGrpSpPr>
          <p:cNvPr id="1049" name="Group 1048">
            <a:extLst>
              <a:ext uri="{FF2B5EF4-FFF2-40B4-BE49-F238E27FC236}">
                <a16:creationId xmlns:a16="http://schemas.microsoft.com/office/drawing/2014/main" id="{31600E89-71E0-45FF-A1A2-C63476713D1E}"/>
              </a:ext>
            </a:extLst>
          </p:cNvPr>
          <p:cNvGrpSpPr/>
          <p:nvPr/>
        </p:nvGrpSpPr>
        <p:grpSpPr>
          <a:xfrm>
            <a:off x="7403865" y="468780"/>
            <a:ext cx="6552872" cy="3693319"/>
            <a:chOff x="7403865" y="468780"/>
            <a:chExt cx="6552872" cy="3693319"/>
          </a:xfrm>
        </p:grpSpPr>
        <p:sp>
          <p:nvSpPr>
            <p:cNvPr id="26" name="TextBox 25">
              <a:extLst>
                <a:ext uri="{FF2B5EF4-FFF2-40B4-BE49-F238E27FC236}">
                  <a16:creationId xmlns:a16="http://schemas.microsoft.com/office/drawing/2014/main" id="{CFDCFD78-95E9-44AC-9CBC-80F4E21ECEC3}"/>
                </a:ext>
              </a:extLst>
            </p:cNvPr>
            <p:cNvSpPr txBox="1"/>
            <p:nvPr/>
          </p:nvSpPr>
          <p:spPr>
            <a:xfrm>
              <a:off x="7403865" y="468780"/>
              <a:ext cx="6552872" cy="3693319"/>
            </a:xfrm>
            <a:prstGeom prst="rect">
              <a:avLst/>
            </a:prstGeom>
            <a:solidFill>
              <a:schemeClr val="bg1"/>
            </a:solidFill>
            <a:ln w="38100">
              <a:solidFill>
                <a:srgbClr val="00B0F0"/>
              </a:solidFill>
            </a:ln>
          </p:spPr>
          <p:txBody>
            <a:bodyPr wrap="square" rtlCol="0">
              <a:spAutoFit/>
            </a:bodyPr>
            <a:lstStyle/>
            <a:p>
              <a:pPr algn="ctr"/>
              <a:endParaRPr lang="en-GB" dirty="0"/>
            </a:p>
            <a:p>
              <a:pPr algn="ctr"/>
              <a:endParaRPr lang="en-GB" dirty="0"/>
            </a:p>
            <a:p>
              <a:r>
                <a:rPr lang="en-GB" dirty="0"/>
                <a:t>By being able to create a suitable automatic detection system will drastically help the current reliance on manual reporting. Manual reporting is open to interpretation as well as many miss reportings. Furthermore automatic detection can be implemented within a higher system of methods, as an additional step, to help reduce the provenance of abusive content. In order to create abuse detection that can be executed automatically there are two main ways that have been explored in this paper. The lexicon methodology and the machine learning methodology. This paper aims to evaluate and compare the two methodologies and also explore a supervised lexicon model.</a:t>
              </a:r>
            </a:p>
          </p:txBody>
        </p:sp>
        <p:pic>
          <p:nvPicPr>
            <p:cNvPr id="1034" name="Picture 10">
              <a:extLst>
                <a:ext uri="{FF2B5EF4-FFF2-40B4-BE49-F238E27FC236}">
                  <a16:creationId xmlns:a16="http://schemas.microsoft.com/office/drawing/2014/main" id="{7C74F00E-6724-4834-908F-0B0F94225F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81530" y="530331"/>
              <a:ext cx="1956667" cy="445531"/>
            </a:xfrm>
            <a:prstGeom prst="rect">
              <a:avLst/>
            </a:prstGeom>
            <a:noFill/>
            <a:extLst>
              <a:ext uri="{909E8E84-426E-40DD-AFC4-6F175D3DCCD1}">
                <a14:hiddenFill xmlns:a14="http://schemas.microsoft.com/office/drawing/2010/main">
                  <a:solidFill>
                    <a:srgbClr val="FFFFFF"/>
                  </a:solidFill>
                </a14:hiddenFill>
              </a:ext>
            </a:extLst>
          </p:spPr>
        </p:pic>
      </p:grpSp>
      <p:sp>
        <p:nvSpPr>
          <p:cNvPr id="1027" name="TextBox 1026">
            <a:extLst>
              <a:ext uri="{FF2B5EF4-FFF2-40B4-BE49-F238E27FC236}">
                <a16:creationId xmlns:a16="http://schemas.microsoft.com/office/drawing/2014/main" id="{F223D392-E66F-4850-9BE5-3157B2B8752C}"/>
              </a:ext>
            </a:extLst>
          </p:cNvPr>
          <p:cNvSpPr txBox="1"/>
          <p:nvPr/>
        </p:nvSpPr>
        <p:spPr>
          <a:xfrm>
            <a:off x="7398368" y="9095010"/>
            <a:ext cx="6580424" cy="3139321"/>
          </a:xfrm>
          <a:prstGeom prst="rect">
            <a:avLst/>
          </a:prstGeom>
          <a:solidFill>
            <a:schemeClr val="bg1"/>
          </a:solidFill>
          <a:ln w="38100">
            <a:solidFill>
              <a:srgbClr val="00B0F0"/>
            </a:solidFill>
          </a:ln>
        </p:spPr>
        <p:txBody>
          <a:bodyPr wrap="square" rtlCol="0">
            <a:spAutoFit/>
          </a:bodyPr>
          <a:lstStyle/>
          <a:p>
            <a:endParaRPr lang="en-GB" dirty="0"/>
          </a:p>
          <a:p>
            <a:endParaRPr lang="en-GB" dirty="0"/>
          </a:p>
          <a:p>
            <a:r>
              <a:rPr lang="en-GB" dirty="0"/>
              <a:t>The lexicon methodology entails the use of a large dictionary corpus of pre labelled words. These words will have associated scores that can be added up to create a total score. Once a tweet is broken down, the tweets words are isolated and examined to see if they exist within the pre labelled corpus. If they do their scores are tallied up across the entire sentence and then a total score is printed which gives an insight in to the nature of the tweet. This project uses the popular AFINN Lexicon and also explores a supervised learning lexicon concept with the use of TFIDF feature extraction.</a:t>
            </a:r>
          </a:p>
        </p:txBody>
      </p:sp>
      <p:grpSp>
        <p:nvGrpSpPr>
          <p:cNvPr id="1048" name="Group 1047">
            <a:extLst>
              <a:ext uri="{FF2B5EF4-FFF2-40B4-BE49-F238E27FC236}">
                <a16:creationId xmlns:a16="http://schemas.microsoft.com/office/drawing/2014/main" id="{BB81E5A3-003E-4F3F-8014-CD18B69D8C59}"/>
              </a:ext>
            </a:extLst>
          </p:cNvPr>
          <p:cNvGrpSpPr/>
          <p:nvPr/>
        </p:nvGrpSpPr>
        <p:grpSpPr>
          <a:xfrm>
            <a:off x="7383131" y="4372443"/>
            <a:ext cx="6580424" cy="4524315"/>
            <a:chOff x="7551080" y="4335121"/>
            <a:chExt cx="6580424" cy="4524315"/>
          </a:xfrm>
        </p:grpSpPr>
        <p:sp>
          <p:nvSpPr>
            <p:cNvPr id="40" name="TextBox 39">
              <a:extLst>
                <a:ext uri="{FF2B5EF4-FFF2-40B4-BE49-F238E27FC236}">
                  <a16:creationId xmlns:a16="http://schemas.microsoft.com/office/drawing/2014/main" id="{CFA81A38-F9BC-446B-8DCA-3C016E99943F}"/>
                </a:ext>
              </a:extLst>
            </p:cNvPr>
            <p:cNvSpPr txBox="1"/>
            <p:nvPr/>
          </p:nvSpPr>
          <p:spPr>
            <a:xfrm>
              <a:off x="7551080" y="4335121"/>
              <a:ext cx="6580424" cy="4524315"/>
            </a:xfrm>
            <a:prstGeom prst="rect">
              <a:avLst/>
            </a:prstGeom>
            <a:solidFill>
              <a:schemeClr val="bg1"/>
            </a:solidFill>
            <a:ln w="38100">
              <a:solidFill>
                <a:srgbClr val="00B0F0"/>
              </a:solidFill>
            </a:ln>
          </p:spPr>
          <p:txBody>
            <a:bodyPr wrap="square" rtlCol="0">
              <a:spAutoFit/>
            </a:bodyPr>
            <a:lstStyle/>
            <a:p>
              <a:endParaRPr lang="en-GB" dirty="0"/>
            </a:p>
            <a:p>
              <a:endParaRPr lang="en-GB" dirty="0"/>
            </a:p>
            <a:p>
              <a:r>
                <a:rPr lang="en-GB" dirty="0"/>
                <a:t>Machine learning utilises mathematical models that allow for Artificial intelligence to be able to learn how to differentiate between data. This project uses an SVM model to create a machine learning method that is able to distinguish between non abusive and abusive labels.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1035" name="TextBox 1034">
              <a:extLst>
                <a:ext uri="{FF2B5EF4-FFF2-40B4-BE49-F238E27FC236}">
                  <a16:creationId xmlns:a16="http://schemas.microsoft.com/office/drawing/2014/main" id="{26288747-CF6B-4B19-B642-00F2B6857B6F}"/>
                </a:ext>
              </a:extLst>
            </p:cNvPr>
            <p:cNvSpPr txBox="1"/>
            <p:nvPr/>
          </p:nvSpPr>
          <p:spPr>
            <a:xfrm>
              <a:off x="7558925" y="6355130"/>
              <a:ext cx="3340136" cy="1477328"/>
            </a:xfrm>
            <a:prstGeom prst="rect">
              <a:avLst/>
            </a:prstGeom>
            <a:noFill/>
          </p:spPr>
          <p:txBody>
            <a:bodyPr wrap="square" rtlCol="0">
              <a:spAutoFit/>
            </a:bodyPr>
            <a:lstStyle/>
            <a:p>
              <a:r>
                <a:rPr lang="en-GB" dirty="0"/>
                <a:t>SVM model uses hyperplanes and marginal classifiers to create AI, that can conclusively differentiate between types of data, based on datasets used in training.</a:t>
              </a:r>
            </a:p>
          </p:txBody>
        </p:sp>
        <p:grpSp>
          <p:nvGrpSpPr>
            <p:cNvPr id="1037" name="Group 1036">
              <a:extLst>
                <a:ext uri="{FF2B5EF4-FFF2-40B4-BE49-F238E27FC236}">
                  <a16:creationId xmlns:a16="http://schemas.microsoft.com/office/drawing/2014/main" id="{8092AFAD-7EE8-4597-AB85-36CACB6BF0D8}"/>
                </a:ext>
              </a:extLst>
            </p:cNvPr>
            <p:cNvGrpSpPr/>
            <p:nvPr/>
          </p:nvGrpSpPr>
          <p:grpSpPr>
            <a:xfrm>
              <a:off x="11090915" y="6143554"/>
              <a:ext cx="2923378" cy="2583995"/>
              <a:chOff x="12469989" y="6115127"/>
              <a:chExt cx="2923378" cy="2583995"/>
            </a:xfrm>
          </p:grpSpPr>
          <p:sp>
            <p:nvSpPr>
              <p:cNvPr id="1036" name="Rectangle 1035">
                <a:extLst>
                  <a:ext uri="{FF2B5EF4-FFF2-40B4-BE49-F238E27FC236}">
                    <a16:creationId xmlns:a16="http://schemas.microsoft.com/office/drawing/2014/main" id="{56155A2B-7A9A-4670-97C1-A5095C21364C}"/>
                  </a:ext>
                </a:extLst>
              </p:cNvPr>
              <p:cNvSpPr/>
              <p:nvPr/>
            </p:nvSpPr>
            <p:spPr>
              <a:xfrm>
                <a:off x="12469989" y="6115127"/>
                <a:ext cx="2923378" cy="258399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3" name="Picture 1032">
                <a:extLst>
                  <a:ext uri="{FF2B5EF4-FFF2-40B4-BE49-F238E27FC236}">
                    <a16:creationId xmlns:a16="http://schemas.microsoft.com/office/drawing/2014/main" id="{FA97F4AF-8591-43F5-AD84-10E4657704B9}"/>
                  </a:ext>
                </a:extLst>
              </p:cNvPr>
              <p:cNvPicPr>
                <a:picLocks noChangeAspect="1"/>
              </p:cNvPicPr>
              <p:nvPr/>
            </p:nvPicPr>
            <p:blipFill>
              <a:blip r:embed="rId11"/>
              <a:stretch>
                <a:fillRect/>
              </a:stretch>
            </p:blipFill>
            <p:spPr>
              <a:xfrm>
                <a:off x="12517190" y="6166255"/>
                <a:ext cx="2828976" cy="2481737"/>
              </a:xfrm>
              <a:prstGeom prst="rect">
                <a:avLst/>
              </a:prstGeom>
            </p:spPr>
          </p:pic>
        </p:grpSp>
        <p:sp>
          <p:nvSpPr>
            <p:cNvPr id="1038" name="TextBox 1037">
              <a:extLst>
                <a:ext uri="{FF2B5EF4-FFF2-40B4-BE49-F238E27FC236}">
                  <a16:creationId xmlns:a16="http://schemas.microsoft.com/office/drawing/2014/main" id="{48BCEC8D-A57C-443E-A04A-F9F7FC4F482B}"/>
                </a:ext>
              </a:extLst>
            </p:cNvPr>
            <p:cNvSpPr txBox="1"/>
            <p:nvPr/>
          </p:nvSpPr>
          <p:spPr>
            <a:xfrm>
              <a:off x="7985324" y="8307087"/>
              <a:ext cx="2771440" cy="369332"/>
            </a:xfrm>
            <a:prstGeom prst="rect">
              <a:avLst/>
            </a:prstGeom>
            <a:solidFill>
              <a:schemeClr val="bg1"/>
            </a:solidFill>
            <a:ln w="38100">
              <a:solidFill>
                <a:schemeClr val="tx1"/>
              </a:solidFill>
            </a:ln>
          </p:spPr>
          <p:txBody>
            <a:bodyPr wrap="square" rtlCol="0">
              <a:spAutoFit/>
            </a:bodyPr>
            <a:lstStyle/>
            <a:p>
              <a:pPr algn="ctr"/>
              <a:r>
                <a:rPr lang="en-GB" dirty="0"/>
                <a:t>SVM Model Diagram</a:t>
              </a:r>
            </a:p>
          </p:txBody>
        </p:sp>
      </p:grpSp>
      <p:pic>
        <p:nvPicPr>
          <p:cNvPr id="1039" name="Picture 12">
            <a:extLst>
              <a:ext uri="{FF2B5EF4-FFF2-40B4-BE49-F238E27FC236}">
                <a16:creationId xmlns:a16="http://schemas.microsoft.com/office/drawing/2014/main" id="{8926BB1B-DAEB-470A-8989-3FBFAF22F1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1044" y="4411421"/>
            <a:ext cx="2872659" cy="533424"/>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040">
            <a:extLst>
              <a:ext uri="{FF2B5EF4-FFF2-40B4-BE49-F238E27FC236}">
                <a16:creationId xmlns:a16="http://schemas.microsoft.com/office/drawing/2014/main" id="{225D9F84-EFB5-43FE-9219-9D14665C44C8}"/>
              </a:ext>
            </a:extLst>
          </p:cNvPr>
          <p:cNvPicPr>
            <a:picLocks noChangeAspect="1"/>
          </p:cNvPicPr>
          <p:nvPr/>
        </p:nvPicPr>
        <p:blipFill>
          <a:blip r:embed="rId13"/>
          <a:stretch>
            <a:fillRect/>
          </a:stretch>
        </p:blipFill>
        <p:spPr>
          <a:xfrm>
            <a:off x="9631982" y="9139962"/>
            <a:ext cx="1821081" cy="542582"/>
          </a:xfrm>
          <a:prstGeom prst="rect">
            <a:avLst/>
          </a:prstGeom>
        </p:spPr>
      </p:pic>
      <p:grpSp>
        <p:nvGrpSpPr>
          <p:cNvPr id="1046" name="Group 1045">
            <a:extLst>
              <a:ext uri="{FF2B5EF4-FFF2-40B4-BE49-F238E27FC236}">
                <a16:creationId xmlns:a16="http://schemas.microsoft.com/office/drawing/2014/main" id="{499A269B-A34E-400A-A03E-C0FD81A0B866}"/>
              </a:ext>
            </a:extLst>
          </p:cNvPr>
          <p:cNvGrpSpPr/>
          <p:nvPr/>
        </p:nvGrpSpPr>
        <p:grpSpPr>
          <a:xfrm>
            <a:off x="7361046" y="12460628"/>
            <a:ext cx="6580424" cy="2031325"/>
            <a:chOff x="7454351" y="12535272"/>
            <a:chExt cx="6580424" cy="2031325"/>
          </a:xfrm>
        </p:grpSpPr>
        <p:sp>
          <p:nvSpPr>
            <p:cNvPr id="43" name="TextBox 42">
              <a:extLst>
                <a:ext uri="{FF2B5EF4-FFF2-40B4-BE49-F238E27FC236}">
                  <a16:creationId xmlns:a16="http://schemas.microsoft.com/office/drawing/2014/main" id="{7BF99C19-3FA2-4C60-9FEB-DE1A8156DC64}"/>
                </a:ext>
              </a:extLst>
            </p:cNvPr>
            <p:cNvSpPr txBox="1"/>
            <p:nvPr/>
          </p:nvSpPr>
          <p:spPr>
            <a:xfrm>
              <a:off x="7454351" y="12535272"/>
              <a:ext cx="6580424" cy="2031325"/>
            </a:xfrm>
            <a:prstGeom prst="rect">
              <a:avLst/>
            </a:prstGeom>
            <a:solidFill>
              <a:schemeClr val="bg1"/>
            </a:solidFill>
            <a:ln w="38100">
              <a:solidFill>
                <a:srgbClr val="00B0F0"/>
              </a:solidFill>
            </a:ln>
          </p:spPr>
          <p:txBody>
            <a:bodyPr wrap="square" rtlCol="0">
              <a:spAutoFit/>
            </a:bodyPr>
            <a:lstStyle/>
            <a:p>
              <a:endParaRPr lang="en-GB" dirty="0"/>
            </a:p>
            <a:p>
              <a:endParaRPr lang="en-GB" dirty="0"/>
            </a:p>
            <a:p>
              <a:r>
                <a:rPr lang="en-GB" dirty="0"/>
                <a:t>To create a thorough evaluation and complete comparison of the methods presented. This project adopts a double testing method utilising validation testing and Survey testing. From the results observed, machine learning models provide a much more robust solution to issues like context and abuse definition. </a:t>
              </a:r>
            </a:p>
          </p:txBody>
        </p:sp>
        <p:pic>
          <p:nvPicPr>
            <p:cNvPr id="1042" name="Picture 16">
              <a:extLst>
                <a:ext uri="{FF2B5EF4-FFF2-40B4-BE49-F238E27FC236}">
                  <a16:creationId xmlns:a16="http://schemas.microsoft.com/office/drawing/2014/main" id="{E0A54F9A-AEA9-44BF-A938-8BBF487002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81530" y="12629610"/>
              <a:ext cx="2123432" cy="4904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5" name="Group 1044">
            <a:extLst>
              <a:ext uri="{FF2B5EF4-FFF2-40B4-BE49-F238E27FC236}">
                <a16:creationId xmlns:a16="http://schemas.microsoft.com/office/drawing/2014/main" id="{B3CFA7E8-0E18-4F64-9182-280A3470C6E0}"/>
              </a:ext>
            </a:extLst>
          </p:cNvPr>
          <p:cNvGrpSpPr/>
          <p:nvPr/>
        </p:nvGrpSpPr>
        <p:grpSpPr>
          <a:xfrm>
            <a:off x="14073577" y="489006"/>
            <a:ext cx="2492471" cy="6186309"/>
            <a:chOff x="15899248" y="3821044"/>
            <a:chExt cx="2492471" cy="6186309"/>
          </a:xfrm>
        </p:grpSpPr>
        <p:sp>
          <p:nvSpPr>
            <p:cNvPr id="1043" name="TextBox 1042">
              <a:extLst>
                <a:ext uri="{FF2B5EF4-FFF2-40B4-BE49-F238E27FC236}">
                  <a16:creationId xmlns:a16="http://schemas.microsoft.com/office/drawing/2014/main" id="{842AFA16-174E-486E-B1C7-140C7E14E2A3}"/>
                </a:ext>
              </a:extLst>
            </p:cNvPr>
            <p:cNvSpPr txBox="1"/>
            <p:nvPr/>
          </p:nvSpPr>
          <p:spPr>
            <a:xfrm>
              <a:off x="15899248" y="3821044"/>
              <a:ext cx="2492471" cy="6186309"/>
            </a:xfrm>
            <a:prstGeom prst="rect">
              <a:avLst/>
            </a:prstGeom>
            <a:solidFill>
              <a:schemeClr val="bg1"/>
            </a:solidFill>
            <a:ln w="38100">
              <a:solidFill>
                <a:srgbClr val="00B0F0"/>
              </a:solidFill>
            </a:ln>
          </p:spPr>
          <p:txBody>
            <a:bodyPr wrap="square" rtlCol="0">
              <a:spAutoFit/>
            </a:bodyPr>
            <a:lstStyle/>
            <a:p>
              <a:endParaRPr lang="en-GB" dirty="0"/>
            </a:p>
            <a:p>
              <a:endParaRPr lang="en-GB" dirty="0"/>
            </a:p>
            <a:p>
              <a:pPr algn="ctr"/>
              <a:r>
                <a:rPr lang="en-GB" dirty="0"/>
                <a:t>TFIDF is often used in documents as a keyword recovery tool. This concept was loosely applied in this project, with 3 different abuse datasets being selected and TFIDF extraction was executed. Retrieving the most important words within the datasets. Assigning these words in to a lexicon system to attempt to detect abuse in unseen tweets. This lexicon showed poor results however the concept could be explored further</a:t>
              </a:r>
            </a:p>
          </p:txBody>
        </p:sp>
        <p:pic>
          <p:nvPicPr>
            <p:cNvPr id="1044" name="Picture 18">
              <a:extLst>
                <a:ext uri="{FF2B5EF4-FFF2-40B4-BE49-F238E27FC236}">
                  <a16:creationId xmlns:a16="http://schemas.microsoft.com/office/drawing/2014/main" id="{10D87674-BD98-4024-B442-1B568F80724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45666" y="3913239"/>
              <a:ext cx="2215600" cy="498182"/>
            </a:xfrm>
            <a:prstGeom prst="rect">
              <a:avLst/>
            </a:prstGeom>
            <a:noFill/>
            <a:extLst>
              <a:ext uri="{909E8E84-426E-40DD-AFC4-6F175D3DCCD1}">
                <a14:hiddenFill xmlns:a14="http://schemas.microsoft.com/office/drawing/2010/main">
                  <a:solidFill>
                    <a:srgbClr val="FFFFFF"/>
                  </a:solidFill>
                </a14:hiddenFill>
              </a:ext>
            </a:extLst>
          </p:spPr>
        </p:pic>
      </p:grpSp>
      <p:sp>
        <p:nvSpPr>
          <p:cNvPr id="1050" name="TextBox 1049">
            <a:extLst>
              <a:ext uri="{FF2B5EF4-FFF2-40B4-BE49-F238E27FC236}">
                <a16:creationId xmlns:a16="http://schemas.microsoft.com/office/drawing/2014/main" id="{E144EBD9-4D70-41F9-8DBA-1150D2FDEA81}"/>
              </a:ext>
            </a:extLst>
          </p:cNvPr>
          <p:cNvSpPr txBox="1"/>
          <p:nvPr/>
        </p:nvSpPr>
        <p:spPr>
          <a:xfrm>
            <a:off x="14150741" y="12647043"/>
            <a:ext cx="6817088" cy="1938992"/>
          </a:xfrm>
          <a:prstGeom prst="rect">
            <a:avLst/>
          </a:prstGeom>
          <a:solidFill>
            <a:schemeClr val="bg1"/>
          </a:solidFill>
          <a:ln w="38100">
            <a:solidFill>
              <a:srgbClr val="00B0F0"/>
            </a:solidFill>
          </a:ln>
        </p:spPr>
        <p:txBody>
          <a:bodyPr wrap="square" rtlCol="0">
            <a:spAutoFit/>
          </a:bodyPr>
          <a:lstStyle/>
          <a:p>
            <a:endParaRPr lang="en-US" sz="1600" b="0" i="0" dirty="0">
              <a:effectLst/>
              <a:latin typeface="Arial" panose="020B0604020202020204" pitchFamily="34" charset="0"/>
            </a:endParaRPr>
          </a:p>
          <a:p>
            <a:endParaRPr lang="en-US" sz="1600" b="0" i="0" dirty="0">
              <a:effectLst/>
              <a:latin typeface="Arial" panose="020B0604020202020204" pitchFamily="34" charset="0"/>
            </a:endParaRPr>
          </a:p>
          <a:p>
            <a:r>
              <a:rPr lang="en-US" sz="1400" b="0" i="0" dirty="0" err="1">
                <a:effectLst/>
                <a:latin typeface="Arial" panose="020B0604020202020204" pitchFamily="34" charset="0"/>
              </a:rPr>
              <a:t>Gasca</a:t>
            </a:r>
            <a:r>
              <a:rPr lang="en-US" sz="1400" b="0" i="0" dirty="0">
                <a:effectLst/>
                <a:latin typeface="Arial" panose="020B0604020202020204" pitchFamily="34" charset="0"/>
              </a:rPr>
              <a:t>, D. (2019), ‘A healthier twitter: Progress and more to do’.URL:https://blog.twitter.com/en</a:t>
            </a:r>
            <a:r>
              <a:rPr lang="en-US" sz="1400" b="0" i="0" dirty="0">
                <a:effectLst/>
                <a:latin typeface="Courier New" panose="02070309020205020404" pitchFamily="49" charset="0"/>
              </a:rPr>
              <a:t>u</a:t>
            </a:r>
            <a:r>
              <a:rPr lang="en-US" sz="1400" b="0" i="0" dirty="0">
                <a:effectLst/>
                <a:latin typeface="Arial" panose="020B0604020202020204" pitchFamily="34" charset="0"/>
              </a:rPr>
              <a:t>s/topics/company/2019/health</a:t>
            </a:r>
            <a:r>
              <a:rPr lang="en-US" sz="1400" b="0" i="0" dirty="0">
                <a:effectLst/>
                <a:latin typeface="Courier New" panose="02070309020205020404" pitchFamily="49" charset="0"/>
              </a:rPr>
              <a:t>−</a:t>
            </a:r>
            <a:r>
              <a:rPr lang="en-US" sz="1400" b="0" i="0" dirty="0">
                <a:effectLst/>
                <a:latin typeface="Arial" panose="020B0604020202020204" pitchFamily="34" charset="0"/>
              </a:rPr>
              <a:t>update.htmlSmith,</a:t>
            </a:r>
          </a:p>
          <a:p>
            <a:r>
              <a:rPr lang="en-US" sz="1400" b="0" i="0" dirty="0">
                <a:effectLst/>
                <a:latin typeface="Arial" panose="020B0604020202020204" pitchFamily="34" charset="0"/>
              </a:rPr>
              <a:t> K. (2020), ‘60 incredible and interesting twitter stats and statistics</a:t>
            </a:r>
          </a:p>
          <a:p>
            <a:r>
              <a:rPr lang="en-GB" sz="1600" dirty="0"/>
              <a:t>“ English football announces social media boycott” (2021) URL: https://www.premierleague.com/news/2116111</a:t>
            </a:r>
          </a:p>
        </p:txBody>
      </p:sp>
      <p:pic>
        <p:nvPicPr>
          <p:cNvPr id="1051" name="Picture 20">
            <a:extLst>
              <a:ext uri="{FF2B5EF4-FFF2-40B4-BE49-F238E27FC236}">
                <a16:creationId xmlns:a16="http://schemas.microsoft.com/office/drawing/2014/main" id="{6E71BCAC-9358-4561-9A63-21FB9B7436A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63825" y="12726223"/>
            <a:ext cx="2011261" cy="46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2531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961</TotalTime>
  <Words>753</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Junayid K Chowdhury</dc:creator>
  <cp:lastModifiedBy>Junayid K Chowdhury</cp:lastModifiedBy>
  <cp:revision>39</cp:revision>
  <cp:lastPrinted>2021-06-09T12:14:12Z</cp:lastPrinted>
  <dcterms:created xsi:type="dcterms:W3CDTF">2021-05-11T21:57:51Z</dcterms:created>
  <dcterms:modified xsi:type="dcterms:W3CDTF">2021-06-09T12:22:21Z</dcterms:modified>
</cp:coreProperties>
</file>