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4" r:id="rId2"/>
  </p:sldMasterIdLst>
  <p:notesMasterIdLst>
    <p:notesMasterId r:id="rId15"/>
  </p:notesMasterIdLst>
  <p:sldIdLst>
    <p:sldId id="356" r:id="rId3"/>
    <p:sldId id="494" r:id="rId4"/>
    <p:sldId id="495" r:id="rId5"/>
    <p:sldId id="644" r:id="rId6"/>
    <p:sldId id="648" r:id="rId7"/>
    <p:sldId id="649" r:id="rId8"/>
    <p:sldId id="650" r:id="rId9"/>
    <p:sldId id="651" r:id="rId10"/>
    <p:sldId id="652" r:id="rId11"/>
    <p:sldId id="653" r:id="rId12"/>
    <p:sldId id="643" r:id="rId13"/>
    <p:sldId id="64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05046"/>
    <a:srgbClr val="B22600"/>
    <a:srgbClr val="70AD47"/>
    <a:srgbClr val="4472C4"/>
    <a:srgbClr val="E84C2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668"/>
  </p:normalViewPr>
  <p:slideViewPr>
    <p:cSldViewPr snapToGrid="0" snapToObjects="1">
      <p:cViewPr varScale="1">
        <p:scale>
          <a:sx n="124" d="100"/>
          <a:sy n="124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F2B60-A650-A240-9969-3833CC7E6942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B8F1-786E-1E4C-8521-6592BFBA63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8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8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5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264358"/>
            <a:ext cx="7745505" cy="40075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366958"/>
            <a:ext cx="7756263" cy="739355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27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42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3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81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88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926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1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99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2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51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66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9178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23" y="1559005"/>
            <a:ext cx="5320839" cy="120023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Praxis Title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21" y="3732729"/>
            <a:ext cx="4058106" cy="1752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Your Name</a:t>
            </a: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4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932FA0-379F-A34C-A330-38314102EBC0}" type="slidenum">
              <a:rPr lang="en-US" sz="1400">
                <a:solidFill>
                  <a:prstClr val="black"/>
                </a:solidFill>
              </a:rPr>
              <a:pPr/>
              <a:t>1</a:t>
            </a:fld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736" y="1461154"/>
          <a:ext cx="8796528" cy="3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(5 of 5)</a:t>
            </a:r>
          </a:p>
        </p:txBody>
      </p:sp>
    </p:spTree>
    <p:extLst>
      <p:ext uri="{BB962C8B-B14F-4D97-AF65-F5344CB8AC3E}">
        <p14:creationId xmlns:p14="http://schemas.microsoft.com/office/powerpoint/2010/main" val="328178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73C1375F-F2AF-5D4A-8D70-611AD7C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2807310"/>
            <a:ext cx="7756263" cy="62169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495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AF15C-2928-C946-AF44-578030B4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63980"/>
              </p:ext>
            </p:extLst>
          </p:nvPr>
        </p:nvGraphicFramePr>
        <p:xfrm>
          <a:off x="1011333" y="2558059"/>
          <a:ext cx="7205552" cy="127880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13289">
                  <a:extLst>
                    <a:ext uri="{9D8B030D-6E8A-4147-A177-3AD203B41FA5}">
                      <a16:colId xmlns:a16="http://schemas.microsoft.com/office/drawing/2014/main" val="4043085832"/>
                    </a:ext>
                  </a:extLst>
                </a:gridCol>
                <a:gridCol w="5692263">
                  <a:extLst>
                    <a:ext uri="{9D8B030D-6E8A-4147-A177-3AD203B41FA5}">
                      <a16:colId xmlns:a16="http://schemas.microsoft.com/office/drawing/2014/main" val="1595140951"/>
                    </a:ext>
                  </a:extLst>
                </a:gridCol>
              </a:tblGrid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 author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3898324175"/>
                  </a:ext>
                </a:extLst>
              </a:tr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&amp; Kotler,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73026158"/>
                  </a:ext>
                </a:extLst>
              </a:tr>
              <a:tr h="3655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3–5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First citation: (Taylor, Kotler, Johnson, &amp; Parker, 2018, p. 23)</a:t>
                      </a:r>
                    </a:p>
                    <a:p>
                      <a:pPr fontAlgn="t"/>
                      <a:r>
                        <a:rPr lang="en-US" sz="1200" dirty="0">
                          <a:effectLst/>
                        </a:rPr>
                        <a:t>Subsequent citations: 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16117376"/>
                  </a:ext>
                </a:extLst>
              </a:tr>
              <a:tr h="259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6+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18754337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A5A575-9B03-D04F-A685-CC8E2DC92E9F}"/>
              </a:ext>
            </a:extLst>
          </p:cNvPr>
          <p:cNvSpPr/>
          <p:nvPr/>
        </p:nvSpPr>
        <p:spPr>
          <a:xfrm>
            <a:off x="589546" y="1291827"/>
            <a:ext cx="7756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Source citation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brief </a:t>
            </a:r>
            <a:r>
              <a:rPr lang="en-US" sz="1200" b="1" dirty="0"/>
              <a:t>parenthetical citation</a:t>
            </a:r>
            <a:r>
              <a:rPr lang="en-US" sz="1200" dirty="0"/>
              <a:t> in the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b="1" dirty="0"/>
              <a:t> full reference</a:t>
            </a:r>
            <a:r>
              <a:rPr lang="en-US" sz="1200" dirty="0"/>
              <a:t> at the end of the paper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C3350-6B7B-6C45-BDCA-49C47BCBCE28}"/>
              </a:ext>
            </a:extLst>
          </p:cNvPr>
          <p:cNvSpPr/>
          <p:nvPr/>
        </p:nvSpPr>
        <p:spPr>
          <a:xfrm>
            <a:off x="688490" y="1853202"/>
            <a:ext cx="55165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APA In-text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 APA in-text citation includes the author’s last name and the publication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you’re quoting or paraphrasing a specific passage, you also add a page number.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8D132-D12B-5948-8EB4-3BB4107E719F}"/>
              </a:ext>
            </a:extLst>
          </p:cNvPr>
          <p:cNvSpPr/>
          <p:nvPr/>
        </p:nvSpPr>
        <p:spPr>
          <a:xfrm>
            <a:off x="589546" y="3840155"/>
            <a:ext cx="804912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Circular-Bold"/>
              </a:rPr>
              <a:t>APA Reference List</a:t>
            </a:r>
          </a:p>
          <a:p>
            <a:pPr lvl="1"/>
            <a:r>
              <a:rPr lang="en-US" sz="1200" dirty="0"/>
              <a:t>Smith, T. (2019). </a:t>
            </a:r>
            <a:r>
              <a:rPr lang="en-US" sz="1200" i="1" dirty="0"/>
              <a:t>Citing sources and referencing: A quick guide</a:t>
            </a:r>
            <a:r>
              <a:rPr lang="en-US" sz="1200" dirty="0"/>
              <a:t>. (J. M. Taylor, Ed.) (2nd ed.). Amsterdam, The Netherlands: Scribbr.</a:t>
            </a:r>
          </a:p>
          <a:p>
            <a:r>
              <a:rPr lang="en-US" sz="1200" b="1" i="1" dirty="0"/>
              <a:t>In-text citation</a:t>
            </a:r>
          </a:p>
          <a:p>
            <a:r>
              <a:rPr lang="en-US" sz="1200" i="1" dirty="0"/>
              <a:t>According to new research (Smith, 2019, pp. 11–12) …</a:t>
            </a:r>
          </a:p>
          <a:p>
            <a:r>
              <a:rPr lang="en-US" sz="1200" i="1" dirty="0"/>
              <a:t>As mentioned before (Smith, 2019, pp. 11–12) …</a:t>
            </a:r>
          </a:p>
          <a:p>
            <a:r>
              <a:rPr lang="en-US" sz="1200" i="1" dirty="0"/>
              <a:t>(See Smith, 2019)</a:t>
            </a:r>
            <a:endParaRPr lang="en-US" sz="1200" b="0" i="1" u="none" strike="noStrike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9D0AA-9634-6F42-84A1-DE21F60B0DDF}"/>
              </a:ext>
            </a:extLst>
          </p:cNvPr>
          <p:cNvSpPr/>
          <p:nvPr/>
        </p:nvSpPr>
        <p:spPr>
          <a:xfrm>
            <a:off x="505328" y="528008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* https://www.scribbr.com/citing-sources/apa-vs-mla/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F68BAF4-0714-AE4A-A95C-F9F04113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APA Guidelines</a:t>
            </a:r>
            <a:r>
              <a:rPr lang="en-US" baseline="30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121924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792571"/>
              </p:ext>
            </p:extLst>
          </p:nvPr>
        </p:nvGraphicFramePr>
        <p:xfrm>
          <a:off x="125608" y="1686063"/>
          <a:ext cx="8878824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AFC37406-1BEF-4348-BEA0-96EECF88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Glossary of Terms</a:t>
            </a:r>
          </a:p>
        </p:txBody>
      </p:sp>
    </p:spTree>
    <p:extLst>
      <p:ext uri="{BB962C8B-B14F-4D97-AF65-F5344CB8AC3E}">
        <p14:creationId xmlns:p14="http://schemas.microsoft.com/office/powerpoint/2010/main" val="326968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436212"/>
              </p:ext>
            </p:extLst>
          </p:nvPr>
        </p:nvGraphicFramePr>
        <p:xfrm>
          <a:off x="125605" y="1686063"/>
          <a:ext cx="8878824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3CDCDFF2-0628-5A44-B167-F3F6CD8C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Acronyms</a:t>
            </a:r>
          </a:p>
        </p:txBody>
      </p:sp>
    </p:spTree>
    <p:extLst>
      <p:ext uri="{BB962C8B-B14F-4D97-AF65-F5344CB8AC3E}">
        <p14:creationId xmlns:p14="http://schemas.microsoft.com/office/powerpoint/2010/main" val="260293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B91CE-0825-3544-837B-FB95B020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8" y="1555029"/>
            <a:ext cx="7745505" cy="34766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Paste your slides from HW #2 in here. Be sure to color any words updated from your HW #2 submission in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611310"/>
              </p:ext>
            </p:extLst>
          </p:nvPr>
        </p:nvGraphicFramePr>
        <p:xfrm>
          <a:off x="175771" y="1555030"/>
          <a:ext cx="8792457" cy="317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670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  <a:gridCol w="4215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(D) 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APA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i="0" baseline="0" dirty="0">
                          <a:latin typeface="+mn-lt"/>
                          <a:cs typeface="Arial" panose="020B0604020202020204" pitchFamily="34" charset="0"/>
                        </a:rPr>
                        <a:t>Provide the Reference Using APA Guidelines</a:t>
                      </a:r>
                      <a:endParaRPr lang="en-US" sz="120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2 to 3 bullets</a:t>
                      </a:r>
                    </a:p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Each bullet WC &lt; 30.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Summarize the main points or ideas found in the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Methodology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Name the methodology used by the author (e.g. Machine Learning, Integer Programming)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2 to 3 bullets</a:t>
                      </a:r>
                    </a:p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Each bullet WC &lt; 30.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Evaluate the article  (i.e. useful, goal, reliable, limiting factors)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2 to 3 bullets</a:t>
                      </a:r>
                    </a:p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Each bullet WC &lt; 30.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Describe its relevance to your research.</a:t>
                      </a:r>
                    </a:p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Was the article helpful?</a:t>
                      </a:r>
                    </a:p>
                    <a:p>
                      <a:pPr marL="0" lvl="0" indent="0" algn="l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sz="1200" kern="1200" dirty="0">
                          <a:latin typeface="+mn-lt"/>
                        </a:rPr>
                        <a:t>How does the article shape your research.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8" name="Title 2">
            <a:extLst>
              <a:ext uri="{FF2B5EF4-FFF2-40B4-BE49-F238E27FC236}">
                <a16:creationId xmlns:a16="http://schemas.microsoft.com/office/drawing/2014/main" id="{3030D34F-F16C-4745-9570-6F46B45F3A93}"/>
              </a:ext>
            </a:extLst>
          </p:cNvPr>
          <p:cNvSpPr txBox="1">
            <a:spLocks/>
          </p:cNvSpPr>
          <p:nvPr/>
        </p:nvSpPr>
        <p:spPr>
          <a:xfrm>
            <a:off x="279138" y="1191568"/>
            <a:ext cx="8926088" cy="2517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sz="1200" b="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Deliver a table in below format. Keep column A as is. Fill columns B &amp; C. Do not include column D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2702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766138"/>
              </p:ext>
            </p:extLst>
          </p:nvPr>
        </p:nvGraphicFramePr>
        <p:xfrm>
          <a:off x="173736" y="1461154"/>
          <a:ext cx="8796528" cy="3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(1 of 5)</a:t>
            </a:r>
          </a:p>
        </p:txBody>
      </p:sp>
    </p:spTree>
    <p:extLst>
      <p:ext uri="{BB962C8B-B14F-4D97-AF65-F5344CB8AC3E}">
        <p14:creationId xmlns:p14="http://schemas.microsoft.com/office/powerpoint/2010/main" val="283067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736" y="1461154"/>
          <a:ext cx="8796528" cy="3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(2 of 5)</a:t>
            </a:r>
          </a:p>
        </p:txBody>
      </p:sp>
    </p:spTree>
    <p:extLst>
      <p:ext uri="{BB962C8B-B14F-4D97-AF65-F5344CB8AC3E}">
        <p14:creationId xmlns:p14="http://schemas.microsoft.com/office/powerpoint/2010/main" val="167671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736" y="1461154"/>
          <a:ext cx="8796528" cy="3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(3 of 5)</a:t>
            </a:r>
          </a:p>
        </p:txBody>
      </p:sp>
    </p:spTree>
    <p:extLst>
      <p:ext uri="{BB962C8B-B14F-4D97-AF65-F5344CB8AC3E}">
        <p14:creationId xmlns:p14="http://schemas.microsoft.com/office/powerpoint/2010/main" val="357635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736" y="1461154"/>
          <a:ext cx="8796528" cy="3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Lorem ipsum dolor sit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Donec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efficitur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id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aliquam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lacus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finibus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(4 of 5)</a:t>
            </a:r>
          </a:p>
        </p:txBody>
      </p:sp>
    </p:spTree>
    <p:extLst>
      <p:ext uri="{BB962C8B-B14F-4D97-AF65-F5344CB8AC3E}">
        <p14:creationId xmlns:p14="http://schemas.microsoft.com/office/powerpoint/2010/main" val="15148208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1495</Words>
  <Application>Microsoft Macintosh PowerPoint</Application>
  <PresentationFormat>On-screen Show (4:3)</PresentationFormat>
  <Paragraphs>220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Circular-Bold</vt:lpstr>
      <vt:lpstr>Custom Design</vt:lpstr>
      <vt:lpstr>1_Custom Design</vt:lpstr>
      <vt:lpstr>Praxis Title</vt:lpstr>
      <vt:lpstr>Glossary of Terms</vt:lpstr>
      <vt:lpstr>Acronyms</vt:lpstr>
      <vt:lpstr>PowerPoint Presentation</vt:lpstr>
      <vt:lpstr>Annotated Bibliography Instructions</vt:lpstr>
      <vt:lpstr>Annotated Bibliography (1 of 5)</vt:lpstr>
      <vt:lpstr>Annotated Bibliography (2 of 5)</vt:lpstr>
      <vt:lpstr>Annotated Bibliography (3 of 5)</vt:lpstr>
      <vt:lpstr>Annotated Bibliography (4 of 5)</vt:lpstr>
      <vt:lpstr>Annotated Bibliography (5 of 5)</vt:lpstr>
      <vt:lpstr>Appendix</vt:lpstr>
      <vt:lpstr>APA Guidelines(*)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Alsarhan, Hamza</dc:creator>
  <cp:keywords/>
  <dc:description/>
  <cp:lastModifiedBy>Dr. Hamza F. Alsarhan</cp:lastModifiedBy>
  <cp:revision>204</cp:revision>
  <dcterms:created xsi:type="dcterms:W3CDTF">2020-01-15T21:27:56Z</dcterms:created>
  <dcterms:modified xsi:type="dcterms:W3CDTF">2024-09-28T06:30:05Z</dcterms:modified>
  <cp:category/>
</cp:coreProperties>
</file>