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4" r:id="rId2"/>
  </p:sldMasterIdLst>
  <p:notesMasterIdLst>
    <p:notesMasterId r:id="rId18"/>
  </p:notesMasterIdLst>
  <p:sldIdLst>
    <p:sldId id="356" r:id="rId3"/>
    <p:sldId id="494" r:id="rId4"/>
    <p:sldId id="495" r:id="rId5"/>
    <p:sldId id="654" r:id="rId6"/>
    <p:sldId id="499" r:id="rId7"/>
    <p:sldId id="498" r:id="rId8"/>
    <p:sldId id="647" r:id="rId9"/>
    <p:sldId id="655" r:id="rId10"/>
    <p:sldId id="651" r:id="rId11"/>
    <p:sldId id="650" r:id="rId12"/>
    <p:sldId id="652" r:id="rId13"/>
    <p:sldId id="649" r:id="rId14"/>
    <p:sldId id="653" r:id="rId15"/>
    <p:sldId id="643" r:id="rId16"/>
    <p:sldId id="64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505046"/>
    <a:srgbClr val="B22600"/>
    <a:srgbClr val="70AD47"/>
    <a:srgbClr val="4472C4"/>
    <a:srgbClr val="E84C2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668"/>
  </p:normalViewPr>
  <p:slideViewPr>
    <p:cSldViewPr snapToGrid="0" snapToObjects="1">
      <p:cViewPr varScale="1">
        <p:scale>
          <a:sx n="111" d="100"/>
          <a:sy n="111" d="100"/>
        </p:scale>
        <p:origin x="20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2B60-A650-A240-9969-3833CC7E6942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B8F1-786E-1E4C-8521-6592BFBA63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8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264358"/>
            <a:ext cx="7745505" cy="40075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66958"/>
            <a:ext cx="7756263" cy="73935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3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1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92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1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1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917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lis.nasa.gov/llis_lib/pdf/1009464main1_0641-mr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23" y="2197355"/>
            <a:ext cx="5320839" cy="120023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Using Transformers to Check a Document for Completeness and Consistency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21" y="3732729"/>
            <a:ext cx="4058106" cy="1752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Michael </a:t>
            </a:r>
            <a:r>
              <a:rPr lang="en-US" sz="2400">
                <a:latin typeface="Arial" charset="0"/>
                <a:ea typeface="ＭＳ Ｐゴシック" charset="0"/>
              </a:rPr>
              <a:t>Wacey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32FA0-379F-A34C-A330-38314102EBC0}" type="slidenum">
              <a:rPr lang="en-US" sz="1400">
                <a:solidFill>
                  <a:prstClr val="black"/>
                </a:solidFill>
              </a:rPr>
              <a:pPr/>
              <a:t>1</a:t>
            </a:fld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775736"/>
              </p:ext>
            </p:extLst>
          </p:nvPr>
        </p:nvGraphicFramePr>
        <p:xfrm>
          <a:off x="173736" y="1461154"/>
          <a:ext cx="8796528" cy="364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Gemelli, A., Biswas, S.,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Civitelli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E.,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Lladós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J., &amp;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Marinai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S. (2022). Doc2Graph: a Task Agnostic Document Understanding Framework based on Graph Neural Networks. (). Ithaca: Cornell University Library, arXiv.org. 10.48550/arxiv.2208.11168 Retrieved from Publicly Available Content Database https://www.proquest.com/docview/2706457673/abstract/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Historically documents have been understood as they relate to specific tasks.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This article takes a structural approach to understanding documents using GNNs.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approach is applied to form and invoice understanding.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Graph Neural Networks (GNN)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article compares the GNN approach to existing approaches.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They have a good F1 on forms (0.82 vs 0.81) and a better F1 (0.37 vs 0.31) on invoices.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But they only need 6.2 x 10</a:t>
                      </a:r>
                      <a:r>
                        <a:rPr lang="en-US" sz="12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parameters vs 138 x 10</a:t>
                      </a:r>
                      <a:r>
                        <a:rPr lang="en-US" sz="1200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parameters.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 had planned to use GNNs to process the documents, and this seems very related to that.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provides me with a start on how to process documents into a form that can be used for consistency and completeness checks.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  <a:p>
                      <a:pPr marL="0" algn="ctr" defTabSz="457200" rtl="0" eaLnBrk="1" latinLnBrk="0" hangingPunct="1"/>
                      <a:endParaRPr lang="en-US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(2 of 5)</a:t>
            </a:r>
          </a:p>
        </p:txBody>
      </p:sp>
    </p:spTree>
    <p:extLst>
      <p:ext uri="{BB962C8B-B14F-4D97-AF65-F5344CB8AC3E}">
        <p14:creationId xmlns:p14="http://schemas.microsoft.com/office/powerpoint/2010/main" val="167671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872382"/>
              </p:ext>
            </p:extLst>
          </p:nvPr>
        </p:nvGraphicFramePr>
        <p:xfrm>
          <a:off x="173736" y="1461154"/>
          <a:ext cx="8796528" cy="364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Yang, J., Yoon, S., Kim, B., &amp; Lee, H. (2024). FIZZ: Factual Inconsistency Detection by Zoom-in Summary and Zoom-out Document.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arXiv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(Cornell University), 10.48550/arxiv.2404.11184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new approach to check that the summary of a document is consistent with a document.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Break the summary down into Atomic Facts.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Compare Atomic Facts to the original document.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Natural Language Inference (NLI)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They only looked at article and news domains, no results for other domains.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tool does not create the summaries.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Higher interpretability by breaking it down into Atomic Facts.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FIZZ performed with highest average accuracy (71.2) on two standard data sets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AggreFact-Cnn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AggreFact-XSum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).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This will be useful to break a document down for analysis, into the Atomic Facts.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approach works well but is slow.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15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(3 of 5)</a:t>
            </a:r>
          </a:p>
        </p:txBody>
      </p:sp>
    </p:spTree>
    <p:extLst>
      <p:ext uri="{BB962C8B-B14F-4D97-AF65-F5344CB8AC3E}">
        <p14:creationId xmlns:p14="http://schemas.microsoft.com/office/powerpoint/2010/main" val="151482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82356"/>
              </p:ext>
            </p:extLst>
          </p:nvPr>
        </p:nvGraphicFramePr>
        <p:xfrm>
          <a:off x="173736" y="1461154"/>
          <a:ext cx="8796528" cy="3827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Aumiller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D.,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Almasian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S., Lackner, S., &amp; Gertz, M. (Jun 21, 2021). Structural text segmentation of legal documents. Paper presented at the 2–11. 10.1145/3462757.3466085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They use LLMs to process legal documents into a standard structure.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Most previous work focused on sentences while this work focuses on paragraphs.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data they use is Terms of Service from over 70,000 web sites where they have extracted section headings to use as labels.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Transformers using models from Hugging Face.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They show improvement in errors with their method over prior methods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Ensemble approaches performed better.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For example, one prior method had an error rate (misclassification of a section) of 32.28 while the authors approach had an error rate of 12.95.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This paper makes it clear that Transformers can be used to understand legal documents and their structure.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There are many references in this paper that will help me.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My expectation had been that paragraphs would be the right unit to work with and this confirms that.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17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11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(4 of 5)</a:t>
            </a:r>
          </a:p>
        </p:txBody>
      </p:sp>
    </p:spTree>
    <p:extLst>
      <p:ext uri="{BB962C8B-B14F-4D97-AF65-F5344CB8AC3E}">
        <p14:creationId xmlns:p14="http://schemas.microsoft.com/office/powerpoint/2010/main" val="283067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069843"/>
              </p:ext>
            </p:extLst>
          </p:nvPr>
        </p:nvGraphicFramePr>
        <p:xfrm>
          <a:off x="173736" y="1461154"/>
          <a:ext cx="8796528" cy="337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Zowghi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D., &amp; Gervasi, V. (2003). On the interplay between consistency, completeness, and correctness in requirements evolution. Information and Software Technology, 45(14), 993–1009. 10.1016/S0950-5849(03)00100-9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Provides a method to create software requirements documents while checking for consistency and completeness.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Uses formal proof to show the steps.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Includes definitions of Completeness, Consistency, and Correctness.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Formal Proof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This paper does not show how it works on a large data set.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does present a single example to show how the methodology works.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This has good definitions for Completeness, Consistency, and Correctness.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may prove useful in how the tool reports issues so that they can be incorporated into a methodology.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9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(5 of 5)</a:t>
            </a:r>
          </a:p>
        </p:txBody>
      </p:sp>
    </p:spTree>
    <p:extLst>
      <p:ext uri="{BB962C8B-B14F-4D97-AF65-F5344CB8AC3E}">
        <p14:creationId xmlns:p14="http://schemas.microsoft.com/office/powerpoint/2010/main" val="328178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3C1375F-F2AF-5D4A-8D70-611AD7C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495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AF15C-2928-C946-AF44-578030B4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63980"/>
              </p:ext>
            </p:extLst>
          </p:nvPr>
        </p:nvGraphicFramePr>
        <p:xfrm>
          <a:off x="1011333" y="2558059"/>
          <a:ext cx="7205552" cy="12788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13289">
                  <a:extLst>
                    <a:ext uri="{9D8B030D-6E8A-4147-A177-3AD203B41FA5}">
                      <a16:colId xmlns:a16="http://schemas.microsoft.com/office/drawing/2014/main" val="4043085832"/>
                    </a:ext>
                  </a:extLst>
                </a:gridCol>
                <a:gridCol w="5692263">
                  <a:extLst>
                    <a:ext uri="{9D8B030D-6E8A-4147-A177-3AD203B41FA5}">
                      <a16:colId xmlns:a16="http://schemas.microsoft.com/office/drawing/2014/main" val="1595140951"/>
                    </a:ext>
                  </a:extLst>
                </a:gridCol>
              </a:tblGrid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 author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3898324175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&amp; Kotler,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73026158"/>
                  </a:ext>
                </a:extLst>
              </a:tr>
              <a:tr h="365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3–5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First citation: (Taylor, Kotler, Johnson, &amp; Parker, 2018, p. 23)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Subsequent citations: 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16117376"/>
                  </a:ext>
                </a:extLst>
              </a:tr>
              <a:tr h="259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6+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18754337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A5A575-9B03-D04F-A685-CC8E2DC92E9F}"/>
              </a:ext>
            </a:extLst>
          </p:cNvPr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Source citation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brief </a:t>
            </a:r>
            <a:r>
              <a:rPr lang="en-US" sz="1200" b="1" dirty="0"/>
              <a:t>parenthetical citation</a:t>
            </a:r>
            <a:r>
              <a:rPr lang="en-US" sz="1200" dirty="0"/>
              <a:t> in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b="1" dirty="0"/>
              <a:t> full reference</a:t>
            </a:r>
            <a:r>
              <a:rPr lang="en-US" sz="1200" dirty="0"/>
              <a:t> at the end of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C3350-6B7B-6C45-BDCA-49C47BCBCE28}"/>
              </a:ext>
            </a:extLst>
          </p:cNvPr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APA In-text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 APA in-text citation includes the author’s last name and the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you’re quoting or paraphrasing a specific passage, you also add a page number.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8D132-D12B-5948-8EB4-3BB4107E719F}"/>
              </a:ext>
            </a:extLst>
          </p:cNvPr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Circular-Bold"/>
              </a:rPr>
              <a:t>APA Reference List</a:t>
            </a:r>
          </a:p>
          <a:p>
            <a:pPr lvl="1"/>
            <a:r>
              <a:rPr lang="en-US" sz="1200" dirty="0"/>
              <a:t>Smith, T. (2019). </a:t>
            </a:r>
            <a:r>
              <a:rPr lang="en-US" sz="1200" i="1" dirty="0"/>
              <a:t>Citing sources and referencing: A quick guide</a:t>
            </a:r>
            <a:r>
              <a:rPr lang="en-US" sz="1200" dirty="0"/>
              <a:t>. (J. M. Taylor, Ed.) (2nd ed.). Amsterdam, The Netherlands: Scribbr.</a:t>
            </a:r>
          </a:p>
          <a:p>
            <a:r>
              <a:rPr lang="en-US" sz="1200" b="1" i="1" dirty="0"/>
              <a:t>In-text citation</a:t>
            </a:r>
          </a:p>
          <a:p>
            <a:r>
              <a:rPr lang="en-US" sz="1200" i="1" dirty="0"/>
              <a:t>According to new research (Smith, 2019, pp. 11–12) …</a:t>
            </a:r>
          </a:p>
          <a:p>
            <a:r>
              <a:rPr lang="en-US" sz="1200" i="1" dirty="0"/>
              <a:t>As mentioned before (Smith, 2019, pp. 11–12) …</a:t>
            </a:r>
          </a:p>
          <a:p>
            <a:r>
              <a:rPr lang="en-US" sz="1200" i="1" dirty="0"/>
              <a:t>(See Smith, 2019)</a:t>
            </a:r>
            <a:endParaRPr lang="en-US" sz="1200" b="0" i="1" u="none" strike="noStrike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9D0AA-9634-6F42-84A1-DE21F60B0DDF}"/>
              </a:ext>
            </a:extLst>
          </p:cNvPr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* https://www.scribbr.com/citing-sources/apa-vs-mla/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F68BAF4-0714-AE4A-A95C-F9F04113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APA Guidelines</a:t>
            </a:r>
            <a:r>
              <a:rPr lang="en-US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21924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2488"/>
              </p:ext>
            </p:extLst>
          </p:nvPr>
        </p:nvGraphicFramePr>
        <p:xfrm>
          <a:off x="125608" y="1686063"/>
          <a:ext cx="8878824" cy="291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A transformer is a neural network architecture that uses an attention mechanism to process input data in parallel, making it highly effective for tasks like machine translation and text summarization.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AFC37406-1BEF-4348-BEA0-96EECF8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326968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773357"/>
              </p:ext>
            </p:extLst>
          </p:nvPr>
        </p:nvGraphicFramePr>
        <p:xfrm>
          <a:off x="125605" y="1686063"/>
          <a:ext cx="8878824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r>
                        <a:rPr lang="en-US" sz="1200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/>
                        <a:t>Artificial </a:t>
                      </a:r>
                      <a:r>
                        <a:rPr lang="en-US" sz="1200" dirty="0"/>
                        <a:t>Intelligence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r>
                        <a:rPr lang="en-US" sz="1200" dirty="0"/>
                        <a:t>GNN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Graph 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3CDCDFF2-0628-5A44-B167-F3F6CD8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Acronyms</a:t>
            </a:r>
          </a:p>
        </p:txBody>
      </p:sp>
    </p:spTree>
    <p:extLst>
      <p:ext uri="{BB962C8B-B14F-4D97-AF65-F5344CB8AC3E}">
        <p14:creationId xmlns:p14="http://schemas.microsoft.com/office/powerpoint/2010/main" val="2602932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B91CE-0825-3544-837B-FB95B020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8" y="1555029"/>
            <a:ext cx="7745505" cy="3476675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There are documents, such as municipal laws, that represent the work of many people over time and end up being inconsistent and incomplete. This work focuses on </a:t>
            </a:r>
            <a:r>
              <a:rPr lang="en-US" sz="12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checking a document for consistency and completeness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. The deliverable is a </a:t>
            </a:r>
            <a:r>
              <a:rPr lang="en-US" sz="12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transformer</a:t>
            </a:r>
            <a:r>
              <a:rPr lang="en-US" sz="1200" b="1" dirty="0">
                <a:solidFill>
                  <a:srgbClr val="FF0000"/>
                </a:solidFill>
                <a:latin typeface="+mn-lt"/>
                <a:cs typeface="Calibri" panose="020F0502020204030204" pitchFamily="34" charset="0"/>
              </a:rPr>
              <a:t>-based</a:t>
            </a:r>
            <a:r>
              <a:rPr lang="en-US" sz="12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 tool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that reviews a document in DOCX format and regenerates the input in DOCX format with inconsistences and incompleteness annotated. </a:t>
            </a:r>
            <a:r>
              <a:rPr lang="en-US" sz="12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Training will be based on municipal laws of Pennsylvania townships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. It will have the original text, but some sections swapped between municipalities. A hold-out set of municipal laws will be used for testing.</a:t>
            </a:r>
            <a:endParaRPr lang="en-US" sz="24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43FA557-0A22-5E47-A9A2-43A5EC0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Scope of Work (SOW)</a:t>
            </a:r>
          </a:p>
        </p:txBody>
      </p:sp>
    </p:spTree>
    <p:extLst>
      <p:ext uri="{BB962C8B-B14F-4D97-AF65-F5344CB8AC3E}">
        <p14:creationId xmlns:p14="http://schemas.microsoft.com/office/powerpoint/2010/main" val="1423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253884"/>
              </p:ext>
            </p:extLst>
          </p:nvPr>
        </p:nvGraphicFramePr>
        <p:xfrm>
          <a:off x="131446" y="621690"/>
          <a:ext cx="8881108" cy="3701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50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0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It is hard for humans to check that long documents are complete and internally consistent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Checking that documents are complete and consistent is difficult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NASA (1999). Mars Climate Orbiter Mishap Investigation Board Phase I Report. Retrieved from </a:t>
                      </a:r>
                      <a:r>
                        <a:rPr lang="en-US" sz="1200" dirty="0">
                          <a:hlinkClick r:id="rId2"/>
                        </a:rPr>
                        <a:t>https://llis.nasa.gov/llis_lib/pdf/1009464main1_0641-mr.pdf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287079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”so what”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Document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inconsistencies cost NASA $198 Million on the Mars Climate Orbiter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NASA (1999). Mars Climate Orbiter Mishap Investigation Board Phase I Report. Retrieved from </a:t>
                      </a:r>
                      <a:r>
                        <a:rPr lang="en-US" sz="1200" dirty="0">
                          <a:hlinkClick r:id="rId2"/>
                        </a:rPr>
                        <a:t>https://llis.nasa.gov/llis_lib/pdf/1009464main1_0641-mr.pdf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  <a:tr h="497142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Problem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Checking that documents are complete and consistent is difficult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(NASA, 1999),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document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inconsistencies cost NASA $198 Million on the Mars Climate Orbiter (NASA, 1999).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Engineering</a:t>
                      </a:r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 and Law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434743"/>
                  </a:ext>
                </a:extLst>
              </a:tr>
              <a:tr h="30453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PS elaboration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Documents that are authored by multiple people over time inevitably develop inconsistencies and are incomplete,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even with multiple reviews these often are never identified and resolved.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PS elaboration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If one law says that a fee is needed to cover costs, but another law says that fees cannot be collected, the township will have to use taxpayer money.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56242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446" y="0"/>
            <a:ext cx="7756263" cy="621690"/>
          </a:xfrm>
        </p:spPr>
        <p:txBody>
          <a:bodyPr/>
          <a:lstStyle/>
          <a:p>
            <a:r>
              <a:rPr lang="en-US" sz="14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63727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94694"/>
              </p:ext>
            </p:extLst>
          </p:nvPr>
        </p:nvGraphicFramePr>
        <p:xfrm>
          <a:off x="148441" y="442578"/>
          <a:ext cx="8847118" cy="4492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388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Thesis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 transformer-based tool to check a document for consistency and completeness will reduce the </a:t>
                      </a: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cost of mistakes in documents.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time to find these mistakes and the implications of them, saving considerable money.</a:t>
                      </a:r>
                      <a:endParaRPr lang="en-US" sz="1200" strike="no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Research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Document Checker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 Transformer-based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6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Python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01739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Deliverable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Lawyers who draft new regulations will use the tool to check if the new regulation adds any inconsistencies.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052122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Tie back to 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Inconsistent and incomplete laws are found sooner and resolved thereby eradicating their cost to the municipality and taxpayers.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044523"/>
                  </a:ext>
                </a:extLst>
              </a:tr>
              <a:tr h="5132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New Contributions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Work has focused on financial documents and business requirements to date. It has not leveraged the power of transformers.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 am using municipal laws due to the free availability of laws. The tool should be able to work on any large documents.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28624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Main methodology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598693"/>
                  </a:ext>
                </a:extLst>
              </a:tr>
              <a:tr h="236295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Inputs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 subset of the laws of the 1,456 Pennsylvania Townships of the Second Class, 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Easttown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Township (DOCX), Willistown Township (DOCX),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876628"/>
                  </a:ext>
                </a:extLst>
              </a:tr>
              <a:tr h="30093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Laws annotated with anything that is inconsistent or incomplete in DOCX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i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6992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FA01919A-EAD0-434D-990E-2E4C06142748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Thesis Statement</a:t>
            </a:r>
          </a:p>
        </p:txBody>
      </p:sp>
    </p:spTree>
    <p:extLst>
      <p:ext uri="{BB962C8B-B14F-4D97-AF65-F5344CB8AC3E}">
        <p14:creationId xmlns:p14="http://schemas.microsoft.com/office/powerpoint/2010/main" val="1676332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054089"/>
              </p:ext>
            </p:extLst>
          </p:nvPr>
        </p:nvGraphicFramePr>
        <p:xfrm>
          <a:off x="131446" y="692026"/>
          <a:ext cx="88807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049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Can transformers determine if a document is consistent better than a human?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Can a neural network-based model accurately determine consistency and completeness of a law document?</a:t>
                      </a:r>
                      <a:endParaRPr lang="en-US" sz="1200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Can transformers determine if a document is complete better than a human? 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Which of GNN, CNN, or transformers most accurately determines consistency and completeness of a law document?</a:t>
                      </a:r>
                      <a:endParaRPr lang="en-US" sz="1200" strike="no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16</a:t>
                      </a:r>
                    </a:p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Research Question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How can transformers be used on very large documents, essentially comparing every paragraph to every other paragraph? 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How much faster can a neural network-based model find inconsistencies and lack of completeness in a law document than a trained legal compiler?</a:t>
                      </a:r>
                      <a:endParaRPr lang="en-US" sz="1200" strike="sng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24</a:t>
                      </a:r>
                    </a:p>
                    <a:p>
                      <a:endParaRPr lang="en-US" sz="12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FC1D2AB2-2600-E247-AB3F-FCA58484E415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79965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59028"/>
              </p:ext>
            </p:extLst>
          </p:nvPr>
        </p:nvGraphicFramePr>
        <p:xfrm>
          <a:off x="121398" y="611642"/>
          <a:ext cx="887882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993">
                  <a:extLst>
                    <a:ext uri="{9D8B030D-6E8A-4147-A177-3AD203B41FA5}">
                      <a16:colId xmlns:a16="http://schemas.microsoft.com/office/drawing/2014/main" val="2172403899"/>
                    </a:ext>
                  </a:extLst>
                </a:gridCol>
              </a:tblGrid>
              <a:tr h="125730">
                <a:tc>
                  <a:txBody>
                    <a:bodyPr/>
                    <a:lstStyle/>
                    <a:p>
                      <a:r>
                        <a:rPr lang="en-US" sz="1200" baseline="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Using transformers to test a large document for consistency produces better results than a human.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A neural network-based model can accurately determine consistency and completeness of a law document.</a:t>
                      </a:r>
                      <a:endParaRPr lang="en-US" sz="1200" strike="sng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</a:t>
                      </a: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large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document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that has been checked for inconsistencies and incompleteness by lawyers and compilers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Identifies inconsistencies or incompleteness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Run against existing laws, if any inconsistencies are found, it has done better than the humans. 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Switch paragraphs in documents and see if the model detects the inconsistency. Remove paragraphs and see if the model detects the incompleteness.</a:t>
                      </a:r>
                      <a:endParaRPr lang="en-US" sz="1200" strike="sng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Using transformers to test a large document for completeness produces better results than a human.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Transformers perform more accurately than a GNN or CNN, to determine the consistency and completeness of a law document.</a:t>
                      </a:r>
                      <a:endParaRPr lang="en-US" sz="1200" strike="sng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0717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</a:t>
                      </a: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large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document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that has been checked for inconsistencies and incompleteness by lawyers and compilers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236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Identifies inconsistencies or incompleteness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8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Run against existing laws, if any incompleteness is found, it has done better than humans. 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Implement multiple models based on Transformers, GNNs, and CNNs and compare their accuracy.</a:t>
                      </a:r>
                      <a:endParaRPr lang="en-US" sz="1200" strike="no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55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Hypothesis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There is an efficient way to have a transformer compare paragraphs in a document to every other paragraph.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A neural network-based model can find inconsistencies and lack of completeness in a law document in less than half the time of a trained legal compiler.</a:t>
                      </a:r>
                      <a:endParaRPr lang="en-US" sz="1200" strike="sng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2957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Independent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Words, sentences, paragraphs in a </a:t>
                      </a: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large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document </a:t>
                      </a: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that has been checked for inconsistencies and incompleteness by lawyers and compilers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6937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baseline="0" dirty="0">
                          <a:latin typeface="+mn-lt"/>
                          <a:cs typeface="Arial" panose="020B0604020202020204" pitchFamily="34" charset="0"/>
                        </a:rPr>
                        <a:t>Dependent Variable</a:t>
                      </a:r>
                      <a:endParaRPr lang="en-US" sz="1200" b="1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Identifies inconsistencies or incompleteness</a:t>
                      </a:r>
                      <a:endParaRPr lang="en-US" sz="12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1440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The run time of the test does not grow faster than polynomial time on the number of words input. </a:t>
                      </a:r>
                      <a:r>
                        <a:rPr lang="en-US" sz="1200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Compare the run time to the time normally taken by lawyers and compilers.</a:t>
                      </a:r>
                      <a:endParaRPr lang="en-US" sz="1200" strike="noStrike" dirty="0">
                        <a:solidFill>
                          <a:srgbClr val="FF0000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356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93CFF7CA-B4E9-9747-8737-F9518DA2EFAA}"/>
              </a:ext>
            </a:extLst>
          </p:cNvPr>
          <p:cNvSpPr txBox="1">
            <a:spLocks/>
          </p:cNvSpPr>
          <p:nvPr/>
        </p:nvSpPr>
        <p:spPr>
          <a:xfrm>
            <a:off x="131446" y="0"/>
            <a:ext cx="7756263" cy="6216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1400" dirty="0"/>
              <a:t>Research Hypotheses</a:t>
            </a:r>
          </a:p>
        </p:txBody>
      </p:sp>
    </p:spTree>
    <p:extLst>
      <p:ext uri="{BB962C8B-B14F-4D97-AF65-F5344CB8AC3E}">
        <p14:creationId xmlns:p14="http://schemas.microsoft.com/office/powerpoint/2010/main" val="149705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40C5A6F-D14F-3640-8420-D1DED0E7D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923559"/>
              </p:ext>
            </p:extLst>
          </p:nvPr>
        </p:nvGraphicFramePr>
        <p:xfrm>
          <a:off x="173736" y="1461154"/>
          <a:ext cx="8796528" cy="346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3">
                  <a:extLst>
                    <a:ext uri="{9D8B030D-6E8A-4147-A177-3AD203B41FA5}">
                      <a16:colId xmlns:a16="http://schemas.microsoft.com/office/drawing/2014/main" val="3692234971"/>
                    </a:ext>
                  </a:extLst>
                </a:gridCol>
              </a:tblGrid>
              <a:tr h="35510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(A) 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(B)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Arial" panose="020B0604020202020204" pitchFamily="34" charset="0"/>
                        </a:rPr>
                        <a:t>(C) WC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Laban, P., Dai, L.,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Bandarkar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L., &amp; Hearst, M. A. (2021). Can Transformer Models Measure Coherence In Text? Re-Thinking the Shuffle Test.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arXiv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(Cornell University), 10.48550/arxiv.2107.03448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Introduces the concept of coherence and the difficulty defining it.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Summarizes the various ways to measure coherence and focuses on the shuffle test.</a:t>
                      </a:r>
                    </a:p>
                    <a:p>
                      <a:pPr marL="171450" marR="0" lvl="0" indent="-171450" algn="l" defTabSz="533400" rtl="0" eaLnBrk="1" fontAlgn="auto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Shows that the shuffle test can have a perfect score but still not measure coherence.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857690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GPT-2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99612"/>
                  </a:ext>
                </a:extLst>
              </a:tr>
              <a:tr h="54749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Provides a deep dive on coherence and the shuffle test.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Identifies the problem that shuffle test can be perfect without measuring coherence.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Identifies a solution (zero shot shuffle test) that does as well as humans.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i="1" dirty="0">
                          <a:latin typeface="+mn-lt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marL="0" marR="0" lvl="1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1" dirty="0">
                          <a:latin typeface="+mn-lt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0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  <a:cs typeface="Arial" panose="020B0604020202020204" pitchFamily="34" charset="0"/>
                        </a:rPr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Provided me with the term coherence for consistency.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Provided me with many references on coherence and how to test it.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Confirmed that this is a problem being researched.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marL="0" algn="ctr" defTabSz="457200" rtl="0" eaLnBrk="1" latinLnBrk="0" hangingPunct="1"/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8845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F75340DF-FD2B-E64B-9E8D-FFDCF6EF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</p:spPr>
        <p:txBody>
          <a:bodyPr/>
          <a:lstStyle/>
          <a:p>
            <a:r>
              <a:rPr lang="en-US" sz="3600" dirty="0"/>
              <a:t>Annotated Bibliography (1 of 5)</a:t>
            </a:r>
          </a:p>
        </p:txBody>
      </p:sp>
    </p:spTree>
    <p:extLst>
      <p:ext uri="{BB962C8B-B14F-4D97-AF65-F5344CB8AC3E}">
        <p14:creationId xmlns:p14="http://schemas.microsoft.com/office/powerpoint/2010/main" val="35763551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5978</TotalTime>
  <Words>2328</Words>
  <Application>Microsoft Office PowerPoint</Application>
  <PresentationFormat>On-screen Show (4:3)</PresentationFormat>
  <Paragraphs>310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Circular-Bold</vt:lpstr>
      <vt:lpstr>Custom Design</vt:lpstr>
      <vt:lpstr>1_Custom Design</vt:lpstr>
      <vt:lpstr>Using Transformers to Check a Document for Completeness and Consistency</vt:lpstr>
      <vt:lpstr>Glossary of Terms</vt:lpstr>
      <vt:lpstr>Acronyms</vt:lpstr>
      <vt:lpstr>Scope of Work (SOW)</vt:lpstr>
      <vt:lpstr>Problem Statement</vt:lpstr>
      <vt:lpstr>PowerPoint Presentation</vt:lpstr>
      <vt:lpstr>PowerPoint Presentation</vt:lpstr>
      <vt:lpstr>PowerPoint Presentation</vt:lpstr>
      <vt:lpstr>Annotated Bibliography (1 of 5)</vt:lpstr>
      <vt:lpstr>Annotated Bibliography (2 of 5)</vt:lpstr>
      <vt:lpstr>Annotated Bibliography (3 of 5)</vt:lpstr>
      <vt:lpstr>Annotated Bibliography (4 of 5)</vt:lpstr>
      <vt:lpstr>Annotated Bibliography (5 of 5)</vt:lpstr>
      <vt:lpstr>Appendix</vt:lpstr>
      <vt:lpstr>APA Guidelines(*)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Alsarhan, Hamza</dc:creator>
  <cp:keywords/>
  <dc:description/>
  <cp:lastModifiedBy>Michael</cp:lastModifiedBy>
  <cp:revision>214</cp:revision>
  <dcterms:created xsi:type="dcterms:W3CDTF">2020-01-15T21:27:56Z</dcterms:created>
  <dcterms:modified xsi:type="dcterms:W3CDTF">2024-10-04T03:19:42Z</dcterms:modified>
  <cp:category/>
</cp:coreProperties>
</file>