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4" r:id="rId2"/>
    <p:sldMasterId id="2147483684" r:id="rId3"/>
  </p:sldMasterIdLst>
  <p:notesMasterIdLst>
    <p:notesMasterId r:id="rId43"/>
  </p:notesMasterIdLst>
  <p:sldIdLst>
    <p:sldId id="356" r:id="rId4"/>
    <p:sldId id="376" r:id="rId5"/>
    <p:sldId id="496" r:id="rId6"/>
    <p:sldId id="494" r:id="rId7"/>
    <p:sldId id="495" r:id="rId8"/>
    <p:sldId id="648" r:id="rId9"/>
    <p:sldId id="649" r:id="rId10"/>
    <p:sldId id="646" r:id="rId11"/>
    <p:sldId id="647" r:id="rId12"/>
    <p:sldId id="404" r:id="rId13"/>
    <p:sldId id="410" r:id="rId14"/>
    <p:sldId id="486" r:id="rId15"/>
    <p:sldId id="488" r:id="rId16"/>
    <p:sldId id="746" r:id="rId17"/>
    <p:sldId id="732" r:id="rId18"/>
    <p:sldId id="747" r:id="rId19"/>
    <p:sldId id="743" r:id="rId20"/>
    <p:sldId id="744" r:id="rId21"/>
    <p:sldId id="735" r:id="rId22"/>
    <p:sldId id="745" r:id="rId23"/>
    <p:sldId id="403" r:id="rId24"/>
    <p:sldId id="499" r:id="rId25"/>
    <p:sldId id="498" r:id="rId26"/>
    <p:sldId id="645" r:id="rId27"/>
    <p:sldId id="621" r:id="rId28"/>
    <p:sldId id="650" r:id="rId29"/>
    <p:sldId id="694" r:id="rId30"/>
    <p:sldId id="664" r:id="rId31"/>
    <p:sldId id="665" r:id="rId32"/>
    <p:sldId id="668" r:id="rId33"/>
    <p:sldId id="698" r:id="rId34"/>
    <p:sldId id="667" r:id="rId35"/>
    <p:sldId id="670" r:id="rId36"/>
    <p:sldId id="671" r:id="rId37"/>
    <p:sldId id="642" r:id="rId38"/>
    <p:sldId id="307" r:id="rId39"/>
    <p:sldId id="304" r:id="rId40"/>
    <p:sldId id="289"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28BD77-BA1E-B3FD-C742-02B5C809F13C}" name="Etemadi, Amir" initials="AE" userId="S::etemadi@gwu.edu::bdd20336-9c3e-47f6-a160-8e1df72373d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F0B9E-27EA-4AD3-905B-E52F84A6283A}" v="3" dt="2024-08-22T20:02:36.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6327"/>
  </p:normalViewPr>
  <p:slideViewPr>
    <p:cSldViewPr snapToGrid="0" snapToObjects="1">
      <p:cViewPr varScale="1">
        <p:scale>
          <a:sx n="76" d="100"/>
          <a:sy n="76" d="100"/>
        </p:scale>
        <p:origin x="114" y="19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8/10/relationships/authors" Targe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74A11-7CBC-4BC5-B0E2-2D3FB42635A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02147EC-2A5E-4CA8-8609-15B203C206D4}">
      <dgm:prSet custT="1"/>
      <dgm:spPr/>
      <dgm:t>
        <a:bodyPr/>
        <a:lstStyle/>
        <a:p>
          <a:pPr>
            <a:lnSpc>
              <a:spcPct val="100000"/>
            </a:lnSpc>
          </a:pPr>
          <a:r>
            <a:rPr lang="en-US" sz="1600" b="1" dirty="0">
              <a:solidFill>
                <a:schemeClr val="accent2">
                  <a:lumMod val="75000"/>
                </a:schemeClr>
              </a:solidFill>
            </a:rPr>
            <a:t>Type and Size</a:t>
          </a:r>
        </a:p>
      </dgm:t>
    </dgm:pt>
    <dgm:pt modelId="{82CA5B83-CA2E-4A05-9F25-D9E66B1FFB47}" type="parTrans" cxnId="{A0229353-E7E5-437C-A839-32BC10F2D908}">
      <dgm:prSet/>
      <dgm:spPr/>
      <dgm:t>
        <a:bodyPr/>
        <a:lstStyle/>
        <a:p>
          <a:endParaRPr lang="en-US"/>
        </a:p>
      </dgm:t>
    </dgm:pt>
    <dgm:pt modelId="{4DDF8055-217F-4268-9C31-B3C3E29BFCD9}" type="sibTrans" cxnId="{A0229353-E7E5-437C-A839-32BC10F2D908}">
      <dgm:prSet/>
      <dgm:spPr/>
      <dgm:t>
        <a:bodyPr/>
        <a:lstStyle/>
        <a:p>
          <a:endParaRPr lang="en-US"/>
        </a:p>
      </dgm:t>
    </dgm:pt>
    <dgm:pt modelId="{930CF1F5-F77A-4AC1-92A5-AE8EE9872D3D}">
      <dgm:prSet custT="1"/>
      <dgm:spPr/>
      <dgm:t>
        <a:bodyPr/>
        <a:lstStyle/>
        <a:p>
          <a:pPr>
            <a:lnSpc>
              <a:spcPct val="100000"/>
            </a:lnSpc>
          </a:pPr>
          <a:r>
            <a:rPr lang="en-US" sz="1200" dirty="0"/>
            <a:t>Font Type: Calibri</a:t>
          </a:r>
        </a:p>
      </dgm:t>
    </dgm:pt>
    <dgm:pt modelId="{A3D514DF-282C-425E-9C31-CB6726FBC4A9}" type="parTrans" cxnId="{5AD4FB01-B9A8-4525-AA7D-7EAC40AA31AB}">
      <dgm:prSet/>
      <dgm:spPr/>
      <dgm:t>
        <a:bodyPr/>
        <a:lstStyle/>
        <a:p>
          <a:endParaRPr lang="en-US"/>
        </a:p>
      </dgm:t>
    </dgm:pt>
    <dgm:pt modelId="{83017C77-A714-45D0-AD5A-217A279F9DDA}" type="sibTrans" cxnId="{5AD4FB01-B9A8-4525-AA7D-7EAC40AA31AB}">
      <dgm:prSet/>
      <dgm:spPr/>
      <dgm:t>
        <a:bodyPr/>
        <a:lstStyle/>
        <a:p>
          <a:endParaRPr lang="en-US"/>
        </a:p>
      </dgm:t>
    </dgm:pt>
    <dgm:pt modelId="{399D7571-B85D-44BD-8114-4AD6828AB740}">
      <dgm:prSet custT="1"/>
      <dgm:spPr/>
      <dgm:t>
        <a:bodyPr/>
        <a:lstStyle/>
        <a:p>
          <a:pPr>
            <a:lnSpc>
              <a:spcPct val="100000"/>
            </a:lnSpc>
          </a:pPr>
          <a:r>
            <a:rPr lang="en-US" sz="1600" b="1" dirty="0">
              <a:solidFill>
                <a:schemeClr val="accent2">
                  <a:lumMod val="75000"/>
                </a:schemeClr>
              </a:solidFill>
            </a:rPr>
            <a:t>Final Draft</a:t>
          </a:r>
          <a:endParaRPr lang="en-US" sz="1600" b="1" u="none" dirty="0">
            <a:solidFill>
              <a:schemeClr val="accent2">
                <a:lumMod val="75000"/>
              </a:schemeClr>
            </a:solidFill>
          </a:endParaRPr>
        </a:p>
      </dgm:t>
    </dgm:pt>
    <dgm:pt modelId="{2D4408DF-9B9E-4FD2-A433-BB83259C9466}" type="parTrans" cxnId="{635710B0-5DAC-4528-B779-99229BB9EA98}">
      <dgm:prSet/>
      <dgm:spPr/>
      <dgm:t>
        <a:bodyPr/>
        <a:lstStyle/>
        <a:p>
          <a:endParaRPr lang="en-US"/>
        </a:p>
      </dgm:t>
    </dgm:pt>
    <dgm:pt modelId="{184BF777-0147-46E7-B973-6A169B076B6F}" type="sibTrans" cxnId="{635710B0-5DAC-4528-B779-99229BB9EA98}">
      <dgm:prSet/>
      <dgm:spPr/>
      <dgm:t>
        <a:bodyPr/>
        <a:lstStyle/>
        <a:p>
          <a:endParaRPr lang="en-US"/>
        </a:p>
      </dgm:t>
    </dgm:pt>
    <dgm:pt modelId="{834EBC00-7220-E44B-8C2B-01539C1F034F}">
      <dgm:prSet custT="1"/>
      <dgm:spPr/>
      <dgm:t>
        <a:bodyPr/>
        <a:lstStyle/>
        <a:p>
          <a:pPr>
            <a:lnSpc>
              <a:spcPct val="100000"/>
            </a:lnSpc>
          </a:pPr>
          <a:r>
            <a:rPr lang="en-US" sz="1200" dirty="0"/>
            <a:t>Font Size: 12</a:t>
          </a:r>
        </a:p>
      </dgm:t>
    </dgm:pt>
    <dgm:pt modelId="{1843EFCD-434B-414D-8B5D-13B2185CE1DE}" type="parTrans" cxnId="{404FC13C-7CE5-CF4C-97D3-99150DB41D4B}">
      <dgm:prSet/>
      <dgm:spPr/>
      <dgm:t>
        <a:bodyPr/>
        <a:lstStyle/>
        <a:p>
          <a:endParaRPr lang="en-US"/>
        </a:p>
      </dgm:t>
    </dgm:pt>
    <dgm:pt modelId="{EE41F3EB-9450-4443-ADC2-E64F433D5A75}" type="sibTrans" cxnId="{404FC13C-7CE5-CF4C-97D3-99150DB41D4B}">
      <dgm:prSet/>
      <dgm:spPr/>
      <dgm:t>
        <a:bodyPr/>
        <a:lstStyle/>
        <a:p>
          <a:endParaRPr lang="en-US"/>
        </a:p>
      </dgm:t>
    </dgm:pt>
    <dgm:pt modelId="{73C0596E-114A-F64C-9845-7DE2B83EB04D}">
      <dgm:prSet custT="1"/>
      <dgm:spPr/>
      <dgm:t>
        <a:bodyPr/>
        <a:lstStyle/>
        <a:p>
          <a:pPr>
            <a:lnSpc>
              <a:spcPct val="100000"/>
            </a:lnSpc>
          </a:pPr>
          <a:r>
            <a:rPr lang="en-US" sz="1200" dirty="0"/>
            <a:t>Slide Size: Standard (4:3); Note: DO NOT use widescreen format.</a:t>
          </a:r>
        </a:p>
      </dgm:t>
    </dgm:pt>
    <dgm:pt modelId="{DE408534-3174-3D47-AE9B-39336801B014}" type="parTrans" cxnId="{94F86F8A-A9F0-9944-883E-9E5DF82DFB8B}">
      <dgm:prSet/>
      <dgm:spPr/>
      <dgm:t>
        <a:bodyPr/>
        <a:lstStyle/>
        <a:p>
          <a:endParaRPr lang="en-US"/>
        </a:p>
      </dgm:t>
    </dgm:pt>
    <dgm:pt modelId="{E1563E12-61F8-8148-8522-96179FF56060}" type="sibTrans" cxnId="{94F86F8A-A9F0-9944-883E-9E5DF82DFB8B}">
      <dgm:prSet/>
      <dgm:spPr/>
      <dgm:t>
        <a:bodyPr/>
        <a:lstStyle/>
        <a:p>
          <a:endParaRPr lang="en-US"/>
        </a:p>
      </dgm:t>
    </dgm:pt>
    <dgm:pt modelId="{3D4ACA34-3E1D-4E0F-8C07-F6750BFF1791}">
      <dgm:prSet custT="1"/>
      <dgm:spPr/>
      <dgm:t>
        <a:bodyPr/>
        <a:lstStyle/>
        <a:p>
          <a:pPr>
            <a:lnSpc>
              <a:spcPct val="100000"/>
            </a:lnSpc>
          </a:pPr>
          <a:r>
            <a:rPr lang="en-US" sz="1600" b="1" dirty="0">
              <a:solidFill>
                <a:schemeClr val="accent2">
                  <a:lumMod val="75000"/>
                </a:schemeClr>
              </a:solidFill>
              <a:latin typeface="+mn-lt"/>
              <a:cs typeface="Arial" panose="020B0604020202020204" pitchFamily="34" charset="0"/>
            </a:rPr>
            <a:t>Bullet Points</a:t>
          </a:r>
        </a:p>
      </dgm:t>
    </dgm:pt>
    <dgm:pt modelId="{4E3604EA-7354-44DD-8184-09B946CF4BAD}" type="sibTrans" cxnId="{ABF2B780-DF0C-4466-87F1-DEFF974151C0}">
      <dgm:prSet/>
      <dgm:spPr/>
      <dgm:t>
        <a:bodyPr/>
        <a:lstStyle/>
        <a:p>
          <a:endParaRPr lang="en-US"/>
        </a:p>
      </dgm:t>
    </dgm:pt>
    <dgm:pt modelId="{31306B0B-EE92-4791-9A75-13B9FE701FD8}" type="parTrans" cxnId="{ABF2B780-DF0C-4466-87F1-DEFF974151C0}">
      <dgm:prSet/>
      <dgm:spPr/>
      <dgm:t>
        <a:bodyPr/>
        <a:lstStyle/>
        <a:p>
          <a:endParaRPr lang="en-US"/>
        </a:p>
      </dgm:t>
    </dgm:pt>
    <dgm:pt modelId="{87BD302D-E91F-4546-ADA8-2B67270F04B7}">
      <dgm:prSet/>
      <dgm:spPr/>
      <dgm:t>
        <a:bodyPr/>
        <a:lstStyle/>
        <a:p>
          <a:pPr>
            <a:lnSpc>
              <a:spcPct val="100000"/>
            </a:lnSpc>
          </a:pPr>
          <a:r>
            <a:rPr lang="en-US" dirty="0"/>
            <a:t>Only bullet points should be used within the deliverable.</a:t>
          </a:r>
        </a:p>
        <a:p>
          <a:pPr>
            <a:lnSpc>
              <a:spcPct val="100000"/>
            </a:lnSpc>
          </a:pPr>
          <a:r>
            <a:rPr lang="en-US" dirty="0"/>
            <a:t>Bullets should be 30 words or less. </a:t>
          </a:r>
        </a:p>
      </dgm:t>
    </dgm:pt>
    <dgm:pt modelId="{7495F61E-1D3A-004C-B4C8-54006F531C33}" type="parTrans" cxnId="{18004829-72C7-614D-A431-737FB862B4E5}">
      <dgm:prSet/>
      <dgm:spPr/>
      <dgm:t>
        <a:bodyPr/>
        <a:lstStyle/>
        <a:p>
          <a:endParaRPr lang="en-US"/>
        </a:p>
      </dgm:t>
    </dgm:pt>
    <dgm:pt modelId="{90E527D7-C6D7-7B44-8DB9-7FA812E69195}" type="sibTrans" cxnId="{18004829-72C7-614D-A431-737FB862B4E5}">
      <dgm:prSet/>
      <dgm:spPr/>
      <dgm:t>
        <a:bodyPr/>
        <a:lstStyle/>
        <a:p>
          <a:endParaRPr lang="en-US"/>
        </a:p>
      </dgm:t>
    </dgm:pt>
    <dgm:pt modelId="{877070FF-8482-1143-B05E-4FCBB22E1053}">
      <dgm:prSet/>
      <dgm:spPr/>
      <dgm:t>
        <a:bodyPr/>
        <a:lstStyle/>
        <a:p>
          <a:pPr>
            <a:lnSpc>
              <a:spcPct val="100000"/>
            </a:lnSpc>
          </a:pPr>
          <a:r>
            <a:rPr lang="en-US" dirty="0"/>
            <a:t>Each bullet must contain only a single sentence</a:t>
          </a:r>
        </a:p>
      </dgm:t>
    </dgm:pt>
    <dgm:pt modelId="{A84002D9-5C0B-BA4B-8158-F9D91C97FB45}" type="parTrans" cxnId="{D357D4AA-4B68-C34A-B8B4-8E5218DA9E4E}">
      <dgm:prSet/>
      <dgm:spPr/>
      <dgm:t>
        <a:bodyPr/>
        <a:lstStyle/>
        <a:p>
          <a:endParaRPr lang="en-US"/>
        </a:p>
      </dgm:t>
    </dgm:pt>
    <dgm:pt modelId="{AAB0B84C-92A8-F84F-BDA4-359DEFEF3325}" type="sibTrans" cxnId="{D357D4AA-4B68-C34A-B8B4-8E5218DA9E4E}">
      <dgm:prSet/>
      <dgm:spPr/>
      <dgm:t>
        <a:bodyPr/>
        <a:lstStyle/>
        <a:p>
          <a:endParaRPr lang="en-US"/>
        </a:p>
      </dgm:t>
    </dgm:pt>
    <dgm:pt modelId="{2574659D-AF91-324F-AF21-FE2F9FEB0789}">
      <dgm:prSet/>
      <dgm:spPr/>
      <dgm:t>
        <a:bodyPr/>
        <a:lstStyle/>
        <a:p>
          <a:pPr>
            <a:lnSpc>
              <a:spcPct val="100000"/>
            </a:lnSpc>
          </a:pPr>
          <a:r>
            <a:rPr lang="en-US" b="0" i="0" u="none" dirty="0"/>
            <a:t>No misspelled words or errors of English grammar or usage.</a:t>
          </a:r>
        </a:p>
        <a:p>
          <a:pPr>
            <a:lnSpc>
              <a:spcPct val="100000"/>
            </a:lnSpc>
          </a:pPr>
          <a:r>
            <a:rPr lang="en-US" b="1" i="1" dirty="0">
              <a:solidFill>
                <a:schemeClr val="accent2">
                  <a:lumMod val="75000"/>
                </a:schemeClr>
              </a:solidFill>
            </a:rPr>
            <a:t>A polished  slide takes on average about 4 hours to develop. If you are spending less than that, then you are delivering a draft. </a:t>
          </a:r>
          <a:r>
            <a:rPr lang="en-US" dirty="0">
              <a:solidFill>
                <a:schemeClr val="accent2">
                  <a:lumMod val="75000"/>
                </a:schemeClr>
              </a:solidFill>
            </a:rPr>
            <a:t>.</a:t>
          </a:r>
        </a:p>
      </dgm:t>
    </dgm:pt>
    <dgm:pt modelId="{32317C83-F4ED-0047-87EE-8D1477914478}" type="parTrans" cxnId="{2C10F6AE-DB6C-E14D-B28B-835857FCEC1B}">
      <dgm:prSet/>
      <dgm:spPr/>
      <dgm:t>
        <a:bodyPr/>
        <a:lstStyle/>
        <a:p>
          <a:endParaRPr lang="en-US"/>
        </a:p>
      </dgm:t>
    </dgm:pt>
    <dgm:pt modelId="{2979DA41-0261-594C-94AA-E0BE26334591}" type="sibTrans" cxnId="{2C10F6AE-DB6C-E14D-B28B-835857FCEC1B}">
      <dgm:prSet/>
      <dgm:spPr/>
      <dgm:t>
        <a:bodyPr/>
        <a:lstStyle/>
        <a:p>
          <a:endParaRPr lang="en-US"/>
        </a:p>
      </dgm:t>
    </dgm:pt>
    <dgm:pt modelId="{D0DB2534-BD8E-482E-98CE-9583A02DCE20}" type="pres">
      <dgm:prSet presAssocID="{BD274A11-7CBC-4BC5-B0E2-2D3FB42635AC}" presName="root" presStyleCnt="0">
        <dgm:presLayoutVars>
          <dgm:dir/>
          <dgm:resizeHandles val="exact"/>
        </dgm:presLayoutVars>
      </dgm:prSet>
      <dgm:spPr/>
    </dgm:pt>
    <dgm:pt modelId="{494FDCB4-556C-488D-A5DB-2CF818510CD0}" type="pres">
      <dgm:prSet presAssocID="{402147EC-2A5E-4CA8-8609-15B203C206D4}" presName="compNode" presStyleCnt="0"/>
      <dgm:spPr/>
    </dgm:pt>
    <dgm:pt modelId="{3FF946E6-3F96-4DA8-B029-61D307DE5CBB}" type="pres">
      <dgm:prSet presAssocID="{402147EC-2A5E-4CA8-8609-15B203C206D4}" presName="bgRect" presStyleLbl="bgShp" presStyleIdx="0" presStyleCnt="3" custScaleY="119635" custLinFactNeighborX="2705" custLinFactNeighborY="11416"/>
      <dgm:spPr/>
    </dgm:pt>
    <dgm:pt modelId="{DECAD9B9-4497-49D5-8D6B-D265152C01B5}" type="pres">
      <dgm:prSet presAssocID="{402147EC-2A5E-4CA8-8609-15B203C206D4}" presName="iconRect" presStyleLbl="node1" presStyleIdx="0" presStyleCnt="3" custLinFactNeighborX="2190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ler"/>
        </a:ext>
      </dgm:extLst>
    </dgm:pt>
    <dgm:pt modelId="{8B561639-9C65-420C-AC89-29D955993A72}" type="pres">
      <dgm:prSet presAssocID="{402147EC-2A5E-4CA8-8609-15B203C206D4}" presName="spaceRect" presStyleCnt="0"/>
      <dgm:spPr/>
    </dgm:pt>
    <dgm:pt modelId="{34667367-D219-4EC3-82FE-ADE0805D0D37}" type="pres">
      <dgm:prSet presAssocID="{402147EC-2A5E-4CA8-8609-15B203C206D4}" presName="parTx" presStyleLbl="revTx" presStyleIdx="0" presStyleCnt="6">
        <dgm:presLayoutVars>
          <dgm:chMax val="0"/>
          <dgm:chPref val="0"/>
        </dgm:presLayoutVars>
      </dgm:prSet>
      <dgm:spPr/>
    </dgm:pt>
    <dgm:pt modelId="{50FCC0DE-6DAF-43E1-8924-0B2A691C8957}" type="pres">
      <dgm:prSet presAssocID="{402147EC-2A5E-4CA8-8609-15B203C206D4}" presName="desTx" presStyleLbl="revTx" presStyleIdx="1" presStyleCnt="6" custScaleX="151001" custLinFactNeighborX="-17638" custLinFactNeighborY="10722">
        <dgm:presLayoutVars/>
      </dgm:prSet>
      <dgm:spPr/>
    </dgm:pt>
    <dgm:pt modelId="{765988DD-35C9-49D7-8FD0-5E61549B6738}" type="pres">
      <dgm:prSet presAssocID="{4DDF8055-217F-4268-9C31-B3C3E29BFCD9}" presName="sibTrans" presStyleCnt="0"/>
      <dgm:spPr/>
    </dgm:pt>
    <dgm:pt modelId="{D82E33FC-9965-4420-904C-23A95AB3BCCE}" type="pres">
      <dgm:prSet presAssocID="{3D4ACA34-3E1D-4E0F-8C07-F6750BFF1791}" presName="compNode" presStyleCnt="0"/>
      <dgm:spPr/>
    </dgm:pt>
    <dgm:pt modelId="{7EBBAF21-5187-4D4D-88CA-41DE4F731F18}" type="pres">
      <dgm:prSet presAssocID="{3D4ACA34-3E1D-4E0F-8C07-F6750BFF1791}" presName="bgRect" presStyleLbl="bgShp" presStyleIdx="1" presStyleCnt="3" custLinFactNeighborX="2431" custLinFactNeighborY="-6939"/>
      <dgm:spPr/>
    </dgm:pt>
    <dgm:pt modelId="{3FBB230B-8B35-4FAB-AABC-81AF79E0C3B3}" type="pres">
      <dgm:prSet presAssocID="{3D4ACA34-3E1D-4E0F-8C07-F6750BFF1791}" presName="iconRect" presStyleLbl="node1" presStyleIdx="1" presStyleCnt="3" custLinFactNeighborY="-2825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1726E4D9-0729-4691-B49F-7EC022826C01}" type="pres">
      <dgm:prSet presAssocID="{3D4ACA34-3E1D-4E0F-8C07-F6750BFF1791}" presName="spaceRect" presStyleCnt="0"/>
      <dgm:spPr/>
    </dgm:pt>
    <dgm:pt modelId="{A1448A3B-6A04-4295-8E07-8B52778771FD}" type="pres">
      <dgm:prSet presAssocID="{3D4ACA34-3E1D-4E0F-8C07-F6750BFF1791}" presName="parTx" presStyleLbl="revTx" presStyleIdx="2" presStyleCnt="6" custLinFactNeighborY="-15543">
        <dgm:presLayoutVars>
          <dgm:chMax val="0"/>
          <dgm:chPref val="0"/>
        </dgm:presLayoutVars>
      </dgm:prSet>
      <dgm:spPr/>
    </dgm:pt>
    <dgm:pt modelId="{D309B1F5-1BE8-DE47-B36D-805492B04634}" type="pres">
      <dgm:prSet presAssocID="{3D4ACA34-3E1D-4E0F-8C07-F6750BFF1791}" presName="desTx" presStyleLbl="revTx" presStyleIdx="3" presStyleCnt="6" custScaleX="145853" custLinFactNeighborX="-20239" custLinFactNeighborY="-8853">
        <dgm:presLayoutVars/>
      </dgm:prSet>
      <dgm:spPr/>
    </dgm:pt>
    <dgm:pt modelId="{E7A8ECEF-5D53-4C5C-96E0-F5A73DD55C0A}" type="pres">
      <dgm:prSet presAssocID="{4E3604EA-7354-44DD-8184-09B946CF4BAD}" presName="sibTrans" presStyleCnt="0"/>
      <dgm:spPr/>
    </dgm:pt>
    <dgm:pt modelId="{BB84F693-A46F-45B4-966F-746B22C9C3A3}" type="pres">
      <dgm:prSet presAssocID="{399D7571-B85D-44BD-8114-4AD6828AB740}" presName="compNode" presStyleCnt="0"/>
      <dgm:spPr/>
    </dgm:pt>
    <dgm:pt modelId="{DD883546-805D-490C-B9FA-86ADBC51F023}" type="pres">
      <dgm:prSet presAssocID="{399D7571-B85D-44BD-8114-4AD6828AB740}" presName="bgRect" presStyleLbl="bgShp" presStyleIdx="2" presStyleCnt="3" custLinFactNeighborX="2431" custLinFactNeighborY="-22173"/>
      <dgm:spPr/>
    </dgm:pt>
    <dgm:pt modelId="{F736EE55-0DE8-4A99-AB61-280D73F5C493}" type="pres">
      <dgm:prSet presAssocID="{399D7571-B85D-44BD-8114-4AD6828AB740}" presName="iconRect" presStyleLbl="node1" presStyleIdx="2" presStyleCnt="3" custLinFactNeighborY="-5908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C36708B7-E083-4F0A-9909-BC41B4DE1109}" type="pres">
      <dgm:prSet presAssocID="{399D7571-B85D-44BD-8114-4AD6828AB740}" presName="spaceRect" presStyleCnt="0"/>
      <dgm:spPr/>
    </dgm:pt>
    <dgm:pt modelId="{903C9789-73A9-418A-B213-31784F65FB28}" type="pres">
      <dgm:prSet presAssocID="{399D7571-B85D-44BD-8114-4AD6828AB740}" presName="parTx" presStyleLbl="revTx" presStyleIdx="4" presStyleCnt="6" custLinFactNeighborY="-32499">
        <dgm:presLayoutVars>
          <dgm:chMax val="0"/>
          <dgm:chPref val="0"/>
        </dgm:presLayoutVars>
      </dgm:prSet>
      <dgm:spPr/>
    </dgm:pt>
    <dgm:pt modelId="{7620A02A-E413-634F-9725-469050B3CE8E}" type="pres">
      <dgm:prSet presAssocID="{399D7571-B85D-44BD-8114-4AD6828AB740}" presName="desTx" presStyleLbl="revTx" presStyleIdx="5" presStyleCnt="6" custScaleX="145853" custLinFactNeighborX="-18964" custLinFactNeighborY="-24675">
        <dgm:presLayoutVars/>
      </dgm:prSet>
      <dgm:spPr/>
    </dgm:pt>
  </dgm:ptLst>
  <dgm:cxnLst>
    <dgm:cxn modelId="{5AD4FB01-B9A8-4525-AA7D-7EAC40AA31AB}" srcId="{402147EC-2A5E-4CA8-8609-15B203C206D4}" destId="{930CF1F5-F77A-4AC1-92A5-AE8EE9872D3D}" srcOrd="0" destOrd="0" parTransId="{A3D514DF-282C-425E-9C31-CB6726FBC4A9}" sibTransId="{83017C77-A714-45D0-AD5A-217A279F9DDA}"/>
    <dgm:cxn modelId="{849C3B13-3951-6C40-909F-E12E88BB4BD1}" type="presOf" srcId="{73C0596E-114A-F64C-9845-7DE2B83EB04D}" destId="{50FCC0DE-6DAF-43E1-8924-0B2A691C8957}" srcOrd="0" destOrd="2" presId="urn:microsoft.com/office/officeart/2018/2/layout/IconVerticalSolidList"/>
    <dgm:cxn modelId="{18004829-72C7-614D-A431-737FB862B4E5}" srcId="{3D4ACA34-3E1D-4E0F-8C07-F6750BFF1791}" destId="{87BD302D-E91F-4546-ADA8-2B67270F04B7}" srcOrd="0" destOrd="0" parTransId="{7495F61E-1D3A-004C-B4C8-54006F531C33}" sibTransId="{90E527D7-C6D7-7B44-8DB9-7FA812E69195}"/>
    <dgm:cxn modelId="{404FC13C-7CE5-CF4C-97D3-99150DB41D4B}" srcId="{402147EC-2A5E-4CA8-8609-15B203C206D4}" destId="{834EBC00-7220-E44B-8C2B-01539C1F034F}" srcOrd="1" destOrd="0" parTransId="{1843EFCD-434B-414D-8B5D-13B2185CE1DE}" sibTransId="{EE41F3EB-9450-4443-ADC2-E64F433D5A75}"/>
    <dgm:cxn modelId="{A0229353-E7E5-437C-A839-32BC10F2D908}" srcId="{BD274A11-7CBC-4BC5-B0E2-2D3FB42635AC}" destId="{402147EC-2A5E-4CA8-8609-15B203C206D4}" srcOrd="0" destOrd="0" parTransId="{82CA5B83-CA2E-4A05-9F25-D9E66B1FFB47}" sibTransId="{4DDF8055-217F-4268-9C31-B3C3E29BFCD9}"/>
    <dgm:cxn modelId="{65ACE953-79D3-B145-8AF6-1CD41578E441}" type="presOf" srcId="{3D4ACA34-3E1D-4E0F-8C07-F6750BFF1791}" destId="{A1448A3B-6A04-4295-8E07-8B52778771FD}" srcOrd="0" destOrd="0" presId="urn:microsoft.com/office/officeart/2018/2/layout/IconVerticalSolidList"/>
    <dgm:cxn modelId="{ABF2B780-DF0C-4466-87F1-DEFF974151C0}" srcId="{BD274A11-7CBC-4BC5-B0E2-2D3FB42635AC}" destId="{3D4ACA34-3E1D-4E0F-8C07-F6750BFF1791}" srcOrd="1" destOrd="0" parTransId="{31306B0B-EE92-4791-9A75-13B9FE701FD8}" sibTransId="{4E3604EA-7354-44DD-8184-09B946CF4BAD}"/>
    <dgm:cxn modelId="{94F86F8A-A9F0-9944-883E-9E5DF82DFB8B}" srcId="{402147EC-2A5E-4CA8-8609-15B203C206D4}" destId="{73C0596E-114A-F64C-9845-7DE2B83EB04D}" srcOrd="2" destOrd="0" parTransId="{DE408534-3174-3D47-AE9B-39336801B014}" sibTransId="{E1563E12-61F8-8148-8522-96179FF56060}"/>
    <dgm:cxn modelId="{36DD03AA-3846-474C-96CB-B1C3509608BE}" type="presOf" srcId="{402147EC-2A5E-4CA8-8609-15B203C206D4}" destId="{34667367-D219-4EC3-82FE-ADE0805D0D37}" srcOrd="0" destOrd="0" presId="urn:microsoft.com/office/officeart/2018/2/layout/IconVerticalSolidList"/>
    <dgm:cxn modelId="{D357D4AA-4B68-C34A-B8B4-8E5218DA9E4E}" srcId="{3D4ACA34-3E1D-4E0F-8C07-F6750BFF1791}" destId="{877070FF-8482-1143-B05E-4FCBB22E1053}" srcOrd="1" destOrd="0" parTransId="{A84002D9-5C0B-BA4B-8158-F9D91C97FB45}" sibTransId="{AAB0B84C-92A8-F84F-BDA4-359DEFEF3325}"/>
    <dgm:cxn modelId="{B75967AC-E3C6-6D40-B3C3-96C652F9B770}" type="presOf" srcId="{2574659D-AF91-324F-AF21-FE2F9FEB0789}" destId="{7620A02A-E413-634F-9725-469050B3CE8E}" srcOrd="0" destOrd="0" presId="urn:microsoft.com/office/officeart/2018/2/layout/IconVerticalSolidList"/>
    <dgm:cxn modelId="{2C10F6AE-DB6C-E14D-B28B-835857FCEC1B}" srcId="{399D7571-B85D-44BD-8114-4AD6828AB740}" destId="{2574659D-AF91-324F-AF21-FE2F9FEB0789}" srcOrd="0" destOrd="0" parTransId="{32317C83-F4ED-0047-87EE-8D1477914478}" sibTransId="{2979DA41-0261-594C-94AA-E0BE26334591}"/>
    <dgm:cxn modelId="{635710B0-5DAC-4528-B779-99229BB9EA98}" srcId="{BD274A11-7CBC-4BC5-B0E2-2D3FB42635AC}" destId="{399D7571-B85D-44BD-8114-4AD6828AB740}" srcOrd="2" destOrd="0" parTransId="{2D4408DF-9B9E-4FD2-A433-BB83259C9466}" sibTransId="{184BF777-0147-46E7-B973-6A169B076B6F}"/>
    <dgm:cxn modelId="{6A20B0BF-69AE-4848-A953-321ACF20FF80}" type="presOf" srcId="{87BD302D-E91F-4546-ADA8-2B67270F04B7}" destId="{D309B1F5-1BE8-DE47-B36D-805492B04634}" srcOrd="0" destOrd="0" presId="urn:microsoft.com/office/officeart/2018/2/layout/IconVerticalSolidList"/>
    <dgm:cxn modelId="{C47648C8-5436-124D-B828-6441F047A7EB}" type="presOf" srcId="{834EBC00-7220-E44B-8C2B-01539C1F034F}" destId="{50FCC0DE-6DAF-43E1-8924-0B2A691C8957}" srcOrd="0" destOrd="1" presId="urn:microsoft.com/office/officeart/2018/2/layout/IconVerticalSolidList"/>
    <dgm:cxn modelId="{A4449BD1-71DA-4135-997F-2A43A20F28B0}" type="presOf" srcId="{BD274A11-7CBC-4BC5-B0E2-2D3FB42635AC}" destId="{D0DB2534-BD8E-482E-98CE-9583A02DCE20}" srcOrd="0" destOrd="0" presId="urn:microsoft.com/office/officeart/2018/2/layout/IconVerticalSolidList"/>
    <dgm:cxn modelId="{913F3CD5-EF87-4A44-A7E1-1282E677A560}" type="presOf" srcId="{877070FF-8482-1143-B05E-4FCBB22E1053}" destId="{D309B1F5-1BE8-DE47-B36D-805492B04634}" srcOrd="0" destOrd="1" presId="urn:microsoft.com/office/officeart/2018/2/layout/IconVerticalSolidList"/>
    <dgm:cxn modelId="{91D1CAE4-21F9-A342-87EF-08FEC65DC2E0}" type="presOf" srcId="{399D7571-B85D-44BD-8114-4AD6828AB740}" destId="{903C9789-73A9-418A-B213-31784F65FB28}" srcOrd="0" destOrd="0" presId="urn:microsoft.com/office/officeart/2018/2/layout/IconVerticalSolidList"/>
    <dgm:cxn modelId="{498934F3-7953-934B-A317-465D72257159}" type="presOf" srcId="{930CF1F5-F77A-4AC1-92A5-AE8EE9872D3D}" destId="{50FCC0DE-6DAF-43E1-8924-0B2A691C8957}" srcOrd="0" destOrd="0" presId="urn:microsoft.com/office/officeart/2018/2/layout/IconVerticalSolidList"/>
    <dgm:cxn modelId="{EB8D5288-A51C-7C42-BFD4-1BC9EA3046FD}" type="presParOf" srcId="{D0DB2534-BD8E-482E-98CE-9583A02DCE20}" destId="{494FDCB4-556C-488D-A5DB-2CF818510CD0}" srcOrd="0" destOrd="0" presId="urn:microsoft.com/office/officeart/2018/2/layout/IconVerticalSolidList"/>
    <dgm:cxn modelId="{7337BCEB-9A5B-5B42-A2BC-A5393C60EFEC}" type="presParOf" srcId="{494FDCB4-556C-488D-A5DB-2CF818510CD0}" destId="{3FF946E6-3F96-4DA8-B029-61D307DE5CBB}" srcOrd="0" destOrd="0" presId="urn:microsoft.com/office/officeart/2018/2/layout/IconVerticalSolidList"/>
    <dgm:cxn modelId="{6CDFE8D3-BCBD-6F45-ADF6-DD0DCCD9C89E}" type="presParOf" srcId="{494FDCB4-556C-488D-A5DB-2CF818510CD0}" destId="{DECAD9B9-4497-49D5-8D6B-D265152C01B5}" srcOrd="1" destOrd="0" presId="urn:microsoft.com/office/officeart/2018/2/layout/IconVerticalSolidList"/>
    <dgm:cxn modelId="{326D8518-D59A-E946-8FA6-351EEFB33325}" type="presParOf" srcId="{494FDCB4-556C-488D-A5DB-2CF818510CD0}" destId="{8B561639-9C65-420C-AC89-29D955993A72}" srcOrd="2" destOrd="0" presId="urn:microsoft.com/office/officeart/2018/2/layout/IconVerticalSolidList"/>
    <dgm:cxn modelId="{450B8C58-9C11-7948-85D7-3D02C421DB22}" type="presParOf" srcId="{494FDCB4-556C-488D-A5DB-2CF818510CD0}" destId="{34667367-D219-4EC3-82FE-ADE0805D0D37}" srcOrd="3" destOrd="0" presId="urn:microsoft.com/office/officeart/2018/2/layout/IconVerticalSolidList"/>
    <dgm:cxn modelId="{DF6926BE-4651-5E4C-BA08-322AC25E59A0}" type="presParOf" srcId="{494FDCB4-556C-488D-A5DB-2CF818510CD0}" destId="{50FCC0DE-6DAF-43E1-8924-0B2A691C8957}" srcOrd="4" destOrd="0" presId="urn:microsoft.com/office/officeart/2018/2/layout/IconVerticalSolidList"/>
    <dgm:cxn modelId="{BA378DED-0A5F-3142-A65C-999413891FE4}" type="presParOf" srcId="{D0DB2534-BD8E-482E-98CE-9583A02DCE20}" destId="{765988DD-35C9-49D7-8FD0-5E61549B6738}" srcOrd="1" destOrd="0" presId="urn:microsoft.com/office/officeart/2018/2/layout/IconVerticalSolidList"/>
    <dgm:cxn modelId="{395CBE44-0632-C14D-97B7-FC1FF7901C6A}" type="presParOf" srcId="{D0DB2534-BD8E-482E-98CE-9583A02DCE20}" destId="{D82E33FC-9965-4420-904C-23A95AB3BCCE}" srcOrd="2" destOrd="0" presId="urn:microsoft.com/office/officeart/2018/2/layout/IconVerticalSolidList"/>
    <dgm:cxn modelId="{ED5E5DFC-B537-B94A-9C91-8D0126CE41A6}" type="presParOf" srcId="{D82E33FC-9965-4420-904C-23A95AB3BCCE}" destId="{7EBBAF21-5187-4D4D-88CA-41DE4F731F18}" srcOrd="0" destOrd="0" presId="urn:microsoft.com/office/officeart/2018/2/layout/IconVerticalSolidList"/>
    <dgm:cxn modelId="{07432EFB-C2ED-C945-B4FE-DC82018A384E}" type="presParOf" srcId="{D82E33FC-9965-4420-904C-23A95AB3BCCE}" destId="{3FBB230B-8B35-4FAB-AABC-81AF79E0C3B3}" srcOrd="1" destOrd="0" presId="urn:microsoft.com/office/officeart/2018/2/layout/IconVerticalSolidList"/>
    <dgm:cxn modelId="{09763084-F7B7-424F-B892-347455D90A02}" type="presParOf" srcId="{D82E33FC-9965-4420-904C-23A95AB3BCCE}" destId="{1726E4D9-0729-4691-B49F-7EC022826C01}" srcOrd="2" destOrd="0" presId="urn:microsoft.com/office/officeart/2018/2/layout/IconVerticalSolidList"/>
    <dgm:cxn modelId="{78F0F89A-BE8D-2C41-88FF-0D013547A9C1}" type="presParOf" srcId="{D82E33FC-9965-4420-904C-23A95AB3BCCE}" destId="{A1448A3B-6A04-4295-8E07-8B52778771FD}" srcOrd="3" destOrd="0" presId="urn:microsoft.com/office/officeart/2018/2/layout/IconVerticalSolidList"/>
    <dgm:cxn modelId="{1424E5D1-4692-2044-9A58-E3DA732267E3}" type="presParOf" srcId="{D82E33FC-9965-4420-904C-23A95AB3BCCE}" destId="{D309B1F5-1BE8-DE47-B36D-805492B04634}" srcOrd="4" destOrd="0" presId="urn:microsoft.com/office/officeart/2018/2/layout/IconVerticalSolidList"/>
    <dgm:cxn modelId="{D2EEA60E-6A3A-C94C-B519-8538A53DF6CC}" type="presParOf" srcId="{D0DB2534-BD8E-482E-98CE-9583A02DCE20}" destId="{E7A8ECEF-5D53-4C5C-96E0-F5A73DD55C0A}" srcOrd="3" destOrd="0" presId="urn:microsoft.com/office/officeart/2018/2/layout/IconVerticalSolidList"/>
    <dgm:cxn modelId="{E9278A6B-018F-C04C-8044-6C698933CF93}" type="presParOf" srcId="{D0DB2534-BD8E-482E-98CE-9583A02DCE20}" destId="{BB84F693-A46F-45B4-966F-746B22C9C3A3}" srcOrd="4" destOrd="0" presId="urn:microsoft.com/office/officeart/2018/2/layout/IconVerticalSolidList"/>
    <dgm:cxn modelId="{E02895C6-EA2C-4541-A6F0-717701629516}" type="presParOf" srcId="{BB84F693-A46F-45B4-966F-746B22C9C3A3}" destId="{DD883546-805D-490C-B9FA-86ADBC51F023}" srcOrd="0" destOrd="0" presId="urn:microsoft.com/office/officeart/2018/2/layout/IconVerticalSolidList"/>
    <dgm:cxn modelId="{93D992C3-4BA2-A948-AE38-8139362AE8DD}" type="presParOf" srcId="{BB84F693-A46F-45B4-966F-746B22C9C3A3}" destId="{F736EE55-0DE8-4A99-AB61-280D73F5C493}" srcOrd="1" destOrd="0" presId="urn:microsoft.com/office/officeart/2018/2/layout/IconVerticalSolidList"/>
    <dgm:cxn modelId="{F969C28D-0FD2-964B-A9C8-D9FEB8C57CE4}" type="presParOf" srcId="{BB84F693-A46F-45B4-966F-746B22C9C3A3}" destId="{C36708B7-E083-4F0A-9909-BC41B4DE1109}" srcOrd="2" destOrd="0" presId="urn:microsoft.com/office/officeart/2018/2/layout/IconVerticalSolidList"/>
    <dgm:cxn modelId="{2616D058-A81D-F045-B946-BD13C42F1177}" type="presParOf" srcId="{BB84F693-A46F-45B4-966F-746B22C9C3A3}" destId="{903C9789-73A9-418A-B213-31784F65FB28}" srcOrd="3" destOrd="0" presId="urn:microsoft.com/office/officeart/2018/2/layout/IconVerticalSolidList"/>
    <dgm:cxn modelId="{16582AF5-9104-E04F-A4F8-EE9016D9C21C}" type="presParOf" srcId="{BB84F693-A46F-45B4-966F-746B22C9C3A3}" destId="{7620A02A-E413-634F-9725-469050B3CE8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274A11-7CBC-4BC5-B0E2-2D3FB42635A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02147EC-2A5E-4CA8-8609-15B203C206D4}">
      <dgm:prSet custT="1"/>
      <dgm:spPr/>
      <dgm:t>
        <a:bodyPr/>
        <a:lstStyle/>
        <a:p>
          <a:pPr>
            <a:lnSpc>
              <a:spcPct val="100000"/>
            </a:lnSpc>
          </a:pPr>
          <a:r>
            <a:rPr lang="en-US" sz="1600" b="1" dirty="0">
              <a:solidFill>
                <a:schemeClr val="accent2">
                  <a:lumMod val="75000"/>
                </a:schemeClr>
              </a:solidFill>
            </a:rPr>
            <a:t>Avoid Bad Writing</a:t>
          </a:r>
        </a:p>
      </dgm:t>
    </dgm:pt>
    <dgm:pt modelId="{82CA5B83-CA2E-4A05-9F25-D9E66B1FFB47}" type="parTrans" cxnId="{A0229353-E7E5-437C-A839-32BC10F2D908}">
      <dgm:prSet/>
      <dgm:spPr/>
      <dgm:t>
        <a:bodyPr/>
        <a:lstStyle/>
        <a:p>
          <a:endParaRPr lang="en-US"/>
        </a:p>
      </dgm:t>
    </dgm:pt>
    <dgm:pt modelId="{4DDF8055-217F-4268-9C31-B3C3E29BFCD9}" type="sibTrans" cxnId="{A0229353-E7E5-437C-A839-32BC10F2D908}">
      <dgm:prSet/>
      <dgm:spPr/>
      <dgm:t>
        <a:bodyPr/>
        <a:lstStyle/>
        <a:p>
          <a:endParaRPr lang="en-US"/>
        </a:p>
      </dgm:t>
    </dgm:pt>
    <dgm:pt modelId="{930CF1F5-F77A-4AC1-92A5-AE8EE9872D3D}">
      <dgm:prSet custT="1"/>
      <dgm:spPr/>
      <dgm:t>
        <a:bodyPr/>
        <a:lstStyle/>
        <a:p>
          <a:pPr>
            <a:lnSpc>
              <a:spcPct val="100000"/>
            </a:lnSpc>
          </a:pPr>
          <a:r>
            <a:rPr lang="en-US" sz="1200" dirty="0"/>
            <a:t>Bad writing can turn a great idea into something unintelligible</a:t>
          </a:r>
        </a:p>
      </dgm:t>
    </dgm:pt>
    <dgm:pt modelId="{A3D514DF-282C-425E-9C31-CB6726FBC4A9}" type="parTrans" cxnId="{5AD4FB01-B9A8-4525-AA7D-7EAC40AA31AB}">
      <dgm:prSet/>
      <dgm:spPr/>
      <dgm:t>
        <a:bodyPr/>
        <a:lstStyle/>
        <a:p>
          <a:endParaRPr lang="en-US"/>
        </a:p>
      </dgm:t>
    </dgm:pt>
    <dgm:pt modelId="{83017C77-A714-45D0-AD5A-217A279F9DDA}" type="sibTrans" cxnId="{5AD4FB01-B9A8-4525-AA7D-7EAC40AA31AB}">
      <dgm:prSet/>
      <dgm:spPr/>
      <dgm:t>
        <a:bodyPr/>
        <a:lstStyle/>
        <a:p>
          <a:endParaRPr lang="en-US"/>
        </a:p>
      </dgm:t>
    </dgm:pt>
    <dgm:pt modelId="{3906C565-5AD7-439C-9674-09D0474AC66E}">
      <dgm:prSet custT="1"/>
      <dgm:spPr/>
      <dgm:t>
        <a:bodyPr/>
        <a:lstStyle/>
        <a:p>
          <a:pPr>
            <a:lnSpc>
              <a:spcPct val="100000"/>
            </a:lnSpc>
          </a:pPr>
          <a:r>
            <a:rPr lang="en-US" sz="1200" dirty="0"/>
            <a:t>Bad writing makes simple ideas complicated</a:t>
          </a:r>
        </a:p>
      </dgm:t>
    </dgm:pt>
    <dgm:pt modelId="{F54BFDF9-3947-466B-B0DD-36A36F205907}" type="parTrans" cxnId="{153B29AF-D15F-447E-877F-88F8A3D23BD9}">
      <dgm:prSet/>
      <dgm:spPr/>
      <dgm:t>
        <a:bodyPr/>
        <a:lstStyle/>
        <a:p>
          <a:endParaRPr lang="en-US"/>
        </a:p>
      </dgm:t>
    </dgm:pt>
    <dgm:pt modelId="{5D216477-AA10-4404-9442-61FB8CC79E29}" type="sibTrans" cxnId="{153B29AF-D15F-447E-877F-88F8A3D23BD9}">
      <dgm:prSet/>
      <dgm:spPr/>
      <dgm:t>
        <a:bodyPr/>
        <a:lstStyle/>
        <a:p>
          <a:endParaRPr lang="en-US"/>
        </a:p>
      </dgm:t>
    </dgm:pt>
    <dgm:pt modelId="{E8E21AF7-918B-4754-8375-5B5DDDB245F9}">
      <dgm:prSet custT="1"/>
      <dgm:spPr/>
      <dgm:t>
        <a:bodyPr/>
        <a:lstStyle/>
        <a:p>
          <a:pPr>
            <a:lnSpc>
              <a:spcPct val="100000"/>
            </a:lnSpc>
          </a:pPr>
          <a:r>
            <a:rPr lang="en-US" sz="1200" dirty="0"/>
            <a:t>Bad writing is easy to spot but very, very difficult and time consuming to fix. </a:t>
          </a:r>
        </a:p>
      </dgm:t>
    </dgm:pt>
    <dgm:pt modelId="{8CBECBD6-5CF4-401B-A3B9-CF27B4B28222}" type="parTrans" cxnId="{F8495669-1DE2-436E-BA53-C6E1B3B55B23}">
      <dgm:prSet/>
      <dgm:spPr/>
      <dgm:t>
        <a:bodyPr/>
        <a:lstStyle/>
        <a:p>
          <a:endParaRPr lang="en-US"/>
        </a:p>
      </dgm:t>
    </dgm:pt>
    <dgm:pt modelId="{84971E1E-6F00-4A64-A834-5FEC4DC83EF9}" type="sibTrans" cxnId="{F8495669-1DE2-436E-BA53-C6E1B3B55B23}">
      <dgm:prSet/>
      <dgm:spPr/>
      <dgm:t>
        <a:bodyPr/>
        <a:lstStyle/>
        <a:p>
          <a:endParaRPr lang="en-US"/>
        </a:p>
      </dgm:t>
    </dgm:pt>
    <dgm:pt modelId="{4DBC862C-AC56-4708-9285-56662386C30B}">
      <dgm:prSet custT="1"/>
      <dgm:spPr/>
      <dgm:t>
        <a:bodyPr/>
        <a:lstStyle/>
        <a:p>
          <a:pPr>
            <a:lnSpc>
              <a:spcPct val="100000"/>
            </a:lnSpc>
          </a:pPr>
          <a:r>
            <a:rPr lang="en-US" sz="1600" b="1" dirty="0">
              <a:solidFill>
                <a:schemeClr val="accent2">
                  <a:lumMod val="75000"/>
                </a:schemeClr>
              </a:solidFill>
            </a:rPr>
            <a:t>Trim the Fat</a:t>
          </a:r>
        </a:p>
      </dgm:t>
    </dgm:pt>
    <dgm:pt modelId="{B4BF8FF1-B186-4180-8AA5-E516430DDCB9}" type="parTrans" cxnId="{9B98481E-6A06-45ED-98BB-210558C8AF34}">
      <dgm:prSet/>
      <dgm:spPr/>
      <dgm:t>
        <a:bodyPr/>
        <a:lstStyle/>
        <a:p>
          <a:endParaRPr lang="en-US"/>
        </a:p>
      </dgm:t>
    </dgm:pt>
    <dgm:pt modelId="{1FF9AED2-9C86-41BA-930D-C444287DAAB1}" type="sibTrans" cxnId="{9B98481E-6A06-45ED-98BB-210558C8AF34}">
      <dgm:prSet/>
      <dgm:spPr/>
      <dgm:t>
        <a:bodyPr/>
        <a:lstStyle/>
        <a:p>
          <a:endParaRPr lang="en-US"/>
        </a:p>
      </dgm:t>
    </dgm:pt>
    <dgm:pt modelId="{399D7571-B85D-44BD-8114-4AD6828AB740}">
      <dgm:prSet custT="1"/>
      <dgm:spPr/>
      <dgm:t>
        <a:bodyPr/>
        <a:lstStyle/>
        <a:p>
          <a:pPr>
            <a:lnSpc>
              <a:spcPct val="100000"/>
            </a:lnSpc>
          </a:pPr>
          <a:r>
            <a:rPr lang="en-US" sz="1600" b="1" u="none" dirty="0">
              <a:solidFill>
                <a:schemeClr val="accent2">
                  <a:lumMod val="75000"/>
                </a:schemeClr>
              </a:solidFill>
            </a:rPr>
            <a:t>Self Edit or Seek Help From an Outside Editor</a:t>
          </a:r>
          <a:endParaRPr lang="en-US" sz="1600" u="none" dirty="0">
            <a:solidFill>
              <a:schemeClr val="accent2">
                <a:lumMod val="75000"/>
              </a:schemeClr>
            </a:solidFill>
          </a:endParaRPr>
        </a:p>
      </dgm:t>
    </dgm:pt>
    <dgm:pt modelId="{2D4408DF-9B9E-4FD2-A433-BB83259C9466}" type="parTrans" cxnId="{635710B0-5DAC-4528-B779-99229BB9EA98}">
      <dgm:prSet/>
      <dgm:spPr/>
      <dgm:t>
        <a:bodyPr/>
        <a:lstStyle/>
        <a:p>
          <a:endParaRPr lang="en-US"/>
        </a:p>
      </dgm:t>
    </dgm:pt>
    <dgm:pt modelId="{184BF777-0147-46E7-B973-6A169B076B6F}" type="sibTrans" cxnId="{635710B0-5DAC-4528-B779-99229BB9EA98}">
      <dgm:prSet/>
      <dgm:spPr/>
      <dgm:t>
        <a:bodyPr/>
        <a:lstStyle/>
        <a:p>
          <a:endParaRPr lang="en-US"/>
        </a:p>
      </dgm:t>
    </dgm:pt>
    <dgm:pt modelId="{CF54EC04-DCB8-8D4F-89C6-D43CA5EA5B93}">
      <dgm:prSet custT="1"/>
      <dgm:spPr/>
      <dgm:t>
        <a:bodyPr/>
        <a:lstStyle/>
        <a:p>
          <a:pPr>
            <a:lnSpc>
              <a:spcPct val="100000"/>
            </a:lnSpc>
          </a:pPr>
          <a:r>
            <a:rPr lang="en-US" sz="1200" dirty="0"/>
            <a:t>Remove filler words</a:t>
          </a:r>
        </a:p>
        <a:p>
          <a:pPr>
            <a:lnSpc>
              <a:spcPct val="100000"/>
            </a:lnSpc>
          </a:pPr>
          <a:r>
            <a:rPr lang="en-US" sz="1200" dirty="0"/>
            <a:t>Write shorter sentences</a:t>
          </a:r>
        </a:p>
      </dgm:t>
    </dgm:pt>
    <dgm:pt modelId="{910EC9D2-23B3-1B42-B28A-041B9F79FE92}" type="parTrans" cxnId="{F62D0AA8-2D8B-6B4D-B93D-F78D865962B7}">
      <dgm:prSet/>
      <dgm:spPr/>
      <dgm:t>
        <a:bodyPr/>
        <a:lstStyle/>
        <a:p>
          <a:endParaRPr lang="en-US"/>
        </a:p>
      </dgm:t>
    </dgm:pt>
    <dgm:pt modelId="{BA4B5877-320E-5446-928F-8D75F2A6CA06}" type="sibTrans" cxnId="{F62D0AA8-2D8B-6B4D-B93D-F78D865962B7}">
      <dgm:prSet/>
      <dgm:spPr/>
      <dgm:t>
        <a:bodyPr/>
        <a:lstStyle/>
        <a:p>
          <a:endParaRPr lang="en-US"/>
        </a:p>
      </dgm:t>
    </dgm:pt>
    <dgm:pt modelId="{D0DB2534-BD8E-482E-98CE-9583A02DCE20}" type="pres">
      <dgm:prSet presAssocID="{BD274A11-7CBC-4BC5-B0E2-2D3FB42635AC}" presName="root" presStyleCnt="0">
        <dgm:presLayoutVars>
          <dgm:dir/>
          <dgm:resizeHandles val="exact"/>
        </dgm:presLayoutVars>
      </dgm:prSet>
      <dgm:spPr/>
    </dgm:pt>
    <dgm:pt modelId="{494FDCB4-556C-488D-A5DB-2CF818510CD0}" type="pres">
      <dgm:prSet presAssocID="{402147EC-2A5E-4CA8-8609-15B203C206D4}" presName="compNode" presStyleCnt="0"/>
      <dgm:spPr/>
    </dgm:pt>
    <dgm:pt modelId="{3FF946E6-3F96-4DA8-B029-61D307DE5CBB}" type="pres">
      <dgm:prSet presAssocID="{402147EC-2A5E-4CA8-8609-15B203C206D4}" presName="bgRect" presStyleLbl="bgShp" presStyleIdx="0" presStyleCnt="3" custScaleY="119635" custLinFactNeighborX="2717" custLinFactNeighborY="38420"/>
      <dgm:spPr/>
    </dgm:pt>
    <dgm:pt modelId="{DECAD9B9-4497-49D5-8D6B-D265152C01B5}" type="pres">
      <dgm:prSet presAssocID="{402147EC-2A5E-4CA8-8609-15B203C206D4}" presName="iconRect" presStyleLbl="node1" presStyleIdx="0" presStyleCnt="3" custLinFactNeighborX="25032" custLinFactNeighborY="5632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8B561639-9C65-420C-AC89-29D955993A72}" type="pres">
      <dgm:prSet presAssocID="{402147EC-2A5E-4CA8-8609-15B203C206D4}" presName="spaceRect" presStyleCnt="0"/>
      <dgm:spPr/>
    </dgm:pt>
    <dgm:pt modelId="{34667367-D219-4EC3-82FE-ADE0805D0D37}" type="pres">
      <dgm:prSet presAssocID="{402147EC-2A5E-4CA8-8609-15B203C206D4}" presName="parTx" presStyleLbl="revTx" presStyleIdx="0" presStyleCnt="5" custLinFactNeighborY="30978">
        <dgm:presLayoutVars>
          <dgm:chMax val="0"/>
          <dgm:chPref val="0"/>
        </dgm:presLayoutVars>
      </dgm:prSet>
      <dgm:spPr/>
    </dgm:pt>
    <dgm:pt modelId="{50FCC0DE-6DAF-43E1-8924-0B2A691C8957}" type="pres">
      <dgm:prSet presAssocID="{402147EC-2A5E-4CA8-8609-15B203C206D4}" presName="desTx" presStyleLbl="revTx" presStyleIdx="1" presStyleCnt="5" custScaleX="144270" custLinFactNeighborX="-18020" custLinFactNeighborY="35973">
        <dgm:presLayoutVars/>
      </dgm:prSet>
      <dgm:spPr/>
    </dgm:pt>
    <dgm:pt modelId="{765988DD-35C9-49D7-8FD0-5E61549B6738}" type="pres">
      <dgm:prSet presAssocID="{4DDF8055-217F-4268-9C31-B3C3E29BFCD9}" presName="sibTrans" presStyleCnt="0"/>
      <dgm:spPr/>
    </dgm:pt>
    <dgm:pt modelId="{E4C66CED-3C3F-4487-9D20-6B8CBF9F1F33}" type="pres">
      <dgm:prSet presAssocID="{4DBC862C-AC56-4708-9285-56662386C30B}" presName="compNode" presStyleCnt="0"/>
      <dgm:spPr/>
    </dgm:pt>
    <dgm:pt modelId="{39A04DD3-403A-44A8-BF26-A6FFF5E90E34}" type="pres">
      <dgm:prSet presAssocID="{4DBC862C-AC56-4708-9285-56662386C30B}" presName="bgRect" presStyleLbl="bgShp" presStyleIdx="1" presStyleCnt="3" custLinFactNeighborX="2717" custLinFactNeighborY="20652"/>
      <dgm:spPr/>
    </dgm:pt>
    <dgm:pt modelId="{8FB65A7F-A590-479B-9305-32CF998C1387}" type="pres">
      <dgm:prSet presAssocID="{4DBC862C-AC56-4708-9285-56662386C30B}" presName="iconRect" presStyleLbl="node1" presStyleIdx="1" presStyleCnt="3" custLinFactNeighborX="25032" custLinFactNeighborY="3754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notation"/>
        </a:ext>
      </dgm:extLst>
    </dgm:pt>
    <dgm:pt modelId="{C9BA146C-CF67-4393-809A-7DC45C38AAFB}" type="pres">
      <dgm:prSet presAssocID="{4DBC862C-AC56-4708-9285-56662386C30B}" presName="spaceRect" presStyleCnt="0"/>
      <dgm:spPr/>
    </dgm:pt>
    <dgm:pt modelId="{8C012D07-431D-4634-8B58-101238787129}" type="pres">
      <dgm:prSet presAssocID="{4DBC862C-AC56-4708-9285-56662386C30B}" presName="parTx" presStyleLbl="revTx" presStyleIdx="2" presStyleCnt="5" custLinFactNeighborY="20652">
        <dgm:presLayoutVars>
          <dgm:chMax val="0"/>
          <dgm:chPref val="0"/>
        </dgm:presLayoutVars>
      </dgm:prSet>
      <dgm:spPr/>
    </dgm:pt>
    <dgm:pt modelId="{4E0F7921-F7E3-EF48-B528-3C0190DFDC7E}" type="pres">
      <dgm:prSet presAssocID="{4DBC862C-AC56-4708-9285-56662386C30B}" presName="desTx" presStyleLbl="revTx" presStyleIdx="3" presStyleCnt="5" custScaleX="122644" custLinFactNeighborX="-27886" custLinFactNeighborY="22280">
        <dgm:presLayoutVars/>
      </dgm:prSet>
      <dgm:spPr/>
    </dgm:pt>
    <dgm:pt modelId="{FC29C6F4-0FEC-415F-9CFB-E1605083FCAB}" type="pres">
      <dgm:prSet presAssocID="{1FF9AED2-9C86-41BA-930D-C444287DAAB1}" presName="sibTrans" presStyleCnt="0"/>
      <dgm:spPr/>
    </dgm:pt>
    <dgm:pt modelId="{BB84F693-A46F-45B4-966F-746B22C9C3A3}" type="pres">
      <dgm:prSet presAssocID="{399D7571-B85D-44BD-8114-4AD6828AB740}" presName="compNode" presStyleCnt="0"/>
      <dgm:spPr/>
    </dgm:pt>
    <dgm:pt modelId="{DD883546-805D-490C-B9FA-86ADBC51F023}" type="pres">
      <dgm:prSet presAssocID="{399D7571-B85D-44BD-8114-4AD6828AB740}" presName="bgRect" presStyleLbl="bgShp" presStyleIdx="2" presStyleCnt="3" custLinFactNeighborX="2717"/>
      <dgm:spPr/>
    </dgm:pt>
    <dgm:pt modelId="{F736EE55-0DE8-4A99-AB61-280D73F5C493}" type="pres">
      <dgm:prSet presAssocID="{399D7571-B85D-44BD-8114-4AD6828AB740}" presName="iconRect" presStyleLbl="node1" presStyleIdx="2" presStyleCnt="3" custLinFactNeighborX="2503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it"/>
        </a:ext>
      </dgm:extLst>
    </dgm:pt>
    <dgm:pt modelId="{C36708B7-E083-4F0A-9909-BC41B4DE1109}" type="pres">
      <dgm:prSet presAssocID="{399D7571-B85D-44BD-8114-4AD6828AB740}" presName="spaceRect" presStyleCnt="0"/>
      <dgm:spPr/>
    </dgm:pt>
    <dgm:pt modelId="{903C9789-73A9-418A-B213-31784F65FB28}" type="pres">
      <dgm:prSet presAssocID="{399D7571-B85D-44BD-8114-4AD6828AB740}" presName="parTx" presStyleLbl="revTx" presStyleIdx="4" presStyleCnt="5">
        <dgm:presLayoutVars>
          <dgm:chMax val="0"/>
          <dgm:chPref val="0"/>
        </dgm:presLayoutVars>
      </dgm:prSet>
      <dgm:spPr/>
    </dgm:pt>
  </dgm:ptLst>
  <dgm:cxnLst>
    <dgm:cxn modelId="{5AD4FB01-B9A8-4525-AA7D-7EAC40AA31AB}" srcId="{402147EC-2A5E-4CA8-8609-15B203C206D4}" destId="{930CF1F5-F77A-4AC1-92A5-AE8EE9872D3D}" srcOrd="0" destOrd="0" parTransId="{A3D514DF-282C-425E-9C31-CB6726FBC4A9}" sibTransId="{83017C77-A714-45D0-AD5A-217A279F9DDA}"/>
    <dgm:cxn modelId="{9B98481E-6A06-45ED-98BB-210558C8AF34}" srcId="{BD274A11-7CBC-4BC5-B0E2-2D3FB42635AC}" destId="{4DBC862C-AC56-4708-9285-56662386C30B}" srcOrd="1" destOrd="0" parTransId="{B4BF8FF1-B186-4180-8AA5-E516430DDCB9}" sibTransId="{1FF9AED2-9C86-41BA-930D-C444287DAAB1}"/>
    <dgm:cxn modelId="{53D9A144-1E25-40E2-B2D5-EF0DA4653625}" type="presOf" srcId="{930CF1F5-F77A-4AC1-92A5-AE8EE9872D3D}" destId="{50FCC0DE-6DAF-43E1-8924-0B2A691C8957}" srcOrd="0" destOrd="0" presId="urn:microsoft.com/office/officeart/2018/2/layout/IconVerticalSolidList"/>
    <dgm:cxn modelId="{F8495669-1DE2-436E-BA53-C6E1B3B55B23}" srcId="{402147EC-2A5E-4CA8-8609-15B203C206D4}" destId="{E8E21AF7-918B-4754-8375-5B5DDDB245F9}" srcOrd="2" destOrd="0" parTransId="{8CBECBD6-5CF4-401B-A3B9-CF27B4B28222}" sibTransId="{84971E1E-6F00-4A64-A834-5FEC4DC83EF9}"/>
    <dgm:cxn modelId="{A0229353-E7E5-437C-A839-32BC10F2D908}" srcId="{BD274A11-7CBC-4BC5-B0E2-2D3FB42635AC}" destId="{402147EC-2A5E-4CA8-8609-15B203C206D4}" srcOrd="0" destOrd="0" parTransId="{82CA5B83-CA2E-4A05-9F25-D9E66B1FFB47}" sibTransId="{4DDF8055-217F-4268-9C31-B3C3E29BFCD9}"/>
    <dgm:cxn modelId="{72FA4799-A3E2-49CD-AD26-D65FEF582DF0}" type="presOf" srcId="{402147EC-2A5E-4CA8-8609-15B203C206D4}" destId="{34667367-D219-4EC3-82FE-ADE0805D0D37}" srcOrd="0" destOrd="0" presId="urn:microsoft.com/office/officeart/2018/2/layout/IconVerticalSolidList"/>
    <dgm:cxn modelId="{314DFEA0-9630-415E-951B-6E21C9A3F582}" type="presOf" srcId="{399D7571-B85D-44BD-8114-4AD6828AB740}" destId="{903C9789-73A9-418A-B213-31784F65FB28}" srcOrd="0" destOrd="0" presId="urn:microsoft.com/office/officeart/2018/2/layout/IconVerticalSolidList"/>
    <dgm:cxn modelId="{504E20A1-6199-5E42-AF41-10B2B2BB0BB1}" type="presOf" srcId="{CF54EC04-DCB8-8D4F-89C6-D43CA5EA5B93}" destId="{4E0F7921-F7E3-EF48-B528-3C0190DFDC7E}" srcOrd="0" destOrd="0" presId="urn:microsoft.com/office/officeart/2018/2/layout/IconVerticalSolidList"/>
    <dgm:cxn modelId="{294397A7-D037-4165-8F02-FD15D866BBF6}" type="presOf" srcId="{3906C565-5AD7-439C-9674-09D0474AC66E}" destId="{50FCC0DE-6DAF-43E1-8924-0B2A691C8957}" srcOrd="0" destOrd="1" presId="urn:microsoft.com/office/officeart/2018/2/layout/IconVerticalSolidList"/>
    <dgm:cxn modelId="{F62D0AA8-2D8B-6B4D-B93D-F78D865962B7}" srcId="{4DBC862C-AC56-4708-9285-56662386C30B}" destId="{CF54EC04-DCB8-8D4F-89C6-D43CA5EA5B93}" srcOrd="0" destOrd="0" parTransId="{910EC9D2-23B3-1B42-B28A-041B9F79FE92}" sibTransId="{BA4B5877-320E-5446-928F-8D75F2A6CA06}"/>
    <dgm:cxn modelId="{153B29AF-D15F-447E-877F-88F8A3D23BD9}" srcId="{402147EC-2A5E-4CA8-8609-15B203C206D4}" destId="{3906C565-5AD7-439C-9674-09D0474AC66E}" srcOrd="1" destOrd="0" parTransId="{F54BFDF9-3947-466B-B0DD-36A36F205907}" sibTransId="{5D216477-AA10-4404-9442-61FB8CC79E29}"/>
    <dgm:cxn modelId="{635710B0-5DAC-4528-B779-99229BB9EA98}" srcId="{BD274A11-7CBC-4BC5-B0E2-2D3FB42635AC}" destId="{399D7571-B85D-44BD-8114-4AD6828AB740}" srcOrd="2" destOrd="0" parTransId="{2D4408DF-9B9E-4FD2-A433-BB83259C9466}" sibTransId="{184BF777-0147-46E7-B973-6A169B076B6F}"/>
    <dgm:cxn modelId="{E14615BC-9994-4AEE-8284-FE73F7E1FF31}" type="presOf" srcId="{E8E21AF7-918B-4754-8375-5B5DDDB245F9}" destId="{50FCC0DE-6DAF-43E1-8924-0B2A691C8957}" srcOrd="0" destOrd="2" presId="urn:microsoft.com/office/officeart/2018/2/layout/IconVerticalSolidList"/>
    <dgm:cxn modelId="{A4449BD1-71DA-4135-997F-2A43A20F28B0}" type="presOf" srcId="{BD274A11-7CBC-4BC5-B0E2-2D3FB42635AC}" destId="{D0DB2534-BD8E-482E-98CE-9583A02DCE20}" srcOrd="0" destOrd="0" presId="urn:microsoft.com/office/officeart/2018/2/layout/IconVerticalSolidList"/>
    <dgm:cxn modelId="{3BE02EE3-A031-42FC-8639-2B493C6F65B0}" type="presOf" srcId="{4DBC862C-AC56-4708-9285-56662386C30B}" destId="{8C012D07-431D-4634-8B58-101238787129}" srcOrd="0" destOrd="0" presId="urn:microsoft.com/office/officeart/2018/2/layout/IconVerticalSolidList"/>
    <dgm:cxn modelId="{A43B70CC-08AA-4B7C-9EC1-DD4369330F18}" type="presParOf" srcId="{D0DB2534-BD8E-482E-98CE-9583A02DCE20}" destId="{494FDCB4-556C-488D-A5DB-2CF818510CD0}" srcOrd="0" destOrd="0" presId="urn:microsoft.com/office/officeart/2018/2/layout/IconVerticalSolidList"/>
    <dgm:cxn modelId="{E7EE1F4E-8DE6-42CD-B6E1-DE71AB3F2F01}" type="presParOf" srcId="{494FDCB4-556C-488D-A5DB-2CF818510CD0}" destId="{3FF946E6-3F96-4DA8-B029-61D307DE5CBB}" srcOrd="0" destOrd="0" presId="urn:microsoft.com/office/officeart/2018/2/layout/IconVerticalSolidList"/>
    <dgm:cxn modelId="{0823592B-9E6E-4127-BFE4-30DBBCDEE74B}" type="presParOf" srcId="{494FDCB4-556C-488D-A5DB-2CF818510CD0}" destId="{DECAD9B9-4497-49D5-8D6B-D265152C01B5}" srcOrd="1" destOrd="0" presId="urn:microsoft.com/office/officeart/2018/2/layout/IconVerticalSolidList"/>
    <dgm:cxn modelId="{67C92CD2-4DD9-437E-990C-67DBABDD16D9}" type="presParOf" srcId="{494FDCB4-556C-488D-A5DB-2CF818510CD0}" destId="{8B561639-9C65-420C-AC89-29D955993A72}" srcOrd="2" destOrd="0" presId="urn:microsoft.com/office/officeart/2018/2/layout/IconVerticalSolidList"/>
    <dgm:cxn modelId="{ACD232DF-983F-4E47-9BFE-6F2C85669864}" type="presParOf" srcId="{494FDCB4-556C-488D-A5DB-2CF818510CD0}" destId="{34667367-D219-4EC3-82FE-ADE0805D0D37}" srcOrd="3" destOrd="0" presId="urn:microsoft.com/office/officeart/2018/2/layout/IconVerticalSolidList"/>
    <dgm:cxn modelId="{DF95C362-E1C5-4BD8-947E-D121A08FFCAD}" type="presParOf" srcId="{494FDCB4-556C-488D-A5DB-2CF818510CD0}" destId="{50FCC0DE-6DAF-43E1-8924-0B2A691C8957}" srcOrd="4" destOrd="0" presId="urn:microsoft.com/office/officeart/2018/2/layout/IconVerticalSolidList"/>
    <dgm:cxn modelId="{5473E425-0A66-4972-9C26-D29EF5B1B86B}" type="presParOf" srcId="{D0DB2534-BD8E-482E-98CE-9583A02DCE20}" destId="{765988DD-35C9-49D7-8FD0-5E61549B6738}" srcOrd="1" destOrd="0" presId="urn:microsoft.com/office/officeart/2018/2/layout/IconVerticalSolidList"/>
    <dgm:cxn modelId="{03009D0E-00BC-4455-ADDB-D0263E8A2319}" type="presParOf" srcId="{D0DB2534-BD8E-482E-98CE-9583A02DCE20}" destId="{E4C66CED-3C3F-4487-9D20-6B8CBF9F1F33}" srcOrd="2" destOrd="0" presId="urn:microsoft.com/office/officeart/2018/2/layout/IconVerticalSolidList"/>
    <dgm:cxn modelId="{497812B3-0263-4BF1-B1B8-55D14F79DD0F}" type="presParOf" srcId="{E4C66CED-3C3F-4487-9D20-6B8CBF9F1F33}" destId="{39A04DD3-403A-44A8-BF26-A6FFF5E90E34}" srcOrd="0" destOrd="0" presId="urn:microsoft.com/office/officeart/2018/2/layout/IconVerticalSolidList"/>
    <dgm:cxn modelId="{DD8F36A7-A3AD-442D-B1F7-82B30C228E6A}" type="presParOf" srcId="{E4C66CED-3C3F-4487-9D20-6B8CBF9F1F33}" destId="{8FB65A7F-A590-479B-9305-32CF998C1387}" srcOrd="1" destOrd="0" presId="urn:microsoft.com/office/officeart/2018/2/layout/IconVerticalSolidList"/>
    <dgm:cxn modelId="{5D8FB263-38A4-4A8E-807C-A8C9F4E7113A}" type="presParOf" srcId="{E4C66CED-3C3F-4487-9D20-6B8CBF9F1F33}" destId="{C9BA146C-CF67-4393-809A-7DC45C38AAFB}" srcOrd="2" destOrd="0" presId="urn:microsoft.com/office/officeart/2018/2/layout/IconVerticalSolidList"/>
    <dgm:cxn modelId="{82A2060E-4348-4805-B3C8-F1AB90FED36A}" type="presParOf" srcId="{E4C66CED-3C3F-4487-9D20-6B8CBF9F1F33}" destId="{8C012D07-431D-4634-8B58-101238787129}" srcOrd="3" destOrd="0" presId="urn:microsoft.com/office/officeart/2018/2/layout/IconVerticalSolidList"/>
    <dgm:cxn modelId="{9A6BC55A-8281-8242-B1F5-A6CEE7FE096B}" type="presParOf" srcId="{E4C66CED-3C3F-4487-9D20-6B8CBF9F1F33}" destId="{4E0F7921-F7E3-EF48-B528-3C0190DFDC7E}" srcOrd="4" destOrd="0" presId="urn:microsoft.com/office/officeart/2018/2/layout/IconVerticalSolidList"/>
    <dgm:cxn modelId="{215BDB97-3A21-424F-8098-CD5D5CB0B101}" type="presParOf" srcId="{D0DB2534-BD8E-482E-98CE-9583A02DCE20}" destId="{FC29C6F4-0FEC-415F-9CFB-E1605083FCAB}" srcOrd="3" destOrd="0" presId="urn:microsoft.com/office/officeart/2018/2/layout/IconVerticalSolidList"/>
    <dgm:cxn modelId="{4A84BFC4-51A4-4122-A10F-63AF405F1B4B}" type="presParOf" srcId="{D0DB2534-BD8E-482E-98CE-9583A02DCE20}" destId="{BB84F693-A46F-45B4-966F-746B22C9C3A3}" srcOrd="4" destOrd="0" presId="urn:microsoft.com/office/officeart/2018/2/layout/IconVerticalSolidList"/>
    <dgm:cxn modelId="{99207CB3-9E2B-4E36-B04E-0922851A9453}" type="presParOf" srcId="{BB84F693-A46F-45B4-966F-746B22C9C3A3}" destId="{DD883546-805D-490C-B9FA-86ADBC51F023}" srcOrd="0" destOrd="0" presId="urn:microsoft.com/office/officeart/2018/2/layout/IconVerticalSolidList"/>
    <dgm:cxn modelId="{77DD09CD-2A52-4171-A5D3-A1772042459D}" type="presParOf" srcId="{BB84F693-A46F-45B4-966F-746B22C9C3A3}" destId="{F736EE55-0DE8-4A99-AB61-280D73F5C493}" srcOrd="1" destOrd="0" presId="urn:microsoft.com/office/officeart/2018/2/layout/IconVerticalSolidList"/>
    <dgm:cxn modelId="{2EF73C5E-A0EA-4B02-BB97-4AA605EA6CBB}" type="presParOf" srcId="{BB84F693-A46F-45B4-966F-746B22C9C3A3}" destId="{C36708B7-E083-4F0A-9909-BC41B4DE1109}" srcOrd="2" destOrd="0" presId="urn:microsoft.com/office/officeart/2018/2/layout/IconVerticalSolidList"/>
    <dgm:cxn modelId="{08FCE4F6-CC00-4779-BF4C-19091787EC4B}" type="presParOf" srcId="{BB84F693-A46F-45B4-966F-746B22C9C3A3}" destId="{903C9789-73A9-418A-B213-31784F65FB28}"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46E6-3F96-4DA8-B029-61D307DE5CBB}">
      <dsp:nvSpPr>
        <dsp:cNvPr id="0" name=""/>
        <dsp:cNvSpPr/>
      </dsp:nvSpPr>
      <dsp:spPr>
        <a:xfrm>
          <a:off x="-255537" y="83125"/>
          <a:ext cx="8314123" cy="8255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AD9B9-4497-49D5-8D6B-D265152C01B5}">
      <dsp:nvSpPr>
        <dsp:cNvPr id="0" name=""/>
        <dsp:cNvSpPr/>
      </dsp:nvSpPr>
      <dsp:spPr>
        <a:xfrm>
          <a:off x="-188550" y="227363"/>
          <a:ext cx="379548" cy="379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667367-D219-4EC3-82FE-ADE0805D0D37}">
      <dsp:nvSpPr>
        <dsp:cNvPr id="0" name=""/>
        <dsp:cNvSpPr/>
      </dsp:nvSpPr>
      <dsp:spPr>
        <a:xfrm>
          <a:off x="316616" y="72093"/>
          <a:ext cx="3741355"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2">
                  <a:lumMod val="75000"/>
                </a:schemeClr>
              </a:solidFill>
            </a:rPr>
            <a:t>Type and Size</a:t>
          </a:r>
        </a:p>
      </dsp:txBody>
      <dsp:txXfrm>
        <a:off x="316616" y="72093"/>
        <a:ext cx="3741355" cy="690088"/>
      </dsp:txXfrm>
    </dsp:sp>
    <dsp:sp modelId="{50FCC0DE-6DAF-43E1-8924-0B2A691C8957}">
      <dsp:nvSpPr>
        <dsp:cNvPr id="0" name=""/>
        <dsp:cNvSpPr/>
      </dsp:nvSpPr>
      <dsp:spPr>
        <a:xfrm>
          <a:off x="2429857" y="146085"/>
          <a:ext cx="5699014"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533400">
            <a:lnSpc>
              <a:spcPct val="100000"/>
            </a:lnSpc>
            <a:spcBef>
              <a:spcPct val="0"/>
            </a:spcBef>
            <a:spcAft>
              <a:spcPct val="35000"/>
            </a:spcAft>
            <a:buNone/>
          </a:pPr>
          <a:r>
            <a:rPr lang="en-US" sz="1200" kern="1200" dirty="0"/>
            <a:t>Font Type: Calibri</a:t>
          </a:r>
        </a:p>
        <a:p>
          <a:pPr marL="0" lvl="0" indent="0" algn="l" defTabSz="533400">
            <a:lnSpc>
              <a:spcPct val="100000"/>
            </a:lnSpc>
            <a:spcBef>
              <a:spcPct val="0"/>
            </a:spcBef>
            <a:spcAft>
              <a:spcPct val="35000"/>
            </a:spcAft>
            <a:buNone/>
          </a:pPr>
          <a:r>
            <a:rPr lang="en-US" sz="1200" kern="1200" dirty="0"/>
            <a:t>Font Size: 12</a:t>
          </a:r>
        </a:p>
        <a:p>
          <a:pPr marL="0" lvl="0" indent="0" algn="l" defTabSz="533400">
            <a:lnSpc>
              <a:spcPct val="100000"/>
            </a:lnSpc>
            <a:spcBef>
              <a:spcPct val="0"/>
            </a:spcBef>
            <a:spcAft>
              <a:spcPct val="35000"/>
            </a:spcAft>
            <a:buNone/>
          </a:pPr>
          <a:r>
            <a:rPr lang="en-US" sz="1200" kern="1200" dirty="0"/>
            <a:t>Slide Size: Standard (4:3); Note: DO NOT use widescreen format.</a:t>
          </a:r>
        </a:p>
      </dsp:txBody>
      <dsp:txXfrm>
        <a:off x="2429857" y="146085"/>
        <a:ext cx="5699014" cy="690088"/>
      </dsp:txXfrm>
    </dsp:sp>
    <dsp:sp modelId="{7EBBAF21-5187-4D4D-88CA-41DE4F731F18}">
      <dsp:nvSpPr>
        <dsp:cNvPr id="0" name=""/>
        <dsp:cNvSpPr/>
      </dsp:nvSpPr>
      <dsp:spPr>
        <a:xfrm>
          <a:off x="-278318" y="954568"/>
          <a:ext cx="8314123" cy="69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B230B-8B35-4FAB-AABC-81AF79E0C3B3}">
      <dsp:nvSpPr>
        <dsp:cNvPr id="0" name=""/>
        <dsp:cNvSpPr/>
      </dsp:nvSpPr>
      <dsp:spPr>
        <a:xfrm>
          <a:off x="-271683" y="1050466"/>
          <a:ext cx="379548" cy="379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448A3B-6A04-4295-8E07-8B52778771FD}">
      <dsp:nvSpPr>
        <dsp:cNvPr id="0" name=""/>
        <dsp:cNvSpPr/>
      </dsp:nvSpPr>
      <dsp:spPr>
        <a:xfrm>
          <a:off x="316616" y="895193"/>
          <a:ext cx="3741355"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2">
                  <a:lumMod val="75000"/>
                </a:schemeClr>
              </a:solidFill>
              <a:latin typeface="+mn-lt"/>
              <a:cs typeface="Arial" panose="020B0604020202020204" pitchFamily="34" charset="0"/>
            </a:rPr>
            <a:t>Bullet Points</a:t>
          </a:r>
        </a:p>
      </dsp:txBody>
      <dsp:txXfrm>
        <a:off x="316616" y="895193"/>
        <a:ext cx="3741355" cy="690088"/>
      </dsp:txXfrm>
    </dsp:sp>
    <dsp:sp modelId="{D309B1F5-1BE8-DE47-B36D-805492B04634}">
      <dsp:nvSpPr>
        <dsp:cNvPr id="0" name=""/>
        <dsp:cNvSpPr/>
      </dsp:nvSpPr>
      <dsp:spPr>
        <a:xfrm>
          <a:off x="2428838" y="941359"/>
          <a:ext cx="5504721"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488950">
            <a:lnSpc>
              <a:spcPct val="100000"/>
            </a:lnSpc>
            <a:spcBef>
              <a:spcPct val="0"/>
            </a:spcBef>
            <a:spcAft>
              <a:spcPct val="35000"/>
            </a:spcAft>
            <a:buNone/>
          </a:pPr>
          <a:r>
            <a:rPr lang="en-US" sz="1100" kern="1200" dirty="0"/>
            <a:t>Only bullet points should be used within the deliverable.</a:t>
          </a:r>
        </a:p>
        <a:p>
          <a:pPr marL="0" lvl="0" indent="0" algn="l" defTabSz="488950">
            <a:lnSpc>
              <a:spcPct val="100000"/>
            </a:lnSpc>
            <a:spcBef>
              <a:spcPct val="0"/>
            </a:spcBef>
            <a:spcAft>
              <a:spcPct val="35000"/>
            </a:spcAft>
            <a:buNone/>
          </a:pPr>
          <a:r>
            <a:rPr lang="en-US" sz="1100" kern="1200" dirty="0"/>
            <a:t>Bullets should be 30 words or less. </a:t>
          </a:r>
        </a:p>
        <a:p>
          <a:pPr marL="0" lvl="0" indent="0" algn="l" defTabSz="488950">
            <a:lnSpc>
              <a:spcPct val="100000"/>
            </a:lnSpc>
            <a:spcBef>
              <a:spcPct val="0"/>
            </a:spcBef>
            <a:spcAft>
              <a:spcPct val="35000"/>
            </a:spcAft>
            <a:buNone/>
          </a:pPr>
          <a:r>
            <a:rPr lang="en-US" sz="1100" kern="1200" dirty="0"/>
            <a:t>Each bullet must contain only a single sentence</a:t>
          </a:r>
        </a:p>
      </dsp:txBody>
      <dsp:txXfrm>
        <a:off x="2428838" y="941359"/>
        <a:ext cx="5504721" cy="690088"/>
      </dsp:txXfrm>
    </dsp:sp>
    <dsp:sp modelId="{DD883546-805D-490C-B9FA-86ADBC51F023}">
      <dsp:nvSpPr>
        <dsp:cNvPr id="0" name=""/>
        <dsp:cNvSpPr/>
      </dsp:nvSpPr>
      <dsp:spPr>
        <a:xfrm>
          <a:off x="-278318" y="1712050"/>
          <a:ext cx="8314123" cy="69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36EE55-0DE8-4A99-AB61-280D73F5C493}">
      <dsp:nvSpPr>
        <dsp:cNvPr id="0" name=""/>
        <dsp:cNvSpPr/>
      </dsp:nvSpPr>
      <dsp:spPr>
        <a:xfrm>
          <a:off x="-271683" y="1796073"/>
          <a:ext cx="379548" cy="379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3C9789-73A9-418A-B213-31784F65FB28}">
      <dsp:nvSpPr>
        <dsp:cNvPr id="0" name=""/>
        <dsp:cNvSpPr/>
      </dsp:nvSpPr>
      <dsp:spPr>
        <a:xfrm>
          <a:off x="316616" y="1640791"/>
          <a:ext cx="3741355"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2">
                  <a:lumMod val="75000"/>
                </a:schemeClr>
              </a:solidFill>
            </a:rPr>
            <a:t>Final Draft</a:t>
          </a:r>
          <a:endParaRPr lang="en-US" sz="1600" b="1" u="none" kern="1200" dirty="0">
            <a:solidFill>
              <a:schemeClr val="accent2">
                <a:lumMod val="75000"/>
              </a:schemeClr>
            </a:solidFill>
          </a:endParaRPr>
        </a:p>
      </dsp:txBody>
      <dsp:txXfrm>
        <a:off x="316616" y="1640791"/>
        <a:ext cx="3741355" cy="690088"/>
      </dsp:txXfrm>
    </dsp:sp>
    <dsp:sp modelId="{7620A02A-E413-634F-9725-469050B3CE8E}">
      <dsp:nvSpPr>
        <dsp:cNvPr id="0" name=""/>
        <dsp:cNvSpPr/>
      </dsp:nvSpPr>
      <dsp:spPr>
        <a:xfrm>
          <a:off x="2476958" y="1694784"/>
          <a:ext cx="5504721"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488950">
            <a:lnSpc>
              <a:spcPct val="100000"/>
            </a:lnSpc>
            <a:spcBef>
              <a:spcPct val="0"/>
            </a:spcBef>
            <a:spcAft>
              <a:spcPct val="35000"/>
            </a:spcAft>
            <a:buNone/>
          </a:pPr>
          <a:r>
            <a:rPr lang="en-US" sz="1100" b="0" i="0" u="none" kern="1200" dirty="0"/>
            <a:t>No misspelled words or errors of English grammar or usage.</a:t>
          </a:r>
        </a:p>
        <a:p>
          <a:pPr marL="0" lvl="0" indent="0" algn="l" defTabSz="488950">
            <a:lnSpc>
              <a:spcPct val="100000"/>
            </a:lnSpc>
            <a:spcBef>
              <a:spcPct val="0"/>
            </a:spcBef>
            <a:spcAft>
              <a:spcPct val="35000"/>
            </a:spcAft>
            <a:buNone/>
          </a:pPr>
          <a:r>
            <a:rPr lang="en-US" sz="1100" b="1" i="1" kern="1200" dirty="0">
              <a:solidFill>
                <a:schemeClr val="accent2">
                  <a:lumMod val="75000"/>
                </a:schemeClr>
              </a:solidFill>
            </a:rPr>
            <a:t>A polished  slide takes on average about 4 hours to develop. If you are spending less than that, then you are delivering a draft. </a:t>
          </a:r>
          <a:r>
            <a:rPr lang="en-US" sz="1100" kern="1200" dirty="0">
              <a:solidFill>
                <a:schemeClr val="accent2">
                  <a:lumMod val="75000"/>
                </a:schemeClr>
              </a:solidFill>
            </a:rPr>
            <a:t>.</a:t>
          </a:r>
        </a:p>
      </dsp:txBody>
      <dsp:txXfrm>
        <a:off x="2476958" y="1694784"/>
        <a:ext cx="5504721" cy="690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46E6-3F96-4DA8-B029-61D307DE5CBB}">
      <dsp:nvSpPr>
        <dsp:cNvPr id="0" name=""/>
        <dsp:cNvSpPr/>
      </dsp:nvSpPr>
      <dsp:spPr>
        <a:xfrm>
          <a:off x="-191030" y="269476"/>
          <a:ext cx="8314123" cy="8255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AD9B9-4497-49D5-8D6B-D265152C01B5}">
      <dsp:nvSpPr>
        <dsp:cNvPr id="0" name=""/>
        <dsp:cNvSpPr/>
      </dsp:nvSpPr>
      <dsp:spPr>
        <a:xfrm>
          <a:off x="-113165" y="441133"/>
          <a:ext cx="379548" cy="379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667367-D219-4EC3-82FE-ADE0805D0D37}">
      <dsp:nvSpPr>
        <dsp:cNvPr id="0" name=""/>
        <dsp:cNvSpPr/>
      </dsp:nvSpPr>
      <dsp:spPr>
        <a:xfrm>
          <a:off x="380126" y="285869"/>
          <a:ext cx="3741355"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2">
                  <a:lumMod val="75000"/>
                </a:schemeClr>
              </a:solidFill>
            </a:rPr>
            <a:t>Avoid Bad Writing</a:t>
          </a:r>
        </a:p>
      </dsp:txBody>
      <dsp:txXfrm>
        <a:off x="380126" y="285869"/>
        <a:ext cx="3741355" cy="690088"/>
      </dsp:txXfrm>
    </dsp:sp>
    <dsp:sp modelId="{50FCC0DE-6DAF-43E1-8924-0B2A691C8957}">
      <dsp:nvSpPr>
        <dsp:cNvPr id="0" name=""/>
        <dsp:cNvSpPr/>
      </dsp:nvSpPr>
      <dsp:spPr>
        <a:xfrm>
          <a:off x="2605968" y="320339"/>
          <a:ext cx="5444976"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533400">
            <a:lnSpc>
              <a:spcPct val="100000"/>
            </a:lnSpc>
            <a:spcBef>
              <a:spcPct val="0"/>
            </a:spcBef>
            <a:spcAft>
              <a:spcPct val="35000"/>
            </a:spcAft>
            <a:buNone/>
          </a:pPr>
          <a:r>
            <a:rPr lang="en-US" sz="1200" kern="1200" dirty="0"/>
            <a:t>Bad writing can turn a great idea into something unintelligible</a:t>
          </a:r>
        </a:p>
        <a:p>
          <a:pPr marL="0" lvl="0" indent="0" algn="l" defTabSz="533400">
            <a:lnSpc>
              <a:spcPct val="100000"/>
            </a:lnSpc>
            <a:spcBef>
              <a:spcPct val="0"/>
            </a:spcBef>
            <a:spcAft>
              <a:spcPct val="35000"/>
            </a:spcAft>
            <a:buNone/>
          </a:pPr>
          <a:r>
            <a:rPr lang="en-US" sz="1200" kern="1200" dirty="0"/>
            <a:t>Bad writing makes simple ideas complicated</a:t>
          </a:r>
        </a:p>
        <a:p>
          <a:pPr marL="0" lvl="0" indent="0" algn="l" defTabSz="533400">
            <a:lnSpc>
              <a:spcPct val="100000"/>
            </a:lnSpc>
            <a:spcBef>
              <a:spcPct val="0"/>
            </a:spcBef>
            <a:spcAft>
              <a:spcPct val="35000"/>
            </a:spcAft>
            <a:buNone/>
          </a:pPr>
          <a:r>
            <a:rPr lang="en-US" sz="1200" kern="1200" dirty="0"/>
            <a:t>Bad writing is easy to spot but very, very difficult and time consuming to fix. </a:t>
          </a:r>
        </a:p>
      </dsp:txBody>
      <dsp:txXfrm>
        <a:off x="2605968" y="320339"/>
        <a:ext cx="5444976" cy="690088"/>
      </dsp:txXfrm>
    </dsp:sp>
    <dsp:sp modelId="{39A04DD3-403A-44A8-BF26-A6FFF5E90E34}">
      <dsp:nvSpPr>
        <dsp:cNvPr id="0" name=""/>
        <dsp:cNvSpPr/>
      </dsp:nvSpPr>
      <dsp:spPr>
        <a:xfrm>
          <a:off x="-191030" y="1144970"/>
          <a:ext cx="8314123" cy="69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65A7F-A590-479B-9305-32CF998C1387}">
      <dsp:nvSpPr>
        <dsp:cNvPr id="0" name=""/>
        <dsp:cNvSpPr/>
      </dsp:nvSpPr>
      <dsp:spPr>
        <a:xfrm>
          <a:off x="-113165" y="1300236"/>
          <a:ext cx="379548" cy="379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12D07-431D-4634-8B58-101238787129}">
      <dsp:nvSpPr>
        <dsp:cNvPr id="0" name=""/>
        <dsp:cNvSpPr/>
      </dsp:nvSpPr>
      <dsp:spPr>
        <a:xfrm>
          <a:off x="380126" y="1144970"/>
          <a:ext cx="3741355"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2">
                  <a:lumMod val="75000"/>
                </a:schemeClr>
              </a:solidFill>
            </a:rPr>
            <a:t>Trim the Fat</a:t>
          </a:r>
        </a:p>
      </dsp:txBody>
      <dsp:txXfrm>
        <a:off x="380126" y="1144970"/>
        <a:ext cx="3741355" cy="690088"/>
      </dsp:txXfrm>
    </dsp:sp>
    <dsp:sp modelId="{4E0F7921-F7E3-EF48-B528-3C0190DFDC7E}">
      <dsp:nvSpPr>
        <dsp:cNvPr id="0" name=""/>
        <dsp:cNvSpPr/>
      </dsp:nvSpPr>
      <dsp:spPr>
        <a:xfrm>
          <a:off x="2641710" y="1156204"/>
          <a:ext cx="4628777"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533400">
            <a:lnSpc>
              <a:spcPct val="100000"/>
            </a:lnSpc>
            <a:spcBef>
              <a:spcPct val="0"/>
            </a:spcBef>
            <a:spcAft>
              <a:spcPct val="35000"/>
            </a:spcAft>
            <a:buNone/>
          </a:pPr>
          <a:r>
            <a:rPr lang="en-US" sz="1200" kern="1200" dirty="0"/>
            <a:t>Remove filler words</a:t>
          </a:r>
        </a:p>
        <a:p>
          <a:pPr marL="0" lvl="0" indent="0" algn="l" defTabSz="533400">
            <a:lnSpc>
              <a:spcPct val="100000"/>
            </a:lnSpc>
            <a:spcBef>
              <a:spcPct val="0"/>
            </a:spcBef>
            <a:spcAft>
              <a:spcPct val="35000"/>
            </a:spcAft>
            <a:buNone/>
          </a:pPr>
          <a:r>
            <a:rPr lang="en-US" sz="1200" kern="1200" dirty="0"/>
            <a:t>Write shorter sentences</a:t>
          </a:r>
        </a:p>
      </dsp:txBody>
      <dsp:txXfrm>
        <a:off x="2641710" y="1156204"/>
        <a:ext cx="4628777" cy="690088"/>
      </dsp:txXfrm>
    </dsp:sp>
    <dsp:sp modelId="{DD883546-805D-490C-B9FA-86ADBC51F023}">
      <dsp:nvSpPr>
        <dsp:cNvPr id="0" name=""/>
        <dsp:cNvSpPr/>
      </dsp:nvSpPr>
      <dsp:spPr>
        <a:xfrm>
          <a:off x="-191030" y="1865063"/>
          <a:ext cx="8314123" cy="6900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36EE55-0DE8-4A99-AB61-280D73F5C493}">
      <dsp:nvSpPr>
        <dsp:cNvPr id="0" name=""/>
        <dsp:cNvSpPr/>
      </dsp:nvSpPr>
      <dsp:spPr>
        <a:xfrm>
          <a:off x="-113165" y="2020333"/>
          <a:ext cx="379548" cy="379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3C9789-73A9-418A-B213-31784F65FB28}">
      <dsp:nvSpPr>
        <dsp:cNvPr id="0" name=""/>
        <dsp:cNvSpPr/>
      </dsp:nvSpPr>
      <dsp:spPr>
        <a:xfrm>
          <a:off x="380126" y="1865063"/>
          <a:ext cx="7515512" cy="69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034" tIns="73034" rIns="73034" bIns="73034" numCol="1" spcCol="1270" anchor="ctr" anchorCtr="0">
          <a:noAutofit/>
        </a:bodyPr>
        <a:lstStyle/>
        <a:p>
          <a:pPr marL="0" lvl="0" indent="0" algn="l" defTabSz="711200">
            <a:lnSpc>
              <a:spcPct val="100000"/>
            </a:lnSpc>
            <a:spcBef>
              <a:spcPct val="0"/>
            </a:spcBef>
            <a:spcAft>
              <a:spcPct val="35000"/>
            </a:spcAft>
            <a:buNone/>
          </a:pPr>
          <a:r>
            <a:rPr lang="en-US" sz="1600" b="1" u="none" kern="1200" dirty="0">
              <a:solidFill>
                <a:schemeClr val="accent2">
                  <a:lumMod val="75000"/>
                </a:schemeClr>
              </a:solidFill>
            </a:rPr>
            <a:t>Self Edit or Seek Help From an Outside Editor</a:t>
          </a:r>
          <a:endParaRPr lang="en-US" sz="1600" u="none" kern="1200" dirty="0">
            <a:solidFill>
              <a:schemeClr val="accent2">
                <a:lumMod val="75000"/>
              </a:schemeClr>
            </a:solidFill>
          </a:endParaRPr>
        </a:p>
      </dsp:txBody>
      <dsp:txXfrm>
        <a:off x="380126" y="1865063"/>
        <a:ext cx="7515512" cy="6900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4887F-6D00-45FD-A4A3-100265AD82AF}"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7043-A1FF-4C8C-97E0-218604A2A4A5}" type="slidenum">
              <a:rPr lang="en-US" smtClean="0"/>
              <a:t>‹#›</a:t>
            </a:fld>
            <a:endParaRPr lang="en-US"/>
          </a:p>
        </p:txBody>
      </p:sp>
    </p:spTree>
    <p:extLst>
      <p:ext uri="{BB962C8B-B14F-4D97-AF65-F5344CB8AC3E}">
        <p14:creationId xmlns:p14="http://schemas.microsoft.com/office/powerpoint/2010/main" val="135950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F6EB8F1-786E-1E4C-8521-6592BFBA63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402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11/11/2024</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7788662" y="6356350"/>
            <a:ext cx="41148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360378" y="3137687"/>
            <a:ext cx="4301269"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6366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1031301" y="536675"/>
            <a:ext cx="10104435"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917987" y="4486019"/>
            <a:ext cx="10341685"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942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8692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ubtitle 2"/>
          <p:cNvSpPr>
            <a:spLocks noGrp="1"/>
          </p:cNvSpPr>
          <p:nvPr>
            <p:ph type="subTitle" idx="1" hasCustomPrompt="1"/>
          </p:nvPr>
        </p:nvSpPr>
        <p:spPr>
          <a:xfrm>
            <a:off x="480504" y="3137687"/>
            <a:ext cx="4878397"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480506" y="601091"/>
            <a:ext cx="5974084"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2606493" y="0"/>
            <a:ext cx="9602107"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810012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480506"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480506"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330498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32331" y="1264359"/>
            <a:ext cx="10327340"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917987" y="366959"/>
            <a:ext cx="10341684"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0463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920056" y="1204857"/>
            <a:ext cx="10339617"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932331" y="3324434"/>
            <a:ext cx="10312996"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79044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95741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917989" y="1783601"/>
            <a:ext cx="482923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917986" y="2622290"/>
            <a:ext cx="482924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6381172" y="1783601"/>
            <a:ext cx="4884955"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6381171" y="2619063"/>
            <a:ext cx="4878500"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43161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922671" y="559402"/>
            <a:ext cx="4774509"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6519751" y="562026"/>
            <a:ext cx="4774509"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0082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1031301" y="536675"/>
            <a:ext cx="10104435"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917987" y="4486019"/>
            <a:ext cx="10341685"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169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838200" y="1825625"/>
            <a:ext cx="10515600" cy="3474508"/>
          </a:xfrm>
          <a:prstGeom prst="rect">
            <a:avLst/>
          </a:prstGeom>
        </p:spPr>
        <p:txBody>
          <a:bodyPr/>
          <a:lstStyle>
            <a:lvl1pPr marL="9144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854337" y="503617"/>
            <a:ext cx="104994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4528335" y="6354383"/>
            <a:ext cx="2662719" cy="369332"/>
          </a:xfrm>
          <a:prstGeom prst="rect">
            <a:avLst/>
          </a:prstGeom>
          <a:noFill/>
        </p:spPr>
        <p:txBody>
          <a:bodyPr wrap="square" rtlCol="0">
            <a:spAutoFit/>
          </a:bodyPr>
          <a:lstStyle/>
          <a:p>
            <a:pPr algn="ctr"/>
            <a:r>
              <a:rPr lang="en-US" b="1" dirty="0">
                <a:solidFill>
                  <a:schemeClr val="bg1"/>
                </a:solidFill>
              </a:rPr>
              <a:t>Slide </a:t>
            </a:r>
            <a:fld id="{516406A2-97A8-488C-8CAB-2CED66D760D7}" type="slidenum">
              <a:rPr lang="en-US" b="1" smtClean="0">
                <a:solidFill>
                  <a:schemeClr val="bg1"/>
                </a:solidFill>
              </a:rPr>
              <a:pPr algn="ctr"/>
              <a:t>‹#›</a:t>
            </a:fld>
            <a:r>
              <a:rPr lang="en-US" b="1" dirty="0">
                <a:solidFill>
                  <a:schemeClr val="bg1"/>
                </a:solidFill>
              </a:rPr>
              <a:t> of 17</a:t>
            </a:r>
          </a:p>
        </p:txBody>
      </p:sp>
    </p:spTree>
    <p:extLst>
      <p:ext uri="{BB962C8B-B14F-4D97-AF65-F5344CB8AC3E}">
        <p14:creationId xmlns:p14="http://schemas.microsoft.com/office/powerpoint/2010/main" val="285256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62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ubtitle 2"/>
          <p:cNvSpPr>
            <a:spLocks noGrp="1"/>
          </p:cNvSpPr>
          <p:nvPr>
            <p:ph type="subTitle" idx="1" hasCustomPrompt="1"/>
          </p:nvPr>
        </p:nvSpPr>
        <p:spPr>
          <a:xfrm>
            <a:off x="480504" y="3137687"/>
            <a:ext cx="4878397"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480506" y="601091"/>
            <a:ext cx="5974084"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2606493" y="0"/>
            <a:ext cx="9602107"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35496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838200" y="1825625"/>
            <a:ext cx="10515600" cy="3474508"/>
          </a:xfrm>
          <a:prstGeom prst="rect">
            <a:avLst/>
          </a:prstGeom>
        </p:spPr>
        <p:txBody>
          <a:bodyPr/>
          <a:lstStyle>
            <a:lvl1pPr marL="9144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854337" y="503617"/>
            <a:ext cx="104994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4528335" y="6354383"/>
            <a:ext cx="2662719" cy="369332"/>
          </a:xfrm>
          <a:prstGeom prst="rect">
            <a:avLst/>
          </a:prstGeom>
          <a:noFill/>
        </p:spPr>
        <p:txBody>
          <a:bodyPr wrap="square" rtlCol="0">
            <a:spAutoFit/>
          </a:bodyPr>
          <a:lstStyle/>
          <a:p>
            <a:pPr algn="ctr"/>
            <a:r>
              <a:rPr lang="en-US" b="1" dirty="0">
                <a:solidFill>
                  <a:schemeClr val="bg1"/>
                </a:solidFill>
              </a:rPr>
              <a:t>Slide </a:t>
            </a:r>
            <a:fld id="{516406A2-97A8-488C-8CAB-2CED66D760D7}" type="slidenum">
              <a:rPr lang="en-US" b="1" smtClean="0">
                <a:solidFill>
                  <a:schemeClr val="bg1"/>
                </a:solidFill>
              </a:rPr>
              <a:pPr algn="ctr"/>
              <a:t>‹#›</a:t>
            </a:fld>
            <a:r>
              <a:rPr lang="en-US" b="1" dirty="0">
                <a:solidFill>
                  <a:schemeClr val="bg1"/>
                </a:solidFill>
              </a:rPr>
              <a:t> of 20</a:t>
            </a:r>
          </a:p>
        </p:txBody>
      </p:sp>
    </p:spTree>
    <p:extLst>
      <p:ext uri="{BB962C8B-B14F-4D97-AF65-F5344CB8AC3E}">
        <p14:creationId xmlns:p14="http://schemas.microsoft.com/office/powerpoint/2010/main" val="366021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hasCustomPrompt="1"/>
          </p:nvPr>
        </p:nvSpPr>
        <p:spPr>
          <a:xfrm>
            <a:off x="480506"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480506"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14509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32331" y="1861441"/>
            <a:ext cx="10327340"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917987" y="570156"/>
            <a:ext cx="10341684"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3800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920056" y="1204857"/>
            <a:ext cx="10339617"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932331" y="3324434"/>
            <a:ext cx="10312996"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257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00689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917989" y="1783601"/>
            <a:ext cx="482923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917986" y="2622290"/>
            <a:ext cx="482924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6381172" y="1783601"/>
            <a:ext cx="4884955"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6381171" y="2619063"/>
            <a:ext cx="4878500"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150201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922671" y="559402"/>
            <a:ext cx="4774509"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6519751" y="562026"/>
            <a:ext cx="4774509"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58020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3.jpeg"/><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3.jpeg"/><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B50BD4E5-7288-1625-FF5B-7D9F88A09C1B}"/>
              </a:ext>
            </a:extLst>
          </p:cNvPr>
          <p:cNvPicPr>
            <a:picLocks noChangeAspect="1"/>
          </p:cNvPicPr>
          <p:nvPr userDrawn="1"/>
        </p:nvPicPr>
        <p:blipFill>
          <a:blip r:embed="rId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BE23807A-D922-CB4A-BE07-18BA85B81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7D86E-9708-AD4A-9D14-AFBCC1526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63992-26A5-DE4F-9F32-A62B61319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3B1EB-8622-40A7-BBFC-77CCCA7D7EC4}" type="datetime1">
              <a:rPr lang="en-US" smtClean="0"/>
              <a:t>11/11/2024</a:t>
            </a:fld>
            <a:endParaRPr lang="en-US"/>
          </a:p>
        </p:txBody>
      </p:sp>
      <p:sp>
        <p:nvSpPr>
          <p:cNvPr id="5" name="Footer Placeholder 4">
            <a:extLst>
              <a:ext uri="{FF2B5EF4-FFF2-40B4-BE49-F238E27FC236}">
                <a16:creationId xmlns:a16="http://schemas.microsoft.com/office/drawing/2014/main" id="{D1C2D065-721B-8740-A362-D86D86E7BE2D}"/>
              </a:ext>
            </a:extLst>
          </p:cNvPr>
          <p:cNvSpPr>
            <a:spLocks noGrp="1"/>
          </p:cNvSpPr>
          <p:nvPr>
            <p:ph type="ftr" sz="quarter" idx="3"/>
          </p:nvPr>
        </p:nvSpPr>
        <p:spPr>
          <a:xfrm>
            <a:off x="7691491" y="637354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3882631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50"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869906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5388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kilthub.cmu.edu/articles/dataset/Insider_Threat_Test_Dataset/12841247"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710624" y="1559005"/>
            <a:ext cx="5320839" cy="1200230"/>
          </a:xfrm>
        </p:spPr>
        <p:txBody>
          <a:bodyPr>
            <a:noAutofit/>
          </a:bodyPr>
          <a:lstStyle/>
          <a:p>
            <a:pPr eaLnBrk="1" hangingPunct="1"/>
            <a:r>
              <a:rPr lang="en-US" sz="3200" dirty="0">
                <a:latin typeface="Arial" charset="0"/>
                <a:ea typeface="ＭＳ Ｐゴシック" charset="0"/>
              </a:rPr>
              <a:t>Praxis Title</a:t>
            </a:r>
          </a:p>
        </p:txBody>
      </p:sp>
      <p:sp>
        <p:nvSpPr>
          <p:cNvPr id="15362" name="Rectangle 3"/>
          <p:cNvSpPr>
            <a:spLocks noGrp="1" noChangeArrowheads="1"/>
          </p:cNvSpPr>
          <p:nvPr>
            <p:ph type="subTitle" idx="1"/>
          </p:nvPr>
        </p:nvSpPr>
        <p:spPr>
          <a:xfrm>
            <a:off x="1710621" y="3732729"/>
            <a:ext cx="4058106" cy="1752600"/>
          </a:xfrm>
        </p:spPr>
        <p:txBody>
          <a:bodyPr/>
          <a:lstStyle/>
          <a:p>
            <a:pPr eaLnBrk="1" hangingPunct="1"/>
            <a:r>
              <a:rPr lang="en-US" sz="2400" dirty="0">
                <a:latin typeface="Arial" charset="0"/>
                <a:ea typeface="ＭＳ Ｐゴシック" charset="0"/>
              </a:rPr>
              <a:t>Your Name</a:t>
            </a:r>
          </a:p>
        </p:txBody>
      </p:sp>
      <p:sp>
        <p:nvSpPr>
          <p:cNvPr id="15365" name="Slide Number Placeholder 1"/>
          <p:cNvSpPr>
            <a:spLocks noGrp="1"/>
          </p:cNvSpPr>
          <p:nvPr>
            <p:ph type="sldNum" sz="quarter" idx="4294967295"/>
          </p:nvPr>
        </p:nvSpPr>
        <p:spPr>
          <a:xfrm>
            <a:off x="8534400" y="6356355"/>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a:fld id="{BD932FA0-379F-A34C-A330-38314102EBC0}" type="slidenum">
              <a:rPr lang="en-US" sz="1400">
                <a:solidFill>
                  <a:prstClr val="black"/>
                </a:solidFill>
              </a:rPr>
              <a:pPr defTabSz="457200"/>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55444" y="1091096"/>
          <a:ext cx="8691922" cy="3177407"/>
        </p:xfrm>
        <a:graphic>
          <a:graphicData uri="http://schemas.openxmlformats.org/drawingml/2006/table">
            <a:tbl>
              <a:tblPr firstRow="1" bandRow="1">
                <a:tableStyleId>{5C22544A-7EE6-4342-B048-85BDC9FD1C3A}</a:tableStyleId>
              </a:tblPr>
              <a:tblGrid>
                <a:gridCol w="1460764">
                  <a:extLst>
                    <a:ext uri="{9D8B030D-6E8A-4147-A177-3AD203B41FA5}">
                      <a16:colId xmlns:a16="http://schemas.microsoft.com/office/drawing/2014/main" val="20000"/>
                    </a:ext>
                  </a:extLst>
                </a:gridCol>
                <a:gridCol w="2283664">
                  <a:extLst>
                    <a:ext uri="{9D8B030D-6E8A-4147-A177-3AD203B41FA5}">
                      <a16:colId xmlns:a16="http://schemas.microsoft.com/office/drawing/2014/main" val="20001"/>
                    </a:ext>
                  </a:extLst>
                </a:gridCol>
                <a:gridCol w="780641">
                  <a:extLst>
                    <a:ext uri="{9D8B030D-6E8A-4147-A177-3AD203B41FA5}">
                      <a16:colId xmlns:a16="http://schemas.microsoft.com/office/drawing/2014/main" val="3692234971"/>
                    </a:ext>
                  </a:extLst>
                </a:gridCol>
                <a:gridCol w="4166853">
                  <a:extLst>
                    <a:ext uri="{9D8B030D-6E8A-4147-A177-3AD203B41FA5}">
                      <a16:colId xmlns:a16="http://schemas.microsoft.com/office/drawing/2014/main" val="20002"/>
                    </a:ext>
                  </a:extLst>
                </a:gridCol>
              </a:tblGrid>
              <a:tr h="355102">
                <a:tc>
                  <a:txBody>
                    <a:bodyPr/>
                    <a:lstStyle/>
                    <a:p>
                      <a:r>
                        <a:rPr lang="en-US" sz="1200" dirty="0">
                          <a:latin typeface="Arial" panose="020B0604020202020204" pitchFamily="34" charset="0"/>
                          <a:cs typeface="Arial" panose="020B0604020202020204" pitchFamily="34" charset="0"/>
                        </a:rPr>
                        <a:t>(A) Deliverable</a:t>
                      </a: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ctr"/>
                      <a:r>
                        <a:rPr lang="en-US" sz="1200" dirty="0">
                          <a:latin typeface="Arial" panose="020B0604020202020204" pitchFamily="34" charset="0"/>
                          <a:cs typeface="Arial" panose="020B0604020202020204" pitchFamily="34" charset="0"/>
                        </a:rPr>
                        <a:t>(C) WC</a:t>
                      </a:r>
                    </a:p>
                  </a:txBody>
                  <a:tcPr/>
                </a:tc>
                <a:tc>
                  <a:txBody>
                    <a:bodyPr/>
                    <a:lstStyle/>
                    <a:p>
                      <a:pPr algn="ctr"/>
                      <a:r>
                        <a:rPr lang="en-US" sz="1200" dirty="0">
                          <a:latin typeface="Arial" panose="020B0604020202020204" pitchFamily="34" charset="0"/>
                          <a:cs typeface="Arial" panose="020B0604020202020204" pitchFamily="34" charset="0"/>
                        </a:rPr>
                        <a:t>(D) Note</a:t>
                      </a:r>
                    </a:p>
                  </a:txBody>
                  <a:tcPr/>
                </a:tc>
                <a:extLst>
                  <a:ext uri="{0D108BD9-81ED-4DB2-BD59-A6C34878D82A}">
                    <a16:rowId xmlns:a16="http://schemas.microsoft.com/office/drawing/2014/main" val="10000"/>
                  </a:ext>
                </a:extLst>
              </a:tr>
              <a:tr h="639183">
                <a:tc>
                  <a:txBody>
                    <a:bodyPr/>
                    <a:lstStyle/>
                    <a:p>
                      <a:r>
                        <a:rPr lang="en-US" sz="1200" b="1" dirty="0">
                          <a:latin typeface="Arial" panose="020B0604020202020204" pitchFamily="34" charset="0"/>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Arial" panose="020B0604020202020204" pitchFamily="34" charset="0"/>
                          <a:cs typeface="Arial" panose="020B0604020202020204" pitchFamily="34" charset="0"/>
                        </a:rPr>
                        <a:t>APA Style</a:t>
                      </a:r>
                    </a:p>
                  </a:txBody>
                  <a:tcPr/>
                </a:tc>
                <a:tc>
                  <a:txBody>
                    <a:bodyPr/>
                    <a:lstStyle/>
                    <a:p>
                      <a:pPr marL="0" indent="0" algn="ctr">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tc>
                  <a:txBody>
                    <a:bodyPr/>
                    <a:lstStyle/>
                    <a:p>
                      <a:pPr marL="0" indent="0">
                        <a:buFont typeface="Arial" panose="020B0604020202020204" pitchFamily="34" charset="0"/>
                        <a:buNone/>
                      </a:pPr>
                      <a:r>
                        <a:rPr lang="en-US" sz="1200" i="0" baseline="0" dirty="0">
                          <a:latin typeface="Arial" panose="020B0604020202020204" pitchFamily="34" charset="0"/>
                          <a:cs typeface="Arial" panose="020B0604020202020204" pitchFamily="34" charset="0"/>
                        </a:rPr>
                        <a:t>Provide the Reference Using APA Guidelines</a:t>
                      </a:r>
                      <a:endParaRPr lang="en-US" sz="120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Summary</a:t>
                      </a:r>
                    </a:p>
                  </a:txBody>
                  <a:tcPr/>
                </a:tc>
                <a:tc>
                  <a:txBody>
                    <a:bodyPr/>
                    <a:lstStyle/>
                    <a:p>
                      <a:pPr marL="0" lvl="0" indent="0" algn="l" defTabSz="533400">
                        <a:lnSpc>
                          <a:spcPct val="90000"/>
                        </a:lnSpc>
                        <a:spcBef>
                          <a:spcPct val="0"/>
                        </a:spcBef>
                        <a:spcAft>
                          <a:spcPct val="15000"/>
                        </a:spcAft>
                      </a:pPr>
                      <a:r>
                        <a:rPr lang="en-US" sz="1200" kern="1200" dirty="0"/>
                        <a:t>2 to 3 bullets</a:t>
                      </a:r>
                    </a:p>
                    <a:p>
                      <a:pPr marL="0" lvl="0" indent="0" algn="l" defTabSz="533400">
                        <a:lnSpc>
                          <a:spcPct val="90000"/>
                        </a:lnSpc>
                        <a:spcBef>
                          <a:spcPct val="0"/>
                        </a:spcBef>
                        <a:spcAft>
                          <a:spcPct val="15000"/>
                        </a:spcAft>
                      </a:pPr>
                      <a:r>
                        <a:rPr lang="en-US" sz="1200" kern="1200" dirty="0"/>
                        <a:t>Each bullet WC &lt; 30.</a:t>
                      </a:r>
                    </a:p>
                  </a:txBody>
                  <a:tcPr/>
                </a:tc>
                <a:tc>
                  <a:txBody>
                    <a:bodyPr/>
                    <a:lstStyle/>
                    <a:p>
                      <a:pPr marL="0" algn="ctr"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WC</a:t>
                      </a:r>
                    </a:p>
                  </a:txBody>
                  <a:tcPr/>
                </a:tc>
                <a:tc>
                  <a:txBody>
                    <a:bodyPr/>
                    <a:lstStyle/>
                    <a:p>
                      <a:pPr marL="0" lvl="0" indent="0" algn="l" defTabSz="457200" rtl="0" eaLnBrk="1" latinLnBrk="0" hangingPunct="1">
                        <a:lnSpc>
                          <a:spcPct val="90000"/>
                        </a:lnSpc>
                        <a:spcBef>
                          <a:spcPct val="0"/>
                        </a:spcBef>
                        <a:spcAft>
                          <a:spcPct val="15000"/>
                        </a:spcAft>
                        <a:buFont typeface="Arial" panose="020B0604020202020204" pitchFamily="34" charset="0"/>
                        <a:buNone/>
                      </a:pPr>
                      <a:r>
                        <a:rPr lang="en-US" sz="1200" i="0" kern="1200" baseline="0" dirty="0">
                          <a:solidFill>
                            <a:schemeClr val="dk1"/>
                          </a:solidFill>
                          <a:latin typeface="Arial" panose="020B0604020202020204" pitchFamily="34" charset="0"/>
                          <a:ea typeface="+mn-ea"/>
                          <a:cs typeface="Arial" panose="020B0604020202020204" pitchFamily="34" charset="0"/>
                        </a:rPr>
                        <a:t>Summarize the main points or ideas found in the source</a:t>
                      </a:r>
                    </a:p>
                  </a:txBody>
                  <a:tcPr/>
                </a:tc>
                <a:extLst>
                  <a:ext uri="{0D108BD9-81ED-4DB2-BD59-A6C34878D82A}">
                    <a16:rowId xmlns:a16="http://schemas.microsoft.com/office/drawing/2014/main" val="2076857690"/>
                  </a:ext>
                </a:extLst>
              </a:tr>
              <a:tr h="547493">
                <a:tc>
                  <a:txBody>
                    <a:bodyPr/>
                    <a:lstStyle/>
                    <a:p>
                      <a:r>
                        <a:rPr lang="en-US" sz="1200" b="1" dirty="0">
                          <a:latin typeface="Arial" panose="020B0604020202020204" pitchFamily="34" charset="0"/>
                          <a:cs typeface="Arial" panose="020B0604020202020204" pitchFamily="34" charset="0"/>
                        </a:rPr>
                        <a:t>Methodology</a:t>
                      </a:r>
                    </a:p>
                  </a:txBody>
                  <a:tcPr/>
                </a:tc>
                <a:tc>
                  <a:txBody>
                    <a:bodyPr/>
                    <a:lstStyle/>
                    <a:p>
                      <a:pPr marL="0" lvl="0" indent="0" algn="l" defTabSz="533400">
                        <a:lnSpc>
                          <a:spcPct val="90000"/>
                        </a:lnSpc>
                        <a:spcBef>
                          <a:spcPct val="0"/>
                        </a:spcBef>
                        <a:spcAft>
                          <a:spcPct val="15000"/>
                        </a:spcAft>
                      </a:pPr>
                      <a:r>
                        <a:rPr lang="en-US" sz="1200" kern="1200" dirty="0"/>
                        <a:t>Methodology name</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Arial" panose="020B0604020202020204" pitchFamily="34" charset="0"/>
                          <a:cs typeface="Arial" panose="020B0604020202020204" pitchFamily="34" charset="0"/>
                        </a:rPr>
                        <a:t>NA</a:t>
                      </a:r>
                    </a:p>
                  </a:txBody>
                  <a:tcPr/>
                </a:tc>
                <a:tc>
                  <a:txBody>
                    <a:bodyPr/>
                    <a:lstStyle/>
                    <a:p>
                      <a:pPr marL="0" lvl="0" indent="0" algn="l" defTabSz="533400">
                        <a:lnSpc>
                          <a:spcPct val="90000"/>
                        </a:lnSpc>
                        <a:spcBef>
                          <a:spcPct val="0"/>
                        </a:spcBef>
                        <a:spcAft>
                          <a:spcPct val="15000"/>
                        </a:spcAft>
                      </a:pPr>
                      <a:r>
                        <a:rPr lang="en-US" sz="1200" kern="1200" dirty="0"/>
                        <a:t>Name the methodology used by the author (e.g. Machine Learning, Integer Programming)</a:t>
                      </a:r>
                    </a:p>
                  </a:txBody>
                  <a:tcPr/>
                </a:tc>
                <a:extLst>
                  <a:ext uri="{0D108BD9-81ED-4DB2-BD59-A6C34878D82A}">
                    <a16:rowId xmlns:a16="http://schemas.microsoft.com/office/drawing/2014/main" val="2246599612"/>
                  </a:ext>
                </a:extLst>
              </a:tr>
              <a:tr h="547493">
                <a:tc>
                  <a:txBody>
                    <a:bodyPr/>
                    <a:lstStyle/>
                    <a:p>
                      <a:r>
                        <a:rPr lang="en-US" sz="1200" b="1" dirty="0">
                          <a:latin typeface="Arial" panose="020B0604020202020204" pitchFamily="34" charset="0"/>
                          <a:cs typeface="Arial" panose="020B0604020202020204" pitchFamily="34" charset="0"/>
                        </a:rPr>
                        <a:t>Evaluation</a:t>
                      </a:r>
                    </a:p>
                  </a:txBody>
                  <a:tcPr/>
                </a:tc>
                <a:tc>
                  <a:txBody>
                    <a:bodyPr/>
                    <a:lstStyle/>
                    <a:p>
                      <a:pPr marL="0" lvl="0" indent="0" algn="l" defTabSz="533400">
                        <a:lnSpc>
                          <a:spcPct val="90000"/>
                        </a:lnSpc>
                        <a:spcBef>
                          <a:spcPct val="0"/>
                        </a:spcBef>
                        <a:spcAft>
                          <a:spcPct val="15000"/>
                        </a:spcAft>
                      </a:pPr>
                      <a:r>
                        <a:rPr lang="en-US" sz="1200" kern="1200" dirty="0"/>
                        <a:t>2 to 3 bullets</a:t>
                      </a:r>
                    </a:p>
                    <a:p>
                      <a:pPr marL="0" lvl="0" indent="0" algn="l" defTabSz="533400">
                        <a:lnSpc>
                          <a:spcPct val="90000"/>
                        </a:lnSpc>
                        <a:spcBef>
                          <a:spcPct val="0"/>
                        </a:spcBef>
                        <a:spcAft>
                          <a:spcPct val="15000"/>
                        </a:spcAft>
                      </a:pPr>
                      <a:r>
                        <a:rPr lang="en-US" sz="1200" kern="1200" dirty="0"/>
                        <a:t>Each bullet WC &lt; 30.</a:t>
                      </a:r>
                    </a:p>
                  </a:txBody>
                  <a:tcPr/>
                </a:tc>
                <a:tc>
                  <a:txBody>
                    <a:bodyPr/>
                    <a:lstStyle/>
                    <a:p>
                      <a:pPr marL="0" indent="0" algn="ctr">
                        <a:buFont typeface="Arial" panose="020B0604020202020204" pitchFamily="34" charset="0"/>
                        <a:buNone/>
                      </a:pPr>
                      <a:r>
                        <a:rPr lang="en-US" sz="1200" i="1" dirty="0">
                          <a:latin typeface="Arial" panose="020B0604020202020204" pitchFamily="34" charset="0"/>
                          <a:cs typeface="Arial" panose="020B0604020202020204" pitchFamily="34" charset="0"/>
                        </a:rPr>
                        <a:t>WC</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Arial" panose="020B0604020202020204" pitchFamily="34" charset="0"/>
                        <a:cs typeface="Arial" panose="020B0604020202020204" pitchFamily="34" charset="0"/>
                      </a:endParaRPr>
                    </a:p>
                  </a:txBody>
                  <a:tcPr/>
                </a:tc>
                <a:tc>
                  <a:txBody>
                    <a:bodyPr/>
                    <a:lstStyle/>
                    <a:p>
                      <a:pPr marL="0" lvl="0" indent="0" algn="l" defTabSz="533400">
                        <a:lnSpc>
                          <a:spcPct val="90000"/>
                        </a:lnSpc>
                        <a:spcBef>
                          <a:spcPct val="0"/>
                        </a:spcBef>
                        <a:spcAft>
                          <a:spcPct val="15000"/>
                        </a:spcAft>
                      </a:pPr>
                      <a:r>
                        <a:rPr lang="en-US" sz="1200" kern="1200" dirty="0"/>
                        <a:t>Evaluate the article  (i.e. useful, goal, reliable, limiting factors)</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Relevance</a:t>
                      </a:r>
                    </a:p>
                  </a:txBody>
                  <a:tcPr/>
                </a:tc>
                <a:tc>
                  <a:txBody>
                    <a:bodyPr/>
                    <a:lstStyle/>
                    <a:p>
                      <a:pPr marL="0" lvl="0" indent="0" algn="l" defTabSz="533400">
                        <a:lnSpc>
                          <a:spcPct val="90000"/>
                        </a:lnSpc>
                        <a:spcBef>
                          <a:spcPct val="0"/>
                        </a:spcBef>
                        <a:spcAft>
                          <a:spcPct val="15000"/>
                        </a:spcAft>
                      </a:pPr>
                      <a:r>
                        <a:rPr lang="en-US" sz="1200" kern="1200" dirty="0"/>
                        <a:t>2 to 3 bullets</a:t>
                      </a:r>
                    </a:p>
                    <a:p>
                      <a:pPr marL="0" lvl="0" indent="0" algn="l" defTabSz="533400">
                        <a:lnSpc>
                          <a:spcPct val="90000"/>
                        </a:lnSpc>
                        <a:spcBef>
                          <a:spcPct val="0"/>
                        </a:spcBef>
                        <a:spcAft>
                          <a:spcPct val="15000"/>
                        </a:spcAft>
                      </a:pPr>
                      <a:r>
                        <a:rPr lang="en-US" sz="1200" kern="1200" dirty="0"/>
                        <a:t>Each bullet WC &lt; 30.</a:t>
                      </a:r>
                    </a:p>
                  </a:txBody>
                  <a:tcPr/>
                </a:tc>
                <a:tc>
                  <a:txBody>
                    <a:bodyPr/>
                    <a:lstStyle/>
                    <a:p>
                      <a:pPr marL="0" algn="ctr"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WC</a:t>
                      </a:r>
                    </a:p>
                  </a:txBody>
                  <a:tcPr/>
                </a:tc>
                <a:tc>
                  <a:txBody>
                    <a:bodyPr/>
                    <a:lstStyle/>
                    <a:p>
                      <a:pPr marL="0" lvl="0" indent="0" algn="l" defTabSz="533400">
                        <a:lnSpc>
                          <a:spcPct val="90000"/>
                        </a:lnSpc>
                        <a:spcBef>
                          <a:spcPct val="0"/>
                        </a:spcBef>
                        <a:spcAft>
                          <a:spcPct val="15000"/>
                        </a:spcAft>
                      </a:pPr>
                      <a:r>
                        <a:rPr lang="en-US" sz="1200" kern="1200" dirty="0"/>
                        <a:t>Describe its relevance to your research.</a:t>
                      </a:r>
                    </a:p>
                    <a:p>
                      <a:pPr marL="0" lvl="0" indent="0" algn="l" defTabSz="533400">
                        <a:lnSpc>
                          <a:spcPct val="90000"/>
                        </a:lnSpc>
                        <a:spcBef>
                          <a:spcPct val="0"/>
                        </a:spcBef>
                        <a:spcAft>
                          <a:spcPct val="15000"/>
                        </a:spcAft>
                      </a:pPr>
                      <a:r>
                        <a:rPr lang="en-US" sz="1200" kern="1200" dirty="0"/>
                        <a:t>Was the article helpful?</a:t>
                      </a:r>
                    </a:p>
                    <a:p>
                      <a:pPr marL="0" lvl="0" indent="0" algn="l" defTabSz="533400">
                        <a:lnSpc>
                          <a:spcPct val="90000"/>
                        </a:lnSpc>
                        <a:spcBef>
                          <a:spcPct val="0"/>
                        </a:spcBef>
                        <a:spcAft>
                          <a:spcPct val="15000"/>
                        </a:spcAft>
                      </a:pPr>
                      <a:r>
                        <a:rPr lang="en-US" sz="1200" kern="1200" dirty="0"/>
                        <a:t>How does the article shape your research. </a:t>
                      </a:r>
                    </a:p>
                  </a:txBody>
                  <a:tcPr/>
                </a:tc>
                <a:extLst>
                  <a:ext uri="{0D108BD9-81ED-4DB2-BD59-A6C34878D82A}">
                    <a16:rowId xmlns:a16="http://schemas.microsoft.com/office/drawing/2014/main" val="3994788455"/>
                  </a:ext>
                </a:extLst>
              </a:tr>
            </a:tbl>
          </a:graphicData>
        </a:graphic>
      </p:graphicFrame>
      <p:sp>
        <p:nvSpPr>
          <p:cNvPr id="7" name="Title 2">
            <a:extLst>
              <a:ext uri="{FF2B5EF4-FFF2-40B4-BE49-F238E27FC236}">
                <a16:creationId xmlns:a16="http://schemas.microsoft.com/office/drawing/2014/main" id="{C91F8694-9E36-E748-B7E9-75007C7A7EE3}"/>
              </a:ext>
            </a:extLst>
          </p:cNvPr>
          <p:cNvSpPr txBox="1">
            <a:spLocks/>
          </p:cNvSpPr>
          <p:nvPr/>
        </p:nvSpPr>
        <p:spPr>
          <a:xfrm>
            <a:off x="1956611" y="192142"/>
            <a:ext cx="7756263" cy="73935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3600" dirty="0">
                <a:solidFill>
                  <a:prstClr val="black">
                    <a:lumMod val="75000"/>
                    <a:lumOff val="25000"/>
                  </a:prstClr>
                </a:solidFill>
              </a:rPr>
              <a:t>Annotated Bibliography Template</a:t>
            </a:r>
          </a:p>
        </p:txBody>
      </p:sp>
      <p:sp>
        <p:nvSpPr>
          <p:cNvPr id="5" name="Title 2">
            <a:extLst>
              <a:ext uri="{FF2B5EF4-FFF2-40B4-BE49-F238E27FC236}">
                <a16:creationId xmlns:a16="http://schemas.microsoft.com/office/drawing/2014/main" id="{C5815E64-2C03-6144-8D2C-637367BA273C}"/>
              </a:ext>
            </a:extLst>
          </p:cNvPr>
          <p:cNvSpPr txBox="1">
            <a:spLocks/>
          </p:cNvSpPr>
          <p:nvPr/>
        </p:nvSpPr>
        <p:spPr>
          <a:xfrm>
            <a:off x="1677930" y="810358"/>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r>
              <a:rPr lang="en-US" sz="1200" b="0" i="1" dirty="0">
                <a:solidFill>
                  <a:prstClr val="black">
                    <a:lumMod val="75000"/>
                    <a:lumOff val="25000"/>
                  </a:prstClr>
                </a:solidFill>
              </a:rPr>
              <a:t>Deliver a table in below format. Keep column A as is. Fill columns B &amp; C. Do not include column D</a:t>
            </a:r>
          </a:p>
        </p:txBody>
      </p:sp>
    </p:spTree>
    <p:extLst>
      <p:ext uri="{BB962C8B-B14F-4D97-AF65-F5344CB8AC3E}">
        <p14:creationId xmlns:p14="http://schemas.microsoft.com/office/powerpoint/2010/main" val="226079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52600" y="1307148"/>
          <a:ext cx="8789670" cy="205680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a:t>
                      </a:r>
                      <a:r>
                        <a:rPr lang="en-US" sz="1200" dirty="0" err="1"/>
                        <a:t>lable</a:t>
                      </a:r>
                      <a:r>
                        <a:rPr lang="en-US" sz="1200" dirty="0"/>
                        <a:t>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2131809" y="211294"/>
            <a:ext cx="7756263" cy="657386"/>
          </a:xfrm>
        </p:spPr>
        <p:txBody>
          <a:bodyPr/>
          <a:lstStyle/>
          <a:p>
            <a:r>
              <a:rPr lang="en-US" sz="3600" dirty="0">
                <a:solidFill>
                  <a:srgbClr val="B22600"/>
                </a:solidFill>
              </a:rPr>
              <a:t>Data Sources List</a:t>
            </a:r>
          </a:p>
        </p:txBody>
      </p:sp>
      <p:sp>
        <p:nvSpPr>
          <p:cNvPr id="2" name="TextBox 1">
            <a:extLst>
              <a:ext uri="{FF2B5EF4-FFF2-40B4-BE49-F238E27FC236}">
                <a16:creationId xmlns:a16="http://schemas.microsoft.com/office/drawing/2014/main" id="{2D33D1F9-2A62-AD41-A314-7983E41F0E3B}"/>
              </a:ext>
            </a:extLst>
          </p:cNvPr>
          <p:cNvSpPr txBox="1"/>
          <p:nvPr/>
        </p:nvSpPr>
        <p:spPr>
          <a:xfrm>
            <a:off x="2131809" y="885160"/>
            <a:ext cx="4817729" cy="276999"/>
          </a:xfrm>
          <a:prstGeom prst="rect">
            <a:avLst/>
          </a:prstGeom>
          <a:noFill/>
        </p:spPr>
        <p:txBody>
          <a:bodyPr wrap="none" rtlCol="0">
            <a:spAutoFit/>
          </a:bodyPr>
          <a:lstStyle/>
          <a:p>
            <a:pPr>
              <a:defRPr/>
            </a:pPr>
            <a:r>
              <a:rPr lang="en-US" sz="1200" i="1" dirty="0">
                <a:solidFill>
                  <a:prstClr val="black"/>
                </a:solidFill>
                <a:latin typeface="Calibri"/>
              </a:rPr>
              <a:t>For each data source in your praxis, complete a row in the below template.</a:t>
            </a:r>
          </a:p>
        </p:txBody>
      </p:sp>
    </p:spTree>
    <p:extLst>
      <p:ext uri="{BB962C8B-B14F-4D97-AF65-F5344CB8AC3E}">
        <p14:creationId xmlns:p14="http://schemas.microsoft.com/office/powerpoint/2010/main" val="68384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409B32-7515-0943-B282-9E9B67AAB8DF}"/>
              </a:ext>
            </a:extLst>
          </p:cNvPr>
          <p:cNvSpPr>
            <a:spLocks noGrp="1"/>
          </p:cNvSpPr>
          <p:nvPr>
            <p:ph idx="1"/>
          </p:nvPr>
        </p:nvSpPr>
        <p:spPr>
          <a:xfrm>
            <a:off x="2223250" y="1517208"/>
            <a:ext cx="7745505" cy="3170264"/>
          </a:xfrm>
        </p:spPr>
        <p:txBody>
          <a:bodyPr/>
          <a:lstStyle/>
          <a:p>
            <a:r>
              <a:rPr lang="en-US" sz="1200" dirty="0">
                <a:solidFill>
                  <a:schemeClr val="tx1"/>
                </a:solidFill>
              </a:rPr>
              <a:t>Copy and paste a row from your Data Source List Slide below the slide title.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pPr marL="0" indent="0">
              <a:buNone/>
            </a:pPr>
            <a:endParaRPr lang="en-US" sz="1200" dirty="0">
              <a:solidFill>
                <a:schemeClr val="tx1"/>
              </a:solidFill>
            </a:endParaRPr>
          </a:p>
          <a:p>
            <a:endParaRPr lang="en-US" sz="1200" dirty="0">
              <a:solidFill>
                <a:schemeClr val="tx1"/>
              </a:solidFill>
            </a:endParaRPr>
          </a:p>
          <a:p>
            <a:r>
              <a:rPr lang="en-US" sz="1200" dirty="0">
                <a:solidFill>
                  <a:schemeClr val="tx1"/>
                </a:solidFill>
              </a:rPr>
              <a:t> Provide a single bullet that explains Purpose of Usage pf the data </a:t>
            </a:r>
            <a:r>
              <a:rPr lang="en-US" sz="1200" dirty="0"/>
              <a:t>( single bullet &lt;30 words)</a:t>
            </a:r>
            <a:endParaRPr lang="en-US" sz="1200" dirty="0">
              <a:solidFill>
                <a:schemeClr val="tx1"/>
              </a:solidFill>
            </a:endParaRPr>
          </a:p>
          <a:p>
            <a:r>
              <a:rPr lang="en-US" sz="1200" dirty="0">
                <a:solidFill>
                  <a:schemeClr val="tx1"/>
                </a:solidFill>
              </a:rPr>
              <a:t> Provide up to 3 bullets discussing any Data treatment (e.g. mask, filter or clean the data set ) (each bullets &lt;30 words)</a:t>
            </a:r>
          </a:p>
          <a:p>
            <a:r>
              <a:rPr lang="en-US" sz="1200" dirty="0">
                <a:solidFill>
                  <a:schemeClr val="tx1"/>
                </a:solidFill>
              </a:rPr>
              <a:t>Provide a</a:t>
            </a:r>
            <a:r>
              <a:rPr lang="en-US" sz="1200" dirty="0"/>
              <a:t> few records will serve the purpose. Do not provide the entire data set. </a:t>
            </a:r>
          </a:p>
          <a:p>
            <a:endParaRPr lang="en-US" sz="1200" dirty="0">
              <a:solidFill>
                <a:schemeClr val="tx1"/>
              </a:solidFill>
            </a:endParaRPr>
          </a:p>
          <a:p>
            <a:endParaRPr lang="en-US" sz="1200" dirty="0">
              <a:solidFill>
                <a:schemeClr val="tx1"/>
              </a:solidFill>
            </a:endParaRPr>
          </a:p>
          <a:p>
            <a:endParaRPr lang="en-US" sz="2400" dirty="0"/>
          </a:p>
          <a:p>
            <a:endParaRPr lang="en-US" dirty="0"/>
          </a:p>
        </p:txBody>
      </p:sp>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1924050" y="266287"/>
            <a:ext cx="8606790" cy="645437"/>
          </a:xfrm>
        </p:spPr>
        <p:txBody>
          <a:bodyPr/>
          <a:lstStyle/>
          <a:p>
            <a:r>
              <a:rPr lang="en-US" sz="3600" dirty="0">
                <a:solidFill>
                  <a:srgbClr val="B22600"/>
                </a:solidFill>
              </a:rPr>
              <a:t>Data Source Example</a:t>
            </a:r>
            <a:endParaRPr lang="en-US" sz="3600" dirty="0"/>
          </a:p>
        </p:txBody>
      </p:sp>
      <p:sp>
        <p:nvSpPr>
          <p:cNvPr id="4" name="TextBox 3">
            <a:extLst>
              <a:ext uri="{FF2B5EF4-FFF2-40B4-BE49-F238E27FC236}">
                <a16:creationId xmlns:a16="http://schemas.microsoft.com/office/drawing/2014/main" id="{F02F6D5F-B6BF-DE42-8538-6CB53E7A1F7A}"/>
              </a:ext>
            </a:extLst>
          </p:cNvPr>
          <p:cNvSpPr txBox="1"/>
          <p:nvPr/>
        </p:nvSpPr>
        <p:spPr>
          <a:xfrm>
            <a:off x="2338222" y="1075968"/>
            <a:ext cx="6584944" cy="276999"/>
          </a:xfrm>
          <a:prstGeom prst="rect">
            <a:avLst/>
          </a:prstGeom>
          <a:noFill/>
        </p:spPr>
        <p:txBody>
          <a:bodyPr wrap="none" rtlCol="0">
            <a:spAutoFit/>
          </a:bodyPr>
          <a:lstStyle/>
          <a:p>
            <a:pPr>
              <a:defRPr/>
            </a:pPr>
            <a:r>
              <a:rPr lang="en-US" sz="1200" b="1" i="1" dirty="0">
                <a:solidFill>
                  <a:prstClr val="black"/>
                </a:solidFill>
                <a:latin typeface="Calibri"/>
              </a:rPr>
              <a:t>For each of data sources listed in your Data Sources List slide, complete a Data Source Example slide.</a:t>
            </a:r>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nvGraphicFramePr>
        <p:xfrm>
          <a:off x="1832610" y="1872028"/>
          <a:ext cx="8789670" cy="1230312"/>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name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a:buChar char="•"/>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738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C5240E-225D-2840-8189-7982FC2A6974}"/>
              </a:ext>
            </a:extLst>
          </p:cNvPr>
          <p:cNvSpPr>
            <a:spLocks noGrp="1"/>
          </p:cNvSpPr>
          <p:nvPr>
            <p:ph idx="1"/>
          </p:nvPr>
        </p:nvSpPr>
        <p:spPr>
          <a:xfrm>
            <a:off x="2212491" y="1175643"/>
            <a:ext cx="8306921" cy="3876419"/>
          </a:xfrm>
        </p:spPr>
        <p:txBody>
          <a:bodyPr/>
          <a:lstStyle/>
          <a:p>
            <a:pPr lvl="1"/>
            <a:r>
              <a:rPr lang="en-US" sz="1200" dirty="0"/>
              <a:t>Provide a graphical representation of your research model/methodology/data analysis</a:t>
            </a:r>
          </a:p>
          <a:p>
            <a:pPr lvl="1"/>
            <a:r>
              <a:rPr lang="en-US" sz="1200" dirty="0"/>
              <a:t>The format should be either in the form of a Functional Flow Block Diagram, Data Flow Diagram, IDEF0 or a combination of 2 or more of these. Choose the one that you are most comfortable with. </a:t>
            </a:r>
          </a:p>
          <a:p>
            <a:pPr lvl="1"/>
            <a:r>
              <a:rPr lang="en-US" sz="1200" dirty="0"/>
              <a:t>Represent each step in your methodology as a block (i.e. function)</a:t>
            </a:r>
          </a:p>
          <a:p>
            <a:pPr lvl="1"/>
            <a:r>
              <a:rPr lang="en-US" sz="1200" dirty="0"/>
              <a:t>Make sure that each of the boxes address the why, what and how.</a:t>
            </a:r>
          </a:p>
          <a:p>
            <a:pPr lvl="1"/>
            <a:r>
              <a:rPr lang="en-US" sz="1200" dirty="0"/>
              <a:t>Each box should have a header that tells the reader the intent of the box (i.e. the why question).</a:t>
            </a:r>
          </a:p>
          <a:p>
            <a:pPr lvl="1"/>
            <a:r>
              <a:rPr lang="en-US" sz="1200" dirty="0"/>
              <a:t>Inside each box, provide a very short description of what is happening in the box.</a:t>
            </a:r>
          </a:p>
          <a:p>
            <a:pPr lvl="1"/>
            <a:r>
              <a:rPr lang="en-US" sz="1200" dirty="0"/>
              <a:t>Inside each box provide a short description of how the function will be implemented. </a:t>
            </a:r>
          </a:p>
          <a:p>
            <a:pPr lvl="1"/>
            <a:r>
              <a:rPr lang="en-US" sz="1200" dirty="0"/>
              <a:t>Label the data flows from one box to another. </a:t>
            </a:r>
          </a:p>
          <a:p>
            <a:pPr lvl="1"/>
            <a:r>
              <a:rPr lang="en-US" sz="1200" dirty="0"/>
              <a:t>Please include a box for model validation.</a:t>
            </a:r>
          </a:p>
          <a:p>
            <a:pPr lvl="1"/>
            <a:r>
              <a:rPr lang="en-US" sz="1200" dirty="0"/>
              <a:t>Please see the example </a:t>
            </a:r>
            <a:r>
              <a:rPr lang="en-US" sz="1200"/>
              <a:t>in following pages</a:t>
            </a:r>
            <a:endParaRPr lang="en-US" sz="1200" dirty="0"/>
          </a:p>
          <a:p>
            <a:endParaRPr lang="en-US" sz="2400" dirty="0"/>
          </a:p>
          <a:p>
            <a:endParaRPr lang="en-US" dirty="0"/>
          </a:p>
        </p:txBody>
      </p:sp>
      <p:sp>
        <p:nvSpPr>
          <p:cNvPr id="3" name="Title 2">
            <a:extLst>
              <a:ext uri="{FF2B5EF4-FFF2-40B4-BE49-F238E27FC236}">
                <a16:creationId xmlns:a16="http://schemas.microsoft.com/office/drawing/2014/main" id="{87B437C7-D671-9F4F-BD48-C83BD75E3275}"/>
              </a:ext>
            </a:extLst>
          </p:cNvPr>
          <p:cNvSpPr>
            <a:spLocks noGrp="1"/>
          </p:cNvSpPr>
          <p:nvPr>
            <p:ph type="title"/>
          </p:nvPr>
        </p:nvSpPr>
        <p:spPr>
          <a:xfrm>
            <a:off x="2212492" y="361424"/>
            <a:ext cx="7756263" cy="814219"/>
          </a:xfrm>
        </p:spPr>
        <p:txBody>
          <a:bodyPr/>
          <a:lstStyle/>
          <a:p>
            <a:r>
              <a:rPr lang="en-US" sz="3600" dirty="0">
                <a:solidFill>
                  <a:srgbClr val="FFC000"/>
                </a:solidFill>
              </a:rPr>
              <a:t>Graphical Model of Research</a:t>
            </a:r>
          </a:p>
        </p:txBody>
      </p:sp>
    </p:spTree>
    <p:extLst>
      <p:ext uri="{BB962C8B-B14F-4D97-AF65-F5344CB8AC3E}">
        <p14:creationId xmlns:p14="http://schemas.microsoft.com/office/powerpoint/2010/main" val="143044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B437C7-D671-9F4F-BD48-C83BD75E3275}"/>
              </a:ext>
            </a:extLst>
          </p:cNvPr>
          <p:cNvSpPr>
            <a:spLocks noGrp="1"/>
          </p:cNvSpPr>
          <p:nvPr>
            <p:ph type="title"/>
          </p:nvPr>
        </p:nvSpPr>
        <p:spPr>
          <a:xfrm>
            <a:off x="1788827" y="121829"/>
            <a:ext cx="7756263" cy="333902"/>
          </a:xfrm>
          <a:effectLst/>
        </p:spPr>
        <p:txBody>
          <a:bodyPr/>
          <a:lstStyle/>
          <a:p>
            <a:r>
              <a:rPr lang="en-US" sz="2400" dirty="0">
                <a:solidFill>
                  <a:schemeClr val="tx1"/>
                </a:solidFill>
              </a:rPr>
              <a:t>Example of Graphical Model of Research – Level 0</a:t>
            </a:r>
          </a:p>
        </p:txBody>
      </p:sp>
      <p:sp>
        <p:nvSpPr>
          <p:cNvPr id="7" name="Rectangle 6">
            <a:extLst>
              <a:ext uri="{FF2B5EF4-FFF2-40B4-BE49-F238E27FC236}">
                <a16:creationId xmlns:a16="http://schemas.microsoft.com/office/drawing/2014/main" id="{CBA53EDC-ABBA-3700-94FC-0ABD191FC7A2}"/>
              </a:ext>
            </a:extLst>
          </p:cNvPr>
          <p:cNvSpPr/>
          <p:nvPr/>
        </p:nvSpPr>
        <p:spPr>
          <a:xfrm>
            <a:off x="1788827" y="676743"/>
            <a:ext cx="2507593" cy="2377189"/>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400" b="1" dirty="0">
                <a:solidFill>
                  <a:prstClr val="black"/>
                </a:solidFill>
                <a:latin typeface="Calibri"/>
              </a:rPr>
              <a:t>1. Data Collection &amp; EDA</a:t>
            </a:r>
          </a:p>
          <a:p>
            <a:pPr defTabSz="457200">
              <a:defRPr/>
            </a:pPr>
            <a:r>
              <a:rPr lang="en-US" sz="1200" b="1" dirty="0">
                <a:solidFill>
                  <a:prstClr val="black"/>
                </a:solidFill>
                <a:latin typeface="Calibri"/>
              </a:rPr>
              <a:t>What?</a:t>
            </a:r>
            <a:r>
              <a:rPr lang="en-US" sz="1200" dirty="0">
                <a:solidFill>
                  <a:prstClr val="black"/>
                </a:solidFill>
                <a:latin typeface="Calibri"/>
              </a:rPr>
              <a:t> Obtain publicly available insider threat dataset (CMU CERT Insider Threat dataset) and perform exploratory data analysis (EDA) to understand data structure, distribution, and characteristics.</a:t>
            </a:r>
          </a:p>
          <a:p>
            <a:pPr defTabSz="457200">
              <a:defRPr/>
            </a:pPr>
            <a:r>
              <a:rPr lang="en-US" sz="1200" b="1" dirty="0">
                <a:solidFill>
                  <a:prstClr val="black"/>
                </a:solidFill>
                <a:latin typeface="Calibri"/>
              </a:rPr>
              <a:t>Why?</a:t>
            </a:r>
            <a:r>
              <a:rPr lang="en-US" sz="1200" dirty="0">
                <a:solidFill>
                  <a:prstClr val="black"/>
                </a:solidFill>
                <a:latin typeface="Calibri"/>
              </a:rPr>
              <a:t> To acquire and analyze available insider threat dataset.</a:t>
            </a:r>
          </a:p>
          <a:p>
            <a:pPr defTabSz="457200">
              <a:defRPr/>
            </a:pPr>
            <a:r>
              <a:rPr lang="en-US" sz="1200" b="1" dirty="0">
                <a:solidFill>
                  <a:prstClr val="black"/>
                </a:solidFill>
                <a:latin typeface="Calibri"/>
              </a:rPr>
              <a:t>How?</a:t>
            </a:r>
            <a:r>
              <a:rPr lang="en-US" sz="1200" dirty="0">
                <a:solidFill>
                  <a:prstClr val="black"/>
                </a:solidFill>
                <a:latin typeface="Calibri"/>
              </a:rPr>
              <a:t> Download data. Use </a:t>
            </a:r>
            <a:r>
              <a:rPr lang="en-US" sz="1200" i="1" dirty="0">
                <a:solidFill>
                  <a:prstClr val="black"/>
                </a:solidFill>
                <a:latin typeface="Calibri"/>
              </a:rPr>
              <a:t>pandas</a:t>
            </a:r>
            <a:r>
              <a:rPr lang="en-US" sz="1200" dirty="0">
                <a:solidFill>
                  <a:prstClr val="black"/>
                </a:solidFill>
                <a:latin typeface="Calibri"/>
              </a:rPr>
              <a:t>, </a:t>
            </a:r>
            <a:r>
              <a:rPr lang="en-US" sz="1200" i="1" dirty="0">
                <a:solidFill>
                  <a:prstClr val="black"/>
                </a:solidFill>
                <a:latin typeface="Calibri"/>
              </a:rPr>
              <a:t>matplotlib</a:t>
            </a:r>
            <a:r>
              <a:rPr lang="en-US" sz="1200" dirty="0">
                <a:solidFill>
                  <a:prstClr val="black"/>
                </a:solidFill>
                <a:latin typeface="Calibri"/>
              </a:rPr>
              <a:t> and </a:t>
            </a:r>
            <a:r>
              <a:rPr lang="en-US" sz="1200" i="1" dirty="0">
                <a:solidFill>
                  <a:prstClr val="black"/>
                </a:solidFill>
                <a:latin typeface="Calibri"/>
              </a:rPr>
              <a:t>seaborn</a:t>
            </a:r>
            <a:r>
              <a:rPr lang="en-US" sz="1200" dirty="0">
                <a:solidFill>
                  <a:prstClr val="black"/>
                </a:solidFill>
                <a:latin typeface="Calibri"/>
              </a:rPr>
              <a:t> to ingest and perform EDA.</a:t>
            </a:r>
          </a:p>
        </p:txBody>
      </p:sp>
      <p:sp>
        <p:nvSpPr>
          <p:cNvPr id="8" name="Rectangle 7">
            <a:extLst>
              <a:ext uri="{FF2B5EF4-FFF2-40B4-BE49-F238E27FC236}">
                <a16:creationId xmlns:a16="http://schemas.microsoft.com/office/drawing/2014/main" id="{3C26A89D-9E87-64B1-2B3E-E67F241EC942}"/>
              </a:ext>
            </a:extLst>
          </p:cNvPr>
          <p:cNvSpPr/>
          <p:nvPr/>
        </p:nvSpPr>
        <p:spPr>
          <a:xfrm>
            <a:off x="7890322" y="707013"/>
            <a:ext cx="2512852" cy="2314278"/>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400" b="1" dirty="0">
                <a:solidFill>
                  <a:prstClr val="black"/>
                </a:solidFill>
                <a:latin typeface="Calibri"/>
              </a:rPr>
              <a:t>3. Feature Selection</a:t>
            </a:r>
          </a:p>
          <a:p>
            <a:pPr defTabSz="457200">
              <a:defRPr/>
            </a:pPr>
            <a:r>
              <a:rPr lang="en-US" sz="1200" b="1" dirty="0">
                <a:solidFill>
                  <a:prstClr val="black"/>
                </a:solidFill>
                <a:latin typeface="Calibri"/>
              </a:rPr>
              <a:t>What? </a:t>
            </a:r>
            <a:r>
              <a:rPr lang="en-US" sz="1200" dirty="0">
                <a:solidFill>
                  <a:prstClr val="black"/>
                </a:solidFill>
                <a:latin typeface="Calibri"/>
              </a:rPr>
              <a:t>Identify key indicators from data set and select the most relevant features for insider threat detection</a:t>
            </a:r>
          </a:p>
          <a:p>
            <a:pPr defTabSz="457200">
              <a:defRPr/>
            </a:pPr>
            <a:r>
              <a:rPr lang="en-US" sz="1200" b="1" dirty="0">
                <a:solidFill>
                  <a:prstClr val="black"/>
                </a:solidFill>
                <a:latin typeface="Calibri"/>
              </a:rPr>
              <a:t>Why? </a:t>
            </a:r>
            <a:r>
              <a:rPr lang="en-US" sz="1200" dirty="0">
                <a:solidFill>
                  <a:prstClr val="black"/>
                </a:solidFill>
                <a:latin typeface="Calibri"/>
              </a:rPr>
              <a:t>To identify relevant features that balances accuracy and efficiency</a:t>
            </a:r>
          </a:p>
          <a:p>
            <a:pPr defTabSz="457200">
              <a:defRPr/>
            </a:pPr>
            <a:r>
              <a:rPr lang="en-US" sz="1200" b="1" dirty="0">
                <a:solidFill>
                  <a:prstClr val="black"/>
                </a:solidFill>
                <a:latin typeface="Calibri"/>
              </a:rPr>
              <a:t>How?</a:t>
            </a:r>
            <a:r>
              <a:rPr lang="en-US" sz="1200" dirty="0">
                <a:solidFill>
                  <a:prstClr val="black"/>
                </a:solidFill>
                <a:latin typeface="Calibri"/>
              </a:rPr>
              <a:t> Leverage expert/domain knowledge to engineer features indicative of insider threat behaviors. Use </a:t>
            </a:r>
            <a:r>
              <a:rPr lang="en-US" sz="1200" i="1" dirty="0" err="1">
                <a:solidFill>
                  <a:prstClr val="black"/>
                </a:solidFill>
                <a:latin typeface="Calibri"/>
              </a:rPr>
              <a:t>dfs</a:t>
            </a:r>
            <a:r>
              <a:rPr lang="en-US" sz="1200" dirty="0">
                <a:solidFill>
                  <a:prstClr val="black"/>
                </a:solidFill>
                <a:latin typeface="Calibri"/>
              </a:rPr>
              <a:t> to perform synthesis and additional feature selection.</a:t>
            </a:r>
          </a:p>
        </p:txBody>
      </p:sp>
      <p:sp>
        <p:nvSpPr>
          <p:cNvPr id="9" name="Rectangle 8">
            <a:extLst>
              <a:ext uri="{FF2B5EF4-FFF2-40B4-BE49-F238E27FC236}">
                <a16:creationId xmlns:a16="http://schemas.microsoft.com/office/drawing/2014/main" id="{FD40E17B-DE9D-CC37-3536-60111E6EE528}"/>
              </a:ext>
            </a:extLst>
          </p:cNvPr>
          <p:cNvSpPr/>
          <p:nvPr/>
        </p:nvSpPr>
        <p:spPr>
          <a:xfrm>
            <a:off x="1788827" y="3507037"/>
            <a:ext cx="2507593" cy="2356060"/>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400" b="1">
                <a:solidFill>
                  <a:prstClr val="black"/>
                </a:solidFill>
                <a:latin typeface="Calibri"/>
              </a:rPr>
              <a:t>4. ML Model Development </a:t>
            </a:r>
          </a:p>
          <a:p>
            <a:pPr defTabSz="457200">
              <a:defRPr/>
            </a:pPr>
            <a:r>
              <a:rPr lang="en-US" sz="1200" b="1">
                <a:solidFill>
                  <a:prstClr val="black"/>
                </a:solidFill>
                <a:latin typeface="Calibri"/>
              </a:rPr>
              <a:t>What? </a:t>
            </a:r>
            <a:r>
              <a:rPr lang="en-US" sz="1200">
                <a:solidFill>
                  <a:prstClr val="black"/>
                </a:solidFill>
                <a:latin typeface="Calibri"/>
              </a:rPr>
              <a:t>Train and experiment identified models that accurately and efficiently predicts insider </a:t>
            </a:r>
            <a:r>
              <a:rPr lang="en-US" sz="1200" err="1">
                <a:solidFill>
                  <a:prstClr val="black"/>
                </a:solidFill>
                <a:latin typeface="Calibri"/>
              </a:rPr>
              <a:t>threats</a:t>
            </a:r>
            <a:endParaRPr lang="en-US" sz="1200">
              <a:solidFill>
                <a:prstClr val="black"/>
              </a:solidFill>
              <a:latin typeface="Calibri"/>
            </a:endParaRPr>
          </a:p>
          <a:p>
            <a:pPr defTabSz="457200">
              <a:defRPr/>
            </a:pPr>
            <a:r>
              <a:rPr lang="en-US" sz="1200" b="1">
                <a:solidFill>
                  <a:prstClr val="black"/>
                </a:solidFill>
                <a:latin typeface="Calibri"/>
              </a:rPr>
              <a:t>Why?</a:t>
            </a:r>
            <a:r>
              <a:rPr lang="en-US" sz="1200">
                <a:solidFill>
                  <a:prstClr val="black"/>
                </a:solidFill>
                <a:latin typeface="Calibri"/>
              </a:rPr>
              <a:t> To design and train models (RF, XGB, </a:t>
            </a:r>
            <a:r>
              <a:rPr lang="en-US" sz="1200" err="1">
                <a:solidFill>
                  <a:prstClr val="black"/>
                </a:solidFill>
                <a:latin typeface="Calibri"/>
              </a:rPr>
              <a:t>LightGBM</a:t>
            </a:r>
            <a:r>
              <a:rPr lang="en-US" sz="1200">
                <a:solidFill>
                  <a:prstClr val="black"/>
                </a:solidFill>
                <a:latin typeface="Calibri"/>
              </a:rPr>
              <a:t>) that predicts insider threats based on users’ system behaviors</a:t>
            </a:r>
          </a:p>
          <a:p>
            <a:pPr defTabSz="457200">
              <a:defRPr/>
            </a:pPr>
            <a:r>
              <a:rPr lang="en-US" sz="1200" b="1">
                <a:solidFill>
                  <a:prstClr val="black"/>
                </a:solidFill>
                <a:latin typeface="Calibri"/>
              </a:rPr>
              <a:t>How?</a:t>
            </a:r>
            <a:r>
              <a:rPr lang="en-US" sz="1200">
                <a:solidFill>
                  <a:prstClr val="black"/>
                </a:solidFill>
                <a:latin typeface="Calibri"/>
              </a:rPr>
              <a:t> Use </a:t>
            </a:r>
            <a:r>
              <a:rPr lang="en-US" sz="1200" i="1" err="1">
                <a:solidFill>
                  <a:prstClr val="black"/>
                </a:solidFill>
                <a:latin typeface="Calibri"/>
              </a:rPr>
              <a:t>sklearn</a:t>
            </a:r>
            <a:r>
              <a:rPr lang="en-US" sz="1200">
                <a:solidFill>
                  <a:prstClr val="black"/>
                </a:solidFill>
                <a:latin typeface="Calibri"/>
              </a:rPr>
              <a:t> and other libraries for model development and tuning. Use </a:t>
            </a:r>
            <a:r>
              <a:rPr lang="en-US" sz="1200" i="1">
                <a:solidFill>
                  <a:prstClr val="black"/>
                </a:solidFill>
                <a:latin typeface="Calibri"/>
              </a:rPr>
              <a:t>matplotlib</a:t>
            </a:r>
            <a:r>
              <a:rPr lang="en-US" sz="1200">
                <a:solidFill>
                  <a:prstClr val="black"/>
                </a:solidFill>
                <a:latin typeface="Calibri"/>
              </a:rPr>
              <a:t> for data visualization. </a:t>
            </a:r>
            <a:endParaRPr lang="en-US" sz="1200" b="1">
              <a:solidFill>
                <a:prstClr val="black"/>
              </a:solidFill>
              <a:latin typeface="Calibri"/>
            </a:endParaRPr>
          </a:p>
        </p:txBody>
      </p:sp>
      <p:sp>
        <p:nvSpPr>
          <p:cNvPr id="10" name="Rectangle 9">
            <a:extLst>
              <a:ext uri="{FF2B5EF4-FFF2-40B4-BE49-F238E27FC236}">
                <a16:creationId xmlns:a16="http://schemas.microsoft.com/office/drawing/2014/main" id="{B6212439-A150-3E22-5114-1F997E6DEC96}"/>
              </a:ext>
            </a:extLst>
          </p:cNvPr>
          <p:cNvSpPr/>
          <p:nvPr/>
        </p:nvSpPr>
        <p:spPr>
          <a:xfrm>
            <a:off x="4720085" y="3678489"/>
            <a:ext cx="2746573" cy="2015557"/>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a:solidFill>
                  <a:prstClr val="black"/>
                </a:solidFill>
                <a:latin typeface="Calibri"/>
              </a:rPr>
              <a:t>5. Model Parameter Tuning</a:t>
            </a:r>
          </a:p>
          <a:p>
            <a:pPr defTabSz="457200"/>
            <a:r>
              <a:rPr lang="en-US" sz="1200" b="1">
                <a:solidFill>
                  <a:prstClr val="black"/>
                </a:solidFill>
                <a:latin typeface="Calibri"/>
              </a:rPr>
              <a:t>What?</a:t>
            </a:r>
            <a:r>
              <a:rPr lang="en-US" sz="1200">
                <a:solidFill>
                  <a:prstClr val="black"/>
                </a:solidFill>
                <a:latin typeface="Calibri"/>
              </a:rPr>
              <a:t> Adjust, experiment and fine-tune each model’s hyperparameters while ensuring accuracy and efficient processing times</a:t>
            </a:r>
          </a:p>
          <a:p>
            <a:pPr defTabSz="457200"/>
            <a:r>
              <a:rPr lang="en-US" sz="1200" b="1">
                <a:solidFill>
                  <a:prstClr val="black"/>
                </a:solidFill>
                <a:latin typeface="Calibri"/>
              </a:rPr>
              <a:t>Why?</a:t>
            </a:r>
            <a:r>
              <a:rPr lang="en-US" sz="1200">
                <a:solidFill>
                  <a:prstClr val="black"/>
                </a:solidFill>
                <a:latin typeface="Calibri"/>
              </a:rPr>
              <a:t> To improve on accuracy and reduce overfitting for each model</a:t>
            </a:r>
          </a:p>
          <a:p>
            <a:pPr defTabSz="457200"/>
            <a:r>
              <a:rPr lang="en-US" sz="1200" b="1">
                <a:solidFill>
                  <a:prstClr val="black"/>
                </a:solidFill>
                <a:latin typeface="Calibri"/>
              </a:rPr>
              <a:t>How?</a:t>
            </a:r>
            <a:r>
              <a:rPr lang="en-US" sz="1200">
                <a:solidFill>
                  <a:prstClr val="black"/>
                </a:solidFill>
                <a:latin typeface="Calibri"/>
              </a:rPr>
              <a:t> Apply various tuning techniques (Random Search, Bayesian Optimization). Use </a:t>
            </a:r>
            <a:r>
              <a:rPr lang="en-US" sz="1200" i="1" err="1">
                <a:solidFill>
                  <a:prstClr val="black"/>
                </a:solidFill>
                <a:latin typeface="Calibri"/>
              </a:rPr>
              <a:t>sklearn</a:t>
            </a:r>
            <a:r>
              <a:rPr lang="en-US" sz="1200">
                <a:solidFill>
                  <a:prstClr val="black"/>
                </a:solidFill>
                <a:latin typeface="Calibri"/>
              </a:rPr>
              <a:t> or </a:t>
            </a:r>
            <a:r>
              <a:rPr lang="en-US" sz="1200" i="1" err="1">
                <a:solidFill>
                  <a:prstClr val="black"/>
                </a:solidFill>
                <a:latin typeface="Calibri"/>
              </a:rPr>
              <a:t>GridSearchCV</a:t>
            </a:r>
            <a:r>
              <a:rPr lang="en-US" sz="1200">
                <a:solidFill>
                  <a:prstClr val="black"/>
                </a:solidFill>
                <a:latin typeface="Calibri"/>
              </a:rPr>
              <a:t>.</a:t>
            </a:r>
          </a:p>
        </p:txBody>
      </p:sp>
      <p:sp>
        <p:nvSpPr>
          <p:cNvPr id="12" name="Rectangle 11">
            <a:extLst>
              <a:ext uri="{FF2B5EF4-FFF2-40B4-BE49-F238E27FC236}">
                <a16:creationId xmlns:a16="http://schemas.microsoft.com/office/drawing/2014/main" id="{29054C9D-0ADF-8AE8-FFD4-80FC0F57FE8E}"/>
              </a:ext>
            </a:extLst>
          </p:cNvPr>
          <p:cNvSpPr/>
          <p:nvPr/>
        </p:nvSpPr>
        <p:spPr>
          <a:xfrm>
            <a:off x="7890322" y="3507037"/>
            <a:ext cx="2622014" cy="2356060"/>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a:solidFill>
                  <a:prstClr val="black"/>
                </a:solidFill>
                <a:latin typeface="Calibri"/>
              </a:rPr>
              <a:t>6. Evaluate and Validate Model</a:t>
            </a:r>
          </a:p>
          <a:p>
            <a:pPr defTabSz="457200"/>
            <a:r>
              <a:rPr lang="en-US" sz="1200" b="1">
                <a:solidFill>
                  <a:prstClr val="black"/>
                </a:solidFill>
                <a:latin typeface="Calibri"/>
              </a:rPr>
              <a:t>What?</a:t>
            </a:r>
            <a:r>
              <a:rPr lang="en-US" sz="1200">
                <a:solidFill>
                  <a:prstClr val="black"/>
                </a:solidFill>
                <a:latin typeface="Calibri"/>
              </a:rPr>
              <a:t> Evaluate the model with Test data to determine for accuracy and processing times</a:t>
            </a:r>
          </a:p>
          <a:p>
            <a:pPr defTabSz="457200"/>
            <a:r>
              <a:rPr lang="en-US" sz="1200" b="1">
                <a:solidFill>
                  <a:prstClr val="black"/>
                </a:solidFill>
                <a:latin typeface="Calibri"/>
              </a:rPr>
              <a:t>Why?</a:t>
            </a:r>
            <a:r>
              <a:rPr lang="en-US" sz="1200">
                <a:solidFill>
                  <a:prstClr val="black"/>
                </a:solidFill>
                <a:latin typeface="Calibri"/>
              </a:rPr>
              <a:t> To validate performance and ensure that the ML model is accurate and does not overfit/underfit</a:t>
            </a:r>
          </a:p>
          <a:p>
            <a:pPr defTabSz="457200"/>
            <a:r>
              <a:rPr lang="en-US" sz="1200" b="1">
                <a:solidFill>
                  <a:prstClr val="black"/>
                </a:solidFill>
                <a:latin typeface="Calibri"/>
              </a:rPr>
              <a:t>How?</a:t>
            </a:r>
            <a:r>
              <a:rPr lang="en-US" sz="1200">
                <a:solidFill>
                  <a:prstClr val="black"/>
                </a:solidFill>
                <a:latin typeface="Calibri"/>
              </a:rPr>
              <a:t> Use </a:t>
            </a:r>
            <a:r>
              <a:rPr lang="en-US" sz="1200" i="1" err="1">
                <a:solidFill>
                  <a:prstClr val="black"/>
                </a:solidFill>
                <a:latin typeface="Calibri"/>
              </a:rPr>
              <a:t>sklearn</a:t>
            </a:r>
            <a:r>
              <a:rPr lang="en-US" sz="1200">
                <a:solidFill>
                  <a:prstClr val="black"/>
                </a:solidFill>
                <a:latin typeface="Calibri"/>
              </a:rPr>
              <a:t> to obtain evaluation metrics like accuracy, precision, recall, confusion matrix and AUC-ROC, and </a:t>
            </a:r>
            <a:r>
              <a:rPr lang="en-US" sz="1200" i="1" err="1">
                <a:solidFill>
                  <a:prstClr val="black"/>
                </a:solidFill>
                <a:latin typeface="Calibri"/>
              </a:rPr>
              <a:t>Streamlit</a:t>
            </a:r>
            <a:r>
              <a:rPr lang="en-US" sz="1200">
                <a:solidFill>
                  <a:prstClr val="black"/>
                </a:solidFill>
                <a:latin typeface="Calibri"/>
              </a:rPr>
              <a:t> for visualization. Compare results against other models.</a:t>
            </a:r>
          </a:p>
        </p:txBody>
      </p:sp>
      <p:cxnSp>
        <p:nvCxnSpPr>
          <p:cNvPr id="17" name="Connector: Elbow 16">
            <a:extLst>
              <a:ext uri="{FF2B5EF4-FFF2-40B4-BE49-F238E27FC236}">
                <a16:creationId xmlns:a16="http://schemas.microsoft.com/office/drawing/2014/main" id="{6F8BEEB9-92D4-7F95-E4E2-9BDF8685152A}"/>
              </a:ext>
            </a:extLst>
          </p:cNvPr>
          <p:cNvCxnSpPr>
            <a:cxnSpLocks/>
            <a:stCxn id="10" idx="3"/>
            <a:endCxn id="12" idx="1"/>
          </p:cNvCxnSpPr>
          <p:nvPr/>
        </p:nvCxnSpPr>
        <p:spPr>
          <a:xfrm flipV="1">
            <a:off x="7466658" y="4685067"/>
            <a:ext cx="423665" cy="120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2B098325-0AB3-87DE-7693-3FE91E6CE864}"/>
              </a:ext>
            </a:extLst>
          </p:cNvPr>
          <p:cNvSpPr/>
          <p:nvPr/>
        </p:nvSpPr>
        <p:spPr>
          <a:xfrm>
            <a:off x="4720085" y="676744"/>
            <a:ext cx="2746573" cy="2377189"/>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400" b="1" dirty="0">
                <a:solidFill>
                  <a:prstClr val="black"/>
                </a:solidFill>
                <a:latin typeface="Calibri"/>
              </a:rPr>
              <a:t>2. Data Pre-Processing</a:t>
            </a:r>
          </a:p>
          <a:p>
            <a:pPr defTabSz="457200">
              <a:defRPr/>
            </a:pPr>
            <a:r>
              <a:rPr lang="en-US" sz="1200" b="1" dirty="0">
                <a:solidFill>
                  <a:prstClr val="black"/>
                </a:solidFill>
                <a:latin typeface="Calibri"/>
              </a:rPr>
              <a:t>What?</a:t>
            </a:r>
            <a:r>
              <a:rPr lang="en-US" sz="1200" dirty="0">
                <a:solidFill>
                  <a:prstClr val="black"/>
                </a:solidFill>
                <a:latin typeface="Calibri"/>
              </a:rPr>
              <a:t> Analyze and perform data cleaning, categorical encoding and data balancing, as necessary. Split data into train-test sets.</a:t>
            </a:r>
          </a:p>
          <a:p>
            <a:pPr defTabSz="457200">
              <a:defRPr/>
            </a:pPr>
            <a:r>
              <a:rPr lang="en-US" sz="1200" b="1" dirty="0">
                <a:solidFill>
                  <a:prstClr val="black"/>
                </a:solidFill>
                <a:latin typeface="Calibri"/>
              </a:rPr>
              <a:t>Why?</a:t>
            </a:r>
            <a:r>
              <a:rPr lang="en-US" sz="1200" dirty="0">
                <a:solidFill>
                  <a:prstClr val="black"/>
                </a:solidFill>
                <a:latin typeface="Calibri"/>
              </a:rPr>
              <a:t> To prepare dataset used in training and validating ML models.</a:t>
            </a:r>
          </a:p>
          <a:p>
            <a:pPr defTabSz="457200">
              <a:defRPr/>
            </a:pPr>
            <a:r>
              <a:rPr lang="en-US" sz="1200" b="1" dirty="0">
                <a:solidFill>
                  <a:prstClr val="black"/>
                </a:solidFill>
                <a:latin typeface="Calibri"/>
              </a:rPr>
              <a:t>How?</a:t>
            </a:r>
            <a:r>
              <a:rPr lang="en-US" sz="1200" dirty="0">
                <a:solidFill>
                  <a:prstClr val="black"/>
                </a:solidFill>
                <a:latin typeface="Calibri"/>
              </a:rPr>
              <a:t> Drop null records. Use </a:t>
            </a:r>
            <a:r>
              <a:rPr lang="en-US" sz="1200" i="1" dirty="0" err="1">
                <a:solidFill>
                  <a:prstClr val="black"/>
                </a:solidFill>
                <a:latin typeface="Calibri"/>
              </a:rPr>
              <a:t>sklearn</a:t>
            </a:r>
            <a:r>
              <a:rPr lang="en-US" sz="1200" dirty="0">
                <a:solidFill>
                  <a:prstClr val="black"/>
                </a:solidFill>
                <a:latin typeface="Calibri"/>
              </a:rPr>
              <a:t> to perform data treatment, encoding and transformation on data set. Perform data balancing.</a:t>
            </a:r>
          </a:p>
        </p:txBody>
      </p:sp>
      <p:cxnSp>
        <p:nvCxnSpPr>
          <p:cNvPr id="19" name="Connector: Elbow 18">
            <a:extLst>
              <a:ext uri="{FF2B5EF4-FFF2-40B4-BE49-F238E27FC236}">
                <a16:creationId xmlns:a16="http://schemas.microsoft.com/office/drawing/2014/main" id="{E450A66F-3BA8-3AA2-E979-3CB0D80BEB02}"/>
              </a:ext>
            </a:extLst>
          </p:cNvPr>
          <p:cNvCxnSpPr>
            <a:cxnSpLocks/>
            <a:stCxn id="7" idx="3"/>
            <a:endCxn id="2" idx="1"/>
          </p:cNvCxnSpPr>
          <p:nvPr/>
        </p:nvCxnSpPr>
        <p:spPr>
          <a:xfrm>
            <a:off x="4296420" y="1865338"/>
            <a:ext cx="423665" cy="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8A0D5547-0A10-E479-AA84-3EEBC4C1C4C0}"/>
              </a:ext>
            </a:extLst>
          </p:cNvPr>
          <p:cNvCxnSpPr>
            <a:cxnSpLocks/>
            <a:stCxn id="2" idx="3"/>
            <a:endCxn id="8" idx="1"/>
          </p:cNvCxnSpPr>
          <p:nvPr/>
        </p:nvCxnSpPr>
        <p:spPr>
          <a:xfrm flipV="1">
            <a:off x="7466658" y="1864152"/>
            <a:ext cx="423665" cy="1186"/>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0F485D8A-2941-03BB-8BD3-0833C5DF296C}"/>
              </a:ext>
            </a:extLst>
          </p:cNvPr>
          <p:cNvCxnSpPr>
            <a:cxnSpLocks/>
            <a:stCxn id="8" idx="2"/>
            <a:endCxn id="9" idx="0"/>
          </p:cNvCxnSpPr>
          <p:nvPr/>
        </p:nvCxnSpPr>
        <p:spPr>
          <a:xfrm rot="5400000">
            <a:off x="5851813" y="212103"/>
            <a:ext cx="485746" cy="6104125"/>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E9D17DE3-9657-CEB0-EBA4-E7518DF44844}"/>
              </a:ext>
            </a:extLst>
          </p:cNvPr>
          <p:cNvCxnSpPr>
            <a:cxnSpLocks/>
            <a:stCxn id="9" idx="3"/>
            <a:endCxn id="10" idx="1"/>
          </p:cNvCxnSpPr>
          <p:nvPr/>
        </p:nvCxnSpPr>
        <p:spPr>
          <a:xfrm>
            <a:off x="4296420" y="4685067"/>
            <a:ext cx="423665" cy="120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40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783020" y="64286"/>
            <a:ext cx="7756263" cy="481404"/>
          </a:xfrm>
          <a:effectLst/>
        </p:spPr>
        <p:txBody>
          <a:bodyPr/>
          <a:lstStyle/>
          <a:p>
            <a:r>
              <a:rPr lang="en-US" sz="2400" dirty="0">
                <a:solidFill>
                  <a:schemeClr val="tx1"/>
                </a:solidFill>
              </a:rPr>
              <a:t>Methodology Steps – Level 1 Breakdown</a:t>
            </a:r>
          </a:p>
        </p:txBody>
      </p:sp>
      <p:sp>
        <p:nvSpPr>
          <p:cNvPr id="12" name="Rectangle: Rounded Corners 11">
            <a:extLst>
              <a:ext uri="{FF2B5EF4-FFF2-40B4-BE49-F238E27FC236}">
                <a16:creationId xmlns:a16="http://schemas.microsoft.com/office/drawing/2014/main" id="{70559CD4-012D-4332-BB66-645F8114A5A6}"/>
              </a:ext>
            </a:extLst>
          </p:cNvPr>
          <p:cNvSpPr/>
          <p:nvPr/>
        </p:nvSpPr>
        <p:spPr>
          <a:xfrm>
            <a:off x="5429580" y="3365964"/>
            <a:ext cx="4278466" cy="1916601"/>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1.2 Perform Exploratory Data Analysis (EDA)</a:t>
            </a:r>
          </a:p>
          <a:p>
            <a:pPr defTabSz="457200"/>
            <a:r>
              <a:rPr lang="en-US" sz="1200" dirty="0">
                <a:solidFill>
                  <a:prstClr val="black"/>
                </a:solidFill>
                <a:latin typeface="Calibri"/>
              </a:rPr>
              <a:t>Using </a:t>
            </a:r>
            <a:r>
              <a:rPr lang="en-US" sz="1200" i="1" dirty="0">
                <a:solidFill>
                  <a:prstClr val="black"/>
                </a:solidFill>
                <a:latin typeface="Calibri"/>
              </a:rPr>
              <a:t>pandas</a:t>
            </a:r>
            <a:r>
              <a:rPr lang="en-US" sz="1200" dirty="0">
                <a:solidFill>
                  <a:prstClr val="black"/>
                </a:solidFill>
                <a:latin typeface="Calibri"/>
              </a:rPr>
              <a:t>, ingest dataset and perform EDA to understand data structure and characteristics. </a:t>
            </a:r>
          </a:p>
          <a:p>
            <a:pPr defTabSz="457200"/>
            <a:r>
              <a:rPr lang="en-US" sz="1200" dirty="0">
                <a:solidFill>
                  <a:prstClr val="black"/>
                </a:solidFill>
                <a:latin typeface="Calibri"/>
              </a:rPr>
              <a:t>Gather statistics on dataset (i.e., mean, distribution), identify missing or null values.</a:t>
            </a:r>
          </a:p>
          <a:p>
            <a:pPr defTabSz="457200"/>
            <a:r>
              <a:rPr lang="en-US" sz="1200" dirty="0">
                <a:solidFill>
                  <a:prstClr val="black"/>
                </a:solidFill>
                <a:latin typeface="Calibri"/>
              </a:rPr>
              <a:t>Identify patterns and outliers using boxplots, charts, heatmaps and other visualizations.</a:t>
            </a:r>
          </a:p>
          <a:p>
            <a:pPr defTabSz="457200"/>
            <a:r>
              <a:rPr lang="en-US" sz="1200" dirty="0">
                <a:solidFill>
                  <a:prstClr val="black"/>
                </a:solidFill>
                <a:latin typeface="Calibri"/>
              </a:rPr>
              <a:t>Using </a:t>
            </a:r>
            <a:r>
              <a:rPr lang="en-US" sz="1200" i="1" dirty="0">
                <a:solidFill>
                  <a:prstClr val="black"/>
                </a:solidFill>
                <a:latin typeface="Calibri"/>
              </a:rPr>
              <a:t>matplotlib </a:t>
            </a:r>
            <a:r>
              <a:rPr lang="en-US" sz="1200" dirty="0">
                <a:solidFill>
                  <a:prstClr val="black"/>
                </a:solidFill>
                <a:latin typeface="Calibri"/>
              </a:rPr>
              <a:t>and </a:t>
            </a:r>
            <a:r>
              <a:rPr lang="en-US" sz="1200" i="1" dirty="0">
                <a:solidFill>
                  <a:prstClr val="black"/>
                </a:solidFill>
                <a:latin typeface="Calibri"/>
              </a:rPr>
              <a:t>SNS</a:t>
            </a:r>
            <a:r>
              <a:rPr lang="en-US" sz="1200" dirty="0">
                <a:solidFill>
                  <a:prstClr val="black"/>
                </a:solidFill>
                <a:latin typeface="Calibri"/>
              </a:rPr>
              <a:t>, generate data visualizations to present data characteristics.</a:t>
            </a:r>
          </a:p>
        </p:txBody>
      </p:sp>
      <p:sp>
        <p:nvSpPr>
          <p:cNvPr id="13" name="Rectangle: Rounded Corners 12">
            <a:extLst>
              <a:ext uri="{FF2B5EF4-FFF2-40B4-BE49-F238E27FC236}">
                <a16:creationId xmlns:a16="http://schemas.microsoft.com/office/drawing/2014/main" id="{EE631AF8-2AB4-458B-BE6D-F22C018E3347}"/>
              </a:ext>
            </a:extLst>
          </p:cNvPr>
          <p:cNvSpPr/>
          <p:nvPr/>
        </p:nvSpPr>
        <p:spPr>
          <a:xfrm>
            <a:off x="5429580" y="845625"/>
            <a:ext cx="4278466" cy="2205952"/>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a:solidFill>
                  <a:prstClr val="black"/>
                </a:solidFill>
                <a:latin typeface="Calibri"/>
              </a:rPr>
              <a:t>1.1 Download CMU CERT dataset</a:t>
            </a:r>
          </a:p>
          <a:p>
            <a:pPr defTabSz="457200"/>
            <a:r>
              <a:rPr lang="en-US" sz="1200">
                <a:solidFill>
                  <a:prstClr val="black"/>
                </a:solidFill>
                <a:latin typeface="Calibri"/>
              </a:rPr>
              <a:t>Download CMU CERT insider threat dataset (15GB total size, 6 CSV files, 1K users) from </a:t>
            </a:r>
            <a:r>
              <a:rPr lang="en-US" sz="1200">
                <a:solidFill>
                  <a:prstClr val="black"/>
                </a:solidFill>
                <a:latin typeface="Calibri"/>
                <a:hlinkClick r:id="rId2"/>
              </a:rPr>
              <a:t>https://kilthub.cmu.edu/articles/dataset/Insider_Threat_Test_Dataset/12841247</a:t>
            </a:r>
            <a:r>
              <a:rPr lang="en-US" sz="1200">
                <a:solidFill>
                  <a:prstClr val="black"/>
                </a:solidFill>
                <a:latin typeface="Calibri"/>
              </a:rPr>
              <a:t> </a:t>
            </a:r>
          </a:p>
          <a:p>
            <a:pPr marL="685800" lvl="1" indent="-228600" defTabSz="457200">
              <a:buFont typeface="+mj-lt"/>
              <a:buAutoNum type="arabicPeriod"/>
            </a:pPr>
            <a:r>
              <a:rPr lang="en-US" sz="1200">
                <a:solidFill>
                  <a:prstClr val="black"/>
                </a:solidFill>
                <a:latin typeface="Calibri"/>
              </a:rPr>
              <a:t>Device.csv – 405K records</a:t>
            </a:r>
          </a:p>
          <a:p>
            <a:pPr marL="685800" lvl="1" indent="-228600" defTabSz="457200">
              <a:buFont typeface="+mj-lt"/>
              <a:buAutoNum type="arabicPeriod"/>
            </a:pPr>
            <a:r>
              <a:rPr lang="en-US" sz="1200">
                <a:solidFill>
                  <a:prstClr val="black"/>
                </a:solidFill>
                <a:latin typeface="Calibri"/>
              </a:rPr>
              <a:t>Email.csv – 2.6M records</a:t>
            </a:r>
          </a:p>
          <a:p>
            <a:pPr marL="685800" lvl="1" indent="-228600" defTabSz="457200">
              <a:buFont typeface="+mj-lt"/>
              <a:buAutoNum type="arabicPeriod"/>
            </a:pPr>
            <a:r>
              <a:rPr lang="en-US" sz="1200">
                <a:solidFill>
                  <a:prstClr val="black"/>
                </a:solidFill>
                <a:latin typeface="Calibri"/>
              </a:rPr>
              <a:t>File.csv – 445K records</a:t>
            </a:r>
          </a:p>
          <a:p>
            <a:pPr marL="685800" lvl="1" indent="-228600" defTabSz="457200">
              <a:buFont typeface="+mj-lt"/>
              <a:buAutoNum type="arabicPeriod"/>
            </a:pPr>
            <a:r>
              <a:rPr lang="en-US" sz="1200">
                <a:solidFill>
                  <a:prstClr val="black"/>
                </a:solidFill>
                <a:latin typeface="Calibri"/>
              </a:rPr>
              <a:t>Logon.csv – 854K records</a:t>
            </a:r>
          </a:p>
          <a:p>
            <a:pPr marL="685800" lvl="1" indent="-228600" defTabSz="457200">
              <a:buFont typeface="+mj-lt"/>
              <a:buAutoNum type="arabicPeriod"/>
            </a:pPr>
            <a:r>
              <a:rPr lang="en-US" sz="1200">
                <a:solidFill>
                  <a:prstClr val="black"/>
                </a:solidFill>
                <a:latin typeface="Calibri"/>
              </a:rPr>
              <a:t>HTTP.csv – 28.4M records</a:t>
            </a:r>
          </a:p>
          <a:p>
            <a:pPr marL="685800" lvl="1" indent="-228600" defTabSz="457200">
              <a:buFont typeface="+mj-lt"/>
              <a:buAutoNum type="arabicPeriod"/>
            </a:pPr>
            <a:r>
              <a:rPr lang="en-US" sz="1200">
                <a:solidFill>
                  <a:prstClr val="black"/>
                </a:solidFill>
                <a:latin typeface="Calibri"/>
              </a:rPr>
              <a:t>Psychometric.csv – 1,000 records</a:t>
            </a:r>
            <a:endParaRPr lang="en-US" sz="1200" i="1">
              <a:solidFill>
                <a:prstClr val="black"/>
              </a:solidFill>
              <a:latin typeface="Calibri"/>
            </a:endParaRPr>
          </a:p>
        </p:txBody>
      </p:sp>
      <p:cxnSp>
        <p:nvCxnSpPr>
          <p:cNvPr id="15" name="Connector: Elbow 14">
            <a:extLst>
              <a:ext uri="{FF2B5EF4-FFF2-40B4-BE49-F238E27FC236}">
                <a16:creationId xmlns:a16="http://schemas.microsoft.com/office/drawing/2014/main" id="{4FFAC464-73C9-4F2B-8059-B2AF1B3E9490}"/>
              </a:ext>
            </a:extLst>
          </p:cNvPr>
          <p:cNvCxnSpPr>
            <a:cxnSpLocks/>
            <a:stCxn id="14" idx="3"/>
            <a:endCxn id="13" idx="1"/>
          </p:cNvCxnSpPr>
          <p:nvPr/>
        </p:nvCxnSpPr>
        <p:spPr>
          <a:xfrm flipV="1">
            <a:off x="4524376" y="1948601"/>
            <a:ext cx="905205" cy="31235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BF3396-668E-45A9-A0E1-5AF179C78563}"/>
              </a:ext>
            </a:extLst>
          </p:cNvPr>
          <p:cNvCxnSpPr>
            <a:cxnSpLocks/>
            <a:stCxn id="14" idx="3"/>
            <a:endCxn id="12" idx="1"/>
          </p:cNvCxnSpPr>
          <p:nvPr/>
        </p:nvCxnSpPr>
        <p:spPr>
          <a:xfrm>
            <a:off x="4524376" y="2260956"/>
            <a:ext cx="905205" cy="206330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BD41B3AE-AE13-41BD-86BA-9EA02F8CC01A}"/>
              </a:ext>
            </a:extLst>
          </p:cNvPr>
          <p:cNvSpPr/>
          <p:nvPr/>
        </p:nvSpPr>
        <p:spPr>
          <a:xfrm>
            <a:off x="1783019" y="915746"/>
            <a:ext cx="2741356" cy="2690419"/>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600" b="1">
                <a:solidFill>
                  <a:prstClr val="black"/>
                </a:solidFill>
                <a:latin typeface="Calibri"/>
              </a:rPr>
              <a:t>1. Data Collection &amp; EDA</a:t>
            </a:r>
          </a:p>
          <a:p>
            <a:pPr defTabSz="457200">
              <a:defRPr/>
            </a:pPr>
            <a:r>
              <a:rPr lang="en-US" sz="1400" b="1">
                <a:solidFill>
                  <a:prstClr val="black"/>
                </a:solidFill>
                <a:latin typeface="Calibri"/>
              </a:rPr>
              <a:t>What?</a:t>
            </a:r>
            <a:r>
              <a:rPr lang="en-US" sz="1400">
                <a:solidFill>
                  <a:prstClr val="black"/>
                </a:solidFill>
                <a:latin typeface="Calibri"/>
              </a:rPr>
              <a:t> Obtain publicly available insider threat dataset (CMU CERT) and perform exploratory data analysis (EDA) to understand data structure, distribution, and characteristics.</a:t>
            </a:r>
          </a:p>
          <a:p>
            <a:pPr defTabSz="457200">
              <a:defRPr/>
            </a:pPr>
            <a:r>
              <a:rPr lang="en-US" sz="1400" b="1">
                <a:solidFill>
                  <a:prstClr val="black"/>
                </a:solidFill>
                <a:latin typeface="Calibri"/>
              </a:rPr>
              <a:t>Why?</a:t>
            </a:r>
            <a:r>
              <a:rPr lang="en-US" sz="1400">
                <a:solidFill>
                  <a:prstClr val="black"/>
                </a:solidFill>
                <a:latin typeface="Calibri"/>
              </a:rPr>
              <a:t> To acquire and analyze available insider threat dataset.</a:t>
            </a:r>
          </a:p>
          <a:p>
            <a:pPr defTabSz="457200">
              <a:defRPr/>
            </a:pPr>
            <a:r>
              <a:rPr lang="en-US" sz="1400" b="1">
                <a:solidFill>
                  <a:prstClr val="black"/>
                </a:solidFill>
                <a:latin typeface="Calibri"/>
              </a:rPr>
              <a:t>How?</a:t>
            </a:r>
            <a:r>
              <a:rPr lang="en-US" sz="1400">
                <a:solidFill>
                  <a:prstClr val="black"/>
                </a:solidFill>
                <a:latin typeface="Calibri"/>
              </a:rPr>
              <a:t> Download data. Use </a:t>
            </a:r>
            <a:r>
              <a:rPr lang="en-US" sz="1400" i="1">
                <a:solidFill>
                  <a:prstClr val="black"/>
                </a:solidFill>
                <a:latin typeface="Calibri"/>
              </a:rPr>
              <a:t>p</a:t>
            </a:r>
            <a:r>
              <a:rPr lang="en-US" sz="1400" i="1" err="1">
                <a:solidFill>
                  <a:prstClr val="black"/>
                </a:solidFill>
                <a:latin typeface="Calibri"/>
              </a:rPr>
              <a:t>andas</a:t>
            </a:r>
            <a:r>
              <a:rPr lang="en-US" sz="1400" i="1">
                <a:solidFill>
                  <a:prstClr val="black"/>
                </a:solidFill>
                <a:latin typeface="Calibri"/>
              </a:rPr>
              <a:t>, matplotlib</a:t>
            </a:r>
            <a:r>
              <a:rPr lang="en-US" sz="1400">
                <a:solidFill>
                  <a:prstClr val="black"/>
                </a:solidFill>
                <a:latin typeface="Calibri"/>
              </a:rPr>
              <a:t> and </a:t>
            </a:r>
            <a:r>
              <a:rPr lang="en-US" sz="1400" i="1">
                <a:solidFill>
                  <a:prstClr val="black"/>
                </a:solidFill>
                <a:latin typeface="Calibri"/>
              </a:rPr>
              <a:t>seaborn</a:t>
            </a:r>
            <a:r>
              <a:rPr lang="en-US" sz="1400">
                <a:solidFill>
                  <a:prstClr val="black"/>
                </a:solidFill>
                <a:latin typeface="Calibri"/>
              </a:rPr>
              <a:t> to ingest and perform EDA.</a:t>
            </a:r>
          </a:p>
        </p:txBody>
      </p:sp>
    </p:spTree>
    <p:extLst>
      <p:ext uri="{BB962C8B-B14F-4D97-AF65-F5344CB8AC3E}">
        <p14:creationId xmlns:p14="http://schemas.microsoft.com/office/powerpoint/2010/main" val="254212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885106" y="186620"/>
            <a:ext cx="8611444" cy="493465"/>
          </a:xfrm>
          <a:effectLst/>
        </p:spPr>
        <p:txBody>
          <a:bodyPr/>
          <a:lstStyle/>
          <a:p>
            <a:r>
              <a:rPr lang="en-US" sz="3200" dirty="0">
                <a:solidFill>
                  <a:schemeClr val="tx1"/>
                </a:solidFill>
              </a:rPr>
              <a:t>Methodology Steps – Level 1 Breakdown</a:t>
            </a:r>
          </a:p>
        </p:txBody>
      </p:sp>
      <p:sp>
        <p:nvSpPr>
          <p:cNvPr id="12" name="Rectangle: Rounded Corners 11">
            <a:extLst>
              <a:ext uri="{FF2B5EF4-FFF2-40B4-BE49-F238E27FC236}">
                <a16:creationId xmlns:a16="http://schemas.microsoft.com/office/drawing/2014/main" id="{70559CD4-012D-4332-BB66-645F8114A5A6}"/>
              </a:ext>
            </a:extLst>
          </p:cNvPr>
          <p:cNvSpPr/>
          <p:nvPr/>
        </p:nvSpPr>
        <p:spPr>
          <a:xfrm>
            <a:off x="5362901" y="1988438"/>
            <a:ext cx="4278466" cy="1168608"/>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2.2 Perform Data Encoding</a:t>
            </a:r>
          </a:p>
          <a:p>
            <a:pPr defTabSz="457200"/>
            <a:r>
              <a:rPr lang="en-US" sz="1200" dirty="0">
                <a:solidFill>
                  <a:prstClr val="black"/>
                </a:solidFill>
                <a:latin typeface="Calibri"/>
              </a:rPr>
              <a:t>Using </a:t>
            </a:r>
            <a:r>
              <a:rPr lang="en-US" sz="1200" i="1" dirty="0" err="1">
                <a:solidFill>
                  <a:prstClr val="black"/>
                </a:solidFill>
                <a:latin typeface="Calibri"/>
              </a:rPr>
              <a:t>sklearn</a:t>
            </a:r>
            <a:r>
              <a:rPr lang="en-US" sz="1200" dirty="0">
                <a:solidFill>
                  <a:prstClr val="black"/>
                </a:solidFill>
                <a:latin typeface="Calibri"/>
              </a:rPr>
              <a:t>, analyze and encode features that were initially text or alphanumeric values to numerical values.  </a:t>
            </a:r>
          </a:p>
          <a:p>
            <a:pPr defTabSz="457200"/>
            <a:r>
              <a:rPr lang="en-US" sz="1200" dirty="0">
                <a:solidFill>
                  <a:prstClr val="black"/>
                </a:solidFill>
                <a:latin typeface="Calibri"/>
              </a:rPr>
              <a:t>Using </a:t>
            </a:r>
            <a:r>
              <a:rPr lang="en-US" sz="1200" i="1" dirty="0" err="1">
                <a:solidFill>
                  <a:prstClr val="black"/>
                </a:solidFill>
                <a:latin typeface="Calibri"/>
              </a:rPr>
              <a:t>OneHotEncoder</a:t>
            </a:r>
            <a:r>
              <a:rPr lang="en-US" sz="1200" i="1">
                <a:solidFill>
                  <a:prstClr val="black"/>
                </a:solidFill>
                <a:latin typeface="Calibri"/>
              </a:rPr>
              <a:t>, DFS</a:t>
            </a:r>
            <a:r>
              <a:rPr lang="en-US" sz="1200">
                <a:solidFill>
                  <a:prstClr val="black"/>
                </a:solidFill>
                <a:latin typeface="Calibri"/>
              </a:rPr>
              <a:t> </a:t>
            </a:r>
            <a:r>
              <a:rPr lang="en-US" sz="1200" dirty="0">
                <a:solidFill>
                  <a:prstClr val="black"/>
                </a:solidFill>
                <a:latin typeface="Calibri"/>
              </a:rPr>
              <a:t>or other methods, perform one-hot encoding to convert categorical values into binary vectors.</a:t>
            </a:r>
          </a:p>
        </p:txBody>
      </p:sp>
      <p:sp>
        <p:nvSpPr>
          <p:cNvPr id="13" name="Rectangle: Rounded Corners 12">
            <a:extLst>
              <a:ext uri="{FF2B5EF4-FFF2-40B4-BE49-F238E27FC236}">
                <a16:creationId xmlns:a16="http://schemas.microsoft.com/office/drawing/2014/main" id="{EE631AF8-2AB4-458B-BE6D-F22C018E3347}"/>
              </a:ext>
            </a:extLst>
          </p:cNvPr>
          <p:cNvSpPr/>
          <p:nvPr/>
        </p:nvSpPr>
        <p:spPr>
          <a:xfrm>
            <a:off x="5362903" y="808997"/>
            <a:ext cx="4278466" cy="1067428"/>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a:solidFill>
                  <a:prstClr val="black"/>
                </a:solidFill>
                <a:latin typeface="Calibri"/>
              </a:rPr>
              <a:t>2.1 Perform Data Cleaning</a:t>
            </a:r>
          </a:p>
          <a:p>
            <a:pPr defTabSz="457200"/>
            <a:r>
              <a:rPr lang="en-US" sz="1200">
                <a:solidFill>
                  <a:prstClr val="black"/>
                </a:solidFill>
                <a:latin typeface="Calibri"/>
              </a:rPr>
              <a:t>Using </a:t>
            </a:r>
            <a:r>
              <a:rPr lang="en-US" sz="1200" i="1">
                <a:solidFill>
                  <a:prstClr val="black"/>
                </a:solidFill>
                <a:latin typeface="Calibri"/>
              </a:rPr>
              <a:t>pandas</a:t>
            </a:r>
            <a:r>
              <a:rPr lang="en-US" sz="1200">
                <a:solidFill>
                  <a:prstClr val="black"/>
                </a:solidFill>
                <a:latin typeface="Calibri"/>
              </a:rPr>
              <a:t>, analyze dataset for missing or null values, incomplete rows. Filter and remove features that are non-generalizable, i.e., free-form text, filename paths. Drop duplicates and null records.</a:t>
            </a:r>
          </a:p>
        </p:txBody>
      </p:sp>
      <p:cxnSp>
        <p:nvCxnSpPr>
          <p:cNvPr id="15" name="Connector: Elbow 14">
            <a:extLst>
              <a:ext uri="{FF2B5EF4-FFF2-40B4-BE49-F238E27FC236}">
                <a16:creationId xmlns:a16="http://schemas.microsoft.com/office/drawing/2014/main" id="{4FFAC464-73C9-4F2B-8059-B2AF1B3E9490}"/>
              </a:ext>
            </a:extLst>
          </p:cNvPr>
          <p:cNvCxnSpPr>
            <a:cxnSpLocks/>
            <a:stCxn id="14" idx="3"/>
            <a:endCxn id="13" idx="1"/>
          </p:cNvCxnSpPr>
          <p:nvPr/>
        </p:nvCxnSpPr>
        <p:spPr>
          <a:xfrm flipV="1">
            <a:off x="4524373" y="1342712"/>
            <a:ext cx="838530" cy="1442117"/>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BF3396-668E-45A9-A0E1-5AF179C78563}"/>
              </a:ext>
            </a:extLst>
          </p:cNvPr>
          <p:cNvCxnSpPr>
            <a:cxnSpLocks/>
            <a:stCxn id="14" idx="3"/>
            <a:endCxn id="12" idx="1"/>
          </p:cNvCxnSpPr>
          <p:nvPr/>
        </p:nvCxnSpPr>
        <p:spPr>
          <a:xfrm flipV="1">
            <a:off x="4524373" y="2572742"/>
            <a:ext cx="838528" cy="212086"/>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BD41B3AE-AE13-41BD-86BA-9EA02F8CC01A}"/>
              </a:ext>
            </a:extLst>
          </p:cNvPr>
          <p:cNvSpPr/>
          <p:nvPr/>
        </p:nvSpPr>
        <p:spPr>
          <a:xfrm>
            <a:off x="1783017" y="1419224"/>
            <a:ext cx="2741356" cy="2731208"/>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600" b="1" dirty="0">
                <a:solidFill>
                  <a:prstClr val="black"/>
                </a:solidFill>
                <a:latin typeface="Calibri"/>
              </a:rPr>
              <a:t>2. Data Pre-Processing</a:t>
            </a:r>
          </a:p>
          <a:p>
            <a:pPr defTabSz="457200">
              <a:defRPr/>
            </a:pPr>
            <a:r>
              <a:rPr lang="en-US" sz="1400" b="1" dirty="0">
                <a:solidFill>
                  <a:prstClr val="black"/>
                </a:solidFill>
                <a:latin typeface="Calibri"/>
              </a:rPr>
              <a:t>What?</a:t>
            </a:r>
            <a:r>
              <a:rPr lang="en-US" sz="1400" dirty="0">
                <a:solidFill>
                  <a:prstClr val="black"/>
                </a:solidFill>
                <a:latin typeface="Calibri"/>
              </a:rPr>
              <a:t> Analyze and perform data cleaning, categorical encoding and data balancing, as necessary. Split data into train-test sets.</a:t>
            </a:r>
          </a:p>
          <a:p>
            <a:pPr defTabSz="457200">
              <a:defRPr/>
            </a:pPr>
            <a:r>
              <a:rPr lang="en-US" sz="1400" b="1" dirty="0">
                <a:solidFill>
                  <a:prstClr val="black"/>
                </a:solidFill>
                <a:latin typeface="Calibri"/>
              </a:rPr>
              <a:t>Why?</a:t>
            </a:r>
            <a:r>
              <a:rPr lang="en-US" sz="1400" dirty="0">
                <a:solidFill>
                  <a:prstClr val="black"/>
                </a:solidFill>
                <a:latin typeface="Calibri"/>
              </a:rPr>
              <a:t> To prepare dataset used in training and validating ML models.</a:t>
            </a:r>
          </a:p>
          <a:p>
            <a:pPr defTabSz="457200">
              <a:defRPr/>
            </a:pPr>
            <a:r>
              <a:rPr lang="en-US" sz="1400" b="1" dirty="0">
                <a:solidFill>
                  <a:prstClr val="black"/>
                </a:solidFill>
                <a:latin typeface="Calibri"/>
              </a:rPr>
              <a:t>How?</a:t>
            </a:r>
            <a:r>
              <a:rPr lang="en-US" sz="1400" dirty="0">
                <a:solidFill>
                  <a:prstClr val="black"/>
                </a:solidFill>
                <a:latin typeface="Calibri"/>
              </a:rPr>
              <a:t> Drop null records. Use </a:t>
            </a:r>
            <a:r>
              <a:rPr lang="en-US" sz="1400" i="1" dirty="0" err="1">
                <a:solidFill>
                  <a:prstClr val="black"/>
                </a:solidFill>
                <a:latin typeface="Calibri"/>
              </a:rPr>
              <a:t>sklearn</a:t>
            </a:r>
            <a:r>
              <a:rPr lang="en-US" sz="1400" i="1" dirty="0">
                <a:solidFill>
                  <a:prstClr val="black"/>
                </a:solidFill>
                <a:latin typeface="Calibri"/>
              </a:rPr>
              <a:t>, </a:t>
            </a:r>
            <a:r>
              <a:rPr lang="en-US" sz="1400" i="1" dirty="0" err="1">
                <a:solidFill>
                  <a:prstClr val="black"/>
                </a:solidFill>
                <a:latin typeface="Calibri"/>
              </a:rPr>
              <a:t>OneHotEncoder</a:t>
            </a:r>
            <a:r>
              <a:rPr lang="en-US" sz="1400" dirty="0">
                <a:solidFill>
                  <a:prstClr val="black"/>
                </a:solidFill>
                <a:latin typeface="Calibri"/>
              </a:rPr>
              <a:t>, and other methods to perform data treatment and transformation on data set. Perform data balancing.</a:t>
            </a:r>
          </a:p>
        </p:txBody>
      </p:sp>
      <p:sp>
        <p:nvSpPr>
          <p:cNvPr id="8" name="Rectangle: Rounded Corners 7">
            <a:extLst>
              <a:ext uri="{FF2B5EF4-FFF2-40B4-BE49-F238E27FC236}">
                <a16:creationId xmlns:a16="http://schemas.microsoft.com/office/drawing/2014/main" id="{76F46C1F-4C5D-A932-FC8E-844ED52FFA10}"/>
              </a:ext>
            </a:extLst>
          </p:cNvPr>
          <p:cNvSpPr/>
          <p:nvPr/>
        </p:nvSpPr>
        <p:spPr>
          <a:xfrm>
            <a:off x="5362901" y="4266816"/>
            <a:ext cx="4278466" cy="1143384"/>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2.4 Perform Data Balancing</a:t>
            </a:r>
          </a:p>
          <a:p>
            <a:pPr defTabSz="457200"/>
            <a:r>
              <a:rPr lang="en-US" sz="1200" dirty="0">
                <a:solidFill>
                  <a:prstClr val="black"/>
                </a:solidFill>
                <a:latin typeface="Calibri"/>
              </a:rPr>
              <a:t>Using </a:t>
            </a:r>
            <a:r>
              <a:rPr lang="en-US" sz="1200" i="1" dirty="0">
                <a:solidFill>
                  <a:prstClr val="black"/>
                </a:solidFill>
                <a:latin typeface="Calibri"/>
              </a:rPr>
              <a:t>stratify </a:t>
            </a:r>
            <a:r>
              <a:rPr lang="en-US" sz="1200" dirty="0">
                <a:solidFill>
                  <a:prstClr val="black"/>
                </a:solidFill>
                <a:latin typeface="Calibri"/>
              </a:rPr>
              <a:t>param in </a:t>
            </a:r>
            <a:r>
              <a:rPr lang="en-US" sz="1200" i="1" dirty="0" err="1">
                <a:solidFill>
                  <a:prstClr val="black"/>
                </a:solidFill>
                <a:latin typeface="Calibri"/>
              </a:rPr>
              <a:t>train_test_split</a:t>
            </a:r>
            <a:r>
              <a:rPr lang="en-US" sz="1200" i="1" dirty="0">
                <a:solidFill>
                  <a:prstClr val="black"/>
                </a:solidFill>
                <a:latin typeface="Calibri"/>
              </a:rPr>
              <a:t>, </a:t>
            </a:r>
            <a:r>
              <a:rPr lang="en-US" sz="1200" dirty="0">
                <a:solidFill>
                  <a:prstClr val="black"/>
                </a:solidFill>
                <a:latin typeface="Calibri"/>
              </a:rPr>
              <a:t>address class imbalance by ensuring that the proportion of each class in both the training and test sets is the same as the proportion of the original dataset. </a:t>
            </a:r>
          </a:p>
        </p:txBody>
      </p:sp>
      <p:cxnSp>
        <p:nvCxnSpPr>
          <p:cNvPr id="19" name="Connector: Elbow 18">
            <a:extLst>
              <a:ext uri="{FF2B5EF4-FFF2-40B4-BE49-F238E27FC236}">
                <a16:creationId xmlns:a16="http://schemas.microsoft.com/office/drawing/2014/main" id="{B88DB328-2A1D-A026-10B8-B1FCAD3BE1D5}"/>
              </a:ext>
            </a:extLst>
          </p:cNvPr>
          <p:cNvCxnSpPr>
            <a:cxnSpLocks/>
            <a:stCxn id="14" idx="3"/>
            <a:endCxn id="8" idx="1"/>
          </p:cNvCxnSpPr>
          <p:nvPr/>
        </p:nvCxnSpPr>
        <p:spPr>
          <a:xfrm>
            <a:off x="4524373" y="2784828"/>
            <a:ext cx="838528" cy="2053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8B46A685-042F-71C2-1271-158A5D57B137}"/>
              </a:ext>
            </a:extLst>
          </p:cNvPr>
          <p:cNvSpPr/>
          <p:nvPr/>
        </p:nvSpPr>
        <p:spPr>
          <a:xfrm>
            <a:off x="5362901" y="3273430"/>
            <a:ext cx="4278466" cy="877002"/>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2.3 Perform Train-Test Split</a:t>
            </a:r>
          </a:p>
          <a:p>
            <a:pPr defTabSz="457200"/>
            <a:r>
              <a:rPr lang="en-US" sz="1200" dirty="0">
                <a:solidFill>
                  <a:prstClr val="black"/>
                </a:solidFill>
                <a:latin typeface="Calibri"/>
              </a:rPr>
              <a:t>Using </a:t>
            </a:r>
            <a:r>
              <a:rPr lang="en-US" sz="1200" i="1" dirty="0" err="1">
                <a:solidFill>
                  <a:prstClr val="black"/>
                </a:solidFill>
                <a:latin typeface="Calibri"/>
              </a:rPr>
              <a:t>train_test_split</a:t>
            </a:r>
            <a:r>
              <a:rPr lang="en-US" sz="1200" dirty="0">
                <a:solidFill>
                  <a:prstClr val="black"/>
                </a:solidFill>
                <a:latin typeface="Calibri"/>
              </a:rPr>
              <a:t> in </a:t>
            </a:r>
            <a:r>
              <a:rPr lang="en-US" sz="1200" i="1" dirty="0" err="1">
                <a:solidFill>
                  <a:prstClr val="black"/>
                </a:solidFill>
                <a:latin typeface="Calibri"/>
              </a:rPr>
              <a:t>sklearn</a:t>
            </a:r>
            <a:r>
              <a:rPr lang="en-US" sz="1200" dirty="0">
                <a:solidFill>
                  <a:prstClr val="black"/>
                </a:solidFill>
                <a:latin typeface="Calibri"/>
              </a:rPr>
              <a:t>, split dataset into 2 subsets for training (75%) and testing (25%).</a:t>
            </a:r>
          </a:p>
        </p:txBody>
      </p:sp>
      <p:cxnSp>
        <p:nvCxnSpPr>
          <p:cNvPr id="29" name="Connector: Elbow 28">
            <a:extLst>
              <a:ext uri="{FF2B5EF4-FFF2-40B4-BE49-F238E27FC236}">
                <a16:creationId xmlns:a16="http://schemas.microsoft.com/office/drawing/2014/main" id="{2D86B355-0B1E-81DF-EAEB-10ACC702E72E}"/>
              </a:ext>
            </a:extLst>
          </p:cNvPr>
          <p:cNvCxnSpPr>
            <a:cxnSpLocks/>
            <a:stCxn id="14" idx="3"/>
            <a:endCxn id="23" idx="1"/>
          </p:cNvCxnSpPr>
          <p:nvPr/>
        </p:nvCxnSpPr>
        <p:spPr>
          <a:xfrm>
            <a:off x="4524373" y="2784829"/>
            <a:ext cx="838528" cy="927103"/>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43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793631" y="192970"/>
            <a:ext cx="8329780" cy="1054250"/>
          </a:xfrm>
          <a:effectLst/>
        </p:spPr>
        <p:txBody>
          <a:bodyPr/>
          <a:lstStyle/>
          <a:p>
            <a:r>
              <a:rPr lang="en-US" sz="2800" dirty="0">
                <a:solidFill>
                  <a:schemeClr val="tx1"/>
                </a:solidFill>
              </a:rPr>
              <a:t>Methodology Steps – Level 1 Breakdown</a:t>
            </a:r>
          </a:p>
        </p:txBody>
      </p:sp>
      <p:sp>
        <p:nvSpPr>
          <p:cNvPr id="10" name="Rectangle: Rounded Corners 9">
            <a:extLst>
              <a:ext uri="{FF2B5EF4-FFF2-40B4-BE49-F238E27FC236}">
                <a16:creationId xmlns:a16="http://schemas.microsoft.com/office/drawing/2014/main" id="{54B29D3D-8D15-4966-9B95-EC2969364454}"/>
              </a:ext>
            </a:extLst>
          </p:cNvPr>
          <p:cNvSpPr/>
          <p:nvPr/>
        </p:nvSpPr>
        <p:spPr>
          <a:xfrm>
            <a:off x="4775681" y="1826049"/>
            <a:ext cx="4513294" cy="733942"/>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3.1 Identify Features using Deep Feature Synthesis (DFS)</a:t>
            </a:r>
          </a:p>
          <a:p>
            <a:pPr defTabSz="457200"/>
            <a:r>
              <a:rPr lang="en-US" sz="1100" dirty="0">
                <a:solidFill>
                  <a:prstClr val="black"/>
                </a:solidFill>
                <a:latin typeface="Calibri"/>
              </a:rPr>
              <a:t>Using </a:t>
            </a:r>
            <a:r>
              <a:rPr lang="en-US" sz="1100" i="1" dirty="0" err="1">
                <a:solidFill>
                  <a:prstClr val="black"/>
                </a:solidFill>
                <a:latin typeface="Calibri"/>
              </a:rPr>
              <a:t>Featuretools</a:t>
            </a:r>
            <a:r>
              <a:rPr lang="en-US" sz="1100" dirty="0">
                <a:solidFill>
                  <a:prstClr val="black"/>
                </a:solidFill>
                <a:latin typeface="Calibri"/>
              </a:rPr>
              <a:t> and </a:t>
            </a:r>
            <a:r>
              <a:rPr lang="en-US" sz="1100" i="1" dirty="0" err="1">
                <a:solidFill>
                  <a:prstClr val="black"/>
                </a:solidFill>
                <a:latin typeface="Calibri"/>
              </a:rPr>
              <a:t>sklearn</a:t>
            </a:r>
            <a:r>
              <a:rPr lang="en-US" sz="1100" i="1" dirty="0">
                <a:solidFill>
                  <a:prstClr val="black"/>
                </a:solidFill>
                <a:latin typeface="Calibri"/>
              </a:rPr>
              <a:t>/feature-selectio</a:t>
            </a:r>
            <a:r>
              <a:rPr lang="en-US" sz="1100" dirty="0">
                <a:solidFill>
                  <a:prstClr val="black"/>
                </a:solidFill>
                <a:latin typeface="Calibri"/>
              </a:rPr>
              <a:t>n, perform DFS to synthesize, extract and select features.</a:t>
            </a:r>
          </a:p>
        </p:txBody>
      </p:sp>
      <p:cxnSp>
        <p:nvCxnSpPr>
          <p:cNvPr id="15" name="Connector: Elbow 14">
            <a:extLst>
              <a:ext uri="{FF2B5EF4-FFF2-40B4-BE49-F238E27FC236}">
                <a16:creationId xmlns:a16="http://schemas.microsoft.com/office/drawing/2014/main" id="{704F7780-6D5B-4662-B84F-1A378D208B27}"/>
              </a:ext>
            </a:extLst>
          </p:cNvPr>
          <p:cNvCxnSpPr>
            <a:cxnSpLocks/>
            <a:stCxn id="14" idx="3"/>
            <a:endCxn id="10" idx="1"/>
          </p:cNvCxnSpPr>
          <p:nvPr/>
        </p:nvCxnSpPr>
        <p:spPr>
          <a:xfrm flipV="1">
            <a:off x="4206525" y="2193021"/>
            <a:ext cx="569157" cy="10726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2D4E032-6814-45A9-B008-862CF8E4EBFD}"/>
              </a:ext>
            </a:extLst>
          </p:cNvPr>
          <p:cNvSpPr/>
          <p:nvPr/>
        </p:nvSpPr>
        <p:spPr>
          <a:xfrm>
            <a:off x="4775681" y="2780591"/>
            <a:ext cx="4513294" cy="970963"/>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1400" b="1">
                <a:solidFill>
                  <a:prstClr val="black"/>
                </a:solidFill>
                <a:latin typeface="Calibri"/>
              </a:rPr>
              <a:t>3.2 Identify Features using Domain Knowledge</a:t>
            </a:r>
          </a:p>
          <a:p>
            <a:pPr defTabSz="457200">
              <a:defRPr/>
            </a:pPr>
            <a:r>
              <a:rPr lang="en-US" sz="1100">
                <a:solidFill>
                  <a:prstClr val="black"/>
                </a:solidFill>
                <a:latin typeface="Calibri"/>
              </a:rPr>
              <a:t>Using domain/expert knowledge, create features that are indicators of insider threats, e.g., visits to Wikileaks, significant deviation in device, file and email activity.</a:t>
            </a:r>
          </a:p>
        </p:txBody>
      </p:sp>
      <p:sp>
        <p:nvSpPr>
          <p:cNvPr id="16" name="Rectangle: Rounded Corners 15">
            <a:extLst>
              <a:ext uri="{FF2B5EF4-FFF2-40B4-BE49-F238E27FC236}">
                <a16:creationId xmlns:a16="http://schemas.microsoft.com/office/drawing/2014/main" id="{8A06C68A-60D7-4EE9-A3FA-C800B1816449}"/>
              </a:ext>
            </a:extLst>
          </p:cNvPr>
          <p:cNvSpPr/>
          <p:nvPr/>
        </p:nvSpPr>
        <p:spPr>
          <a:xfrm>
            <a:off x="4775681" y="3972153"/>
            <a:ext cx="4513294" cy="775211"/>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3.3 Analyze Results and Finalize Feature Selection</a:t>
            </a:r>
          </a:p>
          <a:p>
            <a:pPr defTabSz="457200"/>
            <a:r>
              <a:rPr lang="en-US" sz="1100" dirty="0">
                <a:solidFill>
                  <a:prstClr val="black"/>
                </a:solidFill>
                <a:latin typeface="Calibri"/>
              </a:rPr>
              <a:t>Analyze the results of feature selection for validation against Hypothesis 1. Determine key features most relevant for insider threat detection. </a:t>
            </a:r>
          </a:p>
        </p:txBody>
      </p:sp>
      <p:sp>
        <p:nvSpPr>
          <p:cNvPr id="20" name="TextBox 19">
            <a:extLst>
              <a:ext uri="{FF2B5EF4-FFF2-40B4-BE49-F238E27FC236}">
                <a16:creationId xmlns:a16="http://schemas.microsoft.com/office/drawing/2014/main" id="{487070A4-B56F-44CA-8857-8F15576998FB}"/>
              </a:ext>
            </a:extLst>
          </p:cNvPr>
          <p:cNvSpPr txBox="1"/>
          <p:nvPr/>
        </p:nvSpPr>
        <p:spPr>
          <a:xfrm>
            <a:off x="9430998" y="4236647"/>
            <a:ext cx="873319" cy="246221"/>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000" b="1" dirty="0">
                <a:solidFill>
                  <a:prstClr val="black"/>
                </a:solidFill>
                <a:latin typeface="Calibri"/>
              </a:rPr>
              <a:t>Hypothesis 1</a:t>
            </a:r>
            <a:r>
              <a:rPr lang="en-US" sz="1000" b="1" baseline="-25000" dirty="0">
                <a:solidFill>
                  <a:prstClr val="black"/>
                </a:solidFill>
                <a:latin typeface="Calibri"/>
              </a:rPr>
              <a:t> </a:t>
            </a:r>
            <a:endParaRPr lang="en-US" sz="1000" dirty="0">
              <a:solidFill>
                <a:prstClr val="black"/>
              </a:solidFill>
              <a:latin typeface="Calibri"/>
            </a:endParaRPr>
          </a:p>
        </p:txBody>
      </p:sp>
      <p:cxnSp>
        <p:nvCxnSpPr>
          <p:cNvPr id="12" name="Connector: Elbow 11">
            <a:extLst>
              <a:ext uri="{FF2B5EF4-FFF2-40B4-BE49-F238E27FC236}">
                <a16:creationId xmlns:a16="http://schemas.microsoft.com/office/drawing/2014/main" id="{640E4DCA-87F0-296A-48C9-A2B61C1BDC7F}"/>
              </a:ext>
            </a:extLst>
          </p:cNvPr>
          <p:cNvCxnSpPr>
            <a:cxnSpLocks/>
            <a:stCxn id="14" idx="3"/>
            <a:endCxn id="11" idx="1"/>
          </p:cNvCxnSpPr>
          <p:nvPr/>
        </p:nvCxnSpPr>
        <p:spPr>
          <a:xfrm>
            <a:off x="4206525" y="3265700"/>
            <a:ext cx="569157" cy="373"/>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F2004AD-27D3-BBAF-476A-61E00C996237}"/>
              </a:ext>
            </a:extLst>
          </p:cNvPr>
          <p:cNvSpPr/>
          <p:nvPr/>
        </p:nvSpPr>
        <p:spPr>
          <a:xfrm>
            <a:off x="1793632" y="1654599"/>
            <a:ext cx="2412893" cy="322220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600" b="1" dirty="0">
                <a:solidFill>
                  <a:prstClr val="black"/>
                </a:solidFill>
                <a:latin typeface="Calibri"/>
              </a:rPr>
              <a:t>3. Feature Selection</a:t>
            </a:r>
          </a:p>
          <a:p>
            <a:pPr defTabSz="457200">
              <a:defRPr/>
            </a:pPr>
            <a:r>
              <a:rPr lang="en-US" sz="1400" b="1" dirty="0">
                <a:solidFill>
                  <a:prstClr val="black"/>
                </a:solidFill>
                <a:latin typeface="Calibri"/>
              </a:rPr>
              <a:t>What? </a:t>
            </a:r>
            <a:r>
              <a:rPr lang="en-US" sz="1400" dirty="0">
                <a:solidFill>
                  <a:prstClr val="black"/>
                </a:solidFill>
                <a:latin typeface="Calibri"/>
              </a:rPr>
              <a:t>Identify key indicators from data set and select the most relevant features for insider threat detection</a:t>
            </a:r>
          </a:p>
          <a:p>
            <a:pPr defTabSz="457200">
              <a:defRPr/>
            </a:pPr>
            <a:r>
              <a:rPr lang="en-US" sz="1400" b="1" dirty="0">
                <a:solidFill>
                  <a:prstClr val="black"/>
                </a:solidFill>
                <a:latin typeface="Calibri"/>
              </a:rPr>
              <a:t>Why? </a:t>
            </a:r>
            <a:r>
              <a:rPr lang="en-US" sz="1400" dirty="0">
                <a:solidFill>
                  <a:prstClr val="black"/>
                </a:solidFill>
                <a:latin typeface="Calibri"/>
              </a:rPr>
              <a:t>To identify relevant features that balances accuracy and efficiency</a:t>
            </a:r>
          </a:p>
          <a:p>
            <a:pPr defTabSz="457200">
              <a:defRPr/>
            </a:pPr>
            <a:r>
              <a:rPr lang="en-US" sz="1400" b="1" dirty="0">
                <a:solidFill>
                  <a:prstClr val="black"/>
                </a:solidFill>
                <a:latin typeface="Calibri"/>
              </a:rPr>
              <a:t>How?</a:t>
            </a:r>
            <a:r>
              <a:rPr lang="en-US" sz="1400" dirty="0">
                <a:solidFill>
                  <a:prstClr val="black"/>
                </a:solidFill>
                <a:latin typeface="Calibri"/>
              </a:rPr>
              <a:t> Leverage expert/domain knowledge to engineer features indicative of insider threat behaviors. Use </a:t>
            </a:r>
            <a:r>
              <a:rPr lang="en-US" sz="1400" i="1" dirty="0" err="1">
                <a:solidFill>
                  <a:prstClr val="black"/>
                </a:solidFill>
                <a:latin typeface="Calibri"/>
              </a:rPr>
              <a:t>dfs</a:t>
            </a:r>
            <a:r>
              <a:rPr lang="en-US" sz="1400" dirty="0">
                <a:solidFill>
                  <a:prstClr val="black"/>
                </a:solidFill>
                <a:latin typeface="Calibri"/>
              </a:rPr>
              <a:t> to perform synthesis and additional feature selection.</a:t>
            </a:r>
          </a:p>
        </p:txBody>
      </p:sp>
      <p:cxnSp>
        <p:nvCxnSpPr>
          <p:cNvPr id="19" name="Connector: Elbow 18">
            <a:extLst>
              <a:ext uri="{FF2B5EF4-FFF2-40B4-BE49-F238E27FC236}">
                <a16:creationId xmlns:a16="http://schemas.microsoft.com/office/drawing/2014/main" id="{4432D596-1CF1-7FE3-4763-8EEDBA73878C}"/>
              </a:ext>
            </a:extLst>
          </p:cNvPr>
          <p:cNvCxnSpPr>
            <a:cxnSpLocks/>
            <a:stCxn id="14" idx="3"/>
            <a:endCxn id="16" idx="1"/>
          </p:cNvCxnSpPr>
          <p:nvPr/>
        </p:nvCxnSpPr>
        <p:spPr>
          <a:xfrm>
            <a:off x="4206525" y="3265700"/>
            <a:ext cx="569157" cy="109405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99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783004" y="130784"/>
            <a:ext cx="7756263" cy="423316"/>
          </a:xfrm>
          <a:effectLst/>
        </p:spPr>
        <p:txBody>
          <a:bodyPr/>
          <a:lstStyle/>
          <a:p>
            <a:r>
              <a:rPr lang="en-US" sz="2000" dirty="0">
                <a:solidFill>
                  <a:schemeClr val="tx1"/>
                </a:solidFill>
              </a:rPr>
              <a:t>Methodology Steps – Level 1 Breakdown</a:t>
            </a:r>
          </a:p>
        </p:txBody>
      </p:sp>
      <p:sp>
        <p:nvSpPr>
          <p:cNvPr id="5" name="Rectangle 4">
            <a:extLst>
              <a:ext uri="{FF2B5EF4-FFF2-40B4-BE49-F238E27FC236}">
                <a16:creationId xmlns:a16="http://schemas.microsoft.com/office/drawing/2014/main" id="{ADEC7536-8C00-47DB-B184-8EDC6FE12C6A}"/>
              </a:ext>
            </a:extLst>
          </p:cNvPr>
          <p:cNvSpPr/>
          <p:nvPr/>
        </p:nvSpPr>
        <p:spPr>
          <a:xfrm>
            <a:off x="2023033" y="951275"/>
            <a:ext cx="2775706" cy="29521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defRPr/>
            </a:pPr>
            <a:r>
              <a:rPr lang="en-US" sz="1600" b="1">
                <a:solidFill>
                  <a:prstClr val="black"/>
                </a:solidFill>
                <a:latin typeface="Calibri"/>
              </a:rPr>
              <a:t>4. ML Model Development </a:t>
            </a:r>
          </a:p>
          <a:p>
            <a:pPr defTabSz="457200">
              <a:defRPr/>
            </a:pPr>
            <a:r>
              <a:rPr lang="en-US" sz="1400" b="1">
                <a:solidFill>
                  <a:prstClr val="black"/>
                </a:solidFill>
                <a:latin typeface="Calibri"/>
              </a:rPr>
              <a:t>What? </a:t>
            </a:r>
            <a:r>
              <a:rPr lang="en-US" sz="1400">
                <a:solidFill>
                  <a:prstClr val="black"/>
                </a:solidFill>
                <a:latin typeface="Calibri"/>
              </a:rPr>
              <a:t>Train and experiment identified models that efficiently and accurately predicts insider </a:t>
            </a:r>
            <a:r>
              <a:rPr lang="en-US" sz="1400" err="1">
                <a:solidFill>
                  <a:prstClr val="black"/>
                </a:solidFill>
                <a:latin typeface="Calibri"/>
              </a:rPr>
              <a:t>threats</a:t>
            </a:r>
            <a:endParaRPr lang="en-US" sz="1400">
              <a:solidFill>
                <a:prstClr val="black"/>
              </a:solidFill>
              <a:latin typeface="Calibri"/>
            </a:endParaRPr>
          </a:p>
          <a:p>
            <a:pPr defTabSz="457200">
              <a:defRPr/>
            </a:pPr>
            <a:r>
              <a:rPr lang="en-US" sz="1400" b="1">
                <a:solidFill>
                  <a:prstClr val="black"/>
                </a:solidFill>
                <a:latin typeface="Calibri"/>
              </a:rPr>
              <a:t>Why?</a:t>
            </a:r>
            <a:r>
              <a:rPr lang="en-US" sz="1400">
                <a:solidFill>
                  <a:prstClr val="black"/>
                </a:solidFill>
                <a:latin typeface="Calibri"/>
              </a:rPr>
              <a:t> To design and train models (RF, XGB, </a:t>
            </a:r>
            <a:r>
              <a:rPr lang="en-US" sz="1400" err="1">
                <a:solidFill>
                  <a:prstClr val="black"/>
                </a:solidFill>
                <a:latin typeface="Calibri"/>
              </a:rPr>
              <a:t>LightGBM</a:t>
            </a:r>
            <a:r>
              <a:rPr lang="en-US" sz="1400">
                <a:solidFill>
                  <a:prstClr val="black"/>
                </a:solidFill>
                <a:latin typeface="Calibri"/>
              </a:rPr>
              <a:t>) that predicts insider threats based on users’ system behaviors</a:t>
            </a:r>
          </a:p>
          <a:p>
            <a:pPr defTabSz="457200">
              <a:defRPr/>
            </a:pPr>
            <a:r>
              <a:rPr lang="en-US" sz="1400" b="1">
                <a:solidFill>
                  <a:prstClr val="black"/>
                </a:solidFill>
                <a:latin typeface="Calibri"/>
              </a:rPr>
              <a:t>How?</a:t>
            </a:r>
            <a:r>
              <a:rPr lang="en-US" sz="1400">
                <a:solidFill>
                  <a:prstClr val="black"/>
                </a:solidFill>
                <a:latin typeface="Calibri"/>
              </a:rPr>
              <a:t> Use </a:t>
            </a:r>
            <a:r>
              <a:rPr lang="en-US" sz="1400" i="1" err="1">
                <a:solidFill>
                  <a:prstClr val="black"/>
                </a:solidFill>
                <a:latin typeface="Calibri"/>
              </a:rPr>
              <a:t>sklearn</a:t>
            </a:r>
            <a:r>
              <a:rPr lang="en-US" sz="1400">
                <a:solidFill>
                  <a:prstClr val="black"/>
                </a:solidFill>
                <a:latin typeface="Calibri"/>
              </a:rPr>
              <a:t> and other libraries for model development and tuning. Use </a:t>
            </a:r>
            <a:r>
              <a:rPr lang="en-US" sz="1400" i="1">
                <a:solidFill>
                  <a:prstClr val="black"/>
                </a:solidFill>
                <a:latin typeface="Calibri"/>
              </a:rPr>
              <a:t>matplotlib</a:t>
            </a:r>
            <a:r>
              <a:rPr lang="en-US" sz="1400">
                <a:solidFill>
                  <a:prstClr val="black"/>
                </a:solidFill>
                <a:latin typeface="Calibri"/>
              </a:rPr>
              <a:t> for data visualization. </a:t>
            </a:r>
            <a:endParaRPr lang="en-US" sz="1400" b="1">
              <a:solidFill>
                <a:prstClr val="black"/>
              </a:solidFill>
              <a:latin typeface="Calibri"/>
            </a:endParaRPr>
          </a:p>
        </p:txBody>
      </p:sp>
      <p:sp>
        <p:nvSpPr>
          <p:cNvPr id="6" name="Rectangle: Rounded Corners 5">
            <a:extLst>
              <a:ext uri="{FF2B5EF4-FFF2-40B4-BE49-F238E27FC236}">
                <a16:creationId xmlns:a16="http://schemas.microsoft.com/office/drawing/2014/main" id="{81BD8613-B026-F7B7-CDC3-B7B9D2AC20F1}"/>
              </a:ext>
            </a:extLst>
          </p:cNvPr>
          <p:cNvSpPr/>
          <p:nvPr/>
        </p:nvSpPr>
        <p:spPr>
          <a:xfrm>
            <a:off x="5530554" y="643204"/>
            <a:ext cx="4288234" cy="936735"/>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marL="57150" defTabSz="457200"/>
            <a:r>
              <a:rPr lang="en-US" sz="1400" b="1" dirty="0">
                <a:solidFill>
                  <a:prstClr val="black"/>
                </a:solidFill>
                <a:latin typeface="Calibri"/>
                <a:cs typeface="Times New Roman" panose="02020603050405020304" pitchFamily="18" charset="0"/>
              </a:rPr>
              <a:t>4.1 Design and Train Random Forest Model</a:t>
            </a:r>
          </a:p>
          <a:p>
            <a:pPr marL="57150" defTabSz="457200"/>
            <a:r>
              <a:rPr lang="en-US" sz="1200" dirty="0">
                <a:solidFill>
                  <a:prstClr val="black"/>
                </a:solidFill>
                <a:latin typeface="Calibri"/>
                <a:cs typeface="Times New Roman" panose="02020603050405020304" pitchFamily="18" charset="0"/>
              </a:rPr>
              <a:t>Using </a:t>
            </a:r>
            <a:r>
              <a:rPr lang="en-US" sz="1200" i="1" dirty="0" err="1">
                <a:solidFill>
                  <a:prstClr val="black"/>
                </a:solidFill>
                <a:latin typeface="Calibri"/>
                <a:cs typeface="Times New Roman" panose="02020603050405020304" pitchFamily="18" charset="0"/>
              </a:rPr>
              <a:t>sklearn</a:t>
            </a:r>
            <a:r>
              <a:rPr lang="en-US" sz="1200" dirty="0">
                <a:solidFill>
                  <a:prstClr val="black"/>
                </a:solidFill>
                <a:latin typeface="Calibri"/>
                <a:cs typeface="Times New Roman" panose="02020603050405020304" pitchFamily="18" charset="0"/>
              </a:rPr>
              <a:t>, design and train Random Forest model. </a:t>
            </a:r>
          </a:p>
          <a:p>
            <a:pPr marL="57150" defTabSz="457200"/>
            <a:r>
              <a:rPr lang="en-US" sz="1200" dirty="0">
                <a:solidFill>
                  <a:prstClr val="black"/>
                </a:solidFill>
                <a:latin typeface="Calibri"/>
                <a:cs typeface="Times New Roman" panose="02020603050405020304" pitchFamily="18" charset="0"/>
              </a:rPr>
              <a:t>Using </a:t>
            </a:r>
            <a:r>
              <a:rPr lang="en-US" sz="1200" i="1" dirty="0">
                <a:solidFill>
                  <a:prstClr val="black"/>
                </a:solidFill>
                <a:latin typeface="Calibri"/>
                <a:cs typeface="Times New Roman" panose="02020603050405020304" pitchFamily="18" charset="0"/>
              </a:rPr>
              <a:t>matplotlib</a:t>
            </a:r>
            <a:r>
              <a:rPr lang="en-US" sz="1200" dirty="0">
                <a:solidFill>
                  <a:prstClr val="black"/>
                </a:solidFill>
                <a:latin typeface="Calibri"/>
                <a:cs typeface="Times New Roman" panose="02020603050405020304" pitchFamily="18" charset="0"/>
              </a:rPr>
              <a:t>, generate data visualizations showing model performance (confusion matrix, learning curve)</a:t>
            </a:r>
          </a:p>
        </p:txBody>
      </p:sp>
      <p:cxnSp>
        <p:nvCxnSpPr>
          <p:cNvPr id="24" name="Connector: Elbow 23">
            <a:extLst>
              <a:ext uri="{FF2B5EF4-FFF2-40B4-BE49-F238E27FC236}">
                <a16:creationId xmlns:a16="http://schemas.microsoft.com/office/drawing/2014/main" id="{CA438F45-5F75-2139-B29A-0A7AD6BA257B}"/>
              </a:ext>
            </a:extLst>
          </p:cNvPr>
          <p:cNvCxnSpPr>
            <a:cxnSpLocks/>
            <a:stCxn id="5" idx="3"/>
          </p:cNvCxnSpPr>
          <p:nvPr/>
        </p:nvCxnSpPr>
        <p:spPr>
          <a:xfrm>
            <a:off x="4798740" y="2427350"/>
            <a:ext cx="731815" cy="25824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B4F02FC-538B-5AAE-D48E-7ABF2E3C6752}"/>
              </a:ext>
            </a:extLst>
          </p:cNvPr>
          <p:cNvCxnSpPr>
            <a:cxnSpLocks/>
            <a:stCxn id="5" idx="3"/>
            <a:endCxn id="6" idx="1"/>
          </p:cNvCxnSpPr>
          <p:nvPr/>
        </p:nvCxnSpPr>
        <p:spPr>
          <a:xfrm flipV="1">
            <a:off x="4798740" y="1111572"/>
            <a:ext cx="731815" cy="13157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77FDE938-445B-5DBF-8B64-D8F79FB83F7A}"/>
              </a:ext>
            </a:extLst>
          </p:cNvPr>
          <p:cNvSpPr/>
          <p:nvPr/>
        </p:nvSpPr>
        <p:spPr>
          <a:xfrm>
            <a:off x="5530554" y="3786539"/>
            <a:ext cx="4288234" cy="1589556"/>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marL="57150" defTabSz="457200"/>
            <a:r>
              <a:rPr lang="en-US" sz="1400" b="1">
                <a:solidFill>
                  <a:prstClr val="black"/>
                </a:solidFill>
                <a:latin typeface="Calibri"/>
                <a:cs typeface="Times New Roman" panose="02020603050405020304" pitchFamily="18" charset="0"/>
              </a:rPr>
              <a:t>4.3 Design and Train Light Gradient Boosting Machine (</a:t>
            </a:r>
            <a:r>
              <a:rPr lang="en-US" sz="1400" b="1" err="1">
                <a:solidFill>
                  <a:prstClr val="black"/>
                </a:solidFill>
                <a:latin typeface="Calibri"/>
                <a:cs typeface="Times New Roman" panose="02020603050405020304" pitchFamily="18" charset="0"/>
              </a:rPr>
              <a:t>LightGBM</a:t>
            </a:r>
            <a:r>
              <a:rPr lang="en-US" sz="1400" b="1">
                <a:solidFill>
                  <a:prstClr val="black"/>
                </a:solidFill>
                <a:latin typeface="Calibri"/>
                <a:cs typeface="Times New Roman" panose="02020603050405020304" pitchFamily="18" charset="0"/>
              </a:rPr>
              <a:t>) Model</a:t>
            </a:r>
          </a:p>
          <a:p>
            <a:pPr marL="57150" defTabSz="457200">
              <a:defRPr/>
            </a:pPr>
            <a:r>
              <a:rPr lang="en-US" sz="1200">
                <a:solidFill>
                  <a:prstClr val="black"/>
                </a:solidFill>
                <a:latin typeface="Calibri"/>
                <a:cs typeface="Times New Roman" panose="02020603050405020304" pitchFamily="18" charset="0"/>
              </a:rPr>
              <a:t>Using </a:t>
            </a:r>
            <a:r>
              <a:rPr lang="en-US" sz="1200" i="1" err="1">
                <a:solidFill>
                  <a:prstClr val="black"/>
                </a:solidFill>
                <a:latin typeface="Calibri"/>
                <a:cs typeface="Times New Roman" panose="02020603050405020304" pitchFamily="18" charset="0"/>
              </a:rPr>
              <a:t>lightgbm</a:t>
            </a:r>
            <a:r>
              <a:rPr lang="en-US" sz="1200">
                <a:solidFill>
                  <a:prstClr val="black"/>
                </a:solidFill>
                <a:latin typeface="Calibri"/>
                <a:cs typeface="Times New Roman" panose="02020603050405020304" pitchFamily="18" charset="0"/>
              </a:rPr>
              <a:t>, design and train </a:t>
            </a:r>
            <a:r>
              <a:rPr lang="en-US" sz="1200" err="1">
                <a:solidFill>
                  <a:prstClr val="black"/>
                </a:solidFill>
                <a:latin typeface="Calibri"/>
                <a:cs typeface="Times New Roman" panose="02020603050405020304" pitchFamily="18" charset="0"/>
              </a:rPr>
              <a:t>LightGBM</a:t>
            </a:r>
            <a:r>
              <a:rPr lang="en-US" sz="1200">
                <a:solidFill>
                  <a:prstClr val="black"/>
                </a:solidFill>
                <a:latin typeface="Calibri"/>
                <a:cs typeface="Times New Roman" panose="02020603050405020304" pitchFamily="18" charset="0"/>
              </a:rPr>
              <a:t> model. </a:t>
            </a:r>
          </a:p>
          <a:p>
            <a:pPr marL="57150" defTabSz="457200">
              <a:defRPr/>
            </a:pPr>
            <a:r>
              <a:rPr lang="en-US" sz="1200">
                <a:solidFill>
                  <a:prstClr val="black"/>
                </a:solidFill>
                <a:latin typeface="Calibri"/>
                <a:cs typeface="Times New Roman" panose="02020603050405020304" pitchFamily="18" charset="0"/>
              </a:rPr>
              <a:t>As required for </a:t>
            </a:r>
            <a:r>
              <a:rPr lang="en-US" sz="1200" err="1">
                <a:solidFill>
                  <a:prstClr val="black"/>
                </a:solidFill>
                <a:latin typeface="Calibri"/>
                <a:cs typeface="Times New Roman" panose="02020603050405020304" pitchFamily="18" charset="0"/>
              </a:rPr>
              <a:t>LightGBM</a:t>
            </a:r>
            <a:r>
              <a:rPr lang="en-US" sz="1200">
                <a:solidFill>
                  <a:prstClr val="black"/>
                </a:solidFill>
                <a:latin typeface="Calibri"/>
                <a:cs typeface="Times New Roman" panose="02020603050405020304" pitchFamily="18" charset="0"/>
              </a:rPr>
              <a:t> models, convert data to </a:t>
            </a:r>
            <a:r>
              <a:rPr lang="en-US" sz="1200" i="1" err="1">
                <a:solidFill>
                  <a:prstClr val="black"/>
                </a:solidFill>
                <a:latin typeface="Calibri"/>
                <a:cs typeface="Times New Roman" panose="02020603050405020304" pitchFamily="18" charset="0"/>
              </a:rPr>
              <a:t>Lightgbm</a:t>
            </a:r>
            <a:r>
              <a:rPr lang="en-US" sz="1200">
                <a:solidFill>
                  <a:prstClr val="black"/>
                </a:solidFill>
                <a:latin typeface="Calibri"/>
                <a:cs typeface="Times New Roman" panose="02020603050405020304" pitchFamily="18" charset="0"/>
              </a:rPr>
              <a:t> dataset format to optimize for memory efficiency.</a:t>
            </a:r>
          </a:p>
          <a:p>
            <a:pPr marL="57150" defTabSz="457200">
              <a:defRPr/>
            </a:pPr>
            <a:r>
              <a:rPr lang="en-US" sz="1200">
                <a:solidFill>
                  <a:prstClr val="black"/>
                </a:solidFill>
                <a:latin typeface="Calibri"/>
                <a:cs typeface="Times New Roman" panose="02020603050405020304" pitchFamily="18" charset="0"/>
              </a:rPr>
              <a:t>Using </a:t>
            </a:r>
            <a:r>
              <a:rPr lang="en-US" sz="1200" i="1">
                <a:solidFill>
                  <a:prstClr val="black"/>
                </a:solidFill>
                <a:latin typeface="Calibri"/>
                <a:cs typeface="Times New Roman" panose="02020603050405020304" pitchFamily="18" charset="0"/>
              </a:rPr>
              <a:t>matplotlib</a:t>
            </a:r>
            <a:r>
              <a:rPr lang="en-US" sz="1200">
                <a:solidFill>
                  <a:prstClr val="black"/>
                </a:solidFill>
                <a:latin typeface="Calibri"/>
                <a:cs typeface="Times New Roman" panose="02020603050405020304" pitchFamily="18" charset="0"/>
              </a:rPr>
              <a:t>, generate data visualizations showing model performance (confusion matrix, learning curve)</a:t>
            </a:r>
          </a:p>
        </p:txBody>
      </p:sp>
      <p:cxnSp>
        <p:nvCxnSpPr>
          <p:cNvPr id="29" name="Connector: Elbow 28">
            <a:extLst>
              <a:ext uri="{FF2B5EF4-FFF2-40B4-BE49-F238E27FC236}">
                <a16:creationId xmlns:a16="http://schemas.microsoft.com/office/drawing/2014/main" id="{52ED9910-4CF8-1F09-D454-683771914754}"/>
              </a:ext>
            </a:extLst>
          </p:cNvPr>
          <p:cNvCxnSpPr>
            <a:cxnSpLocks/>
            <a:stCxn id="5" idx="3"/>
            <a:endCxn id="28" idx="1"/>
          </p:cNvCxnSpPr>
          <p:nvPr/>
        </p:nvCxnSpPr>
        <p:spPr>
          <a:xfrm>
            <a:off x="4798740" y="2427351"/>
            <a:ext cx="731815" cy="215396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Rounded Corners 53">
            <a:extLst>
              <a:ext uri="{FF2B5EF4-FFF2-40B4-BE49-F238E27FC236}">
                <a16:creationId xmlns:a16="http://schemas.microsoft.com/office/drawing/2014/main" id="{E7E339F6-5E48-85CA-ADE7-F7184D2D18ED}"/>
              </a:ext>
            </a:extLst>
          </p:cNvPr>
          <p:cNvSpPr/>
          <p:nvPr/>
        </p:nvSpPr>
        <p:spPr>
          <a:xfrm>
            <a:off x="5530554" y="1787194"/>
            <a:ext cx="4288234" cy="1792090"/>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1400" b="1">
                <a:solidFill>
                  <a:prstClr val="black"/>
                </a:solidFill>
                <a:latin typeface="Calibri"/>
                <a:cs typeface="Times New Roman" panose="02020603050405020304" pitchFamily="18" charset="0"/>
              </a:rPr>
              <a:t>4.2 Design and Train Extreme Gradient Boosting (XGB) Model</a:t>
            </a:r>
          </a:p>
          <a:p>
            <a:pPr defTabSz="457200">
              <a:defRPr/>
            </a:pPr>
            <a:r>
              <a:rPr lang="en-US" sz="1200">
                <a:solidFill>
                  <a:prstClr val="black"/>
                </a:solidFill>
                <a:latin typeface="Calibri"/>
                <a:cs typeface="Times New Roman" panose="02020603050405020304" pitchFamily="18" charset="0"/>
              </a:rPr>
              <a:t>Using </a:t>
            </a:r>
            <a:r>
              <a:rPr lang="en-US" sz="1200" i="1" err="1">
                <a:solidFill>
                  <a:prstClr val="black"/>
                </a:solidFill>
                <a:latin typeface="Calibri"/>
                <a:cs typeface="Times New Roman" panose="02020603050405020304" pitchFamily="18" charset="0"/>
              </a:rPr>
              <a:t>xgboost</a:t>
            </a:r>
            <a:r>
              <a:rPr lang="en-US" sz="1200">
                <a:solidFill>
                  <a:prstClr val="black"/>
                </a:solidFill>
                <a:latin typeface="Calibri"/>
                <a:cs typeface="Times New Roman" panose="02020603050405020304" pitchFamily="18" charset="0"/>
              </a:rPr>
              <a:t>, design and train Extreme Gradient Boosting (XGB) model. </a:t>
            </a:r>
          </a:p>
          <a:p>
            <a:pPr defTabSz="457200">
              <a:defRPr/>
            </a:pPr>
            <a:r>
              <a:rPr lang="en-US" sz="1200">
                <a:solidFill>
                  <a:prstClr val="black"/>
                </a:solidFill>
                <a:latin typeface="Calibri"/>
                <a:cs typeface="Times New Roman" panose="02020603050405020304" pitchFamily="18" charset="0"/>
              </a:rPr>
              <a:t>As required for XGB models, convert data to </a:t>
            </a:r>
            <a:r>
              <a:rPr lang="en-US" sz="1200" i="1" err="1">
                <a:solidFill>
                  <a:prstClr val="black"/>
                </a:solidFill>
                <a:latin typeface="Calibri"/>
                <a:cs typeface="Times New Roman" panose="02020603050405020304" pitchFamily="18" charset="0"/>
              </a:rPr>
              <a:t>DMatrix</a:t>
            </a:r>
            <a:r>
              <a:rPr lang="en-US" sz="1200">
                <a:solidFill>
                  <a:prstClr val="black"/>
                </a:solidFill>
                <a:latin typeface="Calibri"/>
                <a:cs typeface="Times New Roman" panose="02020603050405020304" pitchFamily="18" charset="0"/>
              </a:rPr>
              <a:t> format to optimize for memory efficiency.</a:t>
            </a:r>
          </a:p>
          <a:p>
            <a:pPr defTabSz="457200">
              <a:defRPr/>
            </a:pPr>
            <a:r>
              <a:rPr lang="en-US" sz="1200">
                <a:solidFill>
                  <a:prstClr val="black"/>
                </a:solidFill>
                <a:latin typeface="Calibri"/>
                <a:cs typeface="Times New Roman" panose="02020603050405020304" pitchFamily="18" charset="0"/>
              </a:rPr>
              <a:t>Using </a:t>
            </a:r>
            <a:r>
              <a:rPr lang="en-US" sz="1200" i="1">
                <a:solidFill>
                  <a:prstClr val="black"/>
                </a:solidFill>
                <a:latin typeface="Calibri"/>
                <a:cs typeface="Times New Roman" panose="02020603050405020304" pitchFamily="18" charset="0"/>
              </a:rPr>
              <a:t>matplotlib</a:t>
            </a:r>
            <a:r>
              <a:rPr lang="en-US" sz="1200">
                <a:solidFill>
                  <a:prstClr val="black"/>
                </a:solidFill>
                <a:latin typeface="Calibri"/>
                <a:cs typeface="Times New Roman" panose="02020603050405020304" pitchFamily="18" charset="0"/>
              </a:rPr>
              <a:t>, generate data visualizations showing model performance (confusion matrix, learning curve)</a:t>
            </a:r>
          </a:p>
        </p:txBody>
      </p:sp>
    </p:spTree>
    <p:extLst>
      <p:ext uri="{BB962C8B-B14F-4D97-AF65-F5344CB8AC3E}">
        <p14:creationId xmlns:p14="http://schemas.microsoft.com/office/powerpoint/2010/main" val="344385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779708" y="136563"/>
            <a:ext cx="7756263" cy="390857"/>
          </a:xfrm>
          <a:effectLst/>
        </p:spPr>
        <p:txBody>
          <a:bodyPr/>
          <a:lstStyle/>
          <a:p>
            <a:r>
              <a:rPr lang="en-US" sz="2400" dirty="0">
                <a:solidFill>
                  <a:schemeClr val="tx1"/>
                </a:solidFill>
              </a:rPr>
              <a:t>Methodology Steps – Level 1 Breakdown</a:t>
            </a:r>
          </a:p>
        </p:txBody>
      </p:sp>
      <p:cxnSp>
        <p:nvCxnSpPr>
          <p:cNvPr id="20" name="Connector: Elbow 19">
            <a:extLst>
              <a:ext uri="{FF2B5EF4-FFF2-40B4-BE49-F238E27FC236}">
                <a16:creationId xmlns:a16="http://schemas.microsoft.com/office/drawing/2014/main" id="{34D99EB5-21E7-446E-A847-E810172F6EDD}"/>
              </a:ext>
            </a:extLst>
          </p:cNvPr>
          <p:cNvCxnSpPr>
            <a:cxnSpLocks/>
            <a:stCxn id="19" idx="3"/>
            <a:endCxn id="26" idx="1"/>
          </p:cNvCxnSpPr>
          <p:nvPr/>
        </p:nvCxnSpPr>
        <p:spPr>
          <a:xfrm flipV="1">
            <a:off x="4286251" y="1186085"/>
            <a:ext cx="746617" cy="117066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F6CF09B8-4988-402B-89F6-FCF99C37C396}"/>
              </a:ext>
            </a:extLst>
          </p:cNvPr>
          <p:cNvCxnSpPr>
            <a:cxnSpLocks/>
            <a:stCxn id="19" idx="3"/>
            <a:endCxn id="15" idx="1"/>
          </p:cNvCxnSpPr>
          <p:nvPr/>
        </p:nvCxnSpPr>
        <p:spPr>
          <a:xfrm flipV="1">
            <a:off x="4286251" y="2353863"/>
            <a:ext cx="756445" cy="289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41ED59D1-1988-4D28-98D8-C79C4ECF4850}"/>
              </a:ext>
            </a:extLst>
          </p:cNvPr>
          <p:cNvCxnSpPr>
            <a:cxnSpLocks/>
            <a:stCxn id="19" idx="3"/>
            <a:endCxn id="17" idx="1"/>
          </p:cNvCxnSpPr>
          <p:nvPr/>
        </p:nvCxnSpPr>
        <p:spPr>
          <a:xfrm>
            <a:off x="4286251" y="2356754"/>
            <a:ext cx="756445" cy="123326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EF2391BC-EFEB-4426-8508-7C6DC2D954B8}"/>
              </a:ext>
            </a:extLst>
          </p:cNvPr>
          <p:cNvSpPr/>
          <p:nvPr/>
        </p:nvSpPr>
        <p:spPr>
          <a:xfrm>
            <a:off x="1779708" y="834591"/>
            <a:ext cx="2506543" cy="3044324"/>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600" b="1">
                <a:solidFill>
                  <a:prstClr val="black"/>
                </a:solidFill>
                <a:latin typeface="Calibri"/>
              </a:rPr>
              <a:t>5. Model Parameter Tuning</a:t>
            </a:r>
          </a:p>
          <a:p>
            <a:pPr defTabSz="457200"/>
            <a:r>
              <a:rPr lang="en-US" sz="1400" b="1">
                <a:solidFill>
                  <a:prstClr val="black"/>
                </a:solidFill>
                <a:latin typeface="Calibri"/>
              </a:rPr>
              <a:t>What?</a:t>
            </a:r>
            <a:r>
              <a:rPr lang="en-US" sz="1400">
                <a:solidFill>
                  <a:prstClr val="black"/>
                </a:solidFill>
                <a:latin typeface="Calibri"/>
              </a:rPr>
              <a:t> Adjust, experiment and fine-tune each model’s hyperparameters while ensuring accuracy and efficient processing times</a:t>
            </a:r>
          </a:p>
          <a:p>
            <a:pPr defTabSz="457200"/>
            <a:r>
              <a:rPr lang="en-US" sz="1400" b="1">
                <a:solidFill>
                  <a:prstClr val="black"/>
                </a:solidFill>
                <a:latin typeface="Calibri"/>
              </a:rPr>
              <a:t>Why?</a:t>
            </a:r>
            <a:r>
              <a:rPr lang="en-US" sz="1400">
                <a:solidFill>
                  <a:prstClr val="black"/>
                </a:solidFill>
                <a:latin typeface="Calibri"/>
              </a:rPr>
              <a:t> To improve on accuracy and reduce overfitting for each model</a:t>
            </a:r>
          </a:p>
          <a:p>
            <a:pPr defTabSz="457200"/>
            <a:r>
              <a:rPr lang="en-US" sz="1400" b="1">
                <a:solidFill>
                  <a:prstClr val="black"/>
                </a:solidFill>
                <a:latin typeface="Calibri"/>
              </a:rPr>
              <a:t>How?</a:t>
            </a:r>
            <a:r>
              <a:rPr lang="en-US" sz="1400">
                <a:solidFill>
                  <a:prstClr val="black"/>
                </a:solidFill>
                <a:latin typeface="Calibri"/>
              </a:rPr>
              <a:t> Apply various tuning techniques (Random Search, Bayesian Optimization). Use </a:t>
            </a:r>
            <a:r>
              <a:rPr lang="en-US" sz="1400" i="1" err="1">
                <a:solidFill>
                  <a:prstClr val="black"/>
                </a:solidFill>
                <a:latin typeface="Calibri"/>
              </a:rPr>
              <a:t>sklearn</a:t>
            </a:r>
            <a:r>
              <a:rPr lang="en-US" sz="1400">
                <a:solidFill>
                  <a:prstClr val="black"/>
                </a:solidFill>
                <a:latin typeface="Calibri"/>
              </a:rPr>
              <a:t> or </a:t>
            </a:r>
            <a:r>
              <a:rPr lang="en-US" sz="1400" i="1" err="1">
                <a:solidFill>
                  <a:prstClr val="black"/>
                </a:solidFill>
                <a:latin typeface="Calibri"/>
              </a:rPr>
              <a:t>GridSearchCV</a:t>
            </a:r>
            <a:r>
              <a:rPr lang="en-US" sz="1400">
                <a:solidFill>
                  <a:prstClr val="black"/>
                </a:solidFill>
                <a:latin typeface="Calibri"/>
              </a:rPr>
              <a:t>.</a:t>
            </a:r>
          </a:p>
        </p:txBody>
      </p:sp>
      <p:sp>
        <p:nvSpPr>
          <p:cNvPr id="26" name="Rectangle: Rounded Corners 25">
            <a:extLst>
              <a:ext uri="{FF2B5EF4-FFF2-40B4-BE49-F238E27FC236}">
                <a16:creationId xmlns:a16="http://schemas.microsoft.com/office/drawing/2014/main" id="{EC77B0F3-8EB9-4494-BCE0-CAD096CE8688}"/>
              </a:ext>
            </a:extLst>
          </p:cNvPr>
          <p:cNvSpPr/>
          <p:nvPr/>
        </p:nvSpPr>
        <p:spPr>
          <a:xfrm>
            <a:off x="5032867" y="705251"/>
            <a:ext cx="5131590" cy="961669"/>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a:solidFill>
                  <a:prstClr val="black"/>
                </a:solidFill>
                <a:latin typeface="Calibri"/>
              </a:rPr>
              <a:t>5.1 Perform Parameter Tuning for Random Forest Model</a:t>
            </a:r>
          </a:p>
          <a:p>
            <a:pPr defTabSz="457200"/>
            <a:r>
              <a:rPr lang="en-US" sz="1200">
                <a:solidFill>
                  <a:prstClr val="black"/>
                </a:solidFill>
                <a:latin typeface="Calibri"/>
              </a:rPr>
              <a:t>Analyze available parameters available for tuning. Using </a:t>
            </a:r>
            <a:r>
              <a:rPr lang="en-US" sz="1200" i="1" err="1">
                <a:solidFill>
                  <a:prstClr val="black"/>
                </a:solidFill>
                <a:latin typeface="Calibri"/>
              </a:rPr>
              <a:t>sklearn</a:t>
            </a:r>
            <a:r>
              <a:rPr lang="en-US" sz="1200">
                <a:solidFill>
                  <a:prstClr val="black"/>
                </a:solidFill>
                <a:latin typeface="Calibri"/>
              </a:rPr>
              <a:t>, configure parameters (</a:t>
            </a:r>
            <a:r>
              <a:rPr lang="en-US" sz="1200" err="1">
                <a:solidFill>
                  <a:prstClr val="black"/>
                </a:solidFill>
                <a:latin typeface="Calibri"/>
              </a:rPr>
              <a:t>n_estimators</a:t>
            </a:r>
            <a:r>
              <a:rPr lang="en-US" sz="1200">
                <a:solidFill>
                  <a:prstClr val="black"/>
                </a:solidFill>
                <a:latin typeface="Calibri"/>
              </a:rPr>
              <a:t>, </a:t>
            </a:r>
            <a:r>
              <a:rPr lang="en-US" sz="1200" err="1">
                <a:solidFill>
                  <a:prstClr val="black"/>
                </a:solidFill>
                <a:latin typeface="Calibri"/>
              </a:rPr>
              <a:t>max_features</a:t>
            </a:r>
            <a:r>
              <a:rPr lang="en-US" sz="1200">
                <a:solidFill>
                  <a:prstClr val="black"/>
                </a:solidFill>
                <a:latin typeface="Calibri"/>
              </a:rPr>
              <a:t>, </a:t>
            </a:r>
            <a:r>
              <a:rPr lang="en-US" sz="1200" err="1">
                <a:solidFill>
                  <a:prstClr val="black"/>
                </a:solidFill>
                <a:latin typeface="Calibri"/>
              </a:rPr>
              <a:t>max_depth</a:t>
            </a:r>
            <a:r>
              <a:rPr lang="en-US" sz="1200">
                <a:solidFill>
                  <a:prstClr val="black"/>
                </a:solidFill>
                <a:latin typeface="Calibri"/>
              </a:rPr>
              <a:t>, </a:t>
            </a:r>
            <a:r>
              <a:rPr lang="en-US" sz="1200" err="1">
                <a:solidFill>
                  <a:prstClr val="black"/>
                </a:solidFill>
                <a:latin typeface="Calibri"/>
              </a:rPr>
              <a:t>etc</a:t>
            </a:r>
            <a:r>
              <a:rPr lang="en-US" sz="1200">
                <a:solidFill>
                  <a:prstClr val="black"/>
                </a:solidFill>
                <a:latin typeface="Calibri"/>
              </a:rPr>
              <a:t>). Experiment different parameter settings focusing on accuracy and efficiency.</a:t>
            </a:r>
          </a:p>
        </p:txBody>
      </p:sp>
      <p:sp>
        <p:nvSpPr>
          <p:cNvPr id="15" name="Rectangle: Rounded Corners 14">
            <a:extLst>
              <a:ext uri="{FF2B5EF4-FFF2-40B4-BE49-F238E27FC236}">
                <a16:creationId xmlns:a16="http://schemas.microsoft.com/office/drawing/2014/main" id="{6563DB05-733C-4AC7-9FD1-A52550B26A75}"/>
              </a:ext>
            </a:extLst>
          </p:cNvPr>
          <p:cNvSpPr/>
          <p:nvPr/>
        </p:nvSpPr>
        <p:spPr>
          <a:xfrm>
            <a:off x="5042695" y="1821650"/>
            <a:ext cx="5131590" cy="1064425"/>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1400" b="1">
                <a:solidFill>
                  <a:prstClr val="black"/>
                </a:solidFill>
                <a:latin typeface="Calibri"/>
              </a:rPr>
              <a:t>5.2 Perform Parameter Tuning for XGB Model</a:t>
            </a:r>
          </a:p>
          <a:p>
            <a:pPr defTabSz="457200">
              <a:defRPr/>
            </a:pPr>
            <a:r>
              <a:rPr lang="en-US" sz="1200">
                <a:solidFill>
                  <a:prstClr val="black"/>
                </a:solidFill>
                <a:latin typeface="Calibri"/>
              </a:rPr>
              <a:t>Analyze available parameters available for tuning. Using </a:t>
            </a:r>
            <a:r>
              <a:rPr lang="en-US" sz="1200" i="1" err="1">
                <a:solidFill>
                  <a:prstClr val="black"/>
                </a:solidFill>
                <a:latin typeface="Calibri"/>
              </a:rPr>
              <a:t>xgboost</a:t>
            </a:r>
            <a:r>
              <a:rPr lang="en-US" sz="1200">
                <a:solidFill>
                  <a:prstClr val="black"/>
                </a:solidFill>
                <a:latin typeface="Calibri"/>
              </a:rPr>
              <a:t>, configure parameters (</a:t>
            </a:r>
            <a:r>
              <a:rPr lang="en-US" sz="1200" err="1">
                <a:solidFill>
                  <a:prstClr val="black"/>
                </a:solidFill>
                <a:latin typeface="Calibri"/>
              </a:rPr>
              <a:t>n_estimators</a:t>
            </a:r>
            <a:r>
              <a:rPr lang="en-US" sz="1200">
                <a:solidFill>
                  <a:prstClr val="black"/>
                </a:solidFill>
                <a:latin typeface="Calibri"/>
              </a:rPr>
              <a:t>, </a:t>
            </a:r>
            <a:r>
              <a:rPr lang="en-US" sz="1200" err="1">
                <a:solidFill>
                  <a:prstClr val="black"/>
                </a:solidFill>
                <a:latin typeface="Calibri"/>
              </a:rPr>
              <a:t>min_child_weight</a:t>
            </a:r>
            <a:r>
              <a:rPr lang="en-US" sz="1200">
                <a:solidFill>
                  <a:prstClr val="black"/>
                </a:solidFill>
                <a:latin typeface="Calibri"/>
              </a:rPr>
              <a:t>, gamma, </a:t>
            </a:r>
            <a:r>
              <a:rPr lang="en-US" sz="1200" err="1">
                <a:solidFill>
                  <a:prstClr val="black"/>
                </a:solidFill>
                <a:latin typeface="Calibri"/>
              </a:rPr>
              <a:t>colsample_bytree</a:t>
            </a:r>
            <a:r>
              <a:rPr lang="en-US" sz="1200">
                <a:solidFill>
                  <a:prstClr val="black"/>
                </a:solidFill>
                <a:latin typeface="Calibri"/>
              </a:rPr>
              <a:t>, </a:t>
            </a:r>
            <a:r>
              <a:rPr lang="en-US" sz="1200" err="1">
                <a:solidFill>
                  <a:prstClr val="black"/>
                </a:solidFill>
                <a:latin typeface="Calibri"/>
              </a:rPr>
              <a:t>max_depth</a:t>
            </a:r>
            <a:r>
              <a:rPr lang="en-US" sz="1200">
                <a:solidFill>
                  <a:prstClr val="black"/>
                </a:solidFill>
                <a:latin typeface="Calibri"/>
              </a:rPr>
              <a:t>, </a:t>
            </a:r>
            <a:r>
              <a:rPr lang="en-US" sz="1200" err="1">
                <a:solidFill>
                  <a:prstClr val="black"/>
                </a:solidFill>
                <a:latin typeface="Calibri"/>
              </a:rPr>
              <a:t>etc</a:t>
            </a:r>
            <a:r>
              <a:rPr lang="en-US" sz="1200">
                <a:solidFill>
                  <a:prstClr val="black"/>
                </a:solidFill>
                <a:latin typeface="Calibri"/>
              </a:rPr>
              <a:t>). Experiment different parameter settings focusing on accuracy and efficiency.</a:t>
            </a:r>
          </a:p>
        </p:txBody>
      </p:sp>
      <p:sp>
        <p:nvSpPr>
          <p:cNvPr id="17" name="Rectangle: Rounded Corners 16">
            <a:extLst>
              <a:ext uri="{FF2B5EF4-FFF2-40B4-BE49-F238E27FC236}">
                <a16:creationId xmlns:a16="http://schemas.microsoft.com/office/drawing/2014/main" id="{6ECD12A6-DAD0-4F90-80AE-3D0FEA09F547}"/>
              </a:ext>
            </a:extLst>
          </p:cNvPr>
          <p:cNvSpPr/>
          <p:nvPr/>
        </p:nvSpPr>
        <p:spPr>
          <a:xfrm>
            <a:off x="5042695" y="3040804"/>
            <a:ext cx="5131590" cy="1098432"/>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1400" b="1">
                <a:solidFill>
                  <a:prstClr val="black"/>
                </a:solidFill>
                <a:latin typeface="Calibri"/>
              </a:rPr>
              <a:t>5.3 Perform Parameter Tuning for </a:t>
            </a:r>
            <a:r>
              <a:rPr lang="en-US" sz="1400" b="1" err="1">
                <a:solidFill>
                  <a:prstClr val="black"/>
                </a:solidFill>
                <a:latin typeface="Calibri"/>
              </a:rPr>
              <a:t>LightGBM</a:t>
            </a:r>
            <a:r>
              <a:rPr lang="en-US" sz="1400" b="1">
                <a:solidFill>
                  <a:prstClr val="black"/>
                </a:solidFill>
                <a:latin typeface="Calibri"/>
              </a:rPr>
              <a:t> Model</a:t>
            </a:r>
          </a:p>
          <a:p>
            <a:pPr defTabSz="457200">
              <a:defRPr/>
            </a:pPr>
            <a:r>
              <a:rPr lang="en-US" sz="1200">
                <a:solidFill>
                  <a:prstClr val="black"/>
                </a:solidFill>
                <a:latin typeface="Calibri"/>
              </a:rPr>
              <a:t>Analyze available parameters available for tuning. Using </a:t>
            </a:r>
            <a:r>
              <a:rPr lang="en-US" sz="1200" i="1" err="1">
                <a:solidFill>
                  <a:prstClr val="black"/>
                </a:solidFill>
                <a:latin typeface="Calibri"/>
              </a:rPr>
              <a:t>lightgbm</a:t>
            </a:r>
            <a:r>
              <a:rPr lang="en-US" sz="1200">
                <a:solidFill>
                  <a:prstClr val="black"/>
                </a:solidFill>
                <a:latin typeface="Calibri"/>
              </a:rPr>
              <a:t>, configure parameters (</a:t>
            </a:r>
            <a:r>
              <a:rPr lang="en-US" sz="1200" err="1">
                <a:solidFill>
                  <a:prstClr val="black"/>
                </a:solidFill>
                <a:latin typeface="Calibri"/>
              </a:rPr>
              <a:t>num_leaves</a:t>
            </a:r>
            <a:r>
              <a:rPr lang="en-US" sz="1200">
                <a:solidFill>
                  <a:prstClr val="black"/>
                </a:solidFill>
                <a:latin typeface="Calibri"/>
              </a:rPr>
              <a:t>, </a:t>
            </a:r>
            <a:r>
              <a:rPr lang="en-US" sz="1200" err="1">
                <a:solidFill>
                  <a:prstClr val="black"/>
                </a:solidFill>
                <a:latin typeface="Calibri"/>
              </a:rPr>
              <a:t>min_data_in_leaf</a:t>
            </a:r>
            <a:r>
              <a:rPr lang="en-US" sz="1200">
                <a:solidFill>
                  <a:prstClr val="black"/>
                </a:solidFill>
                <a:latin typeface="Calibri"/>
              </a:rPr>
              <a:t>, </a:t>
            </a:r>
            <a:r>
              <a:rPr lang="en-US" sz="1200" err="1">
                <a:solidFill>
                  <a:prstClr val="black"/>
                </a:solidFill>
                <a:latin typeface="Calibri"/>
              </a:rPr>
              <a:t>max_depth</a:t>
            </a:r>
            <a:r>
              <a:rPr lang="en-US" sz="1200">
                <a:solidFill>
                  <a:prstClr val="black"/>
                </a:solidFill>
                <a:latin typeface="Calibri"/>
              </a:rPr>
              <a:t>, </a:t>
            </a:r>
            <a:r>
              <a:rPr lang="en-US" sz="1200" err="1">
                <a:solidFill>
                  <a:prstClr val="black"/>
                </a:solidFill>
                <a:latin typeface="Calibri"/>
              </a:rPr>
              <a:t>learning_rate</a:t>
            </a:r>
            <a:r>
              <a:rPr lang="en-US" sz="1200">
                <a:solidFill>
                  <a:prstClr val="black"/>
                </a:solidFill>
                <a:latin typeface="Calibri"/>
              </a:rPr>
              <a:t>, </a:t>
            </a:r>
            <a:r>
              <a:rPr lang="en-US" sz="1200" err="1">
                <a:solidFill>
                  <a:prstClr val="black"/>
                </a:solidFill>
                <a:latin typeface="Calibri"/>
              </a:rPr>
              <a:t>boosting_type</a:t>
            </a:r>
            <a:r>
              <a:rPr lang="en-US" sz="1200">
                <a:solidFill>
                  <a:prstClr val="black"/>
                </a:solidFill>
                <a:latin typeface="Calibri"/>
              </a:rPr>
              <a:t>, </a:t>
            </a:r>
            <a:r>
              <a:rPr lang="en-US" sz="1200" err="1">
                <a:solidFill>
                  <a:prstClr val="black"/>
                </a:solidFill>
                <a:latin typeface="Calibri"/>
              </a:rPr>
              <a:t>etc</a:t>
            </a:r>
            <a:r>
              <a:rPr lang="en-US" sz="1200">
                <a:solidFill>
                  <a:prstClr val="black"/>
                </a:solidFill>
                <a:latin typeface="Calibri"/>
              </a:rPr>
              <a:t>). Experiment different parameter settings focusing on accuracy and efficiency.</a:t>
            </a:r>
          </a:p>
        </p:txBody>
      </p:sp>
      <p:sp>
        <p:nvSpPr>
          <p:cNvPr id="18" name="Rectangle: Rounded Corners 17">
            <a:extLst>
              <a:ext uri="{FF2B5EF4-FFF2-40B4-BE49-F238E27FC236}">
                <a16:creationId xmlns:a16="http://schemas.microsoft.com/office/drawing/2014/main" id="{CF765CBE-8BA8-426A-8E92-71BE15ED74ED}"/>
              </a:ext>
            </a:extLst>
          </p:cNvPr>
          <p:cNvSpPr/>
          <p:nvPr/>
        </p:nvSpPr>
        <p:spPr>
          <a:xfrm>
            <a:off x="5032867" y="4293967"/>
            <a:ext cx="5131590" cy="897159"/>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1400" b="1">
                <a:solidFill>
                  <a:prstClr val="black"/>
                </a:solidFill>
                <a:latin typeface="Calibri"/>
              </a:rPr>
              <a:t>5.4 Evaluate Performance Metrics and Execution Time</a:t>
            </a:r>
          </a:p>
          <a:p>
            <a:pPr defTabSz="457200">
              <a:defRPr/>
            </a:pPr>
            <a:r>
              <a:rPr lang="en-US" sz="1200">
                <a:solidFill>
                  <a:prstClr val="black"/>
                </a:solidFill>
                <a:latin typeface="Calibri"/>
              </a:rPr>
              <a:t>Using </a:t>
            </a:r>
            <a:r>
              <a:rPr lang="en-US" sz="1200" i="1" err="1">
                <a:solidFill>
                  <a:prstClr val="black"/>
                </a:solidFill>
                <a:latin typeface="Calibri"/>
              </a:rPr>
              <a:t>sklearn</a:t>
            </a:r>
            <a:r>
              <a:rPr lang="en-US" sz="1200" i="1">
                <a:solidFill>
                  <a:prstClr val="black"/>
                </a:solidFill>
                <a:latin typeface="Calibri"/>
              </a:rPr>
              <a:t>/</a:t>
            </a:r>
            <a:r>
              <a:rPr lang="en-US" sz="1200" i="1" err="1">
                <a:solidFill>
                  <a:prstClr val="black"/>
                </a:solidFill>
                <a:latin typeface="Calibri"/>
              </a:rPr>
              <a:t>cross_val_</a:t>
            </a:r>
            <a:r>
              <a:rPr lang="en-US" sz="1200" err="1">
                <a:solidFill>
                  <a:prstClr val="black"/>
                </a:solidFill>
                <a:latin typeface="Calibri"/>
              </a:rPr>
              <a:t>score</a:t>
            </a:r>
            <a:r>
              <a:rPr lang="en-US" sz="1200">
                <a:solidFill>
                  <a:prstClr val="black"/>
                </a:solidFill>
                <a:latin typeface="Calibri"/>
              </a:rPr>
              <a:t> or </a:t>
            </a:r>
            <a:r>
              <a:rPr lang="en-US" sz="1200" i="1">
                <a:solidFill>
                  <a:prstClr val="black"/>
                </a:solidFill>
                <a:latin typeface="Calibri"/>
              </a:rPr>
              <a:t>xgb.cv </a:t>
            </a:r>
            <a:r>
              <a:rPr lang="en-US" sz="1200">
                <a:solidFill>
                  <a:prstClr val="black"/>
                </a:solidFill>
                <a:latin typeface="Calibri"/>
              </a:rPr>
              <a:t>or </a:t>
            </a:r>
            <a:r>
              <a:rPr lang="en-US" sz="1200" i="1">
                <a:solidFill>
                  <a:prstClr val="black"/>
                </a:solidFill>
                <a:latin typeface="Calibri"/>
              </a:rPr>
              <a:t>lgb.cv</a:t>
            </a:r>
            <a:r>
              <a:rPr lang="en-US" sz="1200">
                <a:solidFill>
                  <a:prstClr val="black"/>
                </a:solidFill>
                <a:latin typeface="Calibri"/>
              </a:rPr>
              <a:t>, perform cross-validation (5-fold cross-validation) and average results for each ML model. </a:t>
            </a:r>
          </a:p>
          <a:p>
            <a:pPr defTabSz="457200">
              <a:defRPr/>
            </a:pPr>
            <a:r>
              <a:rPr lang="en-US" sz="1200">
                <a:solidFill>
                  <a:prstClr val="black"/>
                </a:solidFill>
                <a:latin typeface="Calibri"/>
              </a:rPr>
              <a:t>Consolidate results using the most optimized parameter settings. </a:t>
            </a:r>
          </a:p>
        </p:txBody>
      </p:sp>
      <p:cxnSp>
        <p:nvCxnSpPr>
          <p:cNvPr id="23" name="Connector: Elbow 22">
            <a:extLst>
              <a:ext uri="{FF2B5EF4-FFF2-40B4-BE49-F238E27FC236}">
                <a16:creationId xmlns:a16="http://schemas.microsoft.com/office/drawing/2014/main" id="{B3FE62BD-F045-AAE0-8382-B04BE35386B2}"/>
              </a:ext>
            </a:extLst>
          </p:cNvPr>
          <p:cNvCxnSpPr>
            <a:cxnSpLocks/>
            <a:stCxn id="19" idx="3"/>
            <a:endCxn id="18" idx="1"/>
          </p:cNvCxnSpPr>
          <p:nvPr/>
        </p:nvCxnSpPr>
        <p:spPr>
          <a:xfrm>
            <a:off x="4286251" y="2356754"/>
            <a:ext cx="746617" cy="2385793"/>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49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903734" y="112452"/>
            <a:ext cx="7756263" cy="593766"/>
          </a:xfrm>
          <a:prstGeom prst="rect">
            <a:avLst/>
          </a:prstGeom>
        </p:spPr>
        <p:txBody>
          <a:bodyPr>
            <a:normAutofit fontScale="90000"/>
          </a:bodyPr>
          <a:lstStyle/>
          <a:p>
            <a:r>
              <a:rPr lang="en-US" sz="3600" dirty="0"/>
              <a:t>Instructions</a:t>
            </a:r>
          </a:p>
        </p:txBody>
      </p:sp>
      <p:graphicFrame>
        <p:nvGraphicFramePr>
          <p:cNvPr id="8" name="Content Placeholder 2">
            <a:extLst>
              <a:ext uri="{FF2B5EF4-FFF2-40B4-BE49-F238E27FC236}">
                <a16:creationId xmlns:a16="http://schemas.microsoft.com/office/drawing/2014/main" id="{B3250554-8607-4F8E-8391-A64313E4EBA4}"/>
              </a:ext>
            </a:extLst>
          </p:cNvPr>
          <p:cNvGraphicFramePr>
            <a:graphicFrameLocks noGrp="1"/>
          </p:cNvGraphicFramePr>
          <p:nvPr>
            <p:ph idx="1"/>
          </p:nvPr>
        </p:nvGraphicFramePr>
        <p:xfrm>
          <a:off x="2353878" y="706218"/>
          <a:ext cx="8314123" cy="255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2">
            <a:extLst>
              <a:ext uri="{FF2B5EF4-FFF2-40B4-BE49-F238E27FC236}">
                <a16:creationId xmlns:a16="http://schemas.microsoft.com/office/drawing/2014/main" id="{41F91869-D591-0F47-884F-65083A563BD1}"/>
              </a:ext>
            </a:extLst>
          </p:cNvPr>
          <p:cNvGraphicFramePr>
            <a:graphicFrameLocks/>
          </p:cNvGraphicFramePr>
          <p:nvPr/>
        </p:nvGraphicFramePr>
        <p:xfrm>
          <a:off x="2270750" y="2879404"/>
          <a:ext cx="8314123" cy="25594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22638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a:xfrm>
            <a:off x="1783660" y="172623"/>
            <a:ext cx="7756263" cy="1054250"/>
          </a:xfrm>
          <a:effectLst/>
        </p:spPr>
        <p:txBody>
          <a:bodyPr/>
          <a:lstStyle/>
          <a:p>
            <a:r>
              <a:rPr lang="en-US" sz="2400" dirty="0">
                <a:solidFill>
                  <a:schemeClr val="tx1"/>
                </a:solidFill>
              </a:rPr>
              <a:t>Methodology Steps – Level 1 Breakdown</a:t>
            </a:r>
          </a:p>
        </p:txBody>
      </p:sp>
      <p:sp>
        <p:nvSpPr>
          <p:cNvPr id="18" name="Rectangle: Rounded Corners 17">
            <a:extLst>
              <a:ext uri="{FF2B5EF4-FFF2-40B4-BE49-F238E27FC236}">
                <a16:creationId xmlns:a16="http://schemas.microsoft.com/office/drawing/2014/main" id="{C5FE58FA-9876-4159-B4B8-8EF2A806B5BA}"/>
              </a:ext>
            </a:extLst>
          </p:cNvPr>
          <p:cNvSpPr/>
          <p:nvPr/>
        </p:nvSpPr>
        <p:spPr>
          <a:xfrm>
            <a:off x="4856110" y="1689345"/>
            <a:ext cx="4266036" cy="1648043"/>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a:solidFill>
                  <a:prstClr val="black"/>
                </a:solidFill>
                <a:latin typeface="Calibri"/>
              </a:rPr>
              <a:t>6.1 Evaluate ML Models for Accuracy, Resource Utilization and Processing Time</a:t>
            </a:r>
          </a:p>
          <a:p>
            <a:pPr defTabSz="457200"/>
            <a:r>
              <a:rPr lang="en-US" sz="1200">
                <a:solidFill>
                  <a:prstClr val="black"/>
                </a:solidFill>
                <a:latin typeface="Calibri"/>
              </a:rPr>
              <a:t>Evaluate ML models with Test data. Using </a:t>
            </a:r>
            <a:r>
              <a:rPr lang="en-US" sz="1200" i="1" err="1">
                <a:solidFill>
                  <a:prstClr val="black"/>
                </a:solidFill>
                <a:latin typeface="Calibri"/>
              </a:rPr>
              <a:t>sklearn</a:t>
            </a:r>
            <a:r>
              <a:rPr lang="en-US" sz="1200">
                <a:solidFill>
                  <a:prstClr val="black"/>
                </a:solidFill>
                <a:latin typeface="Calibri"/>
              </a:rPr>
              <a:t>, generate evaluation metrics. </a:t>
            </a:r>
          </a:p>
          <a:p>
            <a:pPr defTabSz="457200"/>
            <a:r>
              <a:rPr lang="en-US" sz="1200">
                <a:solidFill>
                  <a:prstClr val="black"/>
                </a:solidFill>
                <a:latin typeface="Calibri"/>
              </a:rPr>
              <a:t>Compare performance metrics, utilization and processing time against published research papers. Confirm accuracy and speed improvement.</a:t>
            </a:r>
          </a:p>
        </p:txBody>
      </p:sp>
      <p:cxnSp>
        <p:nvCxnSpPr>
          <p:cNvPr id="21" name="Connector: Elbow 20">
            <a:extLst>
              <a:ext uri="{FF2B5EF4-FFF2-40B4-BE49-F238E27FC236}">
                <a16:creationId xmlns:a16="http://schemas.microsoft.com/office/drawing/2014/main" id="{6B617687-FEE8-43FD-A55B-98706520BC98}"/>
              </a:ext>
            </a:extLst>
          </p:cNvPr>
          <p:cNvCxnSpPr>
            <a:cxnSpLocks/>
            <a:stCxn id="13" idx="3"/>
            <a:endCxn id="18" idx="1"/>
          </p:cNvCxnSpPr>
          <p:nvPr/>
        </p:nvCxnSpPr>
        <p:spPr>
          <a:xfrm flipV="1">
            <a:off x="4591480" y="2513367"/>
            <a:ext cx="264631" cy="86949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9F5AE08-7504-4339-9D70-3568BB66F486}"/>
              </a:ext>
            </a:extLst>
          </p:cNvPr>
          <p:cNvSpPr txBox="1"/>
          <p:nvPr/>
        </p:nvSpPr>
        <p:spPr>
          <a:xfrm>
            <a:off x="9386777" y="3794647"/>
            <a:ext cx="988480" cy="261610"/>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100" b="1" dirty="0">
                <a:solidFill>
                  <a:prstClr val="black"/>
                </a:solidFill>
                <a:latin typeface="Calibri"/>
              </a:rPr>
              <a:t>Hypothesis 3</a:t>
            </a:r>
            <a:r>
              <a:rPr lang="en-US" sz="1100" b="1" baseline="-25000" dirty="0">
                <a:solidFill>
                  <a:prstClr val="black"/>
                </a:solidFill>
                <a:latin typeface="Calibri"/>
              </a:rPr>
              <a:t> </a:t>
            </a:r>
            <a:endParaRPr lang="en-US" sz="1100" dirty="0">
              <a:solidFill>
                <a:prstClr val="black"/>
              </a:solidFill>
              <a:latin typeface="Calibri"/>
            </a:endParaRPr>
          </a:p>
        </p:txBody>
      </p:sp>
      <p:sp>
        <p:nvSpPr>
          <p:cNvPr id="13" name="Rectangle 12">
            <a:extLst>
              <a:ext uri="{FF2B5EF4-FFF2-40B4-BE49-F238E27FC236}">
                <a16:creationId xmlns:a16="http://schemas.microsoft.com/office/drawing/2014/main" id="{74E4A16E-F3CD-40E8-B625-9001B2C0015F}"/>
              </a:ext>
            </a:extLst>
          </p:cNvPr>
          <p:cNvSpPr/>
          <p:nvPr/>
        </p:nvSpPr>
        <p:spPr>
          <a:xfrm>
            <a:off x="1783659" y="1588423"/>
            <a:ext cx="2807820" cy="3588884"/>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600" b="1">
                <a:solidFill>
                  <a:srgbClr val="000000"/>
                </a:solidFill>
                <a:latin typeface="Calibri" panose="020F0502020204030204" pitchFamily="34" charset="0"/>
              </a:rPr>
              <a:t>6. Evaluate and Validate Model</a:t>
            </a:r>
            <a:endParaRPr lang="en-US" sz="1600">
              <a:solidFill>
                <a:prstClr val="white"/>
              </a:solidFill>
              <a:latin typeface="Calibri"/>
            </a:endParaRPr>
          </a:p>
          <a:p>
            <a:pPr defTabSz="457200"/>
            <a:r>
              <a:rPr lang="en-US" sz="1400" b="1">
                <a:solidFill>
                  <a:srgbClr val="000000"/>
                </a:solidFill>
                <a:latin typeface="Calibri" panose="020F0502020204030204" pitchFamily="34" charset="0"/>
              </a:rPr>
              <a:t>What?</a:t>
            </a:r>
            <a:r>
              <a:rPr lang="en-US" sz="1400">
                <a:solidFill>
                  <a:srgbClr val="000000"/>
                </a:solidFill>
                <a:latin typeface="Calibri" panose="020F0502020204030204" pitchFamily="34" charset="0"/>
              </a:rPr>
              <a:t> Evaluate the model with Test data to determine for accuracy and processing times</a:t>
            </a:r>
            <a:endParaRPr lang="en-US" sz="1200">
              <a:solidFill>
                <a:prstClr val="white"/>
              </a:solidFill>
              <a:latin typeface="Calibri"/>
            </a:endParaRPr>
          </a:p>
          <a:p>
            <a:pPr defTabSz="457200"/>
            <a:r>
              <a:rPr lang="en-US" sz="1400" b="1">
                <a:solidFill>
                  <a:srgbClr val="000000"/>
                </a:solidFill>
                <a:latin typeface="Calibri" panose="020F0502020204030204" pitchFamily="34" charset="0"/>
              </a:rPr>
              <a:t>Why?</a:t>
            </a:r>
            <a:r>
              <a:rPr lang="en-US" sz="1400">
                <a:solidFill>
                  <a:srgbClr val="000000"/>
                </a:solidFill>
                <a:latin typeface="Calibri" panose="020F0502020204030204" pitchFamily="34" charset="0"/>
              </a:rPr>
              <a:t> To validate performance and ensure that the ML model is accurate and does not overfit/underfit</a:t>
            </a:r>
            <a:endParaRPr lang="en-US" sz="1200">
              <a:solidFill>
                <a:prstClr val="white"/>
              </a:solidFill>
              <a:latin typeface="Calibri"/>
            </a:endParaRPr>
          </a:p>
          <a:p>
            <a:pPr defTabSz="457200"/>
            <a:r>
              <a:rPr lang="en-US" sz="1400" b="1">
                <a:solidFill>
                  <a:srgbClr val="000000"/>
                </a:solidFill>
                <a:latin typeface="Calibri" panose="020F0502020204030204" pitchFamily="34" charset="0"/>
              </a:rPr>
              <a:t>How?</a:t>
            </a:r>
            <a:r>
              <a:rPr lang="en-US" sz="1400">
                <a:solidFill>
                  <a:srgbClr val="000000"/>
                </a:solidFill>
                <a:latin typeface="Calibri" panose="020F0502020204030204" pitchFamily="34" charset="0"/>
              </a:rPr>
              <a:t> Use </a:t>
            </a:r>
            <a:r>
              <a:rPr lang="en-US" sz="1400" i="1" err="1">
                <a:solidFill>
                  <a:srgbClr val="000000"/>
                </a:solidFill>
                <a:latin typeface="Calibri" panose="020F0502020204030204" pitchFamily="34" charset="0"/>
              </a:rPr>
              <a:t>sklearn</a:t>
            </a:r>
            <a:r>
              <a:rPr lang="en-US" sz="1400">
                <a:solidFill>
                  <a:srgbClr val="000000"/>
                </a:solidFill>
                <a:latin typeface="Calibri" panose="020F0502020204030204" pitchFamily="34" charset="0"/>
              </a:rPr>
              <a:t> to obtain evaluation metrics like accuracy, precision, recall, confusion matrix and AUC-ROC, and </a:t>
            </a:r>
            <a:r>
              <a:rPr lang="en-US" sz="1400" i="1" err="1">
                <a:solidFill>
                  <a:srgbClr val="000000"/>
                </a:solidFill>
                <a:latin typeface="Calibri" panose="020F0502020204030204" pitchFamily="34" charset="0"/>
              </a:rPr>
              <a:t>Streamlit</a:t>
            </a:r>
            <a:r>
              <a:rPr lang="en-US" sz="1400">
                <a:solidFill>
                  <a:srgbClr val="000000"/>
                </a:solidFill>
                <a:latin typeface="Calibri" panose="020F0502020204030204" pitchFamily="34" charset="0"/>
              </a:rPr>
              <a:t> or</a:t>
            </a:r>
            <a:r>
              <a:rPr lang="en-US" sz="1400" i="1">
                <a:solidFill>
                  <a:srgbClr val="000000"/>
                </a:solidFill>
                <a:latin typeface="Calibri" panose="020F0502020204030204" pitchFamily="34" charset="0"/>
              </a:rPr>
              <a:t> matplotlib</a:t>
            </a:r>
            <a:r>
              <a:rPr lang="en-US" sz="1400">
                <a:solidFill>
                  <a:srgbClr val="000000"/>
                </a:solidFill>
                <a:latin typeface="Calibri" panose="020F0502020204030204" pitchFamily="34" charset="0"/>
              </a:rPr>
              <a:t> for visualization. Compare results against other models from published research papers.</a:t>
            </a:r>
            <a:endParaRPr lang="en-US" sz="1200">
              <a:solidFill>
                <a:prstClr val="white"/>
              </a:solidFill>
              <a:latin typeface="Calibri"/>
            </a:endParaRPr>
          </a:p>
        </p:txBody>
      </p:sp>
      <p:cxnSp>
        <p:nvCxnSpPr>
          <p:cNvPr id="9" name="Connector: Elbow 8">
            <a:extLst>
              <a:ext uri="{FF2B5EF4-FFF2-40B4-BE49-F238E27FC236}">
                <a16:creationId xmlns:a16="http://schemas.microsoft.com/office/drawing/2014/main" id="{ED5D5457-5CCE-5D74-24A5-93FC630B86C2}"/>
              </a:ext>
            </a:extLst>
          </p:cNvPr>
          <p:cNvCxnSpPr>
            <a:cxnSpLocks/>
            <a:stCxn id="13" idx="3"/>
            <a:endCxn id="20" idx="1"/>
          </p:cNvCxnSpPr>
          <p:nvPr/>
        </p:nvCxnSpPr>
        <p:spPr>
          <a:xfrm>
            <a:off x="4591480" y="3382866"/>
            <a:ext cx="264631" cy="664875"/>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7812A34-9C38-F54F-21AF-F85D9CF9A549}"/>
              </a:ext>
            </a:extLst>
          </p:cNvPr>
          <p:cNvSpPr txBox="1"/>
          <p:nvPr/>
        </p:nvSpPr>
        <p:spPr>
          <a:xfrm>
            <a:off x="9386777" y="2316497"/>
            <a:ext cx="988480" cy="261610"/>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100" b="1" dirty="0">
                <a:solidFill>
                  <a:prstClr val="black"/>
                </a:solidFill>
                <a:latin typeface="Calibri"/>
              </a:rPr>
              <a:t>Hypothesis 2</a:t>
            </a:r>
            <a:r>
              <a:rPr lang="en-US" sz="1100" b="1" baseline="-25000" dirty="0">
                <a:solidFill>
                  <a:prstClr val="black"/>
                </a:solidFill>
                <a:latin typeface="Calibri"/>
              </a:rPr>
              <a:t> </a:t>
            </a:r>
            <a:endParaRPr lang="en-US" sz="1100" dirty="0">
              <a:solidFill>
                <a:prstClr val="black"/>
              </a:solidFill>
              <a:latin typeface="Calibri"/>
            </a:endParaRPr>
          </a:p>
        </p:txBody>
      </p:sp>
      <p:sp>
        <p:nvSpPr>
          <p:cNvPr id="20" name="Rectangle: Rounded Corners 19">
            <a:extLst>
              <a:ext uri="{FF2B5EF4-FFF2-40B4-BE49-F238E27FC236}">
                <a16:creationId xmlns:a16="http://schemas.microsoft.com/office/drawing/2014/main" id="{725D5C96-012F-04A6-E1CC-9AB7089EA6D3}"/>
              </a:ext>
            </a:extLst>
          </p:cNvPr>
          <p:cNvSpPr/>
          <p:nvPr/>
        </p:nvSpPr>
        <p:spPr>
          <a:xfrm>
            <a:off x="4856110" y="3520615"/>
            <a:ext cx="4266036" cy="1054251"/>
          </a:xfrm>
          <a:prstGeom prst="roundRect">
            <a:avLst/>
          </a:prstGeom>
          <a:gradFill>
            <a:gsLst>
              <a:gs pos="0">
                <a:schemeClr val="accent1">
                  <a:tint val="100000"/>
                  <a:shade val="100000"/>
                  <a:satMod val="130000"/>
                </a:schemeClr>
              </a:gs>
              <a:gs pos="0">
                <a:schemeClr val="accent3">
                  <a:lumMod val="20000"/>
                  <a:lumOff val="80000"/>
                </a:schemeClr>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a:solidFill>
                  <a:prstClr val="black"/>
                </a:solidFill>
                <a:latin typeface="Calibri"/>
              </a:rPr>
              <a:t>6.2 Select ML Model with Highest Prediction Accuracy and Fastest Processing Time</a:t>
            </a:r>
          </a:p>
          <a:p>
            <a:pPr defTabSz="457200"/>
            <a:r>
              <a:rPr lang="en-US" sz="1200">
                <a:solidFill>
                  <a:prstClr val="black"/>
                </a:solidFill>
                <a:latin typeface="Calibri"/>
              </a:rPr>
              <a:t>Using results from 6.1, select ML model with highest prediction accuracy and fastest processing time. </a:t>
            </a:r>
          </a:p>
        </p:txBody>
      </p:sp>
    </p:spTree>
    <p:extLst>
      <p:ext uri="{BB962C8B-B14F-4D97-AF65-F5344CB8AC3E}">
        <p14:creationId xmlns:p14="http://schemas.microsoft.com/office/powerpoint/2010/main" val="243346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5498592"/>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6600" dirty="0">
                <a:solidFill>
                  <a:schemeClr val="bg1"/>
                </a:solidFill>
              </a:rPr>
            </a:br>
            <a:r>
              <a:rPr lang="en-US" sz="660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38579" y="621690"/>
          <a:ext cx="8714842" cy="4026864"/>
        </p:xfrm>
        <a:graphic>
          <a:graphicData uri="http://schemas.openxmlformats.org/drawingml/2006/table">
            <a:tbl>
              <a:tblPr firstRow="1" bandRow="1">
                <a:tableStyleId>{5C22544A-7EE6-4342-B048-85BDC9FD1C3A}</a:tableStyleId>
              </a:tblPr>
              <a:tblGrid>
                <a:gridCol w="1624854">
                  <a:extLst>
                    <a:ext uri="{9D8B030D-6E8A-4147-A177-3AD203B41FA5}">
                      <a16:colId xmlns:a16="http://schemas.microsoft.com/office/drawing/2014/main" val="20000"/>
                    </a:ext>
                  </a:extLst>
                </a:gridCol>
                <a:gridCol w="6337004">
                  <a:extLst>
                    <a:ext uri="{9D8B030D-6E8A-4147-A177-3AD203B41FA5}">
                      <a16:colId xmlns:a16="http://schemas.microsoft.com/office/drawing/2014/main" val="20001"/>
                    </a:ext>
                  </a:extLst>
                </a:gridCol>
                <a:gridCol w="752984">
                  <a:extLst>
                    <a:ext uri="{9D8B030D-6E8A-4147-A177-3AD203B41FA5}">
                      <a16:colId xmlns:a16="http://schemas.microsoft.com/office/drawing/2014/main" val="3692234971"/>
                    </a:ext>
                  </a:extLst>
                </a:gridCol>
              </a:tblGrid>
              <a:tr h="355102">
                <a:tc>
                  <a:txBody>
                    <a:bodyPr/>
                    <a:lstStyle/>
                    <a:p>
                      <a:r>
                        <a:rPr lang="en-US" sz="1200" dirty="0">
                          <a:latin typeface="Arial" panose="020B0604020202020204" pitchFamily="34" charset="0"/>
                          <a:cs typeface="Arial" panose="020B0604020202020204" pitchFamily="34" charset="0"/>
                        </a:rPr>
                        <a:t>(A) Deliverable</a:t>
                      </a: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ctr"/>
                      <a:r>
                        <a:rPr lang="en-US" sz="1200" dirty="0">
                          <a:latin typeface="Arial" panose="020B0604020202020204" pitchFamily="34" charset="0"/>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dirty="0">
                          <a:latin typeface="Arial" panose="020B0604020202020204" pitchFamily="34" charset="0"/>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et al., 2012</a:t>
                      </a:r>
                      <a:r>
                        <a:rPr lang="en-US" sz="1200" kern="1200" dirty="0">
                          <a:solidFill>
                            <a:schemeClr val="dk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r>
                        <a:rPr lang="en-US" sz="1200" kern="1200" dirty="0">
                          <a:solidFill>
                            <a:schemeClr val="dk1"/>
                          </a:solidFill>
                          <a:effectLst/>
                          <a:latin typeface="Arial" panose="020B0604020202020204" pitchFamily="34" charset="0"/>
                          <a:ea typeface="+mn-ea"/>
                          <a:cs typeface="Arial" panose="020B0604020202020204" pitchFamily="34" charset="0"/>
                        </a:rPr>
                        <a:t>K. S.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and V. R. </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First Course in Quality Engineering : Integrating Statistical and Management Methods of Quality. 2012. </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dirty="0">
                          <a:latin typeface="Arial" panose="020B0604020202020204" pitchFamily="34" charset="0"/>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 </a:t>
                      </a:r>
                      <a:r>
                        <a:rPr lang="en-US" sz="1200" kern="1200" dirty="0" err="1">
                          <a:solidFill>
                            <a:schemeClr val="dk1"/>
                          </a:solidFill>
                          <a:effectLst/>
                          <a:latin typeface="Arial" panose="020B0604020202020204" pitchFamily="34" charset="0"/>
                          <a:ea typeface="+mn-ea"/>
                          <a:cs typeface="Arial" panose="020B0604020202020204" pitchFamily="34" charset="0"/>
                        </a:rPr>
                        <a:t>Aurtia</a:t>
                      </a:r>
                      <a:r>
                        <a:rPr lang="en-US" sz="1200" kern="1200" dirty="0">
                          <a:solidFill>
                            <a:schemeClr val="dk1"/>
                          </a:solidFill>
                          <a:effectLst/>
                          <a:latin typeface="Arial" panose="020B0604020202020204" pitchFamily="34" charset="0"/>
                          <a:ea typeface="+mn-ea"/>
                          <a:cs typeface="Arial" panose="020B0604020202020204" pitchFamily="34" charset="0"/>
                        </a:rPr>
                        <a:t> et. All, 1996)</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r>
                        <a:rPr lang="en-US" sz="1200" kern="1200" dirty="0" err="1">
                          <a:solidFill>
                            <a:schemeClr val="dk1"/>
                          </a:solidFill>
                          <a:effectLst/>
                          <a:latin typeface="Arial" panose="020B0604020202020204" pitchFamily="34" charset="0"/>
                          <a:ea typeface="+mn-ea"/>
                          <a:cs typeface="Arial" panose="020B0604020202020204" pitchFamily="34" charset="0"/>
                        </a:rPr>
                        <a:t>Autio</a:t>
                      </a:r>
                      <a:r>
                        <a:rPr lang="en-US" sz="1200" kern="1200" dirty="0">
                          <a:solidFill>
                            <a:schemeClr val="dk1"/>
                          </a:solidFill>
                          <a:effectLst/>
                          <a:latin typeface="Arial" panose="020B0604020202020204" pitchFamily="34" charset="0"/>
                          <a:ea typeface="+mn-ea"/>
                          <a:cs typeface="Arial" panose="020B0604020202020204" pitchFamily="34" charset="0"/>
                        </a:rPr>
                        <a:t>, E., </a:t>
                      </a:r>
                      <a:r>
                        <a:rPr lang="en-US" sz="1200" kern="1200" dirty="0" err="1">
                          <a:solidFill>
                            <a:schemeClr val="dk1"/>
                          </a:solidFill>
                          <a:effectLst/>
                          <a:latin typeface="Arial" panose="020B0604020202020204" pitchFamily="34" charset="0"/>
                          <a:ea typeface="+mn-ea"/>
                          <a:cs typeface="Arial" panose="020B0604020202020204" pitchFamily="34" charset="0"/>
                        </a:rPr>
                        <a:t>Hameri</a:t>
                      </a:r>
                      <a:r>
                        <a:rPr lang="en-US" sz="1200" kern="1200" dirty="0">
                          <a:solidFill>
                            <a:schemeClr val="dk1"/>
                          </a:solidFill>
                          <a:effectLst/>
                          <a:latin typeface="Arial" panose="020B0604020202020204" pitchFamily="34" charset="0"/>
                          <a:ea typeface="+mn-ea"/>
                          <a:cs typeface="Arial" panose="020B0604020202020204" pitchFamily="34" charset="0"/>
                        </a:rPr>
                        <a:t>, A.-P., &amp; Nordberg, M. (1996). A framework of motivations for </a:t>
                      </a:r>
                      <a:endParaRPr lang="en-US" sz="1200" dirty="0">
                        <a:latin typeface="Arial" panose="020B0604020202020204" pitchFamily="34" charset="0"/>
                        <a:cs typeface="Arial" panose="020B0604020202020204" pitchFamily="34" charset="0"/>
                      </a:endParaRPr>
                    </a:p>
                    <a:p>
                      <a:r>
                        <a:rPr lang="en-US" sz="1200" kern="1200" dirty="0">
                          <a:solidFill>
                            <a:schemeClr val="dk1"/>
                          </a:solidFill>
                          <a:effectLst/>
                          <a:latin typeface="Arial" panose="020B0604020202020204" pitchFamily="34" charset="0"/>
                          <a:ea typeface="+mn-ea"/>
                          <a:cs typeface="Arial" panose="020B0604020202020204" pitchFamily="34" charset="0"/>
                        </a:rPr>
                        <a:t>industry-big science collaboration: A case study. </a:t>
                      </a:r>
                      <a:r>
                        <a:rPr lang="en-US" sz="1200" i="1" kern="1200" dirty="0">
                          <a:solidFill>
                            <a:schemeClr val="dk1"/>
                          </a:solidFill>
                          <a:effectLst/>
                          <a:latin typeface="Arial" panose="020B0604020202020204" pitchFamily="34" charset="0"/>
                          <a:ea typeface="+mn-ea"/>
                          <a:cs typeface="Arial" panose="020B0604020202020204" pitchFamily="34" charset="0"/>
                        </a:rPr>
                        <a:t>Journal of Engineering and Technology Management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i="1" kern="1200" dirty="0">
                          <a:solidFill>
                            <a:schemeClr val="dk1"/>
                          </a:solidFill>
                          <a:effectLst/>
                          <a:latin typeface="Arial" panose="020B0604020202020204" pitchFamily="34" charset="0"/>
                          <a:ea typeface="+mn-ea"/>
                          <a:cs typeface="Arial" panose="020B0604020202020204" pitchFamily="34" charset="0"/>
                        </a:rPr>
                        <a:t>13</a:t>
                      </a:r>
                      <a:r>
                        <a:rPr lang="en-US" sz="1200" kern="1200" dirty="0">
                          <a:solidFill>
                            <a:schemeClr val="dk1"/>
                          </a:solidFill>
                          <a:effectLst/>
                          <a:latin typeface="Arial" panose="020B0604020202020204" pitchFamily="34" charset="0"/>
                          <a:ea typeface="+mn-ea"/>
                          <a:cs typeface="Arial" panose="020B0604020202020204" pitchFamily="34" charset="0"/>
                        </a:rPr>
                        <a:t>(3), 301–314. https://</a:t>
                      </a:r>
                      <a:r>
                        <a:rPr lang="en-US" sz="1200" kern="1200" dirty="0" err="1">
                          <a:solidFill>
                            <a:schemeClr val="dk1"/>
                          </a:solidFill>
                          <a:effectLst/>
                          <a:latin typeface="Arial" panose="020B0604020202020204" pitchFamily="34" charset="0"/>
                          <a:ea typeface="+mn-ea"/>
                          <a:cs typeface="Arial" panose="020B0604020202020204" pitchFamily="34" charset="0"/>
                        </a:rPr>
                        <a:t>doi.org</a:t>
                      </a:r>
                      <a:r>
                        <a:rPr lang="en-US" sz="1200" kern="1200" dirty="0">
                          <a:solidFill>
                            <a:schemeClr val="dk1"/>
                          </a:solidFill>
                          <a:effectLst/>
                          <a:latin typeface="Arial" panose="020B0604020202020204" pitchFamily="34" charset="0"/>
                          <a:ea typeface="+mn-ea"/>
                          <a:cs typeface="Arial" panose="020B0604020202020204" pitchFamily="34" charset="0"/>
                        </a:rPr>
                        <a:t>/10.1016/S0923- 4748(96)01011-9 </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dirty="0">
                          <a:latin typeface="Arial" panose="020B0604020202020204" pitchFamily="34" charset="0"/>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kern="1200" dirty="0" err="1">
                          <a:solidFill>
                            <a:schemeClr val="dk1"/>
                          </a:solidFill>
                          <a:effectLst/>
                          <a:latin typeface="Arial" panose="020B0604020202020204" pitchFamily="34" charset="0"/>
                          <a:ea typeface="+mn-ea"/>
                          <a:cs typeface="Arial" panose="020B0604020202020204" pitchFamily="34" charset="0"/>
                        </a:rPr>
                        <a:t>Krishnamoorthi</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et al., 2012</a:t>
                      </a:r>
                      <a:r>
                        <a:rPr lang="en-US" sz="1200" kern="1200" dirty="0">
                          <a:solidFill>
                            <a:schemeClr val="dk1"/>
                          </a:solidFill>
                          <a:effectLst/>
                          <a:latin typeface="Arial" panose="020B0604020202020204" pitchFamily="34" charset="0"/>
                          <a:ea typeface="+mn-ea"/>
                          <a:cs typeface="Arial" panose="020B0604020202020204" pitchFamily="34" charset="0"/>
                        </a:rPr>
                        <a:t>) 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 </a:t>
                      </a:r>
                      <a:r>
                        <a:rPr lang="en-US" sz="1200" kern="1200" dirty="0" err="1">
                          <a:solidFill>
                            <a:schemeClr val="dk1"/>
                          </a:solidFill>
                          <a:effectLst/>
                          <a:latin typeface="Arial" panose="020B0604020202020204" pitchFamily="34" charset="0"/>
                          <a:ea typeface="+mn-ea"/>
                          <a:cs typeface="Arial" panose="020B0604020202020204" pitchFamily="34" charset="0"/>
                        </a:rPr>
                        <a:t>Aurtia</a:t>
                      </a:r>
                      <a:r>
                        <a:rPr lang="en-US" sz="1200" kern="1200" dirty="0">
                          <a:solidFill>
                            <a:schemeClr val="dk1"/>
                          </a:solidFill>
                          <a:effectLst/>
                          <a:latin typeface="Arial" panose="020B0604020202020204" pitchFamily="34" charset="0"/>
                          <a:ea typeface="+mn-ea"/>
                          <a:cs typeface="Arial" panose="020B0604020202020204" pitchFamily="34" charset="0"/>
                        </a:rPr>
                        <a:t> et. All, 1996)</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xyz</a:t>
                      </a:r>
                      <a:endParaRPr lang="en-US" sz="120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0" dirty="0">
                          <a:latin typeface="Arial" panose="020B0604020202020204" pitchFamily="34" charset="0"/>
                          <a:cs typeface="Arial" panose="020B0604020202020204" pitchFamily="34" charset="0"/>
                        </a:rPr>
                        <a:t>PS elaboration 1</a:t>
                      </a:r>
                    </a:p>
                  </a:txBody>
                  <a:tcPr/>
                </a:tc>
                <a:tc>
                  <a:txBody>
                    <a:bodyPr/>
                    <a:lstStyle/>
                    <a:p>
                      <a:pPr marL="0" lvl="0" indent="0">
                        <a:buFont typeface="Arial"/>
                        <a:buNone/>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dirty="0">
                          <a:effectLs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10006"/>
                  </a:ext>
                </a:extLst>
              </a:tr>
              <a:tr h="304535">
                <a:tc>
                  <a:txBody>
                    <a:bodyPr/>
                    <a:lstStyle/>
                    <a:p>
                      <a:r>
                        <a:rPr lang="en-US" sz="1200" b="0" dirty="0">
                          <a:latin typeface="Arial" panose="020B0604020202020204" pitchFamily="34" charset="0"/>
                          <a:cs typeface="Arial" panose="020B0604020202020204" pitchFamily="34" charset="0"/>
                        </a:rPr>
                        <a:t>PS elaboration 2</a:t>
                      </a:r>
                    </a:p>
                  </a:txBody>
                  <a:tcPr/>
                </a:tc>
                <a:tc>
                  <a:txBody>
                    <a:bodyPr/>
                    <a:lstStyle/>
                    <a:p>
                      <a:pPr marL="0" lvl="0" indent="0">
                        <a:buFont typeface="Arial"/>
                        <a:buNone/>
                        <a:defRPr/>
                      </a:pPr>
                      <a:r>
                        <a:rPr lang="en-US" sz="1200" kern="1200" dirty="0">
                          <a:solidFill>
                            <a:schemeClr val="dk1"/>
                          </a:solidFill>
                          <a:effectLst/>
                          <a:latin typeface="Arial" panose="020B0604020202020204" pitchFamily="34" charset="0"/>
                          <a:ea typeface="+mn-ea"/>
                          <a:cs typeface="Arial" panose="020B0604020202020204" pitchFamily="34" charset="0"/>
                        </a:rPr>
                        <a:t>Lorem ipsum dolor sit </a:t>
                      </a:r>
                      <a:r>
                        <a:rPr lang="en-US" sz="1200" kern="1200" dirty="0" err="1">
                          <a:solidFill>
                            <a:schemeClr val="dk1"/>
                          </a:solidFill>
                          <a:effectLst/>
                          <a:latin typeface="Arial" panose="020B0604020202020204" pitchFamily="34" charset="0"/>
                          <a:ea typeface="+mn-ea"/>
                          <a:cs typeface="Arial" panose="020B0604020202020204" pitchFamily="34" charset="0"/>
                        </a:rPr>
                        <a:t>amet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consectetur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adipiscing</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elit</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Donec</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efficitur</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sem</a:t>
                      </a:r>
                      <a:r>
                        <a:rPr lang="en-US" sz="1200" kern="1200" dirty="0">
                          <a:solidFill>
                            <a:schemeClr val="dk1"/>
                          </a:solidFill>
                          <a:effectLst/>
                          <a:latin typeface="Arial" panose="020B0604020202020204" pitchFamily="34" charset="0"/>
                          <a:ea typeface="+mn-ea"/>
                          <a:cs typeface="Arial" panose="020B0604020202020204" pitchFamily="34" charset="0"/>
                        </a:rPr>
                        <a:t> id </a:t>
                      </a:r>
                      <a:r>
                        <a:rPr lang="en-US" sz="1200" kern="1200" dirty="0" err="1">
                          <a:solidFill>
                            <a:schemeClr val="dk1"/>
                          </a:solidFill>
                          <a:effectLst/>
                          <a:latin typeface="Arial" panose="020B0604020202020204" pitchFamily="34" charset="0"/>
                          <a:ea typeface="+mn-ea"/>
                          <a:cs typeface="Arial" panose="020B0604020202020204" pitchFamily="34" charset="0"/>
                        </a:rPr>
                        <a:t>massa</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aliquam</a:t>
                      </a:r>
                      <a:r>
                        <a:rPr lang="en-US" sz="1200" kern="1200" dirty="0">
                          <a:solidFill>
                            <a:schemeClr val="dk1"/>
                          </a:solidFill>
                          <a:effectLst/>
                          <a:latin typeface="Arial" panose="020B0604020202020204" pitchFamily="34" charset="0"/>
                          <a:ea typeface="+mn-ea"/>
                          <a:cs typeface="Arial" panose="020B0604020202020204" pitchFamily="34" charset="0"/>
                        </a:rPr>
                        <a:t>, et </a:t>
                      </a:r>
                      <a:r>
                        <a:rPr lang="en-US" sz="1200" kern="1200" dirty="0" err="1">
                          <a:solidFill>
                            <a:schemeClr val="dk1"/>
                          </a:solidFill>
                          <a:effectLst/>
                          <a:latin typeface="Arial" panose="020B0604020202020204" pitchFamily="34" charset="0"/>
                          <a:ea typeface="+mn-ea"/>
                          <a:cs typeface="Arial" panose="020B0604020202020204" pitchFamily="34" charset="0"/>
                        </a:rPr>
                        <a:t>scelerisque</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lacus</a:t>
                      </a:r>
                      <a:r>
                        <a:rPr lang="en-US" sz="1200" kern="1200" dirty="0">
                          <a:solidFill>
                            <a:schemeClr val="dk1"/>
                          </a:solidFill>
                          <a:effectLst/>
                          <a:latin typeface="Arial" panose="020B0604020202020204" pitchFamily="34" charset="0"/>
                          <a:ea typeface="+mn-ea"/>
                          <a:cs typeface="Arial" panose="020B0604020202020204" pitchFamily="34" charset="0"/>
                        </a:rPr>
                        <a:t> </a:t>
                      </a:r>
                      <a:r>
                        <a:rPr lang="en-US" sz="1200" kern="1200" dirty="0" err="1">
                          <a:solidFill>
                            <a:schemeClr val="dk1"/>
                          </a:solidFill>
                          <a:effectLst/>
                          <a:latin typeface="Arial" panose="020B0604020202020204" pitchFamily="34" charset="0"/>
                          <a:ea typeface="+mn-ea"/>
                          <a:cs typeface="Arial" panose="020B0604020202020204" pitchFamily="34" charset="0"/>
                        </a:rPr>
                        <a:t>finibus</a:t>
                      </a:r>
                      <a:r>
                        <a:rPr lang="en-US" sz="1200" kern="1200" dirty="0">
                          <a:solidFill>
                            <a:schemeClr val="dk1"/>
                          </a:solidFill>
                          <a:effectLst/>
                          <a:latin typeface="Arial" panose="020B0604020202020204" pitchFamily="34" charset="0"/>
                          <a:ea typeface="+mn-ea"/>
                          <a:cs typeface="Arial" panose="020B0604020202020204" pitchFamily="34" charset="0"/>
                        </a:rPr>
                        <a:t>.</a:t>
                      </a:r>
                      <a:r>
                        <a:rPr lang="en-US" sz="1200" dirty="0">
                          <a:effectLs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655447" y="0"/>
            <a:ext cx="7756263" cy="621690"/>
          </a:xfrm>
        </p:spPr>
        <p:txBody>
          <a:bodyPr/>
          <a:lstStyle/>
          <a:p>
            <a:r>
              <a:rPr lang="en-US" sz="1400" dirty="0"/>
              <a:t>Problem Statement Example</a:t>
            </a:r>
          </a:p>
        </p:txBody>
      </p:sp>
      <p:sp>
        <p:nvSpPr>
          <p:cNvPr id="5" name="Title 2"/>
          <p:cNvSpPr txBox="1">
            <a:spLocks/>
          </p:cNvSpPr>
          <p:nvPr/>
        </p:nvSpPr>
        <p:spPr>
          <a:xfrm>
            <a:off x="1828380" y="247048"/>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416846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2441" y="442579"/>
          <a:ext cx="8847118" cy="4872939"/>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tx1"/>
                          </a:solidFill>
                          <a:latin typeface="+mn-lt"/>
                          <a:cs typeface="Arial" panose="020B0604020202020204" pitchFamily="34" charset="0"/>
                        </a:rPr>
                        <a:t>(A) Deliverable</a:t>
                      </a:r>
                      <a:endParaRPr lang="en-US" sz="1200" dirty="0">
                        <a:solidFill>
                          <a:schemeClr val="tx1"/>
                        </a:solidFill>
                        <a:latin typeface="+mn-lt"/>
                        <a:cs typeface="Arial" panose="020B0604020202020204" pitchFamily="34" charset="0"/>
                      </a:endParaRPr>
                    </a:p>
                  </a:txBody>
                  <a:tcPr/>
                </a:tc>
                <a:tc>
                  <a:txBody>
                    <a:bodyPr/>
                    <a:lstStyle/>
                    <a:p>
                      <a:pPr algn="ctr"/>
                      <a:endParaRPr lang="en-US" sz="1200" dirty="0">
                        <a:solidFill>
                          <a:schemeClr val="tx1"/>
                        </a:solidFill>
                        <a:latin typeface="+mn-lt"/>
                        <a:cs typeface="Arial" panose="020B0604020202020204" pitchFamily="34" charset="0"/>
                      </a:endParaRPr>
                    </a:p>
                  </a:txBody>
                  <a:tcPr/>
                </a:tc>
                <a:tc>
                  <a:txBody>
                    <a:bodyPr/>
                    <a:lstStyle/>
                    <a:p>
                      <a:pPr algn="ctr"/>
                      <a:r>
                        <a:rPr lang="en-US" sz="1200" dirty="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22</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30</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xyz</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Input1: Unit, input 2: Unit, input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Output 1: Unit, Output 2: Unit, Output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3" name="Title 2"/>
          <p:cNvSpPr>
            <a:spLocks noGrp="1"/>
          </p:cNvSpPr>
          <p:nvPr>
            <p:ph type="title"/>
          </p:nvPr>
        </p:nvSpPr>
        <p:spPr>
          <a:xfrm>
            <a:off x="1672442" y="98104"/>
            <a:ext cx="3619325" cy="344475"/>
          </a:xfrm>
        </p:spPr>
        <p:txBody>
          <a:bodyPr/>
          <a:lstStyle/>
          <a:p>
            <a:r>
              <a:rPr lang="en-US" sz="1400" dirty="0"/>
              <a:t>Thesis Statement Example</a:t>
            </a:r>
          </a:p>
        </p:txBody>
      </p:sp>
    </p:spTree>
    <p:extLst>
      <p:ext uri="{BB962C8B-B14F-4D97-AF65-F5344CB8AC3E}">
        <p14:creationId xmlns:p14="http://schemas.microsoft.com/office/powerpoint/2010/main" val="424259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73789" y="892559"/>
          <a:ext cx="8644422" cy="3414136"/>
        </p:xfrm>
        <a:graphic>
          <a:graphicData uri="http://schemas.openxmlformats.org/drawingml/2006/table">
            <a:tbl>
              <a:tblPr firstRow="1" bandRow="1">
                <a:tableStyleId>{5C22544A-7EE6-4342-B048-85BDC9FD1C3A}</a:tableStyleId>
              </a:tblPr>
              <a:tblGrid>
                <a:gridCol w="1329224">
                  <a:extLst>
                    <a:ext uri="{9D8B030D-6E8A-4147-A177-3AD203B41FA5}">
                      <a16:colId xmlns:a16="http://schemas.microsoft.com/office/drawing/2014/main" val="20000"/>
                    </a:ext>
                  </a:extLst>
                </a:gridCol>
                <a:gridCol w="6377049">
                  <a:extLst>
                    <a:ext uri="{9D8B030D-6E8A-4147-A177-3AD203B41FA5}">
                      <a16:colId xmlns:a16="http://schemas.microsoft.com/office/drawing/2014/main" val="20001"/>
                    </a:ext>
                  </a:extLst>
                </a:gridCol>
                <a:gridCol w="938149">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dk1"/>
                          </a:solidFill>
                          <a:effectLst/>
                          <a:latin typeface="+mn-lt"/>
                          <a:ea typeface="+mn-ea"/>
                          <a:cs typeface="+mn-cs"/>
                        </a:rPr>
                        <a:t>Jonas, D., Kock, A., &amp; </a:t>
                      </a:r>
                      <a:r>
                        <a:rPr lang="en-US" sz="1200" b="0" i="0" u="none" strike="noStrike" kern="1200" dirty="0" err="1">
                          <a:solidFill>
                            <a:schemeClr val="dk1"/>
                          </a:solidFill>
                          <a:effectLst/>
                          <a:latin typeface="+mn-lt"/>
                          <a:ea typeface="+mn-ea"/>
                          <a:cs typeface="+mn-cs"/>
                        </a:rPr>
                        <a:t>Gemünden</a:t>
                      </a:r>
                      <a:r>
                        <a:rPr lang="en-US" sz="1200" b="0" i="0" u="none" strike="noStrike" kern="1200" dirty="0">
                          <a:solidFill>
                            <a:schemeClr val="dk1"/>
                          </a:solidFill>
                          <a:effectLst/>
                          <a:latin typeface="+mn-lt"/>
                          <a:ea typeface="+mn-ea"/>
                          <a:cs typeface="+mn-cs"/>
                        </a:rPr>
                        <a:t>, H. G. (2013). Predicting Project Portfolio Success by Measuring Management Quality—A Longitudinal Study. </a:t>
                      </a:r>
                      <a:r>
                        <a:rPr lang="en-US" sz="1200" b="0" i="1" u="none" strike="noStrike" kern="1200" dirty="0">
                          <a:solidFill>
                            <a:schemeClr val="dk1"/>
                          </a:solidFill>
                          <a:effectLst/>
                          <a:latin typeface="+mn-lt"/>
                          <a:ea typeface="+mn-ea"/>
                          <a:cs typeface="+mn-cs"/>
                        </a:rPr>
                        <a:t>IEEE Transactions on Engineering Management</a:t>
                      </a:r>
                      <a:r>
                        <a:rPr lang="en-US" sz="1200" b="0" i="0" u="none" strike="noStrike" kern="1200" dirty="0">
                          <a:solidFill>
                            <a:schemeClr val="dk1"/>
                          </a:solidFill>
                          <a:effectLst/>
                          <a:latin typeface="+mn-lt"/>
                          <a:ea typeface="+mn-ea"/>
                          <a:cs typeface="+mn-cs"/>
                        </a:rPr>
                        <a:t>, </a:t>
                      </a:r>
                      <a:r>
                        <a:rPr lang="en-US" sz="1200" b="0" i="1" u="none" strike="noStrike" kern="1200" dirty="0">
                          <a:solidFill>
                            <a:schemeClr val="dk1"/>
                          </a:solidFill>
                          <a:effectLst/>
                          <a:latin typeface="+mn-lt"/>
                          <a:ea typeface="+mn-ea"/>
                          <a:cs typeface="+mn-cs"/>
                        </a:rPr>
                        <a:t>60</a:t>
                      </a:r>
                      <a:r>
                        <a:rPr lang="en-US" sz="1200" b="0" i="0" u="none" strike="noStrike" kern="1200" dirty="0">
                          <a:solidFill>
                            <a:schemeClr val="dk1"/>
                          </a:solidFill>
                          <a:effectLst/>
                          <a:latin typeface="+mn-lt"/>
                          <a:ea typeface="+mn-ea"/>
                          <a:cs typeface="+mn-cs"/>
                        </a:rPr>
                        <a:t>(2), 215–226. </a:t>
                      </a:r>
                      <a:r>
                        <a:rPr lang="en-US" sz="1200" b="0" i="0" u="none" strike="noStrike" kern="1200" dirty="0" err="1">
                          <a:solidFill>
                            <a:schemeClr val="dk1"/>
                          </a:solidFill>
                          <a:effectLst/>
                          <a:latin typeface="+mn-lt"/>
                          <a:ea typeface="+mn-ea"/>
                          <a:cs typeface="+mn-cs"/>
                        </a:rPr>
                        <a:t>doi</a:t>
                      </a:r>
                      <a:r>
                        <a:rPr lang="en-US" sz="1200" b="0" i="0" u="none" strike="noStrike" kern="1200" dirty="0">
                          <a:solidFill>
                            <a:schemeClr val="dk1"/>
                          </a:solidFill>
                          <a:effectLst/>
                          <a:latin typeface="+mn-lt"/>
                          <a:ea typeface="+mn-ea"/>
                          <a:cs typeface="+mn-cs"/>
                        </a:rPr>
                        <a:t>: 10.1109/tem.2012.2200041</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cs typeface="Arial" panose="020B0604020202020204" pitchFamily="34" charset="0"/>
                        </a:rPr>
                        <a:t>Summary</a:t>
                      </a:r>
                    </a:p>
                  </a:txBody>
                  <a:tcPr/>
                </a:tc>
                <a:tc>
                  <a:txBody>
                    <a:bodyPr/>
                    <a:lstStyle/>
                    <a:p>
                      <a:pPr marL="171450" indent="-171450">
                        <a:buFont typeface="Arial" panose="020B0604020202020204" pitchFamily="34" charset="0"/>
                        <a:buChar char="•"/>
                      </a:pPr>
                      <a:r>
                        <a:rPr lang="en-US" sz="1200" dirty="0">
                          <a:solidFill>
                            <a:srgbClr val="000000"/>
                          </a:solidFill>
                          <a:latin typeface="+mn-lt"/>
                        </a:rPr>
                        <a:t>This study evaluates the relationship between management quality and project portfolio success.</a:t>
                      </a:r>
                    </a:p>
                    <a:p>
                      <a:pPr marL="171450" indent="-171450">
                        <a:buFont typeface="Arial" panose="020B0604020202020204" pitchFamily="34" charset="0"/>
                        <a:buChar char="•"/>
                      </a:pPr>
                      <a:r>
                        <a:rPr lang="en-US" sz="1200" dirty="0">
                          <a:solidFill>
                            <a:srgbClr val="000000"/>
                          </a:solidFill>
                          <a:latin typeface="+mn-lt"/>
                        </a:rPr>
                        <a:t>The authors found that management quality, which consists of information quality, allocation quality, and cooperation quality, is correlated with project portfolio success.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498714">
                <a:tc>
                  <a:txBody>
                    <a:bodyPr/>
                    <a:lstStyle/>
                    <a:p>
                      <a:r>
                        <a:rPr lang="en-US" sz="1200" b="1" dirty="0">
                          <a:latin typeface="+mn-lt"/>
                          <a:cs typeface="Arial" panose="020B0604020202020204" pitchFamily="34" charset="0"/>
                        </a:rPr>
                        <a:t>Methodology</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mn-lt"/>
                        </a:rPr>
                        <a:t>Ordinary least squares regression</a:t>
                      </a:r>
                      <a:endParaRPr lang="en-US" sz="1200" dirty="0">
                        <a:latin typeface="+mn-lt"/>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108456716"/>
                  </a:ext>
                </a:extLst>
              </a:tr>
              <a:tr h="731565">
                <a:tc>
                  <a:txBody>
                    <a:bodyPr/>
                    <a:lstStyle/>
                    <a:p>
                      <a:r>
                        <a:rPr lang="en-US" sz="1200" b="1" dirty="0">
                          <a:latin typeface="+mn-lt"/>
                          <a:cs typeface="Arial" panose="020B0604020202020204" pitchFamily="34" charset="0"/>
                        </a:rPr>
                        <a:t>Evaluation</a:t>
                      </a:r>
                    </a:p>
                  </a:txBody>
                  <a:tcPr/>
                </a:tc>
                <a:tc>
                  <a:txBody>
                    <a:bodyPr/>
                    <a:lstStyle/>
                    <a:p>
                      <a:pPr marL="171450" indent="-171450">
                        <a:buFont typeface="Arial" panose="020B0604020202020204" pitchFamily="34" charset="0"/>
                        <a:buChar char="•"/>
                      </a:pPr>
                      <a:r>
                        <a:rPr lang="en-US" sz="1200" dirty="0">
                          <a:solidFill>
                            <a:srgbClr val="000000"/>
                          </a:solidFill>
                          <a:latin typeface="+mn-lt"/>
                        </a:rPr>
                        <a:t>While this framework is relatively simple, it provides insight into factors that correlate with project portfolio success.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mn-lt"/>
                        </a:rPr>
                        <a:t>The relatively small sample size (54 projects) does not allow for more complex methods to be tested such as structural equation modeling</a:t>
                      </a:r>
                    </a:p>
                  </a:txBody>
                  <a:tcPr/>
                </a:tc>
                <a:tc>
                  <a:txBody>
                    <a:bodyPr/>
                    <a:lstStyle/>
                    <a:p>
                      <a:pPr marL="0" indent="0" algn="ctr">
                        <a:buFont typeface="Arial" panose="020B0604020202020204" pitchFamily="34" charset="0"/>
                        <a:buNone/>
                      </a:pPr>
                      <a:r>
                        <a:rPr lang="en-US" sz="1200" i="1">
                          <a:latin typeface="+mn-lt"/>
                          <a:cs typeface="Arial" panose="020B0604020202020204" pitchFamily="34" charset="0"/>
                        </a:rPr>
                        <a:t>NA</a:t>
                      </a: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indent="-171450">
                        <a:buFont typeface="Arial" panose="020B0604020202020204" pitchFamily="34" charset="0"/>
                        <a:buChar char="•"/>
                      </a:pPr>
                      <a:r>
                        <a:rPr lang="en-US" sz="1200" dirty="0">
                          <a:solidFill>
                            <a:srgbClr val="000000"/>
                          </a:solidFill>
                          <a:latin typeface="+mn-lt"/>
                        </a:rPr>
                        <a:t>This article presents a framework for predicting project portfolio success which is the overall goal of my praxis.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7" name="Title 2">
            <a:extLst>
              <a:ext uri="{FF2B5EF4-FFF2-40B4-BE49-F238E27FC236}">
                <a16:creationId xmlns:a16="http://schemas.microsoft.com/office/drawing/2014/main" id="{381F5115-255F-BF47-9213-C83D9D765EE7}"/>
              </a:ext>
            </a:extLst>
          </p:cNvPr>
          <p:cNvSpPr txBox="1">
            <a:spLocks/>
          </p:cNvSpPr>
          <p:nvPr/>
        </p:nvSpPr>
        <p:spPr>
          <a:xfrm>
            <a:off x="1892138" y="153205"/>
            <a:ext cx="7756263" cy="73935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3600" dirty="0">
                <a:solidFill>
                  <a:prstClr val="black">
                    <a:lumMod val="75000"/>
                    <a:lumOff val="25000"/>
                  </a:prstClr>
                </a:solidFill>
              </a:rPr>
              <a:t>Annotated Bibliography Example</a:t>
            </a:r>
          </a:p>
        </p:txBody>
      </p:sp>
    </p:spTree>
    <p:extLst>
      <p:ext uri="{BB962C8B-B14F-4D97-AF65-F5344CB8AC3E}">
        <p14:creationId xmlns:p14="http://schemas.microsoft.com/office/powerpoint/2010/main" val="15420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1A2765-880A-E54A-BDC1-AB4E125B5E58}"/>
              </a:ext>
            </a:extLst>
          </p:cNvPr>
          <p:cNvSpPr>
            <a:spLocks noGrp="1"/>
          </p:cNvSpPr>
          <p:nvPr>
            <p:ph idx="1"/>
          </p:nvPr>
        </p:nvSpPr>
        <p:spPr>
          <a:xfrm>
            <a:off x="2212491" y="1115957"/>
            <a:ext cx="7745505" cy="1401612"/>
          </a:xfrm>
        </p:spPr>
        <p:txBody>
          <a:bodyPr/>
          <a:lstStyle/>
          <a:p>
            <a:r>
              <a:rPr lang="en-US" sz="1600" dirty="0">
                <a:solidFill>
                  <a:schemeClr val="tx1"/>
                </a:solidFill>
                <a:latin typeface="+mn-lt"/>
              </a:rPr>
              <a:t>Create a table by listing the major themes as rows and articles you want to analyze in the columns.</a:t>
            </a:r>
          </a:p>
          <a:p>
            <a:r>
              <a:rPr lang="en-US" altLang="en-US" sz="1600" dirty="0">
                <a:solidFill>
                  <a:schemeClr val="tx1"/>
                </a:solidFill>
                <a:latin typeface="+mn-lt"/>
              </a:rPr>
              <a:t>Each cell contains what the author said about each theme. </a:t>
            </a:r>
          </a:p>
          <a:p>
            <a:r>
              <a:rPr lang="en-US" altLang="en-US" sz="1600" dirty="0">
                <a:solidFill>
                  <a:schemeClr val="tx1"/>
                </a:solidFill>
                <a:latin typeface="+mn-lt"/>
              </a:rPr>
              <a:t>Some cells maybe blank but a good synthesis will result in most of the cells being non-blank. </a:t>
            </a:r>
          </a:p>
        </p:txBody>
      </p:sp>
      <p:sp>
        <p:nvSpPr>
          <p:cNvPr id="3" name="Title 2">
            <a:extLst>
              <a:ext uri="{FF2B5EF4-FFF2-40B4-BE49-F238E27FC236}">
                <a16:creationId xmlns:a16="http://schemas.microsoft.com/office/drawing/2014/main" id="{3EAF7647-059D-2348-BFCF-9BCA3DD42791}"/>
              </a:ext>
            </a:extLst>
          </p:cNvPr>
          <p:cNvSpPr>
            <a:spLocks noGrp="1"/>
          </p:cNvSpPr>
          <p:nvPr>
            <p:ph type="title"/>
          </p:nvPr>
        </p:nvSpPr>
        <p:spPr>
          <a:xfrm>
            <a:off x="2083703" y="198367"/>
            <a:ext cx="7756263" cy="739355"/>
          </a:xfrm>
        </p:spPr>
        <p:txBody>
          <a:bodyPr/>
          <a:lstStyle/>
          <a:p>
            <a:r>
              <a:rPr lang="en-US" dirty="0"/>
              <a:t>Synthesize Map</a:t>
            </a:r>
          </a:p>
        </p:txBody>
      </p:sp>
      <p:graphicFrame>
        <p:nvGraphicFramePr>
          <p:cNvPr id="12" name="Content Placeholder 3">
            <a:extLst>
              <a:ext uri="{FF2B5EF4-FFF2-40B4-BE49-F238E27FC236}">
                <a16:creationId xmlns:a16="http://schemas.microsoft.com/office/drawing/2014/main" id="{426C747A-D92B-9A49-9A4E-1F2068964A3C}"/>
              </a:ext>
            </a:extLst>
          </p:cNvPr>
          <p:cNvGraphicFramePr>
            <a:graphicFrameLocks/>
          </p:cNvGraphicFramePr>
          <p:nvPr/>
        </p:nvGraphicFramePr>
        <p:xfrm>
          <a:off x="2212490" y="2695805"/>
          <a:ext cx="8040564" cy="1939290"/>
        </p:xfrm>
        <a:graphic>
          <a:graphicData uri="http://schemas.openxmlformats.org/drawingml/2006/table">
            <a:tbl>
              <a:tblPr firstRow="1" bandRow="1">
                <a:tableStyleId>{5C22544A-7EE6-4342-B048-85BDC9FD1C3A}</a:tableStyleId>
              </a:tblPr>
              <a:tblGrid>
                <a:gridCol w="1132618">
                  <a:extLst>
                    <a:ext uri="{9D8B030D-6E8A-4147-A177-3AD203B41FA5}">
                      <a16:colId xmlns:a16="http://schemas.microsoft.com/office/drawing/2014/main" val="20000"/>
                    </a:ext>
                  </a:extLst>
                </a:gridCol>
                <a:gridCol w="966713">
                  <a:extLst>
                    <a:ext uri="{9D8B030D-6E8A-4147-A177-3AD203B41FA5}">
                      <a16:colId xmlns:a16="http://schemas.microsoft.com/office/drawing/2014/main" val="20001"/>
                    </a:ext>
                  </a:extLst>
                </a:gridCol>
                <a:gridCol w="979877">
                  <a:extLst>
                    <a:ext uri="{9D8B030D-6E8A-4147-A177-3AD203B41FA5}">
                      <a16:colId xmlns:a16="http://schemas.microsoft.com/office/drawing/2014/main" val="2172403899"/>
                    </a:ext>
                  </a:extLst>
                </a:gridCol>
                <a:gridCol w="1034211">
                  <a:extLst>
                    <a:ext uri="{9D8B030D-6E8A-4147-A177-3AD203B41FA5}">
                      <a16:colId xmlns:a16="http://schemas.microsoft.com/office/drawing/2014/main" val="20002"/>
                    </a:ext>
                  </a:extLst>
                </a:gridCol>
                <a:gridCol w="1245707">
                  <a:extLst>
                    <a:ext uri="{9D8B030D-6E8A-4147-A177-3AD203B41FA5}">
                      <a16:colId xmlns:a16="http://schemas.microsoft.com/office/drawing/2014/main" val="460051227"/>
                    </a:ext>
                  </a:extLst>
                </a:gridCol>
                <a:gridCol w="1129287">
                  <a:extLst>
                    <a:ext uri="{9D8B030D-6E8A-4147-A177-3AD203B41FA5}">
                      <a16:colId xmlns:a16="http://schemas.microsoft.com/office/drawing/2014/main" val="502064322"/>
                    </a:ext>
                  </a:extLst>
                </a:gridCol>
                <a:gridCol w="1552151">
                  <a:extLst>
                    <a:ext uri="{9D8B030D-6E8A-4147-A177-3AD203B41FA5}">
                      <a16:colId xmlns:a16="http://schemas.microsoft.com/office/drawing/2014/main" val="1482483310"/>
                    </a:ext>
                  </a:extLst>
                </a:gridCol>
              </a:tblGrid>
              <a:tr h="125730">
                <a:tc>
                  <a:txBody>
                    <a:bodyPr/>
                    <a:lstStyle/>
                    <a:p>
                      <a:r>
                        <a:rPr lang="en-US" sz="1200" baseline="0" dirty="0">
                          <a:latin typeface="Arial" panose="020B0604020202020204" pitchFamily="34" charset="0"/>
                          <a:cs typeface="Arial" panose="020B0604020202020204" pitchFamily="34" charset="0"/>
                        </a:rPr>
                        <a:t>Themes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Source 1</a:t>
                      </a:r>
                    </a:p>
                  </a:txBody>
                  <a:tcPr/>
                </a:tc>
                <a:tc>
                  <a:txBody>
                    <a:bodyPr/>
                    <a:lstStyle/>
                    <a:p>
                      <a:pPr algn="ctr"/>
                      <a:r>
                        <a:rPr lang="en-US" sz="1200" dirty="0">
                          <a:latin typeface="Arial" panose="020B0604020202020204" pitchFamily="34" charset="0"/>
                          <a:cs typeface="Arial" panose="020B0604020202020204" pitchFamily="34" charset="0"/>
                        </a:rPr>
                        <a:t>Source 2</a:t>
                      </a:r>
                    </a:p>
                  </a:txBody>
                  <a:tcPr/>
                </a:tc>
                <a:tc>
                  <a:txBody>
                    <a:bodyPr/>
                    <a:lstStyle/>
                    <a:p>
                      <a:pPr algn="ctr"/>
                      <a:r>
                        <a:rPr lang="en-US" sz="1200" dirty="0">
                          <a:latin typeface="Arial" panose="020B0604020202020204" pitchFamily="34" charset="0"/>
                          <a:cs typeface="Arial" panose="020B0604020202020204" pitchFamily="34" charset="0"/>
                        </a:rPr>
                        <a:t>Source 3</a:t>
                      </a:r>
                    </a:p>
                  </a:txBody>
                  <a:tcPr/>
                </a:tc>
                <a:tc>
                  <a:txBody>
                    <a:bodyPr/>
                    <a:lstStyle/>
                    <a:p>
                      <a:pPr algn="ctr"/>
                      <a:r>
                        <a:rPr lang="en-US" sz="1200" dirty="0">
                          <a:latin typeface="Arial" panose="020B0604020202020204" pitchFamily="34" charset="0"/>
                          <a:cs typeface="Arial" panose="020B0604020202020204" pitchFamily="34" charset="0"/>
                        </a:rPr>
                        <a:t>Source 4</a:t>
                      </a:r>
                    </a:p>
                  </a:txBody>
                  <a:tcPr/>
                </a:tc>
                <a:tc>
                  <a:txBody>
                    <a:bodyPr/>
                    <a:lstStyle/>
                    <a:p>
                      <a:pPr algn="ctr"/>
                      <a:r>
                        <a:rPr lang="en-US" sz="1200" dirty="0">
                          <a:latin typeface="Arial" panose="020B0604020202020204" pitchFamily="34" charset="0"/>
                          <a:cs typeface="Arial" panose="020B0604020202020204" pitchFamily="34" charset="0"/>
                        </a:rPr>
                        <a:t>Source 5</a:t>
                      </a:r>
                    </a:p>
                  </a:txBody>
                  <a:tcPr/>
                </a:tc>
                <a:tc>
                  <a:txBody>
                    <a:bodyPr/>
                    <a:lstStyle/>
                    <a:p>
                      <a:pPr algn="ctr"/>
                      <a:r>
                        <a:rPr lang="en-US" sz="12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0"/>
                  </a:ext>
                </a:extLst>
              </a:tr>
              <a:tr h="293370">
                <a:tc>
                  <a:txBody>
                    <a:bodyPr/>
                    <a:lstStyle/>
                    <a:p>
                      <a:r>
                        <a:rPr lang="en-US" sz="1200" b="1" dirty="0">
                          <a:latin typeface="Arial" panose="020B0604020202020204" pitchFamily="34" charset="0"/>
                          <a:cs typeface="Arial" panose="020B0604020202020204" pitchFamily="34" charset="0"/>
                        </a:rPr>
                        <a:t>Theme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endParaRPr lang="en-US" sz="1200" b="1" i="1"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lgn="ctr" defTabSz="457200" rtl="0" eaLnBrk="1" latinLnBrk="0" hangingPunct="1">
                        <a:buFont typeface="Arial" panose="020B0604020202020204" pitchFamily="34" charset="0"/>
                        <a:buNone/>
                      </a:pPr>
                      <a:endParaRPr lang="en-US" sz="1200" b="0" i="0"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1"/>
                  </a:ext>
                </a:extLst>
              </a:tr>
              <a:tr h="209550">
                <a:tc>
                  <a:txBody>
                    <a:bodyPr/>
                    <a:lstStyle/>
                    <a:p>
                      <a:r>
                        <a:rPr lang="en-US" sz="1200" b="1" dirty="0">
                          <a:latin typeface="Arial" panose="020B0604020202020204" pitchFamily="34" charset="0"/>
                          <a:cs typeface="Arial" panose="020B0604020202020204" pitchFamily="34" charset="0"/>
                        </a:rPr>
                        <a:t>Theme 2</a:t>
                      </a: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Arial" panose="020B0604020202020204" pitchFamily="34" charset="0"/>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Arial" panose="020B0604020202020204" pitchFamily="34" charset="0"/>
                          <a:cs typeface="Arial" panose="020B0604020202020204" pitchFamily="34" charset="0"/>
                        </a:rPr>
                        <a:t>Theme 2</a:t>
                      </a:r>
                      <a:endParaRPr lang="en-US" sz="1200" b="1"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endParaRPr lang="en-US" sz="1200" b="0" dirty="0">
                        <a:latin typeface="Arial" panose="020B0604020202020204" pitchFamily="34" charset="0"/>
                        <a:cs typeface="Arial" panose="020B0604020202020204" pitchFamily="34" charset="0"/>
                      </a:endParaRPr>
                    </a:p>
                  </a:txBody>
                  <a:tcPr/>
                </a:tc>
                <a:tc>
                  <a:txBody>
                    <a:bodyPr/>
                    <a:lstStyle/>
                    <a:p>
                      <a:endParaRPr lang="en-US" sz="1200" b="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125730">
                <a:tc>
                  <a:txBody>
                    <a:bodyPr/>
                    <a:lstStyle/>
                    <a:p>
                      <a:r>
                        <a:rPr lang="en-US" sz="1200" b="1" dirty="0">
                          <a:latin typeface="Arial" panose="020B0604020202020204" pitchFamily="34" charset="0"/>
                          <a:cs typeface="Arial" panose="020B0604020202020204" pitchFamily="34" charset="0"/>
                        </a:rPr>
                        <a:t>…</a:t>
                      </a: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endParaRPr lang="en-US" sz="1200" b="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Arial" panose="020B0604020202020204" pitchFamily="34" charset="0"/>
                          <a:ea typeface="+mn-ea"/>
                          <a:cs typeface="Arial" panose="020B0604020202020204" pitchFamily="34"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811812"/>
                  </a:ext>
                </a:extLst>
              </a:tr>
              <a:tr h="2442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Arial" panose="020B0604020202020204" pitchFamily="34" charset="0"/>
                          <a:ea typeface="+mn-ea"/>
                          <a:cs typeface="Arial" panose="020B0604020202020204" pitchFamily="34"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i="0"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96071760"/>
                  </a:ext>
                </a:extLst>
              </a:tr>
            </a:tbl>
          </a:graphicData>
        </a:graphic>
      </p:graphicFrame>
    </p:spTree>
    <p:extLst>
      <p:ext uri="{BB962C8B-B14F-4D97-AF65-F5344CB8AC3E}">
        <p14:creationId xmlns:p14="http://schemas.microsoft.com/office/powerpoint/2010/main" val="384248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4D3F88-B692-994B-A65D-9844B71EAA65}"/>
              </a:ext>
            </a:extLst>
          </p:cNvPr>
          <p:cNvPicPr>
            <a:picLocks noChangeAspect="1"/>
          </p:cNvPicPr>
          <p:nvPr/>
        </p:nvPicPr>
        <p:blipFill>
          <a:blip r:embed="rId2"/>
          <a:stretch>
            <a:fillRect/>
          </a:stretch>
        </p:blipFill>
        <p:spPr>
          <a:xfrm>
            <a:off x="3030830" y="906345"/>
            <a:ext cx="5924281" cy="4546825"/>
          </a:xfrm>
          <a:prstGeom prst="rect">
            <a:avLst/>
          </a:prstGeom>
        </p:spPr>
      </p:pic>
      <p:sp>
        <p:nvSpPr>
          <p:cNvPr id="16" name="Title 2">
            <a:extLst>
              <a:ext uri="{FF2B5EF4-FFF2-40B4-BE49-F238E27FC236}">
                <a16:creationId xmlns:a16="http://schemas.microsoft.com/office/drawing/2014/main" id="{28DB00D7-E8E1-8145-BDD7-DF3C435A28D4}"/>
              </a:ext>
            </a:extLst>
          </p:cNvPr>
          <p:cNvSpPr>
            <a:spLocks noGrp="1"/>
          </p:cNvSpPr>
          <p:nvPr>
            <p:ph type="title"/>
          </p:nvPr>
        </p:nvSpPr>
        <p:spPr>
          <a:xfrm>
            <a:off x="1942036" y="146851"/>
            <a:ext cx="8550118" cy="579189"/>
          </a:xfrm>
        </p:spPr>
        <p:txBody>
          <a:bodyPr/>
          <a:lstStyle/>
          <a:p>
            <a:r>
              <a:rPr lang="en-US" sz="2000" dirty="0"/>
              <a:t>Synthesize Map Example</a:t>
            </a:r>
            <a:br>
              <a:rPr lang="en-US" sz="2000" dirty="0"/>
            </a:br>
            <a:r>
              <a:rPr lang="en-US" sz="2000" dirty="0"/>
              <a:t>Area: Risk Identification</a:t>
            </a:r>
          </a:p>
        </p:txBody>
      </p:sp>
    </p:spTree>
    <p:extLst>
      <p:ext uri="{BB962C8B-B14F-4D97-AF65-F5344CB8AC3E}">
        <p14:creationId xmlns:p14="http://schemas.microsoft.com/office/powerpoint/2010/main" val="372751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B437C7-D671-9F4F-BD48-C83BD75E3275}"/>
              </a:ext>
            </a:extLst>
          </p:cNvPr>
          <p:cNvSpPr>
            <a:spLocks noGrp="1"/>
          </p:cNvSpPr>
          <p:nvPr>
            <p:ph type="title"/>
          </p:nvPr>
        </p:nvSpPr>
        <p:spPr>
          <a:xfrm>
            <a:off x="1629509" y="1"/>
            <a:ext cx="8874369" cy="814219"/>
          </a:xfrm>
        </p:spPr>
        <p:txBody>
          <a:bodyPr/>
          <a:lstStyle/>
          <a:p>
            <a:pPr algn="ctr">
              <a:spcAft>
                <a:spcPts val="600"/>
              </a:spcAft>
            </a:pPr>
            <a:r>
              <a:rPr lang="en-US" sz="1600" dirty="0"/>
              <a:t>Example of Block Diagram (start on this page and continues is subsequent pages)</a:t>
            </a:r>
            <a:br>
              <a:rPr lang="en-US" sz="1600" dirty="0"/>
            </a:br>
            <a:r>
              <a:rPr lang="en-US" sz="1600" dirty="0"/>
              <a:t>Level 1</a:t>
            </a:r>
          </a:p>
        </p:txBody>
      </p:sp>
      <p:sp>
        <p:nvSpPr>
          <p:cNvPr id="27" name="Rectangle 26">
            <a:extLst>
              <a:ext uri="{FF2B5EF4-FFF2-40B4-BE49-F238E27FC236}">
                <a16:creationId xmlns:a16="http://schemas.microsoft.com/office/drawing/2014/main" id="{8BCEAA08-A6FB-43A3-8260-5DF104A5B19C}"/>
              </a:ext>
            </a:extLst>
          </p:cNvPr>
          <p:cNvSpPr/>
          <p:nvPr/>
        </p:nvSpPr>
        <p:spPr>
          <a:xfrm>
            <a:off x="1816883" y="768325"/>
            <a:ext cx="2412893" cy="124932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1. Collect Twitter and Bitcoin Data for 2020-2021</a:t>
            </a:r>
          </a:p>
          <a:p>
            <a:pPr defTabSz="457200"/>
            <a:r>
              <a:rPr lang="en-US" sz="1200" dirty="0">
                <a:solidFill>
                  <a:prstClr val="black"/>
                </a:solidFill>
                <a:latin typeface="Calibri"/>
              </a:rPr>
              <a:t>Collect Bitcoin tweets from 15 major news providers on Twitter and Bitcoin Daily Close Price and trade volume from Blockchain.com</a:t>
            </a:r>
          </a:p>
        </p:txBody>
      </p:sp>
      <p:sp>
        <p:nvSpPr>
          <p:cNvPr id="28" name="Rectangle 27">
            <a:extLst>
              <a:ext uri="{FF2B5EF4-FFF2-40B4-BE49-F238E27FC236}">
                <a16:creationId xmlns:a16="http://schemas.microsoft.com/office/drawing/2014/main" id="{1E7181EA-433A-4D1B-B26D-E007C799EB75}"/>
              </a:ext>
            </a:extLst>
          </p:cNvPr>
          <p:cNvSpPr/>
          <p:nvPr/>
        </p:nvSpPr>
        <p:spPr>
          <a:xfrm>
            <a:off x="4674767" y="768437"/>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2. Classify Tweets Sentiments</a:t>
            </a:r>
          </a:p>
          <a:p>
            <a:pPr defTabSz="457200"/>
            <a:r>
              <a:rPr lang="en-US" sz="1200" dirty="0">
                <a:solidFill>
                  <a:prstClr val="black"/>
                </a:solidFill>
                <a:latin typeface="Calibri"/>
              </a:rPr>
              <a:t>Determine Tweets Sentiment Polarity(positive, negative, neutral)  for each tweet using NLP (Python, BERT, FinBERT).</a:t>
            </a:r>
          </a:p>
        </p:txBody>
      </p:sp>
      <p:sp>
        <p:nvSpPr>
          <p:cNvPr id="29" name="Rectangle 28">
            <a:extLst>
              <a:ext uri="{FF2B5EF4-FFF2-40B4-BE49-F238E27FC236}">
                <a16:creationId xmlns:a16="http://schemas.microsoft.com/office/drawing/2014/main" id="{3992108B-7B90-41CC-B337-F8A4844B976F}"/>
              </a:ext>
            </a:extLst>
          </p:cNvPr>
          <p:cNvSpPr/>
          <p:nvPr/>
        </p:nvSpPr>
        <p:spPr>
          <a:xfrm>
            <a:off x="7512777" y="767855"/>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3. Calculate Daily Sentiment Score</a:t>
            </a:r>
          </a:p>
          <a:p>
            <a:pPr defTabSz="457200"/>
            <a:r>
              <a:rPr lang="en-US" sz="1200" dirty="0">
                <a:solidFill>
                  <a:prstClr val="black"/>
                </a:solidFill>
                <a:latin typeface="Calibri"/>
              </a:rPr>
              <a:t>Calculate a daily sentiment score by aggregating the sentiment polarity/strength of daily tweets</a:t>
            </a:r>
          </a:p>
        </p:txBody>
      </p:sp>
      <p:sp>
        <p:nvSpPr>
          <p:cNvPr id="30" name="Rectangle 29">
            <a:extLst>
              <a:ext uri="{FF2B5EF4-FFF2-40B4-BE49-F238E27FC236}">
                <a16:creationId xmlns:a16="http://schemas.microsoft.com/office/drawing/2014/main" id="{0AC8B8B8-AC64-4C71-BCFF-4875906221C0}"/>
              </a:ext>
            </a:extLst>
          </p:cNvPr>
          <p:cNvSpPr/>
          <p:nvPr/>
        </p:nvSpPr>
        <p:spPr>
          <a:xfrm>
            <a:off x="1946351" y="2562899"/>
            <a:ext cx="2412893" cy="124909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4. Construct Research Dataset</a:t>
            </a:r>
          </a:p>
          <a:p>
            <a:pPr defTabSz="457200"/>
            <a:r>
              <a:rPr lang="en-US" sz="1200" dirty="0">
                <a:solidFill>
                  <a:prstClr val="black"/>
                </a:solidFill>
                <a:latin typeface="Calibri"/>
              </a:rPr>
              <a:t>Merge Daily Sentiment Scores, #likes, #retweets with Bitcoin Price Data to construct research dataset</a:t>
            </a:r>
          </a:p>
        </p:txBody>
      </p:sp>
      <p:sp>
        <p:nvSpPr>
          <p:cNvPr id="32" name="Rectangle 31">
            <a:extLst>
              <a:ext uri="{FF2B5EF4-FFF2-40B4-BE49-F238E27FC236}">
                <a16:creationId xmlns:a16="http://schemas.microsoft.com/office/drawing/2014/main" id="{3CEB65C0-53E2-4F20-8703-7D5905F39D9E}"/>
              </a:ext>
            </a:extLst>
          </p:cNvPr>
          <p:cNvSpPr/>
          <p:nvPr/>
        </p:nvSpPr>
        <p:spPr>
          <a:xfrm>
            <a:off x="4891320" y="2583359"/>
            <a:ext cx="2412893" cy="124862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5. Identify Features</a:t>
            </a:r>
          </a:p>
          <a:p>
            <a:pPr defTabSz="457200"/>
            <a:r>
              <a:rPr lang="en-US" sz="1200" dirty="0">
                <a:solidFill>
                  <a:prstClr val="black"/>
                </a:solidFill>
                <a:latin typeface="Calibri"/>
              </a:rPr>
              <a:t>Perform Binary Cart Classification Correlation Attribute Evaluation and PCA to Identify features significant to Bitcoin Next Day Price Direction Prediction</a:t>
            </a:r>
          </a:p>
        </p:txBody>
      </p:sp>
      <p:sp>
        <p:nvSpPr>
          <p:cNvPr id="33" name="Rectangle 32">
            <a:extLst>
              <a:ext uri="{FF2B5EF4-FFF2-40B4-BE49-F238E27FC236}">
                <a16:creationId xmlns:a16="http://schemas.microsoft.com/office/drawing/2014/main" id="{9600394A-7D21-4D76-93B9-5A4057739515}"/>
              </a:ext>
            </a:extLst>
          </p:cNvPr>
          <p:cNvSpPr/>
          <p:nvPr/>
        </p:nvSpPr>
        <p:spPr>
          <a:xfrm>
            <a:off x="7816136" y="2596047"/>
            <a:ext cx="2412893" cy="126903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6. Develop ML Models for Price Prediction</a:t>
            </a:r>
          </a:p>
          <a:p>
            <a:pPr defTabSz="457200"/>
            <a:r>
              <a:rPr lang="en-US" sz="1400" dirty="0">
                <a:solidFill>
                  <a:prstClr val="black"/>
                </a:solidFill>
                <a:latin typeface="Calibri"/>
              </a:rPr>
              <a:t>Train and Run ML Models on features identified as significant</a:t>
            </a:r>
          </a:p>
          <a:p>
            <a:pPr defTabSz="457200"/>
            <a:endParaRPr lang="en-US" sz="1200" dirty="0">
              <a:solidFill>
                <a:prstClr val="black"/>
              </a:solidFill>
              <a:latin typeface="Calibri"/>
            </a:endParaRPr>
          </a:p>
        </p:txBody>
      </p:sp>
      <p:cxnSp>
        <p:nvCxnSpPr>
          <p:cNvPr id="38" name="Connector: Elbow 37">
            <a:extLst>
              <a:ext uri="{FF2B5EF4-FFF2-40B4-BE49-F238E27FC236}">
                <a16:creationId xmlns:a16="http://schemas.microsoft.com/office/drawing/2014/main" id="{82A8A71D-799C-4804-8488-24420EF5B8E4}"/>
              </a:ext>
            </a:extLst>
          </p:cNvPr>
          <p:cNvCxnSpPr>
            <a:cxnSpLocks/>
            <a:stCxn id="27" idx="3"/>
            <a:endCxn id="28" idx="1"/>
          </p:cNvCxnSpPr>
          <p:nvPr/>
        </p:nvCxnSpPr>
        <p:spPr>
          <a:xfrm>
            <a:off x="4229776" y="1392985"/>
            <a:ext cx="444991" cy="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94B1C86-B038-4986-BC73-7F401E8F35ED}"/>
              </a:ext>
            </a:extLst>
          </p:cNvPr>
          <p:cNvCxnSpPr>
            <a:cxnSpLocks/>
          </p:cNvCxnSpPr>
          <p:nvPr/>
        </p:nvCxnSpPr>
        <p:spPr>
          <a:xfrm>
            <a:off x="4356756" y="3085809"/>
            <a:ext cx="546731" cy="47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4827464F-6F26-41CB-8EE2-51A41A03600B}"/>
              </a:ext>
            </a:extLst>
          </p:cNvPr>
          <p:cNvCxnSpPr>
            <a:cxnSpLocks/>
            <a:stCxn id="29" idx="3"/>
            <a:endCxn id="30" idx="1"/>
          </p:cNvCxnSpPr>
          <p:nvPr/>
        </p:nvCxnSpPr>
        <p:spPr>
          <a:xfrm flipH="1">
            <a:off x="1946351" y="1392459"/>
            <a:ext cx="7979319" cy="1794988"/>
          </a:xfrm>
          <a:prstGeom prst="bentConnector5">
            <a:avLst>
              <a:gd name="adj1" fmla="val -2865"/>
              <a:gd name="adj2" fmla="val 50002"/>
              <a:gd name="adj3" fmla="val 10286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9AC8FCF0-1076-4D3F-930C-ED635FAEEA86}"/>
              </a:ext>
            </a:extLst>
          </p:cNvPr>
          <p:cNvCxnSpPr>
            <a:cxnSpLocks/>
          </p:cNvCxnSpPr>
          <p:nvPr/>
        </p:nvCxnSpPr>
        <p:spPr>
          <a:xfrm>
            <a:off x="7311987" y="3099062"/>
            <a:ext cx="546731" cy="47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E45CBFA4-59D7-4EE0-9A6D-7217CE0D727A}"/>
              </a:ext>
            </a:extLst>
          </p:cNvPr>
          <p:cNvCxnSpPr>
            <a:cxnSpLocks/>
          </p:cNvCxnSpPr>
          <p:nvPr/>
        </p:nvCxnSpPr>
        <p:spPr>
          <a:xfrm>
            <a:off x="7085613" y="1284499"/>
            <a:ext cx="444991" cy="1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1CB4D7C9-E9ED-4B03-9C0F-0F63062FCE36}"/>
              </a:ext>
            </a:extLst>
          </p:cNvPr>
          <p:cNvSpPr/>
          <p:nvPr/>
        </p:nvSpPr>
        <p:spPr>
          <a:xfrm>
            <a:off x="2229689" y="4106767"/>
            <a:ext cx="2412893" cy="126903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7. Compare Results</a:t>
            </a:r>
          </a:p>
          <a:p>
            <a:pPr defTabSz="457200"/>
            <a:r>
              <a:rPr lang="en-US" sz="1200" dirty="0">
                <a:solidFill>
                  <a:prstClr val="black"/>
                </a:solidFill>
                <a:latin typeface="Calibri"/>
              </a:rPr>
              <a:t>Compare Prediction Results of ML Models and pick model that provides highest prediction accuracy</a:t>
            </a:r>
          </a:p>
          <a:p>
            <a:pPr defTabSz="457200"/>
            <a:endParaRPr lang="en-US" sz="1200" dirty="0">
              <a:solidFill>
                <a:prstClr val="black"/>
              </a:solidFill>
              <a:latin typeface="Calibri"/>
            </a:endParaRPr>
          </a:p>
        </p:txBody>
      </p:sp>
      <p:cxnSp>
        <p:nvCxnSpPr>
          <p:cNvPr id="15" name="Connector: Elbow 14">
            <a:extLst>
              <a:ext uri="{FF2B5EF4-FFF2-40B4-BE49-F238E27FC236}">
                <a16:creationId xmlns:a16="http://schemas.microsoft.com/office/drawing/2014/main" id="{33AB7F88-9A14-404B-898B-6B7420BA0FB1}"/>
              </a:ext>
            </a:extLst>
          </p:cNvPr>
          <p:cNvCxnSpPr>
            <a:cxnSpLocks/>
          </p:cNvCxnSpPr>
          <p:nvPr/>
        </p:nvCxnSpPr>
        <p:spPr>
          <a:xfrm flipH="1">
            <a:off x="2249710" y="3064685"/>
            <a:ext cx="7979319" cy="1794988"/>
          </a:xfrm>
          <a:prstGeom prst="bentConnector5">
            <a:avLst>
              <a:gd name="adj1" fmla="val -2865"/>
              <a:gd name="adj2" fmla="val 50002"/>
              <a:gd name="adj3" fmla="val 102865"/>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701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2" name="Rectangle: Rounded Corners 11">
            <a:extLst>
              <a:ext uri="{FF2B5EF4-FFF2-40B4-BE49-F238E27FC236}">
                <a16:creationId xmlns:a16="http://schemas.microsoft.com/office/drawing/2014/main" id="{70559CD4-012D-4332-BB66-645F8114A5A6}"/>
              </a:ext>
            </a:extLst>
          </p:cNvPr>
          <p:cNvSpPr/>
          <p:nvPr/>
        </p:nvSpPr>
        <p:spPr>
          <a:xfrm>
            <a:off x="5524828" y="3697362"/>
            <a:ext cx="4278466"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1.2 Obtain Bitcoin Twitter Data</a:t>
            </a:r>
          </a:p>
          <a:p>
            <a:pPr defTabSz="457200"/>
            <a:r>
              <a:rPr lang="en-US" sz="1400" dirty="0">
                <a:solidFill>
                  <a:prstClr val="black"/>
                </a:solidFill>
                <a:latin typeface="Calibri"/>
              </a:rPr>
              <a:t>Bitcoin tweets from 15 major news providers on Twitter are obtained in csv format from Trackmyhashtag.com. Data includes tweet date, tweet content, news provider name,#retweets, #likes… </a:t>
            </a:r>
          </a:p>
          <a:p>
            <a:pPr defTabSz="457200"/>
            <a:r>
              <a:rPr lang="en-US" sz="1400" dirty="0">
                <a:solidFill>
                  <a:prstClr val="black"/>
                </a:solidFill>
                <a:latin typeface="Calibri"/>
              </a:rPr>
              <a:t>Total : 17761 records</a:t>
            </a:r>
          </a:p>
        </p:txBody>
      </p:sp>
      <p:sp>
        <p:nvSpPr>
          <p:cNvPr id="13" name="Rectangle: Rounded Corners 12">
            <a:extLst>
              <a:ext uri="{FF2B5EF4-FFF2-40B4-BE49-F238E27FC236}">
                <a16:creationId xmlns:a16="http://schemas.microsoft.com/office/drawing/2014/main" id="{EE631AF8-2AB4-458B-BE6D-F22C018E3347}"/>
              </a:ext>
            </a:extLst>
          </p:cNvPr>
          <p:cNvSpPr/>
          <p:nvPr/>
        </p:nvSpPr>
        <p:spPr>
          <a:xfrm>
            <a:off x="5524830" y="1899109"/>
            <a:ext cx="4278466"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1.1 Download Bitcoin Data</a:t>
            </a:r>
          </a:p>
          <a:p>
            <a:pPr defTabSz="457200"/>
            <a:r>
              <a:rPr lang="en-US" sz="1400" dirty="0">
                <a:solidFill>
                  <a:prstClr val="black"/>
                </a:solidFill>
                <a:latin typeface="Calibri"/>
              </a:rPr>
              <a:t>Bitcoin daily close price and daily trade volume are downloaded from blockchain.com in csv Format for the period 2020-2021</a:t>
            </a:r>
          </a:p>
          <a:p>
            <a:pPr defTabSz="457200"/>
            <a:r>
              <a:rPr lang="en-US" sz="1400" dirty="0">
                <a:solidFill>
                  <a:prstClr val="black"/>
                </a:solidFill>
                <a:latin typeface="Calibri"/>
              </a:rPr>
              <a:t>Total: 730 records</a:t>
            </a:r>
          </a:p>
        </p:txBody>
      </p:sp>
      <p:cxnSp>
        <p:nvCxnSpPr>
          <p:cNvPr id="15" name="Connector: Elbow 14">
            <a:extLst>
              <a:ext uri="{FF2B5EF4-FFF2-40B4-BE49-F238E27FC236}">
                <a16:creationId xmlns:a16="http://schemas.microsoft.com/office/drawing/2014/main" id="{4FFAC464-73C9-4F2B-8059-B2AF1B3E9490}"/>
              </a:ext>
            </a:extLst>
          </p:cNvPr>
          <p:cNvCxnSpPr>
            <a:cxnSpLocks/>
            <a:endCxn id="13" idx="1"/>
          </p:cNvCxnSpPr>
          <p:nvPr/>
        </p:nvCxnSpPr>
        <p:spPr>
          <a:xfrm>
            <a:off x="4133520" y="1910859"/>
            <a:ext cx="1391310" cy="7333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BF3396-668E-45A9-A0E1-5AF179C78563}"/>
              </a:ext>
            </a:extLst>
          </p:cNvPr>
          <p:cNvCxnSpPr>
            <a:cxnSpLocks/>
            <a:endCxn id="12" idx="1"/>
          </p:cNvCxnSpPr>
          <p:nvPr/>
        </p:nvCxnSpPr>
        <p:spPr>
          <a:xfrm rot="16200000" flipH="1">
            <a:off x="4283746" y="3201348"/>
            <a:ext cx="1786504" cy="6956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8B78B3CF-98C7-44B0-B8C4-525692DC530B}"/>
              </a:ext>
            </a:extLst>
          </p:cNvPr>
          <p:cNvPicPr>
            <a:picLocks noChangeAspect="1"/>
          </p:cNvPicPr>
          <p:nvPr/>
        </p:nvPicPr>
        <p:blipFill rotWithShape="1">
          <a:blip r:embed="rId2"/>
          <a:srcRect r="67483"/>
          <a:stretch/>
        </p:blipFill>
        <p:spPr>
          <a:xfrm>
            <a:off x="9957385" y="2419350"/>
            <a:ext cx="527797" cy="831876"/>
          </a:xfrm>
          <a:prstGeom prst="rect">
            <a:avLst/>
          </a:prstGeom>
        </p:spPr>
      </p:pic>
      <p:pic>
        <p:nvPicPr>
          <p:cNvPr id="10" name="Picture 9">
            <a:extLst>
              <a:ext uri="{FF2B5EF4-FFF2-40B4-BE49-F238E27FC236}">
                <a16:creationId xmlns:a16="http://schemas.microsoft.com/office/drawing/2014/main" id="{DD49A1F0-4A67-4B19-903E-63C61134FF74}"/>
              </a:ext>
            </a:extLst>
          </p:cNvPr>
          <p:cNvPicPr>
            <a:picLocks noChangeAspect="1"/>
          </p:cNvPicPr>
          <p:nvPr/>
        </p:nvPicPr>
        <p:blipFill rotWithShape="1">
          <a:blip r:embed="rId2"/>
          <a:srcRect r="67483"/>
          <a:stretch/>
        </p:blipFill>
        <p:spPr>
          <a:xfrm>
            <a:off x="9957385" y="4139122"/>
            <a:ext cx="527797" cy="831876"/>
          </a:xfrm>
          <a:prstGeom prst="rect">
            <a:avLst/>
          </a:prstGeom>
        </p:spPr>
      </p:pic>
      <p:sp>
        <p:nvSpPr>
          <p:cNvPr id="14" name="Rectangle 13">
            <a:extLst>
              <a:ext uri="{FF2B5EF4-FFF2-40B4-BE49-F238E27FC236}">
                <a16:creationId xmlns:a16="http://schemas.microsoft.com/office/drawing/2014/main" id="{BD41B3AE-AE13-41BD-86BA-9EA02F8CC01A}"/>
              </a:ext>
            </a:extLst>
          </p:cNvPr>
          <p:cNvSpPr/>
          <p:nvPr/>
        </p:nvSpPr>
        <p:spPr>
          <a:xfrm>
            <a:off x="1706820" y="1363785"/>
            <a:ext cx="2412893" cy="124932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1. Collect Twitter and Bitcoin Data for 2020-2021</a:t>
            </a:r>
          </a:p>
          <a:p>
            <a:pPr defTabSz="457200"/>
            <a:r>
              <a:rPr lang="en-US" sz="1200" dirty="0">
                <a:solidFill>
                  <a:prstClr val="black"/>
                </a:solidFill>
                <a:latin typeface="Calibri"/>
              </a:rPr>
              <a:t>Collect Bitcoin tweets from 15 major news providers on Twitter and Bitcoin Daily Close Price and trade volume from Blockchain.com</a:t>
            </a:r>
          </a:p>
        </p:txBody>
      </p:sp>
    </p:spTree>
    <p:extLst>
      <p:ext uri="{BB962C8B-B14F-4D97-AF65-F5344CB8AC3E}">
        <p14:creationId xmlns:p14="http://schemas.microsoft.com/office/powerpoint/2010/main" val="48472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17" name="Connector: Elbow 16" descr="Twitter.csv&#10;">
            <a:extLst>
              <a:ext uri="{FF2B5EF4-FFF2-40B4-BE49-F238E27FC236}">
                <a16:creationId xmlns:a16="http://schemas.microsoft.com/office/drawing/2014/main" id="{FC89A9C5-9A94-480B-9917-F2B2FF02CAED}"/>
              </a:ext>
            </a:extLst>
          </p:cNvPr>
          <p:cNvCxnSpPr>
            <a:cxnSpLocks/>
          </p:cNvCxnSpPr>
          <p:nvPr/>
        </p:nvCxnSpPr>
        <p:spPr>
          <a:xfrm>
            <a:off x="4133520" y="1906796"/>
            <a:ext cx="1391310" cy="3429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321128C3-29FE-464D-9D71-83F4AD9408E6}"/>
              </a:ext>
            </a:extLst>
          </p:cNvPr>
          <p:cNvCxnSpPr>
            <a:cxnSpLocks/>
          </p:cNvCxnSpPr>
          <p:nvPr/>
        </p:nvCxnSpPr>
        <p:spPr>
          <a:xfrm rot="16200000" flipH="1">
            <a:off x="4094940" y="2785153"/>
            <a:ext cx="2164125" cy="695651"/>
          </a:xfrm>
          <a:prstGeom prst="bentConnector3">
            <a:avLst>
              <a:gd name="adj1" fmla="val 100519"/>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6F003C0-A740-439C-9AD5-6C9FE56D0EBE}"/>
              </a:ext>
            </a:extLst>
          </p:cNvPr>
          <p:cNvPicPr>
            <a:picLocks noChangeAspect="1"/>
          </p:cNvPicPr>
          <p:nvPr/>
        </p:nvPicPr>
        <p:blipFill rotWithShape="1">
          <a:blip r:embed="rId2"/>
          <a:srcRect r="67483"/>
          <a:stretch/>
        </p:blipFill>
        <p:spPr>
          <a:xfrm>
            <a:off x="10028170" y="1918117"/>
            <a:ext cx="527797" cy="831876"/>
          </a:xfrm>
          <a:prstGeom prst="rect">
            <a:avLst/>
          </a:prstGeom>
        </p:spPr>
      </p:pic>
      <p:pic>
        <p:nvPicPr>
          <p:cNvPr id="11" name="Picture 10">
            <a:extLst>
              <a:ext uri="{FF2B5EF4-FFF2-40B4-BE49-F238E27FC236}">
                <a16:creationId xmlns:a16="http://schemas.microsoft.com/office/drawing/2014/main" id="{F985CE29-7551-44D7-AB8D-98A1854A3FDB}"/>
              </a:ext>
            </a:extLst>
          </p:cNvPr>
          <p:cNvPicPr>
            <a:picLocks noChangeAspect="1"/>
          </p:cNvPicPr>
          <p:nvPr/>
        </p:nvPicPr>
        <p:blipFill rotWithShape="1">
          <a:blip r:embed="rId2"/>
          <a:srcRect r="67483"/>
          <a:stretch/>
        </p:blipFill>
        <p:spPr>
          <a:xfrm>
            <a:off x="9968754" y="3868255"/>
            <a:ext cx="527797" cy="831876"/>
          </a:xfrm>
          <a:prstGeom prst="rect">
            <a:avLst/>
          </a:prstGeom>
        </p:spPr>
      </p:pic>
      <p:sp>
        <p:nvSpPr>
          <p:cNvPr id="14" name="Rectangle 13">
            <a:extLst>
              <a:ext uri="{FF2B5EF4-FFF2-40B4-BE49-F238E27FC236}">
                <a16:creationId xmlns:a16="http://schemas.microsoft.com/office/drawing/2014/main" id="{3AA5F3BB-DBE6-4B5D-9F9B-381163CEE33B}"/>
              </a:ext>
            </a:extLst>
          </p:cNvPr>
          <p:cNvSpPr/>
          <p:nvPr/>
        </p:nvSpPr>
        <p:spPr>
          <a:xfrm>
            <a:off x="1712906" y="1282192"/>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2. Classify Tweets Sentiments</a:t>
            </a:r>
          </a:p>
          <a:p>
            <a:pPr defTabSz="457200"/>
            <a:r>
              <a:rPr lang="en-US" sz="1200" dirty="0">
                <a:solidFill>
                  <a:prstClr val="black"/>
                </a:solidFill>
                <a:latin typeface="Calibri"/>
              </a:rPr>
              <a:t>Determine Tweets Sentiment Polarity(positive, negative, neutral)  for each tweet using NLP (Python, BERT, FinBERT).</a:t>
            </a:r>
          </a:p>
        </p:txBody>
      </p:sp>
      <p:sp>
        <p:nvSpPr>
          <p:cNvPr id="15" name="Rectangle: Rounded Corners 14">
            <a:extLst>
              <a:ext uri="{FF2B5EF4-FFF2-40B4-BE49-F238E27FC236}">
                <a16:creationId xmlns:a16="http://schemas.microsoft.com/office/drawing/2014/main" id="{9855FFD1-5702-4744-841A-31D9C8A0E618}"/>
              </a:ext>
            </a:extLst>
          </p:cNvPr>
          <p:cNvSpPr/>
          <p:nvPr/>
        </p:nvSpPr>
        <p:spPr>
          <a:xfrm>
            <a:off x="5524830" y="3429000"/>
            <a:ext cx="4443923"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2.2 Determine Tweets Sentiment Polarity with FinBERT</a:t>
            </a:r>
          </a:p>
          <a:p>
            <a:pPr defTabSz="457200"/>
            <a:r>
              <a:rPr lang="en-US" sz="1400" dirty="0">
                <a:solidFill>
                  <a:prstClr val="black"/>
                </a:solidFill>
                <a:latin typeface="Calibri"/>
              </a:rPr>
              <a:t>Using Python, run FinBERT to classify each of the tweets. FinBERT outputs +1, -1 or 0 indicating positive, negative or neutral tweet sentiment polarity, respectively.</a:t>
            </a:r>
          </a:p>
        </p:txBody>
      </p:sp>
      <p:sp>
        <p:nvSpPr>
          <p:cNvPr id="16" name="Rectangle: Rounded Corners 15">
            <a:extLst>
              <a:ext uri="{FF2B5EF4-FFF2-40B4-BE49-F238E27FC236}">
                <a16:creationId xmlns:a16="http://schemas.microsoft.com/office/drawing/2014/main" id="{0CF0C5E1-EFF3-4C33-A204-6645859A1EBD}"/>
              </a:ext>
            </a:extLst>
          </p:cNvPr>
          <p:cNvSpPr/>
          <p:nvPr/>
        </p:nvSpPr>
        <p:spPr>
          <a:xfrm>
            <a:off x="5532552" y="1504628"/>
            <a:ext cx="4443923" cy="14901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2.1 Determine Tweets Sentiment Polarity with BERT</a:t>
            </a:r>
          </a:p>
          <a:p>
            <a:pPr defTabSz="457200"/>
            <a:r>
              <a:rPr lang="en-US" sz="1400" dirty="0">
                <a:solidFill>
                  <a:prstClr val="black"/>
                </a:solidFill>
                <a:latin typeface="Calibri"/>
              </a:rPr>
              <a:t>Using Python, run BERT to classify each of the tweets. BERT outputs +1, -1 or 0 indicating positive, negative or neutral tweet sentiment polarity, respectively.</a:t>
            </a:r>
          </a:p>
        </p:txBody>
      </p:sp>
    </p:spTree>
    <p:extLst>
      <p:ext uri="{BB962C8B-B14F-4D97-AF65-F5344CB8AC3E}">
        <p14:creationId xmlns:p14="http://schemas.microsoft.com/office/powerpoint/2010/main" val="404676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1924050" y="266287"/>
            <a:ext cx="8606790" cy="645437"/>
          </a:xfrm>
        </p:spPr>
        <p:txBody>
          <a:bodyPr/>
          <a:lstStyle/>
          <a:p>
            <a:r>
              <a:rPr lang="en-US" sz="3600" dirty="0"/>
              <a:t>Advisor Feedback Status</a:t>
            </a:r>
          </a:p>
        </p:txBody>
      </p:sp>
      <p:graphicFrame>
        <p:nvGraphicFramePr>
          <p:cNvPr id="7" name="Table 6">
            <a:extLst>
              <a:ext uri="{FF2B5EF4-FFF2-40B4-BE49-F238E27FC236}">
                <a16:creationId xmlns:a16="http://schemas.microsoft.com/office/drawing/2014/main" id="{FCB986D8-CDF8-7747-9C79-167166675EFB}"/>
              </a:ext>
            </a:extLst>
          </p:cNvPr>
          <p:cNvGraphicFramePr>
            <a:graphicFrameLocks noGrp="1"/>
          </p:cNvGraphicFramePr>
          <p:nvPr/>
        </p:nvGraphicFramePr>
        <p:xfrm>
          <a:off x="1924050" y="1142997"/>
          <a:ext cx="7924800" cy="3124204"/>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316724">
                <a:tc>
                  <a:txBody>
                    <a:bodyPr/>
                    <a:lstStyle/>
                    <a:p>
                      <a:r>
                        <a:rPr lang="en-US" sz="1200" dirty="0"/>
                        <a:t>Advisor Feedback Status</a:t>
                      </a:r>
                    </a:p>
                  </a:txBody>
                  <a:tcPr/>
                </a:tc>
                <a:extLst>
                  <a:ext uri="{0D108BD9-81ED-4DB2-BD59-A6C34878D82A}">
                    <a16:rowId xmlns:a16="http://schemas.microsoft.com/office/drawing/2014/main" val="10000"/>
                  </a:ext>
                </a:extLst>
              </a:tr>
              <a:tr h="304991">
                <a:tc>
                  <a:txBody>
                    <a:bodyPr/>
                    <a:lstStyle/>
                    <a:p>
                      <a:r>
                        <a:rPr lang="en-US" sz="1200" dirty="0"/>
                        <a:t>1.  &lt;Advisor feedback&gt;</a:t>
                      </a:r>
                    </a:p>
                  </a:txBody>
                  <a:tcPr/>
                </a:tc>
                <a:extLst>
                  <a:ext uri="{0D108BD9-81ED-4DB2-BD59-A6C34878D82A}">
                    <a16:rowId xmlns:a16="http://schemas.microsoft.com/office/drawing/2014/main" val="10001"/>
                  </a:ext>
                </a:extLst>
              </a:tr>
              <a:tr h="340182">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2"/>
                  </a:ext>
                </a:extLst>
              </a:tr>
              <a:tr h="304991">
                <a:tc>
                  <a:txBody>
                    <a:bodyPr/>
                    <a:lstStyle/>
                    <a:p>
                      <a:r>
                        <a:rPr lang="en-US" sz="1200" dirty="0"/>
                        <a:t>2.  &lt;Advisor feedback&gt;</a:t>
                      </a:r>
                    </a:p>
                  </a:txBody>
                  <a:tcPr/>
                </a:tc>
                <a:extLst>
                  <a:ext uri="{0D108BD9-81ED-4DB2-BD59-A6C34878D82A}">
                    <a16:rowId xmlns:a16="http://schemas.microsoft.com/office/drawing/2014/main" val="10003"/>
                  </a:ext>
                </a:extLst>
              </a:tr>
              <a:tr h="31672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4"/>
                  </a:ext>
                </a:extLst>
              </a:tr>
              <a:tr h="328452">
                <a:tc>
                  <a:txBody>
                    <a:bodyPr/>
                    <a:lstStyle/>
                    <a:p>
                      <a:r>
                        <a:rPr lang="en-US" sz="1200" dirty="0"/>
                        <a:t>3.  &lt;Advisor feedback&gt;</a:t>
                      </a:r>
                    </a:p>
                  </a:txBody>
                  <a:tcPr/>
                </a:tc>
                <a:extLst>
                  <a:ext uri="{0D108BD9-81ED-4DB2-BD59-A6C34878D82A}">
                    <a16:rowId xmlns:a16="http://schemas.microsoft.com/office/drawing/2014/main" val="10005"/>
                  </a:ext>
                </a:extLst>
              </a:tr>
              <a:tr h="31672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6"/>
                  </a:ext>
                </a:extLst>
              </a:tr>
              <a:tr h="316721">
                <a:tc>
                  <a:txBody>
                    <a:bodyPr/>
                    <a:lstStyle/>
                    <a:p>
                      <a:r>
                        <a:rPr lang="en-US" sz="1200" dirty="0"/>
                        <a:t>4.  &lt;Advisor feedback&gt;</a:t>
                      </a:r>
                    </a:p>
                  </a:txBody>
                  <a:tcPr/>
                </a:tc>
                <a:extLst>
                  <a:ext uri="{0D108BD9-81ED-4DB2-BD59-A6C34878D82A}">
                    <a16:rowId xmlns:a16="http://schemas.microsoft.com/office/drawing/2014/main" val="10007"/>
                  </a:ext>
                </a:extLst>
              </a:tr>
              <a:tr h="578701">
                <a:tc>
                  <a:txBody>
                    <a:bodyPr/>
                    <a:lstStyle/>
                    <a:p>
                      <a:r>
                        <a:rPr lang="en-US" sz="1200" baseline="0" dirty="0"/>
                        <a:t>   &lt;How it was resolved&gt;</a:t>
                      </a:r>
                      <a:endParaRPr lang="en-US" sz="1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434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21" name="Connector: Elbow 20">
            <a:extLst>
              <a:ext uri="{FF2B5EF4-FFF2-40B4-BE49-F238E27FC236}">
                <a16:creationId xmlns:a16="http://schemas.microsoft.com/office/drawing/2014/main" id="{F6CF09B8-4988-402B-89F6-FCF99C37C396}"/>
              </a:ext>
            </a:extLst>
          </p:cNvPr>
          <p:cNvCxnSpPr>
            <a:cxnSpLocks/>
            <a:endCxn id="37" idx="1"/>
          </p:cNvCxnSpPr>
          <p:nvPr/>
        </p:nvCxnSpPr>
        <p:spPr>
          <a:xfrm rot="16200000" flipH="1">
            <a:off x="2987730" y="3438356"/>
            <a:ext cx="2933310" cy="23105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0F9D36B-81EC-4694-92BC-751F255F8159}"/>
              </a:ext>
            </a:extLst>
          </p:cNvPr>
          <p:cNvPicPr>
            <a:picLocks noChangeAspect="1"/>
          </p:cNvPicPr>
          <p:nvPr/>
        </p:nvPicPr>
        <p:blipFill rotWithShape="1">
          <a:blip r:embed="rId2"/>
          <a:srcRect r="67483"/>
          <a:stretch/>
        </p:blipFill>
        <p:spPr>
          <a:xfrm>
            <a:off x="10206237" y="1713028"/>
            <a:ext cx="307349" cy="484421"/>
          </a:xfrm>
          <a:prstGeom prst="rect">
            <a:avLst/>
          </a:prstGeom>
        </p:spPr>
      </p:pic>
      <p:pic>
        <p:nvPicPr>
          <p:cNvPr id="13" name="Picture 12">
            <a:extLst>
              <a:ext uri="{FF2B5EF4-FFF2-40B4-BE49-F238E27FC236}">
                <a16:creationId xmlns:a16="http://schemas.microsoft.com/office/drawing/2014/main" id="{554741B9-AC2C-4187-9019-74DBA6331CA9}"/>
              </a:ext>
            </a:extLst>
          </p:cNvPr>
          <p:cNvPicPr>
            <a:picLocks noChangeAspect="1"/>
          </p:cNvPicPr>
          <p:nvPr/>
        </p:nvPicPr>
        <p:blipFill rotWithShape="1">
          <a:blip r:embed="rId2"/>
          <a:srcRect r="67483"/>
          <a:stretch/>
        </p:blipFill>
        <p:spPr>
          <a:xfrm>
            <a:off x="10206234" y="2720433"/>
            <a:ext cx="307349" cy="484421"/>
          </a:xfrm>
          <a:prstGeom prst="rect">
            <a:avLst/>
          </a:prstGeom>
        </p:spPr>
      </p:pic>
      <p:sp>
        <p:nvSpPr>
          <p:cNvPr id="24" name="Rectangle: Rounded Corners 23">
            <a:extLst>
              <a:ext uri="{FF2B5EF4-FFF2-40B4-BE49-F238E27FC236}">
                <a16:creationId xmlns:a16="http://schemas.microsoft.com/office/drawing/2014/main" id="{6A26A9FA-5E66-4456-8337-EADDDD415DBE}"/>
              </a:ext>
            </a:extLst>
          </p:cNvPr>
          <p:cNvSpPr/>
          <p:nvPr/>
        </p:nvSpPr>
        <p:spPr>
          <a:xfrm>
            <a:off x="4569908" y="1537498"/>
            <a:ext cx="5636326" cy="89499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3.1 Calculate Polarity-Based Daily Sentiment Score using BERT</a:t>
            </a:r>
          </a:p>
          <a:p>
            <a:pPr defTabSz="457200"/>
            <a:r>
              <a:rPr lang="en-US" sz="1000" dirty="0">
                <a:solidFill>
                  <a:prstClr val="black"/>
                </a:solidFill>
                <a:latin typeface="Calibri"/>
              </a:rPr>
              <a:t>Aggregate Tweets Sentiment Polarity daily, using the  output from BERT(step 2.1). The output is a Daily Sentiment Score that is positive(if the aggregate &gt; 0), negative(if the aggregate  &lt; 0), inversely proportional to the change in today’s Bitcoin price from Yesterday(if aggregate = 0)</a:t>
            </a:r>
          </a:p>
        </p:txBody>
      </p:sp>
      <p:sp>
        <p:nvSpPr>
          <p:cNvPr id="25" name="Rectangle: Rounded Corners 24">
            <a:extLst>
              <a:ext uri="{FF2B5EF4-FFF2-40B4-BE49-F238E27FC236}">
                <a16:creationId xmlns:a16="http://schemas.microsoft.com/office/drawing/2014/main" id="{E8B04047-67C0-46C6-9B58-C476EA3760D7}"/>
              </a:ext>
            </a:extLst>
          </p:cNvPr>
          <p:cNvSpPr/>
          <p:nvPr/>
        </p:nvSpPr>
        <p:spPr>
          <a:xfrm>
            <a:off x="4569910" y="2517986"/>
            <a:ext cx="5636326" cy="89499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3.2 Calculate Polarity-Based Daily Sentiment Score using FinBERT</a:t>
            </a:r>
          </a:p>
          <a:p>
            <a:pPr defTabSz="457200"/>
            <a:r>
              <a:rPr lang="en-US" sz="1000" dirty="0">
                <a:solidFill>
                  <a:prstClr val="black"/>
                </a:solidFill>
                <a:latin typeface="Calibri"/>
              </a:rPr>
              <a:t>Aggregate Tweets Sentiment Polarity daily using the  output from FinBERT(step 2.2). The output is a Daily Sentiment Score that is positive(if the aggregate &gt; 0), negative(if the aggregate  &lt; 0), inversely proportional to the change in today’s Bitcoin price from Yesterday(if aggregate = 0)</a:t>
            </a:r>
          </a:p>
        </p:txBody>
      </p:sp>
      <p:sp>
        <p:nvSpPr>
          <p:cNvPr id="35" name="Rectangle 34">
            <a:extLst>
              <a:ext uri="{FF2B5EF4-FFF2-40B4-BE49-F238E27FC236}">
                <a16:creationId xmlns:a16="http://schemas.microsoft.com/office/drawing/2014/main" id="{8463E105-B660-40BC-8943-FC4DAD1C8C82}"/>
              </a:ext>
            </a:extLst>
          </p:cNvPr>
          <p:cNvSpPr/>
          <p:nvPr/>
        </p:nvSpPr>
        <p:spPr>
          <a:xfrm>
            <a:off x="1658763" y="1296672"/>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3. Calculate Daily Sentiment Score</a:t>
            </a:r>
          </a:p>
          <a:p>
            <a:pPr defTabSz="457200"/>
            <a:r>
              <a:rPr lang="en-US" sz="1200" dirty="0">
                <a:solidFill>
                  <a:prstClr val="black"/>
                </a:solidFill>
                <a:latin typeface="Calibri"/>
              </a:rPr>
              <a:t>Calculate a daily sentiment score by aggregating the sentiment polarity/strength of daily tweets</a:t>
            </a:r>
          </a:p>
        </p:txBody>
      </p:sp>
      <p:sp>
        <p:nvSpPr>
          <p:cNvPr id="36" name="Rectangle: Rounded Corners 35">
            <a:extLst>
              <a:ext uri="{FF2B5EF4-FFF2-40B4-BE49-F238E27FC236}">
                <a16:creationId xmlns:a16="http://schemas.microsoft.com/office/drawing/2014/main" id="{426108FF-3ABA-4733-86B8-C6D16744AD24}"/>
              </a:ext>
            </a:extLst>
          </p:cNvPr>
          <p:cNvSpPr/>
          <p:nvPr/>
        </p:nvSpPr>
        <p:spPr>
          <a:xfrm>
            <a:off x="4569909" y="3502489"/>
            <a:ext cx="5636325" cy="923020"/>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3.3 Calculate Strength-Based Daily Sentiment Score using BERT</a:t>
            </a:r>
          </a:p>
          <a:p>
            <a:pPr defTabSz="457200"/>
            <a:r>
              <a:rPr lang="en-US" sz="1000" dirty="0">
                <a:solidFill>
                  <a:prstClr val="black"/>
                </a:solidFill>
                <a:latin typeface="Calibri"/>
              </a:rPr>
              <a:t>Multiply (#Retweets + #Likes) by Tweets Sentiment Polarity obtained from BERT step 3.1 to calculate Daily Sentiment Score. The output is a Daily Sentiments Score that is positive(if the aggregate &gt; 0), negative(if the aggregate  &lt; 0), inversely proportional to the change in today’s Bitcoin price from Yesterday(if aggregate = 0)</a:t>
            </a:r>
          </a:p>
        </p:txBody>
      </p:sp>
      <p:sp>
        <p:nvSpPr>
          <p:cNvPr id="37" name="Rectangle: Rounded Corners 36">
            <a:extLst>
              <a:ext uri="{FF2B5EF4-FFF2-40B4-BE49-F238E27FC236}">
                <a16:creationId xmlns:a16="http://schemas.microsoft.com/office/drawing/2014/main" id="{198A0069-CFE4-4B43-A9F0-33C276A340A6}"/>
              </a:ext>
            </a:extLst>
          </p:cNvPr>
          <p:cNvSpPr/>
          <p:nvPr/>
        </p:nvSpPr>
        <p:spPr>
          <a:xfrm>
            <a:off x="4569910" y="4545566"/>
            <a:ext cx="5636324" cy="949940"/>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3.4 Calculate Strength-Based Daily Sentiment Score using FinBERT</a:t>
            </a:r>
          </a:p>
          <a:p>
            <a:pPr defTabSz="457200"/>
            <a:r>
              <a:rPr lang="en-US" sz="1000" dirty="0">
                <a:solidFill>
                  <a:prstClr val="black"/>
                </a:solidFill>
                <a:latin typeface="Calibri"/>
              </a:rPr>
              <a:t>Multiply (#Retweets + #Likes) by Tweets Sentiment Polarity obtained from FinBERT step 3.2 to calculate Daily Sentiment Score. The output is a Daily Sentiments Score that is positive(if the aggregate &gt; 0), negative(if the aggregate  &lt; 0), inversely proportional to the change in today’s Bitcoin price from Yesterday(if aggregate = 0)</a:t>
            </a:r>
          </a:p>
        </p:txBody>
      </p:sp>
      <p:pic>
        <p:nvPicPr>
          <p:cNvPr id="40" name="Picture 39">
            <a:extLst>
              <a:ext uri="{FF2B5EF4-FFF2-40B4-BE49-F238E27FC236}">
                <a16:creationId xmlns:a16="http://schemas.microsoft.com/office/drawing/2014/main" id="{C9D37941-F4A1-4894-B680-D48CA86F9955}"/>
              </a:ext>
            </a:extLst>
          </p:cNvPr>
          <p:cNvPicPr>
            <a:picLocks noChangeAspect="1"/>
          </p:cNvPicPr>
          <p:nvPr/>
        </p:nvPicPr>
        <p:blipFill rotWithShape="1">
          <a:blip r:embed="rId2"/>
          <a:srcRect r="67483"/>
          <a:stretch/>
        </p:blipFill>
        <p:spPr>
          <a:xfrm>
            <a:off x="10242449" y="3768018"/>
            <a:ext cx="307349" cy="484421"/>
          </a:xfrm>
          <a:prstGeom prst="rect">
            <a:avLst/>
          </a:prstGeom>
        </p:spPr>
      </p:pic>
      <p:pic>
        <p:nvPicPr>
          <p:cNvPr id="41" name="Picture 40">
            <a:extLst>
              <a:ext uri="{FF2B5EF4-FFF2-40B4-BE49-F238E27FC236}">
                <a16:creationId xmlns:a16="http://schemas.microsoft.com/office/drawing/2014/main" id="{7D7D5341-EF8D-4F53-ADEB-84DE6569F1DD}"/>
              </a:ext>
            </a:extLst>
          </p:cNvPr>
          <p:cNvPicPr>
            <a:picLocks noChangeAspect="1"/>
          </p:cNvPicPr>
          <p:nvPr/>
        </p:nvPicPr>
        <p:blipFill rotWithShape="1">
          <a:blip r:embed="rId2"/>
          <a:srcRect r="67483"/>
          <a:stretch/>
        </p:blipFill>
        <p:spPr>
          <a:xfrm>
            <a:off x="10252388" y="4773380"/>
            <a:ext cx="307349" cy="484421"/>
          </a:xfrm>
          <a:prstGeom prst="rect">
            <a:avLst/>
          </a:prstGeom>
        </p:spPr>
      </p:pic>
      <p:cxnSp>
        <p:nvCxnSpPr>
          <p:cNvPr id="8" name="Straight Arrow Connector 7">
            <a:extLst>
              <a:ext uri="{FF2B5EF4-FFF2-40B4-BE49-F238E27FC236}">
                <a16:creationId xmlns:a16="http://schemas.microsoft.com/office/drawing/2014/main" id="{DAA4BB6F-8FF0-212A-3A14-F40FDA602608}"/>
              </a:ext>
            </a:extLst>
          </p:cNvPr>
          <p:cNvCxnSpPr>
            <a:endCxn id="25" idx="1"/>
          </p:cNvCxnSpPr>
          <p:nvPr/>
        </p:nvCxnSpPr>
        <p:spPr>
          <a:xfrm>
            <a:off x="4334642" y="2962643"/>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6157D6-BDE6-81D8-9786-CFB339E783A5}"/>
              </a:ext>
            </a:extLst>
          </p:cNvPr>
          <p:cNvCxnSpPr/>
          <p:nvPr/>
        </p:nvCxnSpPr>
        <p:spPr>
          <a:xfrm>
            <a:off x="4357835" y="3900234"/>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83FF9D2-451E-3F52-3896-41A15887BC46}"/>
              </a:ext>
            </a:extLst>
          </p:cNvPr>
          <p:cNvCxnSpPr/>
          <p:nvPr/>
        </p:nvCxnSpPr>
        <p:spPr>
          <a:xfrm>
            <a:off x="4357835" y="2101252"/>
            <a:ext cx="235268" cy="28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73A100B7-44D6-6725-A26E-F084B36F6F54}"/>
              </a:ext>
            </a:extLst>
          </p:cNvPr>
          <p:cNvCxnSpPr>
            <a:stCxn id="35" idx="3"/>
          </p:cNvCxnSpPr>
          <p:nvPr/>
        </p:nvCxnSpPr>
        <p:spPr>
          <a:xfrm>
            <a:off x="4071656" y="1921277"/>
            <a:ext cx="262987" cy="165949"/>
          </a:xfrm>
          <a:prstGeom prst="bentConnector3">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8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cxnSp>
        <p:nvCxnSpPr>
          <p:cNvPr id="20" name="Connector: Elbow 19">
            <a:extLst>
              <a:ext uri="{FF2B5EF4-FFF2-40B4-BE49-F238E27FC236}">
                <a16:creationId xmlns:a16="http://schemas.microsoft.com/office/drawing/2014/main" id="{34D99EB5-21E7-446E-A847-E810172F6EDD}"/>
              </a:ext>
            </a:extLst>
          </p:cNvPr>
          <p:cNvCxnSpPr>
            <a:cxnSpLocks/>
            <a:stCxn id="19" idx="3"/>
          </p:cNvCxnSpPr>
          <p:nvPr/>
        </p:nvCxnSpPr>
        <p:spPr>
          <a:xfrm>
            <a:off x="4078300" y="1895106"/>
            <a:ext cx="1073484" cy="1655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F6CF09B8-4988-402B-89F6-FCF99C37C396}"/>
              </a:ext>
            </a:extLst>
          </p:cNvPr>
          <p:cNvCxnSpPr>
            <a:cxnSpLocks/>
            <a:endCxn id="15" idx="1"/>
          </p:cNvCxnSpPr>
          <p:nvPr/>
        </p:nvCxnSpPr>
        <p:spPr>
          <a:xfrm rot="16200000" flipH="1">
            <a:off x="4349857" y="2316275"/>
            <a:ext cx="948508" cy="4371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41ED59D1-1988-4D28-98D8-C79C4ECF4850}"/>
              </a:ext>
            </a:extLst>
          </p:cNvPr>
          <p:cNvCxnSpPr>
            <a:cxnSpLocks/>
            <a:endCxn id="17" idx="1"/>
          </p:cNvCxnSpPr>
          <p:nvPr/>
        </p:nvCxnSpPr>
        <p:spPr>
          <a:xfrm rot="16200000" flipH="1">
            <a:off x="4337314" y="3277328"/>
            <a:ext cx="973596" cy="43716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0F9D36B-81EC-4694-92BC-751F255F8159}"/>
              </a:ext>
            </a:extLst>
          </p:cNvPr>
          <p:cNvPicPr>
            <a:picLocks noChangeAspect="1"/>
          </p:cNvPicPr>
          <p:nvPr/>
        </p:nvPicPr>
        <p:blipFill rotWithShape="1">
          <a:blip r:embed="rId2"/>
          <a:srcRect r="67483"/>
          <a:stretch/>
        </p:blipFill>
        <p:spPr>
          <a:xfrm>
            <a:off x="10275065" y="1921276"/>
            <a:ext cx="366258" cy="577270"/>
          </a:xfrm>
          <a:prstGeom prst="rect">
            <a:avLst/>
          </a:prstGeom>
        </p:spPr>
      </p:pic>
      <p:pic>
        <p:nvPicPr>
          <p:cNvPr id="13" name="Picture 12">
            <a:extLst>
              <a:ext uri="{FF2B5EF4-FFF2-40B4-BE49-F238E27FC236}">
                <a16:creationId xmlns:a16="http://schemas.microsoft.com/office/drawing/2014/main" id="{554741B9-AC2C-4187-9019-74DBA6331CA9}"/>
              </a:ext>
            </a:extLst>
          </p:cNvPr>
          <p:cNvPicPr>
            <a:picLocks noChangeAspect="1"/>
          </p:cNvPicPr>
          <p:nvPr/>
        </p:nvPicPr>
        <p:blipFill rotWithShape="1">
          <a:blip r:embed="rId2"/>
          <a:srcRect r="67483"/>
          <a:stretch/>
        </p:blipFill>
        <p:spPr>
          <a:xfrm>
            <a:off x="10275065" y="2806074"/>
            <a:ext cx="366258" cy="577270"/>
          </a:xfrm>
          <a:prstGeom prst="rect">
            <a:avLst/>
          </a:prstGeom>
        </p:spPr>
      </p:pic>
      <p:pic>
        <p:nvPicPr>
          <p:cNvPr id="14" name="Picture 13">
            <a:extLst>
              <a:ext uri="{FF2B5EF4-FFF2-40B4-BE49-F238E27FC236}">
                <a16:creationId xmlns:a16="http://schemas.microsoft.com/office/drawing/2014/main" id="{BB62610B-76FB-4E6F-8710-CEBC2B4922AF}"/>
              </a:ext>
            </a:extLst>
          </p:cNvPr>
          <p:cNvPicPr>
            <a:picLocks noChangeAspect="1"/>
          </p:cNvPicPr>
          <p:nvPr/>
        </p:nvPicPr>
        <p:blipFill rotWithShape="1">
          <a:blip r:embed="rId2"/>
          <a:srcRect r="67483"/>
          <a:stretch/>
        </p:blipFill>
        <p:spPr>
          <a:xfrm>
            <a:off x="10273981" y="3821377"/>
            <a:ext cx="366258" cy="577270"/>
          </a:xfrm>
          <a:prstGeom prst="rect">
            <a:avLst/>
          </a:prstGeom>
        </p:spPr>
      </p:pic>
      <p:sp>
        <p:nvSpPr>
          <p:cNvPr id="19" name="Rectangle 18">
            <a:extLst>
              <a:ext uri="{FF2B5EF4-FFF2-40B4-BE49-F238E27FC236}">
                <a16:creationId xmlns:a16="http://schemas.microsoft.com/office/drawing/2014/main" id="{EF2391BC-EFEB-4426-8508-7C6DC2D954B8}"/>
              </a:ext>
            </a:extLst>
          </p:cNvPr>
          <p:cNvSpPr/>
          <p:nvPr/>
        </p:nvSpPr>
        <p:spPr>
          <a:xfrm>
            <a:off x="1665408" y="1270502"/>
            <a:ext cx="2412893" cy="1249208"/>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4. Construct Research Dataset</a:t>
            </a:r>
          </a:p>
          <a:p>
            <a:pPr defTabSz="457200"/>
            <a:r>
              <a:rPr lang="en-US" sz="1200" dirty="0">
                <a:solidFill>
                  <a:prstClr val="black"/>
                </a:solidFill>
                <a:latin typeface="Calibri"/>
              </a:rPr>
              <a:t>Merge Daily Sentiment Scores, #likes, #retweets with Bitcoin Price Data to construct research dataset</a:t>
            </a:r>
          </a:p>
        </p:txBody>
      </p:sp>
      <p:sp>
        <p:nvSpPr>
          <p:cNvPr id="26" name="Rectangle: Rounded Corners 25">
            <a:extLst>
              <a:ext uri="{FF2B5EF4-FFF2-40B4-BE49-F238E27FC236}">
                <a16:creationId xmlns:a16="http://schemas.microsoft.com/office/drawing/2014/main" id="{EC77B0F3-8EB9-4494-BCE0-CAD096CE8688}"/>
              </a:ext>
            </a:extLst>
          </p:cNvPr>
          <p:cNvSpPr/>
          <p:nvPr/>
        </p:nvSpPr>
        <p:spPr>
          <a:xfrm>
            <a:off x="5032867" y="1644668"/>
            <a:ext cx="5131590"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4.1 Merge Polarity-Based Daily Sentiment Score using BERT, #retweets, #likes with Bitcoin Price Data</a:t>
            </a:r>
          </a:p>
          <a:p>
            <a:pPr defTabSz="457200"/>
            <a:r>
              <a:rPr lang="en-US" sz="1000" dirty="0">
                <a:solidFill>
                  <a:prstClr val="black"/>
                </a:solidFill>
                <a:latin typeface="Calibri"/>
              </a:rPr>
              <a:t>Combine the Daily Sentiment Score calculated in step 3.1, #likes, #retweets with Bitcoin Next Day Price Direction and Trading Volume to form the database used for this research</a:t>
            </a:r>
          </a:p>
        </p:txBody>
      </p:sp>
      <p:sp>
        <p:nvSpPr>
          <p:cNvPr id="15" name="Rectangle: Rounded Corners 14">
            <a:extLst>
              <a:ext uri="{FF2B5EF4-FFF2-40B4-BE49-F238E27FC236}">
                <a16:creationId xmlns:a16="http://schemas.microsoft.com/office/drawing/2014/main" id="{6563DB05-733C-4AC7-9FD1-A52550B26A75}"/>
              </a:ext>
            </a:extLst>
          </p:cNvPr>
          <p:cNvSpPr/>
          <p:nvPr/>
        </p:nvSpPr>
        <p:spPr>
          <a:xfrm>
            <a:off x="5042695" y="2593175"/>
            <a:ext cx="5131590"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4.2 Merge Polarity-Based Daily Sentiment Score using FinBERT #retweets, #likes with Bitcoin Price  Data</a:t>
            </a:r>
          </a:p>
          <a:p>
            <a:pPr defTabSz="457200"/>
            <a:r>
              <a:rPr lang="en-US" sz="1000" dirty="0">
                <a:solidFill>
                  <a:prstClr val="black"/>
                </a:solidFill>
                <a:latin typeface="Calibri"/>
              </a:rPr>
              <a:t>Combine the Daily Sentiment Score calculated in step 3.2, #likes, #retweets with Bitcoin Next Day Price Direction and Trading Volume to form the database used for this research</a:t>
            </a:r>
          </a:p>
        </p:txBody>
      </p:sp>
      <p:pic>
        <p:nvPicPr>
          <p:cNvPr id="16" name="Picture 15">
            <a:extLst>
              <a:ext uri="{FF2B5EF4-FFF2-40B4-BE49-F238E27FC236}">
                <a16:creationId xmlns:a16="http://schemas.microsoft.com/office/drawing/2014/main" id="{D2E8816D-A815-47E4-ADFA-3982C00F5747}"/>
              </a:ext>
            </a:extLst>
          </p:cNvPr>
          <p:cNvPicPr>
            <a:picLocks noChangeAspect="1"/>
          </p:cNvPicPr>
          <p:nvPr/>
        </p:nvPicPr>
        <p:blipFill rotWithShape="1">
          <a:blip r:embed="rId2"/>
          <a:srcRect r="67483"/>
          <a:stretch/>
        </p:blipFill>
        <p:spPr>
          <a:xfrm>
            <a:off x="10273981" y="4706175"/>
            <a:ext cx="366258" cy="577270"/>
          </a:xfrm>
          <a:prstGeom prst="rect">
            <a:avLst/>
          </a:prstGeom>
        </p:spPr>
      </p:pic>
      <p:sp>
        <p:nvSpPr>
          <p:cNvPr id="17" name="Rectangle: Rounded Corners 16">
            <a:extLst>
              <a:ext uri="{FF2B5EF4-FFF2-40B4-BE49-F238E27FC236}">
                <a16:creationId xmlns:a16="http://schemas.microsoft.com/office/drawing/2014/main" id="{6ECD12A6-DAD0-4F90-80AE-3D0FEA09F547}"/>
              </a:ext>
            </a:extLst>
          </p:cNvPr>
          <p:cNvSpPr/>
          <p:nvPr/>
        </p:nvSpPr>
        <p:spPr>
          <a:xfrm>
            <a:off x="5042695" y="3566771"/>
            <a:ext cx="5131590"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4.3 Merge Strength-Based Daily Sentiment Score using BERT #retweets, #likes with Bitcoin Price  Data</a:t>
            </a:r>
          </a:p>
          <a:p>
            <a:pPr defTabSz="457200"/>
            <a:r>
              <a:rPr lang="en-US" sz="1000" dirty="0">
                <a:solidFill>
                  <a:prstClr val="black"/>
                </a:solidFill>
                <a:latin typeface="Calibri"/>
              </a:rPr>
              <a:t>Combine the Daily Sentiment Score calculated in step 3.3, #likes, #retweets with Bitcoin Next Day Price Direction and Trading Volume to form the database used for this research</a:t>
            </a:r>
          </a:p>
        </p:txBody>
      </p:sp>
      <p:sp>
        <p:nvSpPr>
          <p:cNvPr id="18" name="Rectangle: Rounded Corners 17">
            <a:extLst>
              <a:ext uri="{FF2B5EF4-FFF2-40B4-BE49-F238E27FC236}">
                <a16:creationId xmlns:a16="http://schemas.microsoft.com/office/drawing/2014/main" id="{CF765CBE-8BA8-426A-8E92-71BE15ED74ED}"/>
              </a:ext>
            </a:extLst>
          </p:cNvPr>
          <p:cNvSpPr/>
          <p:nvPr/>
        </p:nvSpPr>
        <p:spPr>
          <a:xfrm>
            <a:off x="5042695" y="4540367"/>
            <a:ext cx="5131590" cy="83187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4.4 Merge Strength-Based Daily Sentiment Score using FinBERT #retweets, #likes with Bitcoin Price  Data</a:t>
            </a:r>
          </a:p>
          <a:p>
            <a:pPr defTabSz="457200"/>
            <a:r>
              <a:rPr lang="en-US" sz="1000" dirty="0">
                <a:solidFill>
                  <a:prstClr val="black"/>
                </a:solidFill>
                <a:latin typeface="Calibri"/>
              </a:rPr>
              <a:t>Combine the Daily Sentiment Score calculated in step 3.4, #likes, #retweets with Bitcoin Next Day Price Direction and Trading Volume to form the database used for this research</a:t>
            </a:r>
          </a:p>
        </p:txBody>
      </p:sp>
      <p:cxnSp>
        <p:nvCxnSpPr>
          <p:cNvPr id="23" name="Connector: Elbow 22">
            <a:extLst>
              <a:ext uri="{FF2B5EF4-FFF2-40B4-BE49-F238E27FC236}">
                <a16:creationId xmlns:a16="http://schemas.microsoft.com/office/drawing/2014/main" id="{B3FE62BD-F045-AAE0-8382-B04BE35386B2}"/>
              </a:ext>
            </a:extLst>
          </p:cNvPr>
          <p:cNvCxnSpPr>
            <a:cxnSpLocks/>
          </p:cNvCxnSpPr>
          <p:nvPr/>
        </p:nvCxnSpPr>
        <p:spPr>
          <a:xfrm rot="16200000" flipH="1">
            <a:off x="4324062" y="4267922"/>
            <a:ext cx="973596" cy="410666"/>
          </a:xfrm>
          <a:prstGeom prst="bentConnector3">
            <a:avLst>
              <a:gd name="adj1" fmla="val 1000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68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0" name="Rectangle: Rounded Corners 9">
            <a:extLst>
              <a:ext uri="{FF2B5EF4-FFF2-40B4-BE49-F238E27FC236}">
                <a16:creationId xmlns:a16="http://schemas.microsoft.com/office/drawing/2014/main" id="{54B29D3D-8D15-4966-9B95-EC2969364454}"/>
              </a:ext>
            </a:extLst>
          </p:cNvPr>
          <p:cNvSpPr/>
          <p:nvPr/>
        </p:nvSpPr>
        <p:spPr>
          <a:xfrm>
            <a:off x="4702484" y="1490290"/>
            <a:ext cx="4586492" cy="83882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5.1 Identify Features using Binary CART Classification</a:t>
            </a:r>
          </a:p>
          <a:p>
            <a:pPr defTabSz="457200"/>
            <a:r>
              <a:rPr lang="en-US" sz="1000" dirty="0">
                <a:solidFill>
                  <a:prstClr val="black"/>
                </a:solidFill>
                <a:latin typeface="Calibri"/>
              </a:rPr>
              <a:t>For each of the Daily Sentiment Scores calculated in step 4, use Minitab to run Binary Cart Classification to identify Key features(Tweets Sentiments, #Retweets, #Likes, Bitcoin Trading Volume) significant to Bitcoin Next Day Price Direction Prediction. </a:t>
            </a:r>
          </a:p>
        </p:txBody>
      </p:sp>
      <p:cxnSp>
        <p:nvCxnSpPr>
          <p:cNvPr id="15" name="Connector: Elbow 14">
            <a:extLst>
              <a:ext uri="{FF2B5EF4-FFF2-40B4-BE49-F238E27FC236}">
                <a16:creationId xmlns:a16="http://schemas.microsoft.com/office/drawing/2014/main" id="{704F7780-6D5B-4662-B84F-1A378D208B27}"/>
              </a:ext>
            </a:extLst>
          </p:cNvPr>
          <p:cNvCxnSpPr>
            <a:cxnSpLocks/>
            <a:endCxn id="10" idx="1"/>
          </p:cNvCxnSpPr>
          <p:nvPr/>
        </p:nvCxnSpPr>
        <p:spPr>
          <a:xfrm>
            <a:off x="4054124" y="1703444"/>
            <a:ext cx="648360" cy="20625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D2D4E032-6814-45A9-B008-862CF8E4EBFD}"/>
              </a:ext>
            </a:extLst>
          </p:cNvPr>
          <p:cNvSpPr/>
          <p:nvPr/>
        </p:nvSpPr>
        <p:spPr>
          <a:xfrm>
            <a:off x="4775684" y="2403923"/>
            <a:ext cx="4513293" cy="1020436"/>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5.2 Identify Features using Correlation Attribute Evaluation</a:t>
            </a:r>
          </a:p>
          <a:p>
            <a:pPr defTabSz="457200"/>
            <a:r>
              <a:rPr lang="en-US" sz="1000" dirty="0">
                <a:solidFill>
                  <a:prstClr val="black"/>
                </a:solidFill>
                <a:latin typeface="Calibri"/>
              </a:rPr>
              <a:t>For each of the Daily Sentiment Scores calculated in step 4, use Weka to run Correlation Attribute Evaluation to identify Key features(Tweets Sentiments, #Retweets, #Likes, Bitcoin Trading Volume) significant to Bitcoin Next Day Price Direction Prediction. </a:t>
            </a:r>
          </a:p>
          <a:p>
            <a:pPr defTabSz="457200"/>
            <a:endParaRPr lang="en-US" sz="1400" dirty="0">
              <a:solidFill>
                <a:prstClr val="black"/>
              </a:solidFill>
              <a:latin typeface="Calibri"/>
            </a:endParaRPr>
          </a:p>
        </p:txBody>
      </p:sp>
      <p:pic>
        <p:nvPicPr>
          <p:cNvPr id="13" name="Picture 12">
            <a:extLst>
              <a:ext uri="{FF2B5EF4-FFF2-40B4-BE49-F238E27FC236}">
                <a16:creationId xmlns:a16="http://schemas.microsoft.com/office/drawing/2014/main" id="{406E5B0F-E157-4277-AE7D-F3F79D4966D1}"/>
              </a:ext>
            </a:extLst>
          </p:cNvPr>
          <p:cNvPicPr>
            <a:picLocks noChangeAspect="1"/>
          </p:cNvPicPr>
          <p:nvPr/>
        </p:nvPicPr>
        <p:blipFill rotWithShape="1">
          <a:blip r:embed="rId2"/>
          <a:srcRect r="67483"/>
          <a:stretch/>
        </p:blipFill>
        <p:spPr>
          <a:xfrm>
            <a:off x="10288295" y="4801386"/>
            <a:ext cx="366258" cy="577270"/>
          </a:xfrm>
          <a:prstGeom prst="rect">
            <a:avLst/>
          </a:prstGeom>
        </p:spPr>
      </p:pic>
      <p:sp>
        <p:nvSpPr>
          <p:cNvPr id="16" name="Rectangle: Rounded Corners 15">
            <a:extLst>
              <a:ext uri="{FF2B5EF4-FFF2-40B4-BE49-F238E27FC236}">
                <a16:creationId xmlns:a16="http://schemas.microsoft.com/office/drawing/2014/main" id="{8A06C68A-60D7-4EE9-A3FA-C800B1816449}"/>
              </a:ext>
            </a:extLst>
          </p:cNvPr>
          <p:cNvSpPr/>
          <p:nvPr/>
        </p:nvSpPr>
        <p:spPr>
          <a:xfrm>
            <a:off x="4752064" y="4597866"/>
            <a:ext cx="4536912" cy="838824"/>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5.3 Analyze Results of Feature Selection</a:t>
            </a:r>
          </a:p>
          <a:p>
            <a:pPr defTabSz="457200"/>
            <a:r>
              <a:rPr lang="en-US" sz="1000" dirty="0">
                <a:solidFill>
                  <a:prstClr val="black"/>
                </a:solidFill>
                <a:latin typeface="Calibri"/>
              </a:rPr>
              <a:t>Analyze the results of the feature selection and validate hypothesis 1.</a:t>
            </a:r>
          </a:p>
          <a:p>
            <a:pPr defTabSz="457200"/>
            <a:endParaRPr lang="en-US" sz="1000" dirty="0">
              <a:solidFill>
                <a:prstClr val="black"/>
              </a:solidFill>
              <a:latin typeface="Calibri"/>
            </a:endParaRPr>
          </a:p>
          <a:p>
            <a:pPr defTabSz="457200"/>
            <a:endParaRPr lang="en-US" sz="1400" dirty="0">
              <a:solidFill>
                <a:prstClr val="black"/>
              </a:solidFill>
              <a:latin typeface="Calibri"/>
            </a:endParaRPr>
          </a:p>
        </p:txBody>
      </p:sp>
      <p:sp>
        <p:nvSpPr>
          <p:cNvPr id="20" name="TextBox 19">
            <a:extLst>
              <a:ext uri="{FF2B5EF4-FFF2-40B4-BE49-F238E27FC236}">
                <a16:creationId xmlns:a16="http://schemas.microsoft.com/office/drawing/2014/main" id="{487070A4-B56F-44CA-8857-8F15576998FB}"/>
              </a:ext>
            </a:extLst>
          </p:cNvPr>
          <p:cNvSpPr txBox="1"/>
          <p:nvPr/>
        </p:nvSpPr>
        <p:spPr>
          <a:xfrm>
            <a:off x="9402426" y="4843801"/>
            <a:ext cx="873319" cy="246221"/>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000" b="1" dirty="0">
                <a:solidFill>
                  <a:prstClr val="black"/>
                </a:solidFill>
                <a:latin typeface="Calibri"/>
              </a:rPr>
              <a:t>Hypothesis 1</a:t>
            </a:r>
            <a:r>
              <a:rPr lang="en-US" sz="1000" b="1" baseline="-25000" dirty="0">
                <a:solidFill>
                  <a:prstClr val="black"/>
                </a:solidFill>
                <a:latin typeface="Calibri"/>
              </a:rPr>
              <a:t> </a:t>
            </a:r>
            <a:endParaRPr lang="en-US" sz="1000" dirty="0">
              <a:solidFill>
                <a:prstClr val="black"/>
              </a:solidFill>
              <a:latin typeface="Calibri"/>
            </a:endParaRPr>
          </a:p>
        </p:txBody>
      </p:sp>
      <p:cxnSp>
        <p:nvCxnSpPr>
          <p:cNvPr id="12" name="Connector: Elbow 11">
            <a:extLst>
              <a:ext uri="{FF2B5EF4-FFF2-40B4-BE49-F238E27FC236}">
                <a16:creationId xmlns:a16="http://schemas.microsoft.com/office/drawing/2014/main" id="{640E4DCA-87F0-296A-48C9-A2B61C1BDC7F}"/>
              </a:ext>
            </a:extLst>
          </p:cNvPr>
          <p:cNvCxnSpPr>
            <a:cxnSpLocks/>
          </p:cNvCxnSpPr>
          <p:nvPr/>
        </p:nvCxnSpPr>
        <p:spPr>
          <a:xfrm rot="16200000" flipH="1">
            <a:off x="4056724" y="2233797"/>
            <a:ext cx="1020435" cy="377498"/>
          </a:xfrm>
          <a:prstGeom prst="bentConnector3">
            <a:avLst>
              <a:gd name="adj1" fmla="val 9675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6577E8A7-3A84-B311-4FD9-3BE109EA4621}"/>
              </a:ext>
            </a:extLst>
          </p:cNvPr>
          <p:cNvCxnSpPr>
            <a:cxnSpLocks/>
          </p:cNvCxnSpPr>
          <p:nvPr/>
        </p:nvCxnSpPr>
        <p:spPr>
          <a:xfrm rot="16200000" flipH="1">
            <a:off x="3936755" y="3292922"/>
            <a:ext cx="1210598" cy="3241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F2004AD-27D3-BBAF-476A-61E00C996237}"/>
              </a:ext>
            </a:extLst>
          </p:cNvPr>
          <p:cNvSpPr/>
          <p:nvPr/>
        </p:nvSpPr>
        <p:spPr>
          <a:xfrm>
            <a:off x="1641232" y="1450300"/>
            <a:ext cx="2412893" cy="124862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5. Identify Features</a:t>
            </a:r>
          </a:p>
          <a:p>
            <a:pPr defTabSz="457200"/>
            <a:r>
              <a:rPr lang="en-US" sz="1200" dirty="0">
                <a:solidFill>
                  <a:prstClr val="black"/>
                </a:solidFill>
                <a:latin typeface="Calibri"/>
              </a:rPr>
              <a:t>Perform Binary Cart Classification Correlation Attribute Evaluation and PCA to Identify features significant to Bitcoin Next Day Price Direction Prediction</a:t>
            </a:r>
          </a:p>
        </p:txBody>
      </p:sp>
      <p:sp>
        <p:nvSpPr>
          <p:cNvPr id="18" name="Rectangle: Rounded Corners 17">
            <a:extLst>
              <a:ext uri="{FF2B5EF4-FFF2-40B4-BE49-F238E27FC236}">
                <a16:creationId xmlns:a16="http://schemas.microsoft.com/office/drawing/2014/main" id="{B7C8B5CC-89C4-5220-0297-865927EC82AB}"/>
              </a:ext>
            </a:extLst>
          </p:cNvPr>
          <p:cNvSpPr/>
          <p:nvPr/>
        </p:nvSpPr>
        <p:spPr>
          <a:xfrm>
            <a:off x="4735928" y="3529241"/>
            <a:ext cx="4553049" cy="937170"/>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200" b="1" dirty="0">
                <a:solidFill>
                  <a:prstClr val="black"/>
                </a:solidFill>
                <a:latin typeface="Calibri"/>
              </a:rPr>
              <a:t>5.2 Identify Features using PCA</a:t>
            </a:r>
          </a:p>
          <a:p>
            <a:pPr defTabSz="457200"/>
            <a:r>
              <a:rPr lang="en-US" sz="1000" dirty="0">
                <a:solidFill>
                  <a:prstClr val="black"/>
                </a:solidFill>
                <a:latin typeface="Calibri"/>
              </a:rPr>
              <a:t>For each of the Daily Sentiment Scores calculated in step 4, use Minitab to run PCA to identify Key features(Tweets Sentiments, #Retweets, #Likes, Bitcoin Trading Volume) significant to Bitcoin Next Day Price Direction Prediction. </a:t>
            </a:r>
          </a:p>
          <a:p>
            <a:pPr defTabSz="457200"/>
            <a:endParaRPr lang="en-US" sz="1400" dirty="0">
              <a:solidFill>
                <a:prstClr val="black"/>
              </a:solidFill>
              <a:latin typeface="Calibri"/>
            </a:endParaRPr>
          </a:p>
        </p:txBody>
      </p:sp>
      <p:cxnSp>
        <p:nvCxnSpPr>
          <p:cNvPr id="19" name="Connector: Elbow 18">
            <a:extLst>
              <a:ext uri="{FF2B5EF4-FFF2-40B4-BE49-F238E27FC236}">
                <a16:creationId xmlns:a16="http://schemas.microsoft.com/office/drawing/2014/main" id="{4432D596-1CF1-7FE3-4763-8EEDBA73878C}"/>
              </a:ext>
            </a:extLst>
          </p:cNvPr>
          <p:cNvCxnSpPr>
            <a:cxnSpLocks/>
            <a:endCxn id="16" idx="1"/>
          </p:cNvCxnSpPr>
          <p:nvPr/>
        </p:nvCxnSpPr>
        <p:spPr>
          <a:xfrm rot="16200000" flipH="1">
            <a:off x="4086643" y="4351857"/>
            <a:ext cx="956968" cy="3738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A9633B38-5618-82BC-2A8F-3C0349D6DA08}"/>
              </a:ext>
            </a:extLst>
          </p:cNvPr>
          <p:cNvPicPr>
            <a:picLocks noChangeAspect="1"/>
          </p:cNvPicPr>
          <p:nvPr/>
        </p:nvPicPr>
        <p:blipFill rotWithShape="1">
          <a:blip r:embed="rId2"/>
          <a:srcRect r="67483"/>
          <a:stretch/>
        </p:blipFill>
        <p:spPr>
          <a:xfrm>
            <a:off x="9571078" y="1696528"/>
            <a:ext cx="366258" cy="577270"/>
          </a:xfrm>
          <a:prstGeom prst="rect">
            <a:avLst/>
          </a:prstGeom>
        </p:spPr>
      </p:pic>
      <p:pic>
        <p:nvPicPr>
          <p:cNvPr id="22" name="Picture 21">
            <a:extLst>
              <a:ext uri="{FF2B5EF4-FFF2-40B4-BE49-F238E27FC236}">
                <a16:creationId xmlns:a16="http://schemas.microsoft.com/office/drawing/2014/main" id="{1C2B3EFD-1984-7CA9-D210-00B47D3FCFDA}"/>
              </a:ext>
            </a:extLst>
          </p:cNvPr>
          <p:cNvPicPr>
            <a:picLocks noChangeAspect="1"/>
          </p:cNvPicPr>
          <p:nvPr/>
        </p:nvPicPr>
        <p:blipFill rotWithShape="1">
          <a:blip r:embed="rId2"/>
          <a:srcRect r="67483"/>
          <a:stretch/>
        </p:blipFill>
        <p:spPr>
          <a:xfrm>
            <a:off x="9563345" y="2740071"/>
            <a:ext cx="366258" cy="577270"/>
          </a:xfrm>
          <a:prstGeom prst="rect">
            <a:avLst/>
          </a:prstGeom>
        </p:spPr>
      </p:pic>
      <p:pic>
        <p:nvPicPr>
          <p:cNvPr id="23" name="Picture 22">
            <a:extLst>
              <a:ext uri="{FF2B5EF4-FFF2-40B4-BE49-F238E27FC236}">
                <a16:creationId xmlns:a16="http://schemas.microsoft.com/office/drawing/2014/main" id="{2FEE5736-C2ED-F34E-0A7A-69120D407625}"/>
              </a:ext>
            </a:extLst>
          </p:cNvPr>
          <p:cNvPicPr>
            <a:picLocks noChangeAspect="1"/>
          </p:cNvPicPr>
          <p:nvPr/>
        </p:nvPicPr>
        <p:blipFill rotWithShape="1">
          <a:blip r:embed="rId2"/>
          <a:srcRect r="67483"/>
          <a:stretch/>
        </p:blipFill>
        <p:spPr>
          <a:xfrm>
            <a:off x="9563345" y="3843020"/>
            <a:ext cx="366258" cy="577270"/>
          </a:xfrm>
          <a:prstGeom prst="rect">
            <a:avLst/>
          </a:prstGeom>
        </p:spPr>
      </p:pic>
    </p:spTree>
    <p:extLst>
      <p:ext uri="{BB962C8B-B14F-4D97-AF65-F5344CB8AC3E}">
        <p14:creationId xmlns:p14="http://schemas.microsoft.com/office/powerpoint/2010/main" val="120556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5" name="Rectangle 4">
            <a:extLst>
              <a:ext uri="{FF2B5EF4-FFF2-40B4-BE49-F238E27FC236}">
                <a16:creationId xmlns:a16="http://schemas.microsoft.com/office/drawing/2014/main" id="{ADEC7536-8C00-47DB-B184-8EDC6FE12C6A}"/>
              </a:ext>
            </a:extLst>
          </p:cNvPr>
          <p:cNvSpPr/>
          <p:nvPr/>
        </p:nvSpPr>
        <p:spPr>
          <a:xfrm>
            <a:off x="2212491" y="1671363"/>
            <a:ext cx="2412893" cy="126903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6. Develop ML Models for Price Prediction</a:t>
            </a:r>
          </a:p>
          <a:p>
            <a:pPr defTabSz="457200"/>
            <a:r>
              <a:rPr lang="en-US" sz="1400" dirty="0">
                <a:solidFill>
                  <a:prstClr val="black"/>
                </a:solidFill>
                <a:latin typeface="Calibri"/>
              </a:rPr>
              <a:t>Train and Run ML Models on features identified as significant</a:t>
            </a:r>
          </a:p>
          <a:p>
            <a:pPr defTabSz="457200"/>
            <a:endParaRPr lang="en-US" sz="1200" dirty="0">
              <a:solidFill>
                <a:prstClr val="black"/>
              </a:solidFill>
              <a:latin typeface="Calibri"/>
            </a:endParaRPr>
          </a:p>
        </p:txBody>
      </p:sp>
      <p:sp>
        <p:nvSpPr>
          <p:cNvPr id="6" name="Rectangle: Rounded Corners 5">
            <a:extLst>
              <a:ext uri="{FF2B5EF4-FFF2-40B4-BE49-F238E27FC236}">
                <a16:creationId xmlns:a16="http://schemas.microsoft.com/office/drawing/2014/main" id="{81BD8613-B026-F7B7-CDC3-B7B9D2AC20F1}"/>
              </a:ext>
            </a:extLst>
          </p:cNvPr>
          <p:cNvSpPr/>
          <p:nvPr/>
        </p:nvSpPr>
        <p:spPr>
          <a:xfrm>
            <a:off x="5922566" y="2464010"/>
            <a:ext cx="4288234" cy="92523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cs typeface="Times New Roman" panose="02020603050405020304" pitchFamily="18" charset="0"/>
              </a:rPr>
              <a:t>6.1 Train and Run Non-Ensemble ML Algorithms</a:t>
            </a:r>
          </a:p>
          <a:p>
            <a:pPr defTabSz="457200"/>
            <a:r>
              <a:rPr lang="en-US" sz="1400" dirty="0">
                <a:solidFill>
                  <a:prstClr val="black"/>
                </a:solidFill>
                <a:latin typeface="Calibri"/>
                <a:cs typeface="Times New Roman" panose="02020603050405020304" pitchFamily="18" charset="0"/>
              </a:rPr>
              <a:t>Use Weka to run SVM, Naïve Bayes and Decision Stump ML algorithms using the features identified as significant from step 5.</a:t>
            </a:r>
            <a:endParaRPr lang="en-US" sz="1400" dirty="0">
              <a:solidFill>
                <a:prstClr val="black"/>
              </a:solidFill>
              <a:latin typeface="Calibri"/>
            </a:endParaRPr>
          </a:p>
        </p:txBody>
      </p:sp>
      <p:sp>
        <p:nvSpPr>
          <p:cNvPr id="8" name="Rectangle: Rounded Corners 7">
            <a:extLst>
              <a:ext uri="{FF2B5EF4-FFF2-40B4-BE49-F238E27FC236}">
                <a16:creationId xmlns:a16="http://schemas.microsoft.com/office/drawing/2014/main" id="{01975EA8-2FCF-4CD5-6F00-AABCD40B6FCA}"/>
              </a:ext>
            </a:extLst>
          </p:cNvPr>
          <p:cNvSpPr/>
          <p:nvPr/>
        </p:nvSpPr>
        <p:spPr>
          <a:xfrm>
            <a:off x="5922566" y="3857620"/>
            <a:ext cx="4288234" cy="925235"/>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cs typeface="Times New Roman" panose="02020603050405020304" pitchFamily="18" charset="0"/>
              </a:rPr>
              <a:t>6.2 Train and Run Ensemble ML Algorithms</a:t>
            </a:r>
          </a:p>
          <a:p>
            <a:pPr defTabSz="457200"/>
            <a:r>
              <a:rPr lang="en-US" sz="1400" dirty="0">
                <a:solidFill>
                  <a:prstClr val="black"/>
                </a:solidFill>
                <a:latin typeface="Calibri"/>
                <a:cs typeface="Times New Roman" panose="02020603050405020304" pitchFamily="18" charset="0"/>
              </a:rPr>
              <a:t>Use Weka to run Stacking and AdaBoost ML algorithms using the features identified as significant from step 5.</a:t>
            </a:r>
            <a:endParaRPr lang="en-US" sz="1400" dirty="0">
              <a:solidFill>
                <a:prstClr val="black"/>
              </a:solidFill>
              <a:latin typeface="Calibri"/>
            </a:endParaRPr>
          </a:p>
        </p:txBody>
      </p:sp>
      <p:cxnSp>
        <p:nvCxnSpPr>
          <p:cNvPr id="24" name="Connector: Elbow 23">
            <a:extLst>
              <a:ext uri="{FF2B5EF4-FFF2-40B4-BE49-F238E27FC236}">
                <a16:creationId xmlns:a16="http://schemas.microsoft.com/office/drawing/2014/main" id="{CA438F45-5F75-2139-B29A-0A7AD6BA257B}"/>
              </a:ext>
            </a:extLst>
          </p:cNvPr>
          <p:cNvCxnSpPr>
            <a:cxnSpLocks/>
          </p:cNvCxnSpPr>
          <p:nvPr/>
        </p:nvCxnSpPr>
        <p:spPr>
          <a:xfrm rot="16200000" flipH="1">
            <a:off x="4908367" y="3243798"/>
            <a:ext cx="1441972" cy="716603"/>
          </a:xfrm>
          <a:prstGeom prst="bentConnector3">
            <a:avLst>
              <a:gd name="adj1" fmla="val 1003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B4F02FC-538B-5AAE-D48E-7ABF2E3C6752}"/>
              </a:ext>
            </a:extLst>
          </p:cNvPr>
          <p:cNvCxnSpPr>
            <a:cxnSpLocks/>
            <a:stCxn id="5" idx="3"/>
            <a:endCxn id="6" idx="1"/>
          </p:cNvCxnSpPr>
          <p:nvPr/>
        </p:nvCxnSpPr>
        <p:spPr>
          <a:xfrm>
            <a:off x="4625384" y="2305879"/>
            <a:ext cx="1297183" cy="6207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5A66992B-1822-EDA3-BDB6-398C04FC9845}"/>
              </a:ext>
            </a:extLst>
          </p:cNvPr>
          <p:cNvPicPr>
            <a:picLocks noChangeAspect="1"/>
          </p:cNvPicPr>
          <p:nvPr/>
        </p:nvPicPr>
        <p:blipFill rotWithShape="1">
          <a:blip r:embed="rId2"/>
          <a:srcRect r="67483"/>
          <a:stretch/>
        </p:blipFill>
        <p:spPr>
          <a:xfrm>
            <a:off x="10250556" y="2757527"/>
            <a:ext cx="366258" cy="577270"/>
          </a:xfrm>
          <a:prstGeom prst="rect">
            <a:avLst/>
          </a:prstGeom>
        </p:spPr>
      </p:pic>
      <p:pic>
        <p:nvPicPr>
          <p:cNvPr id="10" name="Picture 9">
            <a:extLst>
              <a:ext uri="{FF2B5EF4-FFF2-40B4-BE49-F238E27FC236}">
                <a16:creationId xmlns:a16="http://schemas.microsoft.com/office/drawing/2014/main" id="{60E03C87-5E66-222C-932B-7B7D84C251DB}"/>
              </a:ext>
            </a:extLst>
          </p:cNvPr>
          <p:cNvPicPr>
            <a:picLocks noChangeAspect="1"/>
          </p:cNvPicPr>
          <p:nvPr/>
        </p:nvPicPr>
        <p:blipFill rotWithShape="1">
          <a:blip r:embed="rId2"/>
          <a:srcRect r="67483"/>
          <a:stretch/>
        </p:blipFill>
        <p:spPr>
          <a:xfrm>
            <a:off x="10276149" y="4205584"/>
            <a:ext cx="366258" cy="577270"/>
          </a:xfrm>
          <a:prstGeom prst="rect">
            <a:avLst/>
          </a:prstGeom>
        </p:spPr>
      </p:pic>
    </p:spTree>
    <p:extLst>
      <p:ext uri="{BB962C8B-B14F-4D97-AF65-F5344CB8AC3E}">
        <p14:creationId xmlns:p14="http://schemas.microsoft.com/office/powerpoint/2010/main" val="242990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5AC0D-43EB-4082-9B14-2ECF6BD347A5}"/>
              </a:ext>
            </a:extLst>
          </p:cNvPr>
          <p:cNvSpPr>
            <a:spLocks noGrp="1"/>
          </p:cNvSpPr>
          <p:nvPr>
            <p:ph type="title"/>
          </p:nvPr>
        </p:nvSpPr>
        <p:spPr/>
        <p:txBody>
          <a:bodyPr/>
          <a:lstStyle/>
          <a:p>
            <a:r>
              <a:rPr lang="en-US" sz="3200" dirty="0"/>
              <a:t>Methodology Steps – Second Level</a:t>
            </a:r>
          </a:p>
        </p:txBody>
      </p:sp>
      <p:sp>
        <p:nvSpPr>
          <p:cNvPr id="18" name="Rectangle: Rounded Corners 17">
            <a:extLst>
              <a:ext uri="{FF2B5EF4-FFF2-40B4-BE49-F238E27FC236}">
                <a16:creationId xmlns:a16="http://schemas.microsoft.com/office/drawing/2014/main" id="{C5FE58FA-9876-4159-B4B8-8EF2A806B5BA}"/>
              </a:ext>
            </a:extLst>
          </p:cNvPr>
          <p:cNvSpPr/>
          <p:nvPr/>
        </p:nvSpPr>
        <p:spPr>
          <a:xfrm>
            <a:off x="4948360" y="1588424"/>
            <a:ext cx="4326187" cy="1054251"/>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7.1 Select Non-ensemble ML Model with Highest Prediction Accuracy</a:t>
            </a:r>
          </a:p>
          <a:p>
            <a:pPr defTabSz="457200"/>
            <a:r>
              <a:rPr lang="en-US" sz="1400" dirty="0">
                <a:solidFill>
                  <a:prstClr val="black"/>
                </a:solidFill>
                <a:latin typeface="Calibri"/>
              </a:rPr>
              <a:t>Compare the results of the non-ensemble ML runs against published research papers and confirm accuracy improvement.</a:t>
            </a:r>
          </a:p>
        </p:txBody>
      </p:sp>
      <p:cxnSp>
        <p:nvCxnSpPr>
          <p:cNvPr id="21" name="Connector: Elbow 20">
            <a:extLst>
              <a:ext uri="{FF2B5EF4-FFF2-40B4-BE49-F238E27FC236}">
                <a16:creationId xmlns:a16="http://schemas.microsoft.com/office/drawing/2014/main" id="{6B617687-FEE8-43FD-A55B-98706520BC98}"/>
              </a:ext>
            </a:extLst>
          </p:cNvPr>
          <p:cNvCxnSpPr>
            <a:cxnSpLocks/>
          </p:cNvCxnSpPr>
          <p:nvPr/>
        </p:nvCxnSpPr>
        <p:spPr>
          <a:xfrm>
            <a:off x="3557049" y="1958081"/>
            <a:ext cx="1391310" cy="3429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9F5AE08-7504-4339-9D70-3568BB66F486}"/>
              </a:ext>
            </a:extLst>
          </p:cNvPr>
          <p:cNvSpPr txBox="1"/>
          <p:nvPr/>
        </p:nvSpPr>
        <p:spPr>
          <a:xfrm>
            <a:off x="9224852" y="3794648"/>
            <a:ext cx="1073427" cy="276999"/>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200" b="1" dirty="0">
                <a:solidFill>
                  <a:prstClr val="black"/>
                </a:solidFill>
                <a:latin typeface="Calibri"/>
              </a:rPr>
              <a:t>Hypothesis 3</a:t>
            </a:r>
            <a:r>
              <a:rPr lang="en-US" sz="1200" b="1" baseline="-25000" dirty="0">
                <a:solidFill>
                  <a:prstClr val="black"/>
                </a:solidFill>
                <a:latin typeface="Calibri"/>
              </a:rPr>
              <a:t> </a:t>
            </a:r>
            <a:endParaRPr lang="en-US" sz="1200" dirty="0">
              <a:solidFill>
                <a:prstClr val="black"/>
              </a:solidFill>
              <a:latin typeface="Calibri"/>
            </a:endParaRPr>
          </a:p>
        </p:txBody>
      </p:sp>
      <p:sp>
        <p:nvSpPr>
          <p:cNvPr id="13" name="Rectangle 12">
            <a:extLst>
              <a:ext uri="{FF2B5EF4-FFF2-40B4-BE49-F238E27FC236}">
                <a16:creationId xmlns:a16="http://schemas.microsoft.com/office/drawing/2014/main" id="{74E4A16E-F3CD-40E8-B625-9001B2C0015F}"/>
              </a:ext>
            </a:extLst>
          </p:cNvPr>
          <p:cNvSpPr/>
          <p:nvPr/>
        </p:nvSpPr>
        <p:spPr>
          <a:xfrm>
            <a:off x="1736035" y="1323566"/>
            <a:ext cx="2412893" cy="126903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defTabSz="457200"/>
            <a:r>
              <a:rPr lang="en-US" sz="1400" b="1" dirty="0">
                <a:solidFill>
                  <a:prstClr val="black"/>
                </a:solidFill>
                <a:latin typeface="Calibri"/>
              </a:rPr>
              <a:t>7. Compare Results</a:t>
            </a:r>
          </a:p>
          <a:p>
            <a:pPr defTabSz="457200"/>
            <a:r>
              <a:rPr lang="en-US" sz="1200" dirty="0">
                <a:solidFill>
                  <a:prstClr val="black"/>
                </a:solidFill>
                <a:latin typeface="Calibri"/>
              </a:rPr>
              <a:t>Compare Prediction Results of ML Models and pick model that provides highest prediction accuracy</a:t>
            </a:r>
          </a:p>
        </p:txBody>
      </p:sp>
      <p:cxnSp>
        <p:nvCxnSpPr>
          <p:cNvPr id="9" name="Connector: Elbow 8">
            <a:extLst>
              <a:ext uri="{FF2B5EF4-FFF2-40B4-BE49-F238E27FC236}">
                <a16:creationId xmlns:a16="http://schemas.microsoft.com/office/drawing/2014/main" id="{ED5D5457-5CCE-5D74-24A5-93FC630B86C2}"/>
              </a:ext>
            </a:extLst>
          </p:cNvPr>
          <p:cNvCxnSpPr>
            <a:cxnSpLocks/>
          </p:cNvCxnSpPr>
          <p:nvPr/>
        </p:nvCxnSpPr>
        <p:spPr>
          <a:xfrm rot="16200000" flipH="1">
            <a:off x="3739201" y="2814489"/>
            <a:ext cx="1722665" cy="695652"/>
          </a:xfrm>
          <a:prstGeom prst="bentConnector3">
            <a:avLst>
              <a:gd name="adj1" fmla="val 98465"/>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4AC725E7-0CE0-870E-34C6-6E497975B960}"/>
              </a:ext>
            </a:extLst>
          </p:cNvPr>
          <p:cNvPicPr>
            <a:picLocks noChangeAspect="1"/>
          </p:cNvPicPr>
          <p:nvPr/>
        </p:nvPicPr>
        <p:blipFill rotWithShape="1">
          <a:blip r:embed="rId2"/>
          <a:srcRect r="67483"/>
          <a:stretch/>
        </p:blipFill>
        <p:spPr>
          <a:xfrm>
            <a:off x="10250789" y="3745957"/>
            <a:ext cx="366258" cy="577270"/>
          </a:xfrm>
          <a:prstGeom prst="rect">
            <a:avLst/>
          </a:prstGeom>
        </p:spPr>
      </p:pic>
      <p:sp>
        <p:nvSpPr>
          <p:cNvPr id="17" name="TextBox 16">
            <a:extLst>
              <a:ext uri="{FF2B5EF4-FFF2-40B4-BE49-F238E27FC236}">
                <a16:creationId xmlns:a16="http://schemas.microsoft.com/office/drawing/2014/main" id="{47812A34-9C38-F54F-21AF-F85D9CF9A549}"/>
              </a:ext>
            </a:extLst>
          </p:cNvPr>
          <p:cNvSpPr txBox="1"/>
          <p:nvPr/>
        </p:nvSpPr>
        <p:spPr>
          <a:xfrm>
            <a:off x="9286691" y="1960235"/>
            <a:ext cx="926640" cy="246221"/>
          </a:xfrm>
          <a:prstGeom prst="rect">
            <a:avLst/>
          </a:prstGeom>
          <a:gradFill>
            <a:gsLst>
              <a:gs pos="100000">
                <a:schemeClr val="accent5">
                  <a:lumMod val="20000"/>
                  <a:lumOff val="80000"/>
                </a:schemeClr>
              </a:gs>
              <a:gs pos="100000">
                <a:schemeClr val="tx2">
                  <a:lumMod val="20000"/>
                  <a:lumOff val="8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457200"/>
            <a:r>
              <a:rPr lang="en-US" sz="1000" b="1" dirty="0">
                <a:solidFill>
                  <a:prstClr val="black"/>
                </a:solidFill>
                <a:latin typeface="Calibri"/>
              </a:rPr>
              <a:t>Hypothesis 2</a:t>
            </a:r>
            <a:r>
              <a:rPr lang="en-US" sz="1000" b="1" baseline="-25000" dirty="0">
                <a:solidFill>
                  <a:prstClr val="black"/>
                </a:solidFill>
                <a:latin typeface="Calibri"/>
              </a:rPr>
              <a:t> </a:t>
            </a:r>
            <a:endParaRPr lang="en-US" sz="1000" dirty="0">
              <a:solidFill>
                <a:prstClr val="black"/>
              </a:solidFill>
              <a:latin typeface="Calibri"/>
            </a:endParaRPr>
          </a:p>
        </p:txBody>
      </p:sp>
      <p:pic>
        <p:nvPicPr>
          <p:cNvPr id="19" name="Picture 18">
            <a:extLst>
              <a:ext uri="{FF2B5EF4-FFF2-40B4-BE49-F238E27FC236}">
                <a16:creationId xmlns:a16="http://schemas.microsoft.com/office/drawing/2014/main" id="{32003AB3-0A75-270A-90C9-181A7EAB8119}"/>
              </a:ext>
            </a:extLst>
          </p:cNvPr>
          <p:cNvPicPr>
            <a:picLocks noChangeAspect="1"/>
          </p:cNvPicPr>
          <p:nvPr/>
        </p:nvPicPr>
        <p:blipFill rotWithShape="1">
          <a:blip r:embed="rId2"/>
          <a:srcRect r="67483"/>
          <a:stretch/>
        </p:blipFill>
        <p:spPr>
          <a:xfrm>
            <a:off x="10235923" y="1878064"/>
            <a:ext cx="366258" cy="577270"/>
          </a:xfrm>
          <a:prstGeom prst="rect">
            <a:avLst/>
          </a:prstGeom>
        </p:spPr>
      </p:pic>
      <p:sp>
        <p:nvSpPr>
          <p:cNvPr id="20" name="Rectangle: Rounded Corners 19">
            <a:extLst>
              <a:ext uri="{FF2B5EF4-FFF2-40B4-BE49-F238E27FC236}">
                <a16:creationId xmlns:a16="http://schemas.microsoft.com/office/drawing/2014/main" id="{725D5C96-012F-04A6-E1CC-9AB7089EA6D3}"/>
              </a:ext>
            </a:extLst>
          </p:cNvPr>
          <p:cNvSpPr/>
          <p:nvPr/>
        </p:nvSpPr>
        <p:spPr>
          <a:xfrm>
            <a:off x="4948360" y="3402326"/>
            <a:ext cx="4326187" cy="1054251"/>
          </a:xfrm>
          <a:prstGeom prst="roundRect">
            <a:avLst/>
          </a:prstGeom>
          <a:gradFill>
            <a:gsLst>
              <a:gs pos="0">
                <a:schemeClr val="accent1">
                  <a:tint val="100000"/>
                  <a:shade val="100000"/>
                  <a:satMod val="130000"/>
                </a:schemeClr>
              </a:gs>
              <a:gs pos="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400" b="1" dirty="0">
                <a:solidFill>
                  <a:prstClr val="black"/>
                </a:solidFill>
                <a:latin typeface="Calibri"/>
              </a:rPr>
              <a:t>7.2 Select Ensemble ML Model with Highest Prediction Accuracy</a:t>
            </a:r>
          </a:p>
          <a:p>
            <a:pPr defTabSz="457200"/>
            <a:r>
              <a:rPr lang="en-US" sz="1400" dirty="0">
                <a:solidFill>
                  <a:prstClr val="black"/>
                </a:solidFill>
                <a:latin typeface="Calibri"/>
              </a:rPr>
              <a:t>Compare the results of the ensemble ML runs against published research papers and confirm accuracy improvement.</a:t>
            </a:r>
          </a:p>
        </p:txBody>
      </p:sp>
    </p:spTree>
    <p:extLst>
      <p:ext uri="{BB962C8B-B14F-4D97-AF65-F5344CB8AC3E}">
        <p14:creationId xmlns:p14="http://schemas.microsoft.com/office/powerpoint/2010/main" val="2946246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nvPr>
        </p:nvGraphicFramePr>
        <p:xfrm>
          <a:off x="2535333" y="2406063"/>
          <a:ext cx="7205552" cy="1389475"/>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71418">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71418">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461622">
                <a:tc>
                  <a:txBody>
                    <a:bodyPr/>
                    <a:lstStyle/>
                    <a:p>
                      <a:pPr algn="l" fontAlgn="t"/>
                      <a:r>
                        <a:rPr lang="en-US" sz="120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379893">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3" name="Title 2">
            <a:extLst>
              <a:ext uri="{FF2B5EF4-FFF2-40B4-BE49-F238E27FC236}">
                <a16:creationId xmlns:a16="http://schemas.microsoft.com/office/drawing/2014/main" id="{B4CF8918-444B-B243-AC5F-00C1F765E8BC}"/>
              </a:ext>
            </a:extLst>
          </p:cNvPr>
          <p:cNvSpPr>
            <a:spLocks noGrp="1"/>
          </p:cNvSpPr>
          <p:nvPr>
            <p:ph type="title"/>
          </p:nvPr>
        </p:nvSpPr>
        <p:spPr>
          <a:xfrm>
            <a:off x="2113546" y="270705"/>
            <a:ext cx="7756263" cy="646331"/>
          </a:xfrm>
        </p:spPr>
        <p:txBody>
          <a:bodyPr/>
          <a:lstStyle/>
          <a:p>
            <a:r>
              <a:rPr lang="en-US" dirty="0"/>
              <a:t>APA Guidelines</a:t>
            </a:r>
            <a:r>
              <a:rPr lang="en-US" baseline="30000" dirty="0"/>
              <a:t>(*)</a:t>
            </a:r>
            <a:br>
              <a:rPr lang="en-US" dirty="0"/>
            </a:br>
            <a:endParaRPr lang="en-US" dirty="0"/>
          </a:p>
        </p:txBody>
      </p:sp>
      <p:sp>
        <p:nvSpPr>
          <p:cNvPr id="5" name="Rectangle 4">
            <a:extLst>
              <a:ext uri="{FF2B5EF4-FFF2-40B4-BE49-F238E27FC236}">
                <a16:creationId xmlns:a16="http://schemas.microsoft.com/office/drawing/2014/main" id="{2EA5A575-9B03-D04F-A685-CC8E2DC92E9F}"/>
              </a:ext>
            </a:extLst>
          </p:cNvPr>
          <p:cNvSpPr/>
          <p:nvPr/>
        </p:nvSpPr>
        <p:spPr>
          <a:xfrm>
            <a:off x="2113547" y="1010060"/>
            <a:ext cx="7756263" cy="646331"/>
          </a:xfrm>
          <a:prstGeom prst="rect">
            <a:avLst/>
          </a:prstGeom>
        </p:spPr>
        <p:txBody>
          <a:bodyPr wrap="square">
            <a:spAutoFit/>
          </a:bodyPr>
          <a:lstStyle/>
          <a:p>
            <a:pPr marL="285750" indent="-285750" defTabSz="457200">
              <a:buFont typeface="Arial" panose="020B0604020202020204" pitchFamily="34" charset="0"/>
              <a:buChar char="•"/>
            </a:pPr>
            <a:r>
              <a:rPr lang="en-US" sz="1200" dirty="0">
                <a:solidFill>
                  <a:prstClr val="black"/>
                </a:solidFill>
                <a:latin typeface="Calibri"/>
              </a:rPr>
              <a:t>Source citation consists of:</a:t>
            </a:r>
          </a:p>
          <a:p>
            <a:pPr marL="742950" lvl="1" indent="-285750" defTabSz="457200">
              <a:buFont typeface="Arial" panose="020B0604020202020204" pitchFamily="34" charset="0"/>
              <a:buChar char="•"/>
            </a:pPr>
            <a:r>
              <a:rPr lang="en-US" sz="1200" dirty="0">
                <a:solidFill>
                  <a:prstClr val="black"/>
                </a:solidFill>
                <a:latin typeface="Calibri"/>
              </a:rPr>
              <a:t>A brief </a:t>
            </a:r>
            <a:r>
              <a:rPr lang="en-US" sz="1200" b="1" dirty="0">
                <a:solidFill>
                  <a:prstClr val="black"/>
                </a:solidFill>
                <a:latin typeface="Calibri"/>
              </a:rPr>
              <a:t>parenthetical citation</a:t>
            </a:r>
            <a:r>
              <a:rPr lang="en-US" sz="1200" dirty="0">
                <a:solidFill>
                  <a:prstClr val="black"/>
                </a:solidFill>
                <a:latin typeface="Calibri"/>
              </a:rPr>
              <a:t> in the text</a:t>
            </a:r>
          </a:p>
          <a:p>
            <a:pPr marL="742950" lvl="1" indent="-285750" defTabSz="457200">
              <a:buFont typeface="Arial" panose="020B0604020202020204" pitchFamily="34" charset="0"/>
              <a:buChar char="•"/>
            </a:pPr>
            <a:r>
              <a:rPr lang="en-US" sz="1200" dirty="0">
                <a:solidFill>
                  <a:prstClr val="black"/>
                </a:solidFill>
                <a:latin typeface="Calibri"/>
              </a:rPr>
              <a:t>A</a:t>
            </a:r>
            <a:r>
              <a:rPr lang="en-US" sz="1200" b="1" dirty="0">
                <a:solidFill>
                  <a:prstClr val="black"/>
                </a:solidFill>
                <a:latin typeface="Calibri"/>
              </a:rPr>
              <a:t> full reference</a:t>
            </a:r>
            <a:r>
              <a:rPr lang="en-US" sz="1200" dirty="0">
                <a:solidFill>
                  <a:prstClr val="black"/>
                </a:solidFill>
                <a:latin typeface="Calibri"/>
              </a:rPr>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2212491" y="1717739"/>
            <a:ext cx="5516575" cy="954107"/>
          </a:xfrm>
          <a:prstGeom prst="rect">
            <a:avLst/>
          </a:prstGeom>
        </p:spPr>
        <p:txBody>
          <a:bodyPr wrap="none">
            <a:spAutoFit/>
          </a:bodyPr>
          <a:lstStyle/>
          <a:p>
            <a:pPr defTabSz="457200"/>
            <a:r>
              <a:rPr lang="en-US" sz="1400" b="1" u="sng" dirty="0">
                <a:solidFill>
                  <a:srgbClr val="0070C0"/>
                </a:solidFill>
                <a:latin typeface="Calibri"/>
              </a:rPr>
              <a:t>APA In-text Citations</a:t>
            </a:r>
          </a:p>
          <a:p>
            <a:pPr marL="285750" indent="-285750" defTabSz="457200">
              <a:buFont typeface="Arial" panose="020B0604020202020204" pitchFamily="34" charset="0"/>
              <a:buChar char="•"/>
            </a:pPr>
            <a:r>
              <a:rPr lang="en-US" sz="1200" dirty="0">
                <a:solidFill>
                  <a:prstClr val="black"/>
                </a:solidFill>
                <a:latin typeface="Calibri"/>
              </a:rPr>
              <a:t>An APA in-text citation includes the author’s last name and the publication year.</a:t>
            </a:r>
          </a:p>
          <a:p>
            <a:pPr marL="285750" indent="-285750" defTabSz="457200">
              <a:buFont typeface="Arial" panose="020B0604020202020204" pitchFamily="34" charset="0"/>
              <a:buChar char="•"/>
            </a:pPr>
            <a:r>
              <a:rPr lang="en-US" sz="1200" dirty="0">
                <a:solidFill>
                  <a:prstClr val="black"/>
                </a:solidFill>
                <a:latin typeface="Calibri"/>
              </a:rPr>
              <a:t>If you’re quoting or paraphrasing a specific passage, you also add a page number.</a:t>
            </a:r>
          </a:p>
          <a:p>
            <a:pPr defTabSz="457200"/>
            <a:endParaRPr lang="en-US" b="1" dirty="0">
              <a:solidFill>
                <a:prstClr val="black"/>
              </a:solidFill>
              <a:latin typeface="Calibri"/>
            </a:endParaRPr>
          </a:p>
        </p:txBody>
      </p:sp>
      <p:sp>
        <p:nvSpPr>
          <p:cNvPr id="9" name="Rectangle 8">
            <a:extLst>
              <a:ext uri="{FF2B5EF4-FFF2-40B4-BE49-F238E27FC236}">
                <a16:creationId xmlns:a16="http://schemas.microsoft.com/office/drawing/2014/main" id="{3418D132-D12B-5948-8EB4-3BB4107E719F}"/>
              </a:ext>
            </a:extLst>
          </p:cNvPr>
          <p:cNvSpPr/>
          <p:nvPr/>
        </p:nvSpPr>
        <p:spPr>
          <a:xfrm>
            <a:off x="2113546" y="3840155"/>
            <a:ext cx="8049126" cy="1415772"/>
          </a:xfrm>
          <a:prstGeom prst="rect">
            <a:avLst/>
          </a:prstGeom>
        </p:spPr>
        <p:txBody>
          <a:bodyPr wrap="square">
            <a:spAutoFit/>
          </a:bodyPr>
          <a:lstStyle/>
          <a:p>
            <a:pPr defTabSz="457200"/>
            <a:r>
              <a:rPr lang="en-US" sz="1400" b="1" u="sng" dirty="0">
                <a:solidFill>
                  <a:srgbClr val="0070C0"/>
                </a:solidFill>
                <a:latin typeface="Circular-Bold"/>
              </a:rPr>
              <a:t>APA Reference List</a:t>
            </a:r>
          </a:p>
          <a:p>
            <a:pPr lvl="1" defTabSz="457200"/>
            <a:r>
              <a:rPr lang="en-US" sz="1200" dirty="0">
                <a:solidFill>
                  <a:prstClr val="black"/>
                </a:solidFill>
                <a:latin typeface="Calibri"/>
              </a:rPr>
              <a:t>Smith, T. (2019). </a:t>
            </a:r>
            <a:r>
              <a:rPr lang="en-US" sz="1200" i="1" dirty="0">
                <a:solidFill>
                  <a:prstClr val="black"/>
                </a:solidFill>
                <a:latin typeface="Calibri"/>
              </a:rPr>
              <a:t>Citing sources and referencing: A quick guide</a:t>
            </a:r>
            <a:r>
              <a:rPr lang="en-US" sz="1200" dirty="0">
                <a:solidFill>
                  <a:prstClr val="black"/>
                </a:solidFill>
                <a:latin typeface="Calibri"/>
              </a:rPr>
              <a:t>. (J. M. Taylor, Ed.) (2nd ed.). Amsterdam, The Netherlands: </a:t>
            </a:r>
            <a:r>
              <a:rPr lang="en-US" sz="1200" dirty="0" err="1">
                <a:solidFill>
                  <a:prstClr val="black"/>
                </a:solidFill>
                <a:latin typeface="Calibri"/>
              </a:rPr>
              <a:t>Scribbr</a:t>
            </a:r>
            <a:r>
              <a:rPr lang="en-US" sz="1200" dirty="0">
                <a:solidFill>
                  <a:prstClr val="black"/>
                </a:solidFill>
                <a:latin typeface="Calibri"/>
              </a:rPr>
              <a:t>.</a:t>
            </a:r>
          </a:p>
          <a:p>
            <a:pPr defTabSz="457200"/>
            <a:r>
              <a:rPr lang="en-US" sz="1200" b="1" i="1" dirty="0">
                <a:solidFill>
                  <a:prstClr val="black"/>
                </a:solidFill>
                <a:latin typeface="Calibri"/>
              </a:rPr>
              <a:t>In-text citation</a:t>
            </a:r>
          </a:p>
          <a:p>
            <a:pPr defTabSz="457200"/>
            <a:r>
              <a:rPr lang="en-US" sz="1200" i="1" dirty="0">
                <a:solidFill>
                  <a:prstClr val="black"/>
                </a:solidFill>
                <a:latin typeface="Calibri"/>
              </a:rPr>
              <a:t>According to new research (Smith, 2019, pp. 11–12) …</a:t>
            </a:r>
          </a:p>
          <a:p>
            <a:pPr defTabSz="457200"/>
            <a:r>
              <a:rPr lang="en-US" sz="1200" i="1" dirty="0">
                <a:solidFill>
                  <a:prstClr val="black"/>
                </a:solidFill>
                <a:latin typeface="Calibri"/>
              </a:rPr>
              <a:t>As mentioned before (Smith, 2019, pp. 11–12) …</a:t>
            </a:r>
          </a:p>
          <a:p>
            <a:pPr defTabSz="457200"/>
            <a:r>
              <a:rPr lang="en-US" sz="1200" i="1" dirty="0">
                <a:solidFill>
                  <a:prstClr val="black"/>
                </a:solidFill>
                <a:latin typeface="Calibri"/>
              </a:rPr>
              <a:t>(See Smith, 2019)</a:t>
            </a:r>
          </a:p>
        </p:txBody>
      </p:sp>
      <p:sp>
        <p:nvSpPr>
          <p:cNvPr id="10" name="Rectangle 9">
            <a:extLst>
              <a:ext uri="{FF2B5EF4-FFF2-40B4-BE49-F238E27FC236}">
                <a16:creationId xmlns:a16="http://schemas.microsoft.com/office/drawing/2014/main" id="{63E9D0AA-9634-6F42-84A1-DE21F60B0DDF}"/>
              </a:ext>
            </a:extLst>
          </p:cNvPr>
          <p:cNvSpPr/>
          <p:nvPr/>
        </p:nvSpPr>
        <p:spPr>
          <a:xfrm>
            <a:off x="2029328" y="5280085"/>
            <a:ext cx="4572000" cy="261610"/>
          </a:xfrm>
          <a:prstGeom prst="rect">
            <a:avLst/>
          </a:prstGeom>
        </p:spPr>
        <p:txBody>
          <a:bodyPr>
            <a:spAutoFit/>
          </a:bodyPr>
          <a:lstStyle/>
          <a:p>
            <a:pPr defTabSz="457200"/>
            <a:r>
              <a:rPr lang="en-US" sz="1050" dirty="0">
                <a:solidFill>
                  <a:prstClr val="black"/>
                </a:solidFill>
                <a:latin typeface="Calibri"/>
              </a:rPr>
              <a:t>* https://</a:t>
            </a:r>
            <a:r>
              <a:rPr lang="en-US" sz="1050" dirty="0" err="1">
                <a:solidFill>
                  <a:prstClr val="black"/>
                </a:solidFill>
                <a:latin typeface="Calibri"/>
              </a:rPr>
              <a:t>www.scribbr.com</a:t>
            </a:r>
            <a:r>
              <a:rPr lang="en-US" sz="1050" dirty="0">
                <a:solidFill>
                  <a:prstClr val="black"/>
                </a:solidFill>
                <a:latin typeface="Calibri"/>
              </a:rPr>
              <a:t>/citing-sources/</a:t>
            </a:r>
            <a:r>
              <a:rPr lang="en-US" sz="1050" dirty="0" err="1">
                <a:solidFill>
                  <a:prstClr val="black"/>
                </a:solidFill>
                <a:latin typeface="Calibri"/>
              </a:rPr>
              <a:t>apa</a:t>
            </a:r>
            <a:r>
              <a:rPr lang="en-US" sz="1050" dirty="0">
                <a:solidFill>
                  <a:prstClr val="black"/>
                </a:solidFill>
                <a:latin typeface="Calibri"/>
              </a:rPr>
              <a:t>-vs-</a:t>
            </a:r>
            <a:r>
              <a:rPr lang="en-US" sz="1050" dirty="0" err="1">
                <a:solidFill>
                  <a:prstClr val="black"/>
                </a:solidFill>
                <a:latin typeface="Calibri"/>
              </a:rPr>
              <a:t>mla</a:t>
            </a:r>
            <a:r>
              <a:rPr lang="en-US" sz="1050" dirty="0">
                <a:solidFill>
                  <a:prstClr val="black"/>
                </a:solidFill>
                <a:latin typeface="Calibri"/>
              </a:rPr>
              <a:t>/</a:t>
            </a:r>
          </a:p>
        </p:txBody>
      </p:sp>
    </p:spTree>
    <p:extLst>
      <p:ext uri="{BB962C8B-B14F-4D97-AF65-F5344CB8AC3E}">
        <p14:creationId xmlns:p14="http://schemas.microsoft.com/office/powerpoint/2010/main" val="4088797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251047" y="2351313"/>
            <a:ext cx="7392144" cy="1259669"/>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598330"/>
            <a:ext cx="12192000" cy="1259669"/>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9026" y="1192696"/>
            <a:ext cx="11847444" cy="4303643"/>
          </a:xfrm>
        </p:spPr>
        <p:txBody>
          <a:bodyPr>
            <a:normAutofit/>
          </a:bodyPr>
          <a:lstStyle/>
          <a:p>
            <a:pPr marL="168275" indent="-168275">
              <a:lnSpc>
                <a:spcPct val="100000"/>
              </a:lnSpc>
              <a:buFont typeface="Arial" panose="020B0604020202020204" pitchFamily="34" charset="0"/>
              <a:buChar char="•"/>
            </a:pPr>
            <a:r>
              <a:rPr lang="en-US" sz="2200" b="1" dirty="0"/>
              <a:t>Chapter 1 Introduction </a:t>
            </a:r>
            <a:r>
              <a:rPr lang="en-US" sz="2200" dirty="0"/>
              <a:t>(5 pages)</a:t>
            </a:r>
          </a:p>
          <a:p>
            <a:pPr lvl="1" indent="0">
              <a:lnSpc>
                <a:spcPct val="100000"/>
              </a:lnSpc>
              <a:buNone/>
            </a:pPr>
            <a:r>
              <a:rPr lang="en-US" sz="2000" dirty="0"/>
              <a:t>Should answer:</a:t>
            </a:r>
          </a:p>
          <a:p>
            <a:pPr marL="862013" lvl="1" indent="-176213">
              <a:lnSpc>
                <a:spcPct val="100000"/>
              </a:lnSpc>
            </a:pPr>
            <a:r>
              <a:rPr lang="en-US" sz="2000" dirty="0"/>
              <a:t>What are you doing?</a:t>
            </a:r>
          </a:p>
          <a:p>
            <a:pPr marL="862013" lvl="1" indent="-176213">
              <a:lnSpc>
                <a:spcPct val="100000"/>
              </a:lnSpc>
            </a:pPr>
            <a:r>
              <a:rPr lang="en-US" sz="2000" dirty="0"/>
              <a:t>Why is it important?</a:t>
            </a:r>
          </a:p>
          <a:p>
            <a:pPr marL="862013" lvl="1" indent="-176213">
              <a:lnSpc>
                <a:spcPct val="100000"/>
              </a:lnSpc>
            </a:pPr>
            <a:r>
              <a:rPr lang="en-US" sz="2000" dirty="0"/>
              <a:t>What have others done?</a:t>
            </a:r>
          </a:p>
          <a:p>
            <a:pPr marL="862013" lvl="1" indent="-176213">
              <a:lnSpc>
                <a:spcPct val="100000"/>
              </a:lnSpc>
            </a:pPr>
            <a:r>
              <a:rPr lang="en-US" sz="2000" dirty="0"/>
              <a:t>What are you doing that’s different or better?</a:t>
            </a:r>
          </a:p>
          <a:p>
            <a:pPr marL="862013" lvl="1" indent="-176213">
              <a:lnSpc>
                <a:spcPct val="100000"/>
              </a:lnSpc>
            </a:pPr>
            <a:r>
              <a:rPr lang="en-US" sz="2000" dirty="0"/>
              <a:t>What do you hope to achieve?</a:t>
            </a:r>
          </a:p>
          <a:p>
            <a:pPr marL="168275" indent="-168275">
              <a:lnSpc>
                <a:spcPct val="100000"/>
              </a:lnSpc>
              <a:buFont typeface="Arial" panose="020B0604020202020204" pitchFamily="34" charset="0"/>
              <a:buChar char="•"/>
            </a:pPr>
            <a:r>
              <a:rPr lang="en-US" sz="2000" dirty="0"/>
              <a:t> </a:t>
            </a:r>
            <a:r>
              <a:rPr lang="en-US" sz="2200" b="1" dirty="0"/>
              <a:t>Chapter 2 Literature Review </a:t>
            </a:r>
            <a:r>
              <a:rPr lang="en-US" sz="2200" dirty="0"/>
              <a:t>(25-30 pages)</a:t>
            </a:r>
          </a:p>
          <a:p>
            <a:pPr marL="862013" lvl="1" indent="-176213">
              <a:lnSpc>
                <a:spcPct val="100000"/>
              </a:lnSpc>
            </a:pPr>
            <a:r>
              <a:rPr lang="en-US" sz="2000" dirty="0"/>
              <a:t>Should be a comparing and contrasting of the work done on the subject to date. </a:t>
            </a:r>
          </a:p>
          <a:p>
            <a:pPr marL="862013" lvl="1" indent="-176213">
              <a:lnSpc>
                <a:spcPct val="100000"/>
              </a:lnSpc>
            </a:pPr>
            <a:r>
              <a:rPr lang="en-US" sz="2000" dirty="0"/>
              <a:t>Should be well organized and easy to follow</a:t>
            </a:r>
          </a:p>
          <a:p>
            <a:pPr marL="862013" lvl="1" indent="-176213">
              <a:lnSpc>
                <a:spcPct val="100000"/>
              </a:lnSpc>
            </a:pPr>
            <a:r>
              <a:rPr lang="en-US" sz="20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838200" y="46417"/>
            <a:ext cx="10499463" cy="1054250"/>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197665"/>
            <a:ext cx="11847444" cy="4462669"/>
          </a:xfrm>
        </p:spPr>
        <p:txBody>
          <a:bodyPr>
            <a:noAutofit/>
          </a:bodyPr>
          <a:lstStyle/>
          <a:p>
            <a:pPr marL="168275" indent="-168275">
              <a:lnSpc>
                <a:spcPct val="100000"/>
              </a:lnSpc>
              <a:buFont typeface="Arial" panose="020B0604020202020204" pitchFamily="34" charset="0"/>
              <a:buChar char="•"/>
            </a:pPr>
            <a:r>
              <a:rPr lang="en-US" sz="2200" b="1" dirty="0"/>
              <a:t>Chapter 3 Methodology </a:t>
            </a:r>
            <a:r>
              <a:rPr lang="en-US" sz="2200" dirty="0"/>
              <a:t>(25-30 pages) </a:t>
            </a:r>
          </a:p>
          <a:p>
            <a:pPr marL="0" algn="ctr">
              <a:lnSpc>
                <a:spcPct val="100000"/>
              </a:lnSpc>
            </a:pPr>
            <a:r>
              <a:rPr lang="en-US" sz="2200" dirty="0"/>
              <a:t> </a:t>
            </a:r>
            <a:r>
              <a:rPr lang="en-US" sz="2000" b="1" dirty="0">
                <a:solidFill>
                  <a:srgbClr val="FF0000"/>
                </a:solidFill>
              </a:rPr>
              <a:t>No qualitative research methods (survey, grounded theory, etc.).</a:t>
            </a:r>
          </a:p>
          <a:p>
            <a:pPr marL="0" algn="ctr">
              <a:lnSpc>
                <a:spcPct val="100000"/>
              </a:lnSpc>
            </a:pPr>
            <a:r>
              <a:rPr lang="en-US" sz="2000" b="1" dirty="0">
                <a:solidFill>
                  <a:srgbClr val="FF0000"/>
                </a:solidFill>
              </a:rPr>
              <a:t> No method that requires the IRB</a:t>
            </a:r>
          </a:p>
          <a:p>
            <a:pPr marL="862013" lvl="1" indent="-176213">
              <a:lnSpc>
                <a:spcPct val="100000"/>
              </a:lnSpc>
            </a:pPr>
            <a:r>
              <a:rPr lang="en-US" sz="2000" dirty="0"/>
              <a:t>Describe any data, data manipulation, and data cleaning used</a:t>
            </a:r>
          </a:p>
          <a:p>
            <a:pPr marL="862013" lvl="1" indent="-176213">
              <a:lnSpc>
                <a:spcPct val="100000"/>
              </a:lnSpc>
            </a:pPr>
            <a:r>
              <a:rPr lang="en-US" sz="2000" dirty="0"/>
              <a:t>Explain the methodology with its strengths and weaknesses</a:t>
            </a:r>
          </a:p>
          <a:p>
            <a:pPr marL="862013" lvl="1" indent="-176213">
              <a:lnSpc>
                <a:spcPct val="100000"/>
              </a:lnSpc>
            </a:pPr>
            <a:r>
              <a:rPr lang="en-US" sz="2000" dirty="0"/>
              <a:t>Explain any variation of the methodology required to address the problem in the praxis</a:t>
            </a:r>
          </a:p>
          <a:p>
            <a:pPr marL="168275" indent="-168275">
              <a:lnSpc>
                <a:spcPct val="100000"/>
              </a:lnSpc>
              <a:buFont typeface="Arial" panose="020B0604020202020204" pitchFamily="34" charset="0"/>
              <a:buChar char="•"/>
            </a:pPr>
            <a:r>
              <a:rPr lang="en-US" sz="2200" b="1" dirty="0"/>
              <a:t>Chapter 4 Results </a:t>
            </a:r>
            <a:r>
              <a:rPr lang="en-US" sz="2200" dirty="0"/>
              <a:t>(25-30 pages)</a:t>
            </a:r>
          </a:p>
          <a:p>
            <a:pPr marL="862013" lvl="1" indent="-176213">
              <a:lnSpc>
                <a:spcPct val="100000"/>
              </a:lnSpc>
            </a:pPr>
            <a:r>
              <a:rPr lang="en-US" sz="2000" dirty="0"/>
              <a:t>Using the results from the methodology, lead the reader through the proof of the research hypotheses</a:t>
            </a:r>
          </a:p>
          <a:p>
            <a:pPr marL="862013" lvl="1" indent="-176213">
              <a:lnSpc>
                <a:spcPct val="100000"/>
              </a:lnSpc>
            </a:pPr>
            <a:r>
              <a:rPr lang="en-US" sz="20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838200" y="46417"/>
            <a:ext cx="10499463" cy="1054250"/>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197665"/>
            <a:ext cx="11847444" cy="4462669"/>
          </a:xfrm>
        </p:spPr>
        <p:txBody>
          <a:bodyPr>
            <a:noAutofit/>
          </a:bodyPr>
          <a:lstStyle/>
          <a:p>
            <a:pPr marL="168275" indent="-168275">
              <a:lnSpc>
                <a:spcPct val="100000"/>
              </a:lnSpc>
              <a:buFont typeface="Arial" panose="020B0604020202020204" pitchFamily="34" charset="0"/>
              <a:buChar char="•"/>
            </a:pPr>
            <a:r>
              <a:rPr lang="en-US" sz="2200" b="1" dirty="0"/>
              <a:t>Chapter 5 Conclusions </a:t>
            </a:r>
            <a:r>
              <a:rPr lang="en-US" sz="2200" dirty="0"/>
              <a:t>(~5 pages)</a:t>
            </a:r>
          </a:p>
          <a:p>
            <a:pPr marL="862013" lvl="1" indent="-176213">
              <a:lnSpc>
                <a:spcPct val="100000"/>
              </a:lnSpc>
            </a:pPr>
            <a:r>
              <a:rPr lang="en-US" sz="2000" dirty="0"/>
              <a:t>Discuss the results of proving the research hypotheses</a:t>
            </a:r>
          </a:p>
          <a:p>
            <a:pPr marL="862013" lvl="1" indent="-176213">
              <a:lnSpc>
                <a:spcPct val="100000"/>
              </a:lnSpc>
            </a:pPr>
            <a:r>
              <a:rPr lang="en-US" sz="2000" dirty="0"/>
              <a:t>Clearly state any weakness or limitation in the analysis</a:t>
            </a:r>
          </a:p>
          <a:p>
            <a:pPr marL="862013" lvl="1" indent="-176213">
              <a:lnSpc>
                <a:spcPct val="100000"/>
              </a:lnSpc>
            </a:pPr>
            <a:r>
              <a:rPr lang="en-US" sz="2000" dirty="0"/>
              <a:t>Clearly state the scope of the study and its implications</a:t>
            </a:r>
          </a:p>
          <a:p>
            <a:pPr marL="862013" lvl="1" indent="-176213">
              <a:lnSpc>
                <a:spcPct val="100000"/>
              </a:lnSpc>
            </a:pPr>
            <a:r>
              <a:rPr lang="en-US" sz="2000" dirty="0"/>
              <a:t>Provide a roadmap for future research</a:t>
            </a:r>
          </a:p>
          <a:p>
            <a:pPr marL="168275" indent="-168275">
              <a:lnSpc>
                <a:spcPct val="100000"/>
              </a:lnSpc>
              <a:buFont typeface="Arial" panose="020B0604020202020204" pitchFamily="34" charset="0"/>
              <a:buChar char="•"/>
            </a:pPr>
            <a:r>
              <a:rPr lang="en-US" sz="2200" b="1" dirty="0"/>
              <a:t>References</a:t>
            </a:r>
            <a:r>
              <a:rPr lang="en-US" sz="2200" dirty="0"/>
              <a:t> (5-10 pages)</a:t>
            </a:r>
          </a:p>
          <a:p>
            <a:pPr marL="937260" lvl="1" indent="-342900">
              <a:lnSpc>
                <a:spcPct val="100000"/>
              </a:lnSpc>
            </a:pPr>
            <a:r>
              <a:rPr lang="en-US" sz="20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838200" y="46417"/>
            <a:ext cx="10499463" cy="1054250"/>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51675" y="1120932"/>
          <a:ext cx="7888655" cy="2605545"/>
        </p:xfrm>
        <a:graphic>
          <a:graphicData uri="http://schemas.openxmlformats.org/drawingml/2006/table">
            <a:tbl>
              <a:tblPr firstRow="1" bandRow="1">
                <a:tableStyleId>{5C22544A-7EE6-4342-B048-85BDC9FD1C3A}</a:tableStyleId>
              </a:tblPr>
              <a:tblGrid>
                <a:gridCol w="1898358">
                  <a:extLst>
                    <a:ext uri="{9D8B030D-6E8A-4147-A177-3AD203B41FA5}">
                      <a16:colId xmlns:a16="http://schemas.microsoft.com/office/drawing/2014/main" val="20000"/>
                    </a:ext>
                  </a:extLst>
                </a:gridCol>
                <a:gridCol w="5990297">
                  <a:extLst>
                    <a:ext uri="{9D8B030D-6E8A-4147-A177-3AD203B41FA5}">
                      <a16:colId xmlns:a16="http://schemas.microsoft.com/office/drawing/2014/main" val="20001"/>
                    </a:ext>
                  </a:extLst>
                </a:gridCol>
              </a:tblGrid>
              <a:tr h="267538">
                <a:tc>
                  <a:txBody>
                    <a:bodyPr/>
                    <a:lstStyle/>
                    <a:p>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6793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299225">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7084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011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70840">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7084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2146296" y="165534"/>
            <a:ext cx="7756263" cy="621690"/>
          </a:xfrm>
        </p:spPr>
        <p:txBody>
          <a:bodyPr/>
          <a:lstStyle/>
          <a:p>
            <a:r>
              <a:rPr lang="en-US" sz="3600"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51675" y="1120932"/>
          <a:ext cx="7888655" cy="2605545"/>
        </p:xfrm>
        <a:graphic>
          <a:graphicData uri="http://schemas.openxmlformats.org/drawingml/2006/table">
            <a:tbl>
              <a:tblPr firstRow="1" bandRow="1">
                <a:tableStyleId>{5C22544A-7EE6-4342-B048-85BDC9FD1C3A}</a:tableStyleId>
              </a:tblPr>
              <a:tblGrid>
                <a:gridCol w="1898358">
                  <a:extLst>
                    <a:ext uri="{9D8B030D-6E8A-4147-A177-3AD203B41FA5}">
                      <a16:colId xmlns:a16="http://schemas.microsoft.com/office/drawing/2014/main" val="20000"/>
                    </a:ext>
                  </a:extLst>
                </a:gridCol>
                <a:gridCol w="5990297">
                  <a:extLst>
                    <a:ext uri="{9D8B030D-6E8A-4147-A177-3AD203B41FA5}">
                      <a16:colId xmlns:a16="http://schemas.microsoft.com/office/drawing/2014/main" val="20001"/>
                    </a:ext>
                  </a:extLst>
                </a:gridCol>
              </a:tblGrid>
              <a:tr h="267538">
                <a:tc>
                  <a:txBody>
                    <a:bodyPr/>
                    <a:lstStyle/>
                    <a:p>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6793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299225">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7084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011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70840">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7084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2146296" y="165534"/>
            <a:ext cx="7756263" cy="621690"/>
          </a:xfrm>
        </p:spPr>
        <p:txBody>
          <a:bodyPr/>
          <a:lstStyle/>
          <a:p>
            <a:r>
              <a:rPr lang="en-US" sz="3600" dirty="0"/>
              <a:t>Acronyms</a:t>
            </a:r>
          </a:p>
        </p:txBody>
      </p:sp>
    </p:spTree>
    <p:extLst>
      <p:ext uri="{BB962C8B-B14F-4D97-AF65-F5344CB8AC3E}">
        <p14:creationId xmlns:p14="http://schemas.microsoft.com/office/powerpoint/2010/main" val="260293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28379" y="645746"/>
          <a:ext cx="8758554" cy="4816378"/>
        </p:xfrm>
        <a:graphic>
          <a:graphicData uri="http://schemas.openxmlformats.org/drawingml/2006/table">
            <a:tbl>
              <a:tblPr firstRow="1" bandRow="1">
                <a:tableStyleId>{5C22544A-7EE6-4342-B048-85BDC9FD1C3A}</a:tableStyleId>
              </a:tblPr>
              <a:tblGrid>
                <a:gridCol w="1458983">
                  <a:extLst>
                    <a:ext uri="{9D8B030D-6E8A-4147-A177-3AD203B41FA5}">
                      <a16:colId xmlns:a16="http://schemas.microsoft.com/office/drawing/2014/main" val="20000"/>
                    </a:ext>
                  </a:extLst>
                </a:gridCol>
                <a:gridCol w="2280880">
                  <a:extLst>
                    <a:ext uri="{9D8B030D-6E8A-4147-A177-3AD203B41FA5}">
                      <a16:colId xmlns:a16="http://schemas.microsoft.com/office/drawing/2014/main" val="20001"/>
                    </a:ext>
                  </a:extLst>
                </a:gridCol>
                <a:gridCol w="779689">
                  <a:extLst>
                    <a:ext uri="{9D8B030D-6E8A-4147-A177-3AD203B41FA5}">
                      <a16:colId xmlns:a16="http://schemas.microsoft.com/office/drawing/2014/main" val="3692234971"/>
                    </a:ext>
                  </a:extLst>
                </a:gridCol>
                <a:gridCol w="4239002">
                  <a:extLst>
                    <a:ext uri="{9D8B030D-6E8A-4147-A177-3AD203B41FA5}">
                      <a16:colId xmlns:a16="http://schemas.microsoft.com/office/drawing/2014/main" val="20002"/>
                    </a:ext>
                  </a:extLst>
                </a:gridCol>
              </a:tblGrid>
              <a:tr h="355102">
                <a:tc>
                  <a:txBody>
                    <a:bodyPr/>
                    <a:lstStyle/>
                    <a:p>
                      <a:r>
                        <a:rPr lang="en-US" sz="1200" dirty="0">
                          <a:latin typeface="Arial" panose="020B0604020202020204" pitchFamily="34" charset="0"/>
                          <a:cs typeface="Arial" panose="020B0604020202020204" pitchFamily="34" charset="0"/>
                        </a:rPr>
                        <a:t>(A) Deliverable</a:t>
                      </a: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ctr"/>
                      <a:r>
                        <a:rPr lang="en-US" sz="1200" dirty="0">
                          <a:latin typeface="Arial" panose="020B0604020202020204" pitchFamily="34" charset="0"/>
                          <a:cs typeface="Arial" panose="020B0604020202020204" pitchFamily="34" charset="0"/>
                        </a:rPr>
                        <a:t>(C) WC</a:t>
                      </a:r>
                    </a:p>
                  </a:txBody>
                  <a:tcPr/>
                </a:tc>
                <a:tc>
                  <a:txBody>
                    <a:bodyPr/>
                    <a:lstStyle/>
                    <a:p>
                      <a:pPr algn="ctr"/>
                      <a:r>
                        <a:rPr lang="en-US" sz="1200" dirty="0">
                          <a:latin typeface="Arial" panose="020B0604020202020204" pitchFamily="34" charset="0"/>
                          <a:cs typeface="Arial" panose="020B0604020202020204" pitchFamily="34" charset="0"/>
                        </a:rPr>
                        <a:t>(D) Note</a:t>
                      </a:r>
                    </a:p>
                  </a:txBody>
                  <a:tcPr/>
                </a:tc>
                <a:extLst>
                  <a:ext uri="{0D108BD9-81ED-4DB2-BD59-A6C34878D82A}">
                    <a16:rowId xmlns:a16="http://schemas.microsoft.com/office/drawing/2014/main" val="10000"/>
                  </a:ext>
                </a:extLst>
              </a:tr>
              <a:tr h="639183">
                <a:tc>
                  <a:txBody>
                    <a:bodyPr/>
                    <a:lstStyle/>
                    <a:p>
                      <a:r>
                        <a:rPr lang="en-US" sz="1200" dirty="0">
                          <a:latin typeface="Arial" panose="020B0604020202020204" pitchFamily="34" charset="0"/>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Arial" panose="020B0604020202020204" pitchFamily="34" charset="0"/>
                          <a:cs typeface="Arial" panose="020B0604020202020204" pitchFamily="34" charset="0"/>
                        </a:rPr>
                        <a:t>Concise description of the issue.</a:t>
                      </a: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txBody>
                  <a:tcPr/>
                </a:tc>
                <a:tc>
                  <a:txBody>
                    <a:bodyPr/>
                    <a:lstStyle/>
                    <a:p>
                      <a:pPr marL="171450" indent="-171450">
                        <a:buFont typeface="Arial" panose="020B0604020202020204" pitchFamily="34" charset="0"/>
                        <a:buChar char="•"/>
                      </a:pPr>
                      <a:r>
                        <a:rPr lang="en-US" sz="1200" i="1" baseline="0" dirty="0">
                          <a:latin typeface="Arial" panose="020B0604020202020204" pitchFamily="34" charset="0"/>
                          <a:cs typeface="Arial" panose="020B0604020202020204" pitchFamily="34" charset="0"/>
                        </a:rPr>
                        <a:t>Be specific. Avoid vague words (e.g. robust, quickly, a lot, adequate, almost, always, appropriate)</a:t>
                      </a:r>
                    </a:p>
                    <a:p>
                      <a:pPr marL="171450" indent="-171450">
                        <a:buFont typeface="Arial" panose="020B0604020202020204" pitchFamily="34" charset="0"/>
                        <a:buChar char="•"/>
                      </a:pPr>
                      <a:r>
                        <a:rPr lang="en-US" sz="1200" i="1" baseline="0" dirty="0">
                          <a:latin typeface="Arial" panose="020B0604020202020204" pitchFamily="34" charset="0"/>
                          <a:cs typeface="Arial" panose="020B0604020202020204" pitchFamily="34" charset="0"/>
                        </a:rPr>
                        <a:t>Do not hint at a solution (e.g. there is a “lack of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baseline="0" dirty="0">
                          <a:latin typeface="Arial" panose="020B0604020202020204" pitchFamily="34" charset="0"/>
                          <a:cs typeface="Arial" panose="020B0604020202020204" pitchFamily="34" charset="0"/>
                        </a:rPr>
                        <a:t>Provide an in-line citation for the issue.</a:t>
                      </a:r>
                    </a:p>
                  </a:txBody>
                  <a:tcPr/>
                </a:tc>
                <a:extLst>
                  <a:ext uri="{0D108BD9-81ED-4DB2-BD59-A6C34878D82A}">
                    <a16:rowId xmlns:a16="http://schemas.microsoft.com/office/drawing/2014/main" val="10001"/>
                  </a:ext>
                </a:extLst>
              </a:tr>
              <a:tr h="4689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Provide the reference for the in-line citation.</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tc>
                  <a:txBody>
                    <a:bodyPr/>
                    <a:lstStyle/>
                    <a:p>
                      <a:r>
                        <a:rPr lang="en-US" sz="1200" b="1" i="1" dirty="0">
                          <a:latin typeface="Arial" panose="020B0604020202020204" pitchFamily="34" charset="0"/>
                          <a:cs typeface="Arial" panose="020B0604020202020204" pitchFamily="34" charset="0"/>
                        </a:rPr>
                        <a:t>Reference must be from an Engineering Management Journal id DENG in engineering mgmt. etc.</a:t>
                      </a:r>
                    </a:p>
                  </a:txBody>
                  <a:tcPr/>
                </a:tc>
                <a:extLst>
                  <a:ext uri="{0D108BD9-81ED-4DB2-BD59-A6C34878D82A}">
                    <a16:rowId xmlns:a16="http://schemas.microsoft.com/office/drawing/2014/main" val="2076857690"/>
                  </a:ext>
                </a:extLst>
              </a:tr>
              <a:tr h="639183">
                <a:tc>
                  <a:txBody>
                    <a:bodyPr/>
                    <a:lstStyle/>
                    <a:p>
                      <a:r>
                        <a:rPr lang="en-US" sz="1200" dirty="0">
                          <a:latin typeface="Arial" panose="020B0604020202020204" pitchFamily="34" charset="0"/>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Arial" panose="020B0604020202020204" pitchFamily="34" charset="0"/>
                          <a:cs typeface="Arial" panose="020B0604020202020204" pitchFamily="34" charset="0"/>
                        </a:rPr>
                        <a:t>Concise description of “so what” (&lt;10 words).</a:t>
                      </a:r>
                    </a:p>
                    <a:p>
                      <a:pPr marL="0" indent="0">
                        <a:buFont typeface="Arial" panose="020B0604020202020204" pitchFamily="34" charset="0"/>
                        <a:buNone/>
                      </a:pPr>
                      <a:r>
                        <a:rPr lang="en-US" sz="1200" dirty="0">
                          <a:latin typeface="Arial" panose="020B0604020202020204" pitchFamily="34" charset="0"/>
                          <a:cs typeface="Arial" panose="020B0604020202020204" pitchFamily="34" charset="0"/>
                        </a:rPr>
                        <a:t>Provide in-line citation.</a:t>
                      </a: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NA</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Arial" panose="020B0604020202020204" pitchFamily="34" charset="0"/>
                        <a:cs typeface="Arial" panose="020B0604020202020204" pitchFamily="34" charset="0"/>
                      </a:endParaRPr>
                    </a:p>
                  </a:txBody>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dirty="0">
                          <a:latin typeface="Arial" panose="020B0604020202020204" pitchFamily="34" charset="0"/>
                          <a:cs typeface="Arial" panose="020B0604020202020204" pitchFamily="34" charset="0"/>
                        </a:rPr>
                        <a:t>Be Specific (e.g. </a:t>
                      </a:r>
                      <a:r>
                        <a:rPr lang="en-US" sz="1200" b="0" i="1" dirty="0">
                          <a:latin typeface="Arial" panose="020B0604020202020204" pitchFamily="34" charset="0"/>
                          <a:cs typeface="Arial" panose="020B0604020202020204" pitchFamily="34" charset="0"/>
                        </a:rPr>
                        <a:t>do not use : “leads to significant increase in project cost”. Instead use: “Increases the project cost by 10%” or “Increases the project cost by $5M”.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baseline="0" dirty="0">
                          <a:latin typeface="Arial" panose="020B0604020202020204" pitchFamily="34" charset="0"/>
                          <a:cs typeface="Arial" panose="020B0604020202020204" pitchFamily="34" charset="0"/>
                        </a:rPr>
                        <a:t>Provide an in-line citation for the issue.</a:t>
                      </a:r>
                      <a:endParaRPr lang="en-US" sz="1200" i="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Provide the reference for the in-line citation.</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tc>
                  <a:txBody>
                    <a:bodyPr/>
                    <a:lstStyle/>
                    <a:p>
                      <a:r>
                        <a:rPr lang="en-US" sz="1200" b="1" i="1" dirty="0">
                          <a:latin typeface="Arial" panose="020B0604020202020204" pitchFamily="34" charset="0"/>
                          <a:cs typeface="Arial" panose="020B0604020202020204" pitchFamily="34" charset="0"/>
                        </a:rPr>
                        <a:t>Reference must be from an Engineering Management Journal if DENG , etc.</a:t>
                      </a:r>
                    </a:p>
                  </a:txBody>
                  <a:tcPr/>
                </a:tc>
                <a:extLst>
                  <a:ext uri="{0D108BD9-81ED-4DB2-BD59-A6C34878D82A}">
                    <a16:rowId xmlns:a16="http://schemas.microsoft.com/office/drawing/2014/main" val="3994788455"/>
                  </a:ext>
                </a:extLst>
              </a:tr>
              <a:tr h="819246">
                <a:tc>
                  <a:txBody>
                    <a:bodyPr/>
                    <a:lstStyle/>
                    <a:p>
                      <a:r>
                        <a:rPr lang="en-US" sz="1200" dirty="0">
                          <a:latin typeface="Arial" panose="020B0604020202020204" pitchFamily="34" charset="0"/>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(&lt; 30 words)</a:t>
                      </a: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Arial" panose="020B0604020202020204" pitchFamily="34" charset="0"/>
                          <a:cs typeface="Arial" panose="020B0604020202020204" pitchFamily="34" charset="0"/>
                        </a:rPr>
                        <a:t>Form your PS using the issue and “so what” discussed above.</a:t>
                      </a:r>
                    </a:p>
                    <a:p>
                      <a:pPr marL="171450" indent="-171450">
                        <a:buFont typeface="Arial" panose="020B0604020202020204" pitchFamily="34" charset="0"/>
                        <a:buChar char="•"/>
                      </a:pPr>
                      <a:r>
                        <a:rPr lang="en-US" sz="1200" i="1" baseline="0" dirty="0">
                          <a:latin typeface="Arial" panose="020B0604020202020204" pitchFamily="34" charset="0"/>
                          <a:cs typeface="Arial" panose="020B0604020202020204" pitchFamily="34" charset="0"/>
                        </a:rPr>
                        <a:t>Include the in-line citations for the issue and “so what”. </a:t>
                      </a:r>
                    </a:p>
                    <a:p>
                      <a:pPr marL="171450" indent="-171450">
                        <a:buFont typeface="Arial" panose="020B0604020202020204" pitchFamily="34" charset="0"/>
                        <a:buChar char="•"/>
                      </a:pPr>
                      <a:r>
                        <a:rPr lang="en-US" sz="1200" i="1" dirty="0">
                          <a:latin typeface="Arial" panose="020B0604020202020204" pitchFamily="34" charset="0"/>
                          <a:cs typeface="Arial" panose="020B0604020202020204" pitchFamily="34" charset="0"/>
                        </a:rPr>
                        <a:t>Needs to be 30 words or less.</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Industry Name</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Name the industry where issue occurs</a:t>
                      </a:r>
                    </a:p>
                  </a:txBody>
                  <a:tcPr/>
                </a:tc>
                <a:extLst>
                  <a:ext uri="{0D108BD9-81ED-4DB2-BD59-A6C34878D82A}">
                    <a16:rowId xmlns:a16="http://schemas.microsoft.com/office/drawing/2014/main" val="3122434743"/>
                  </a:ext>
                </a:extLst>
              </a:tr>
              <a:tr h="304535">
                <a:tc>
                  <a:txBody>
                    <a:bodyPr/>
                    <a:lstStyle/>
                    <a:p>
                      <a:r>
                        <a:rPr lang="en-US" sz="1200" b="0" dirty="0">
                          <a:latin typeface="Arial" panose="020B0604020202020204" pitchFamily="34" charset="0"/>
                          <a:cs typeface="Arial" panose="020B0604020202020204" pitchFamily="34" charset="0"/>
                        </a:rPr>
                        <a:t>PS elaboration 1</a:t>
                      </a:r>
                    </a:p>
                  </a:txBody>
                  <a:tcPr/>
                </a:tc>
                <a:tc>
                  <a:txBody>
                    <a:bodyPr/>
                    <a:lstStyle/>
                    <a:p>
                      <a:r>
                        <a:rPr lang="en-US" sz="1200" dirty="0">
                          <a:latin typeface="Arial" panose="020B0604020202020204" pitchFamily="34" charset="0"/>
                          <a:cs typeface="Arial" panose="020B0604020202020204" pitchFamily="34" charset="0"/>
                        </a:rPr>
                        <a:t>2 bullets (each &lt;30 words)</a:t>
                      </a: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Arial" panose="020B0604020202020204" pitchFamily="34" charset="0"/>
                          <a:cs typeface="Arial" panose="020B0604020202020204" pitchFamily="34" charset="0"/>
                        </a:rPr>
                        <a:t>Do not get into solutioning</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04535">
                <a:tc>
                  <a:txBody>
                    <a:bodyPr/>
                    <a:lstStyle/>
                    <a:p>
                      <a:r>
                        <a:rPr lang="en-US" sz="1200" b="0" dirty="0">
                          <a:latin typeface="Arial" panose="020B0604020202020204" pitchFamily="34" charset="0"/>
                          <a:cs typeface="Arial" panose="020B0604020202020204" pitchFamily="34" charset="0"/>
                        </a:rPr>
                        <a:t>PS elaboration 2</a:t>
                      </a:r>
                    </a:p>
                  </a:txBody>
                  <a:tcPr/>
                </a:tc>
                <a:tc>
                  <a:txBody>
                    <a:bodyPr/>
                    <a:lstStyle/>
                    <a:p>
                      <a:r>
                        <a:rPr lang="en-US" sz="1200" dirty="0">
                          <a:latin typeface="Arial" panose="020B0604020202020204" pitchFamily="34" charset="0"/>
                          <a:cs typeface="Arial" panose="020B0604020202020204" pitchFamily="34" charset="0"/>
                        </a:rPr>
                        <a:t>2 bullets (each &lt;30 words)</a:t>
                      </a:r>
                    </a:p>
                  </a:txBody>
                  <a:tcPr/>
                </a:tc>
                <a:tc>
                  <a:txBody>
                    <a:bodyPr/>
                    <a:lstStyle/>
                    <a:p>
                      <a:pPr marL="0" indent="0">
                        <a:buFont typeface="Arial" panose="020B0604020202020204" pitchFamily="34" charset="0"/>
                        <a:buNone/>
                      </a:pPr>
                      <a:r>
                        <a:rPr lang="en-US" sz="1200" i="1" dirty="0">
                          <a:latin typeface="Arial" panose="020B0604020202020204" pitchFamily="34" charset="0"/>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Arial" panose="020B0604020202020204" pitchFamily="34" charset="0"/>
                          <a:cs typeface="Arial" panose="020B0604020202020204" pitchFamily="34" charset="0"/>
                        </a:rPr>
                        <a:t>Do not get into solutioning</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524000" y="0"/>
            <a:ext cx="10858500" cy="621690"/>
          </a:xfrm>
        </p:spPr>
        <p:txBody>
          <a:bodyPr/>
          <a:lstStyle/>
          <a:p>
            <a:r>
              <a:rPr lang="en-US" sz="1400" dirty="0"/>
              <a:t>Problem Statement Instructions </a:t>
            </a:r>
          </a:p>
        </p:txBody>
      </p:sp>
      <p:sp>
        <p:nvSpPr>
          <p:cNvPr id="5" name="Title 2"/>
          <p:cNvSpPr txBox="1">
            <a:spLocks/>
          </p:cNvSpPr>
          <p:nvPr/>
        </p:nvSpPr>
        <p:spPr>
          <a:xfrm>
            <a:off x="1828380" y="247048"/>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 (WC stands for word count)</a:t>
            </a:r>
          </a:p>
        </p:txBody>
      </p:sp>
    </p:spTree>
    <p:extLst>
      <p:ext uri="{BB962C8B-B14F-4D97-AF65-F5344CB8AC3E}">
        <p14:creationId xmlns:p14="http://schemas.microsoft.com/office/powerpoint/2010/main" val="10416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8643" y="837983"/>
          <a:ext cx="8765357" cy="3749040"/>
        </p:xfrm>
        <a:graphic>
          <a:graphicData uri="http://schemas.openxmlformats.org/drawingml/2006/table">
            <a:tbl>
              <a:tblPr firstRow="1" bandRow="1">
                <a:tableStyleId>{5C22544A-7EE6-4342-B048-85BDC9FD1C3A}</a:tableStyleId>
              </a:tblPr>
              <a:tblGrid>
                <a:gridCol w="1688376">
                  <a:extLst>
                    <a:ext uri="{9D8B030D-6E8A-4147-A177-3AD203B41FA5}">
                      <a16:colId xmlns:a16="http://schemas.microsoft.com/office/drawing/2014/main" val="20000"/>
                    </a:ext>
                  </a:extLst>
                </a:gridCol>
                <a:gridCol w="1864935">
                  <a:extLst>
                    <a:ext uri="{9D8B030D-6E8A-4147-A177-3AD203B41FA5}">
                      <a16:colId xmlns:a16="http://schemas.microsoft.com/office/drawing/2014/main" val="20001"/>
                    </a:ext>
                  </a:extLst>
                </a:gridCol>
                <a:gridCol w="630523">
                  <a:extLst>
                    <a:ext uri="{9D8B030D-6E8A-4147-A177-3AD203B41FA5}">
                      <a16:colId xmlns:a16="http://schemas.microsoft.com/office/drawing/2014/main" val="2172403899"/>
                    </a:ext>
                  </a:extLst>
                </a:gridCol>
                <a:gridCol w="4581523">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Thesis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Make sure your TS is stated as a </a:t>
                      </a:r>
                      <a:r>
                        <a:rPr lang="en-US" sz="1200" i="1" kern="1200" dirty="0">
                          <a:solidFill>
                            <a:schemeClr val="dk1"/>
                          </a:solidFill>
                          <a:latin typeface="+mn-lt"/>
                          <a:ea typeface="+mn-ea"/>
                          <a:cs typeface="Arial" panose="020B0604020202020204" pitchFamily="34" charset="0"/>
                        </a:rPr>
                        <a:t>claim</a:t>
                      </a:r>
                      <a:r>
                        <a:rPr lang="en-US" sz="1200" i="1" baseline="0" dirty="0">
                          <a:latin typeface="+mn-lt"/>
                          <a:cs typeface="Arial" panose="020B0604020202020204" pitchFamily="34" charset="0"/>
                        </a:rPr>
                        <a:t>. </a:t>
                      </a:r>
                    </a:p>
                    <a:p>
                      <a:pPr marL="171450" indent="-171450" algn="l" defTabSz="457200" rtl="0" eaLnBrk="1" latinLnBrk="0" hangingPunct="1">
                        <a:buFont typeface="Arial" panose="020B0604020202020204" pitchFamily="34" charset="0"/>
                        <a:buChar char="•"/>
                      </a:pPr>
                      <a:r>
                        <a:rPr lang="en-US" sz="1200" b="1" i="1" kern="1200" baseline="0" dirty="0">
                          <a:solidFill>
                            <a:schemeClr val="tx1"/>
                          </a:solidFill>
                          <a:latin typeface="+mn-lt"/>
                          <a:ea typeface="+mn-ea"/>
                          <a:cs typeface="Arial" panose="020B0604020202020204" pitchFamily="34" charset="0"/>
                        </a:rPr>
                        <a:t>Have you taken a position that others might challenge or oppose? </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Name the </a:t>
                      </a:r>
                      <a:r>
                        <a:rPr lang="en-US" sz="1200">
                          <a:latin typeface="+mn-lt"/>
                          <a:cs typeface="Arial" panose="020B0604020202020204" pitchFamily="34" charset="0"/>
                        </a:rPr>
                        <a:t>Research Product</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Name the final</a:t>
                      </a:r>
                      <a:r>
                        <a:rPr lang="en-US" sz="1200" b="0" i="1" baseline="0" dirty="0">
                          <a:latin typeface="+mn-lt"/>
                          <a:cs typeface="Arial" panose="020B0604020202020204" pitchFamily="34" charset="0"/>
                        </a:rPr>
                        <a:t> product of your praxis (e.g. Decision tool, optimization model, predictive model, etc.)</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format</a:t>
                      </a:r>
                    </a:p>
                  </a:txBody>
                  <a:tcPr/>
                </a:tc>
                <a:tc>
                  <a:txBody>
                    <a:bodyPr/>
                    <a:lstStyle/>
                    <a:p>
                      <a:endParaRPr lang="en-US" sz="1200" b="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final format of the deliverable (e.g. Excel, R Script)</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r>
                        <a:rPr lang="en-US" sz="1200" b="0" kern="1200" dirty="0">
                          <a:solidFill>
                            <a:schemeClr val="dk1"/>
                          </a:solidFill>
                          <a:latin typeface="+mn-lt"/>
                          <a:ea typeface="+mn-ea"/>
                          <a:cs typeface="Arial" panose="020B0604020202020204" pitchFamily="34" charset="0"/>
                        </a:rPr>
                        <a:t>State who will use the deliverable and when.</a:t>
                      </a:r>
                    </a:p>
                  </a:txBody>
                  <a:tcPr/>
                </a:tc>
                <a:extLst>
                  <a:ext uri="{0D108BD9-81ED-4DB2-BD59-A6C34878D82A}">
                    <a16:rowId xmlns:a16="http://schemas.microsoft.com/office/drawing/2014/main" val="1000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solution solves the issue in PS</a:t>
                      </a:r>
                    </a:p>
                  </a:txBody>
                  <a:tcPr/>
                </a:tc>
                <a:extLst>
                  <a:ext uri="{0D108BD9-81ED-4DB2-BD59-A6C34878D82A}">
                    <a16:rowId xmlns:a16="http://schemas.microsoft.com/office/drawing/2014/main" val="308381181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a:solidFill>
                            <a:schemeClr val="dk1"/>
                          </a:solidFill>
                          <a:latin typeface="+mn-lt"/>
                          <a:ea typeface="+mn-ea"/>
                          <a:cs typeface="Arial" panose="020B0604020202020204" pitchFamily="34" charset="0"/>
                        </a:rPr>
                        <a:t>Explain new contributions or revisions to the existing state of practice. </a:t>
                      </a:r>
                    </a:p>
                  </a:txBody>
                  <a:tcPr/>
                </a:tc>
                <a:extLst>
                  <a:ext uri="{0D108BD9-81ED-4DB2-BD59-A6C34878D82A}">
                    <a16:rowId xmlns:a16="http://schemas.microsoft.com/office/drawing/2014/main" val="1096071760"/>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your solution is applicable to broader industry. </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Name the methodology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State your </a:t>
                      </a:r>
                      <a:r>
                        <a:rPr lang="en-US" sz="1200" b="1" dirty="0">
                          <a:latin typeface="+mn-lt"/>
                          <a:cs typeface="Arial" panose="020B0604020202020204" pitchFamily="34" charset="0"/>
                        </a:rPr>
                        <a:t>main</a:t>
                      </a:r>
                      <a:r>
                        <a:rPr lang="en-US" sz="1200" dirty="0">
                          <a:latin typeface="+mn-lt"/>
                          <a:cs typeface="Arial" panose="020B0604020202020204" pitchFamily="34" charset="0"/>
                        </a:rPr>
                        <a:t> methodology</a:t>
                      </a:r>
                      <a:r>
                        <a:rPr lang="en-US" sz="1200" baseline="0" dirty="0">
                          <a:latin typeface="+mn-lt"/>
                          <a:cs typeface="Arial" panose="020B0604020202020204" pitchFamily="34" charset="0"/>
                        </a:rPr>
                        <a:t> (e.g. MCDM, Machine Learning)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209550">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of inputs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inputs; comma separated. </a:t>
                      </a:r>
                      <a:r>
                        <a:rPr lang="en-US" sz="1200" b="1" i="1" kern="1200" dirty="0">
                          <a:solidFill>
                            <a:schemeClr val="dk1"/>
                          </a:solidFill>
                          <a:latin typeface="+mn-lt"/>
                          <a:ea typeface="+mn-ea"/>
                          <a:cs typeface="Arial" panose="020B0604020202020204" pitchFamily="34" charset="0"/>
                        </a:rPr>
                        <a:t>Be specific. (e.g. Project ID, Total </a:t>
                      </a:r>
                      <a:r>
                        <a:rPr lang="en-US" sz="1200" b="1" i="1" kern="1200">
                          <a:solidFill>
                            <a:schemeClr val="dk1"/>
                          </a:solidFill>
                          <a:latin typeface="+mn-lt"/>
                          <a:ea typeface="+mn-ea"/>
                          <a:cs typeface="Arial" panose="020B0604020202020204" pitchFamily="34" charset="0"/>
                        </a:rPr>
                        <a:t>Budget ($) )</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3028355428"/>
                  </a:ext>
                </a:extLst>
              </a:tr>
              <a:tr h="209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List of outputs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outputs; comma separated. </a:t>
                      </a:r>
                      <a:r>
                        <a:rPr lang="en-US" sz="1200" b="1" i="1" kern="1200" dirty="0">
                          <a:solidFill>
                            <a:schemeClr val="dk1"/>
                          </a:solidFill>
                          <a:latin typeface="+mn-lt"/>
                          <a:ea typeface="+mn-ea"/>
                          <a:cs typeface="Arial" panose="020B0604020202020204" pitchFamily="34" charset="0"/>
                        </a:rPr>
                        <a:t>Be specific. (e.g. Probability of Project Success (%) )</a:t>
                      </a:r>
                    </a:p>
                  </a:txBody>
                  <a:tcPr/>
                </a:tc>
                <a:extLst>
                  <a:ext uri="{0D108BD9-81ED-4DB2-BD59-A6C34878D82A}">
                    <a16:rowId xmlns:a16="http://schemas.microsoft.com/office/drawing/2014/main" val="2663295773"/>
                  </a:ext>
                </a:extLst>
              </a:tr>
            </a:tbl>
          </a:graphicData>
        </a:graphic>
      </p:graphicFrame>
      <p:sp>
        <p:nvSpPr>
          <p:cNvPr id="3" name="Title 2"/>
          <p:cNvSpPr>
            <a:spLocks noGrp="1"/>
          </p:cNvSpPr>
          <p:nvPr>
            <p:ph type="title"/>
          </p:nvPr>
        </p:nvSpPr>
        <p:spPr>
          <a:xfrm>
            <a:off x="1648643" y="73477"/>
            <a:ext cx="7666975" cy="246909"/>
          </a:xfrm>
        </p:spPr>
        <p:txBody>
          <a:bodyPr/>
          <a:lstStyle/>
          <a:p>
            <a:r>
              <a:rPr lang="en-US" sz="1800" dirty="0">
                <a:latin typeface="+mn-lt"/>
              </a:rPr>
              <a:t>Thesis Statement Instructions</a:t>
            </a:r>
          </a:p>
        </p:txBody>
      </p:sp>
      <p:sp>
        <p:nvSpPr>
          <p:cNvPr id="6" name="Title 2">
            <a:extLst>
              <a:ext uri="{FF2B5EF4-FFF2-40B4-BE49-F238E27FC236}">
                <a16:creationId xmlns:a16="http://schemas.microsoft.com/office/drawing/2014/main" id="{0B2886A3-224E-5E43-8F37-86663293428F}"/>
              </a:ext>
            </a:extLst>
          </p:cNvPr>
          <p:cNvSpPr txBox="1">
            <a:spLocks/>
          </p:cNvSpPr>
          <p:nvPr/>
        </p:nvSpPr>
        <p:spPr>
          <a:xfrm>
            <a:off x="1524001" y="447317"/>
            <a:ext cx="8110847" cy="26373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latin typeface="Calibri"/>
              </a:rPr>
              <a:t>Deliver a table in below format. Keep column A as is. Fill columns B &amp; C. Do not include columns D and E.</a:t>
            </a:r>
          </a:p>
        </p:txBody>
      </p:sp>
    </p:spTree>
    <p:extLst>
      <p:ext uri="{BB962C8B-B14F-4D97-AF65-F5344CB8AC3E}">
        <p14:creationId xmlns:p14="http://schemas.microsoft.com/office/powerpoint/2010/main" val="259693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8642" y="671728"/>
          <a:ext cx="8778058" cy="1645920"/>
        </p:xfrm>
        <a:graphic>
          <a:graphicData uri="http://schemas.openxmlformats.org/drawingml/2006/table">
            <a:tbl>
              <a:tblPr firstRow="1" bandRow="1">
                <a:tableStyleId>{5C22544A-7EE6-4342-B048-85BDC9FD1C3A}</a:tableStyleId>
              </a:tblPr>
              <a:tblGrid>
                <a:gridCol w="2006180">
                  <a:extLst>
                    <a:ext uri="{9D8B030D-6E8A-4147-A177-3AD203B41FA5}">
                      <a16:colId xmlns:a16="http://schemas.microsoft.com/office/drawing/2014/main" val="20000"/>
                    </a:ext>
                  </a:extLst>
                </a:gridCol>
                <a:gridCol w="1973238">
                  <a:extLst>
                    <a:ext uri="{9D8B030D-6E8A-4147-A177-3AD203B41FA5}">
                      <a16:colId xmlns:a16="http://schemas.microsoft.com/office/drawing/2014/main" val="20001"/>
                    </a:ext>
                  </a:extLst>
                </a:gridCol>
                <a:gridCol w="736675">
                  <a:extLst>
                    <a:ext uri="{9D8B030D-6E8A-4147-A177-3AD203B41FA5}">
                      <a16:colId xmlns:a16="http://schemas.microsoft.com/office/drawing/2014/main" val="2172403899"/>
                    </a:ext>
                  </a:extLst>
                </a:gridCol>
                <a:gridCol w="4061965">
                  <a:extLst>
                    <a:ext uri="{9D8B030D-6E8A-4147-A177-3AD203B41FA5}">
                      <a16:colId xmlns:a16="http://schemas.microsoft.com/office/drawing/2014/main" val="20002"/>
                    </a:ext>
                  </a:extLst>
                </a:gridCol>
              </a:tblGrid>
              <a:tr h="125730">
                <a:tc>
                  <a:txBody>
                    <a:bodyPr/>
                    <a:lstStyle/>
                    <a:p>
                      <a:r>
                        <a:rPr lang="en-US" sz="1200" baseline="0" dirty="0">
                          <a:latin typeface="Arial" panose="020B0604020202020204" pitchFamily="34" charset="0"/>
                          <a:cs typeface="Arial" panose="020B0604020202020204" pitchFamily="34" charset="0"/>
                        </a:rPr>
                        <a:t>(A) Deliverable</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l"/>
                      <a:r>
                        <a:rPr lang="en-US" sz="1200" dirty="0">
                          <a:latin typeface="Arial" panose="020B0604020202020204" pitchFamily="34" charset="0"/>
                          <a:cs typeface="Arial" panose="020B0604020202020204" pitchFamily="34" charset="0"/>
                        </a:rPr>
                        <a:t>C) WC</a:t>
                      </a:r>
                    </a:p>
                  </a:txBody>
                  <a:tcPr/>
                </a:tc>
                <a:tc>
                  <a:txBody>
                    <a:bodyPr/>
                    <a:lstStyle/>
                    <a:p>
                      <a:pPr algn="ctr"/>
                      <a:r>
                        <a:rPr lang="en-US" sz="1200" dirty="0">
                          <a:latin typeface="Arial" panose="020B0604020202020204" pitchFamily="34" charset="0"/>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Arial" panose="020B0604020202020204" pitchFamily="34" charset="0"/>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Provide a clear, specific, researchable question with appropriate scope</a:t>
                      </a:r>
                      <a:endParaRPr lang="en-US" sz="1200" b="1" i="1"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1"/>
                  </a:ext>
                </a:extLst>
              </a:tr>
              <a:tr h="209550">
                <a:tc>
                  <a:txBody>
                    <a:bodyPr/>
                    <a:lstStyle/>
                    <a:p>
                      <a:r>
                        <a:rPr lang="en-US" sz="1200" b="1" dirty="0">
                          <a:latin typeface="Arial" panose="020B0604020202020204" pitchFamily="34" charset="0"/>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Provide a clear, specific, researchable question with appropriate scope</a:t>
                      </a:r>
                      <a:endParaRPr lang="en-US" sz="1200" b="1" i="1"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Arial" panose="020B0604020202020204" pitchFamily="34" charset="0"/>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p>
                      <a:endParaRPr lang="en-US" sz="12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Provide a clear, specific, researchable question with appropriate scope</a:t>
                      </a:r>
                      <a:endParaRPr lang="en-US" sz="1200" b="1" i="1"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xfrm>
            <a:off x="1648643" y="73477"/>
            <a:ext cx="7666975" cy="246909"/>
          </a:xfrm>
        </p:spPr>
        <p:txBody>
          <a:bodyPr/>
          <a:lstStyle/>
          <a:p>
            <a:r>
              <a:rPr lang="en-US" sz="1400" dirty="0"/>
              <a:t>Research Question Instructions</a:t>
            </a:r>
          </a:p>
        </p:txBody>
      </p:sp>
      <p:sp>
        <p:nvSpPr>
          <p:cNvPr id="6" name="Title 2">
            <a:extLst>
              <a:ext uri="{FF2B5EF4-FFF2-40B4-BE49-F238E27FC236}">
                <a16:creationId xmlns:a16="http://schemas.microsoft.com/office/drawing/2014/main" id="{0B2886A3-224E-5E43-8F37-86663293428F}"/>
              </a:ext>
            </a:extLst>
          </p:cNvPr>
          <p:cNvSpPr txBox="1">
            <a:spLocks/>
          </p:cNvSpPr>
          <p:nvPr/>
        </p:nvSpPr>
        <p:spPr>
          <a:xfrm>
            <a:off x="1524001" y="363941"/>
            <a:ext cx="8110847" cy="26373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 columns B &amp; C. Do not include columns D and E.</a:t>
            </a:r>
          </a:p>
        </p:txBody>
      </p:sp>
    </p:spTree>
    <p:extLst>
      <p:ext uri="{BB962C8B-B14F-4D97-AF65-F5344CB8AC3E}">
        <p14:creationId xmlns:p14="http://schemas.microsoft.com/office/powerpoint/2010/main" val="137244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8642" y="609602"/>
          <a:ext cx="8854258" cy="4635498"/>
        </p:xfrm>
        <a:graphic>
          <a:graphicData uri="http://schemas.openxmlformats.org/drawingml/2006/table">
            <a:tbl>
              <a:tblPr firstRow="1" bandRow="1">
                <a:tableStyleId>{5C22544A-7EE6-4342-B048-85BDC9FD1C3A}</a:tableStyleId>
              </a:tblPr>
              <a:tblGrid>
                <a:gridCol w="1994360">
                  <a:extLst>
                    <a:ext uri="{9D8B030D-6E8A-4147-A177-3AD203B41FA5}">
                      <a16:colId xmlns:a16="http://schemas.microsoft.com/office/drawing/2014/main" val="20000"/>
                    </a:ext>
                  </a:extLst>
                </a:gridCol>
                <a:gridCol w="2455532">
                  <a:extLst>
                    <a:ext uri="{9D8B030D-6E8A-4147-A177-3AD203B41FA5}">
                      <a16:colId xmlns:a16="http://schemas.microsoft.com/office/drawing/2014/main" val="20001"/>
                    </a:ext>
                  </a:extLst>
                </a:gridCol>
                <a:gridCol w="662603">
                  <a:extLst>
                    <a:ext uri="{9D8B030D-6E8A-4147-A177-3AD203B41FA5}">
                      <a16:colId xmlns:a16="http://schemas.microsoft.com/office/drawing/2014/main" val="2172403899"/>
                    </a:ext>
                  </a:extLst>
                </a:gridCol>
                <a:gridCol w="3741763">
                  <a:extLst>
                    <a:ext uri="{9D8B030D-6E8A-4147-A177-3AD203B41FA5}">
                      <a16:colId xmlns:a16="http://schemas.microsoft.com/office/drawing/2014/main" val="20002"/>
                    </a:ext>
                  </a:extLst>
                </a:gridCol>
              </a:tblGrid>
              <a:tr h="307609">
                <a:tc>
                  <a:txBody>
                    <a:bodyPr/>
                    <a:lstStyle/>
                    <a:p>
                      <a:r>
                        <a:rPr lang="en-US" sz="1200" baseline="0" dirty="0">
                          <a:latin typeface="Arial" panose="020B0604020202020204" pitchFamily="34" charset="0"/>
                          <a:cs typeface="Arial" panose="020B0604020202020204" pitchFamily="34" charset="0"/>
                        </a:rPr>
                        <a:t>(A) Deliverable</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(B) Format</a:t>
                      </a:r>
                    </a:p>
                  </a:txBody>
                  <a:tcPr/>
                </a:tc>
                <a:tc>
                  <a:txBody>
                    <a:bodyPr/>
                    <a:lstStyle/>
                    <a:p>
                      <a:pPr algn="l"/>
                      <a:r>
                        <a:rPr lang="en-US" sz="1200" dirty="0">
                          <a:latin typeface="Arial" panose="020B0604020202020204" pitchFamily="34" charset="0"/>
                          <a:cs typeface="Arial" panose="020B0604020202020204" pitchFamily="34" charset="0"/>
                        </a:rPr>
                        <a:t>C) WC</a:t>
                      </a:r>
                    </a:p>
                  </a:txBody>
                  <a:tcPr/>
                </a:tc>
                <a:tc>
                  <a:txBody>
                    <a:bodyPr/>
                    <a:lstStyle/>
                    <a:p>
                      <a:pPr algn="ctr"/>
                      <a:r>
                        <a:rPr lang="en-US" sz="1200" dirty="0">
                          <a:latin typeface="Arial" panose="020B0604020202020204" pitchFamily="34" charset="0"/>
                          <a:cs typeface="Arial" panose="020B0604020202020204" pitchFamily="34" charset="0"/>
                        </a:rPr>
                        <a:t>D) Note</a:t>
                      </a:r>
                    </a:p>
                  </a:txBody>
                  <a:tcPr/>
                </a:tc>
                <a:extLst>
                  <a:ext uri="{0D108BD9-81ED-4DB2-BD59-A6C34878D82A}">
                    <a16:rowId xmlns:a16="http://schemas.microsoft.com/office/drawing/2014/main" val="10000"/>
                  </a:ext>
                </a:extLst>
              </a:tr>
              <a:tr h="328971">
                <a:tc>
                  <a:txBody>
                    <a:bodyPr/>
                    <a:lstStyle/>
                    <a:p>
                      <a:r>
                        <a:rPr lang="en-US" sz="1200" b="1" dirty="0">
                          <a:latin typeface="Arial" panose="020B0604020202020204" pitchFamily="34" charset="0"/>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Make sure hypothesis is a predictable statement. </a:t>
                      </a:r>
                    </a:p>
                  </a:txBody>
                  <a:tcPr/>
                </a:tc>
                <a:extLst>
                  <a:ext uri="{0D108BD9-81ED-4DB2-BD59-A6C34878D82A}">
                    <a16:rowId xmlns:a16="http://schemas.microsoft.com/office/drawing/2014/main" val="10001"/>
                  </a:ext>
                </a:extLst>
              </a:tr>
              <a:tr h="512682">
                <a:tc>
                  <a:txBody>
                    <a:bodyPr/>
                    <a:lstStyle/>
                    <a:p>
                      <a:r>
                        <a:rPr lang="en-US" sz="1200" b="1" dirty="0">
                          <a:latin typeface="Arial" panose="020B0604020202020204" pitchFamily="34" charset="0"/>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Arial" panose="020B0604020202020204" pitchFamily="34" charset="0"/>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List the independent variables separated by comma (variables you change)</a:t>
                      </a:r>
                      <a:endParaRPr lang="en-US" sz="12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307609">
                <a:tc>
                  <a:txBody>
                    <a:bodyPr/>
                    <a:lstStyle/>
                    <a:p>
                      <a:r>
                        <a:rPr lang="en-US" sz="1200" b="1" baseline="0" dirty="0">
                          <a:latin typeface="Arial" panose="020B0604020202020204" pitchFamily="34" charset="0"/>
                          <a:cs typeface="Arial" panose="020B0604020202020204" pitchFamily="34" charset="0"/>
                        </a:rPr>
                        <a:t>Dependent Variable</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Name the Dependent Variable</a:t>
                      </a:r>
                    </a:p>
                  </a:txBody>
                  <a:tcPr/>
                </a:tc>
                <a:tc>
                  <a:txBody>
                    <a:bodyPr/>
                    <a:lstStyle/>
                    <a:p>
                      <a:r>
                        <a:rPr lang="en-US" sz="1200" b="0" dirty="0">
                          <a:latin typeface="Arial" panose="020B0604020202020204" pitchFamily="34" charset="0"/>
                          <a:cs typeface="Arial" panose="020B0604020202020204" pitchFamily="34" charset="0"/>
                        </a:rPr>
                        <a:t>NA</a:t>
                      </a:r>
                    </a:p>
                  </a:txBody>
                  <a:tcPr/>
                </a:tc>
                <a:tc>
                  <a:txBody>
                    <a:bodyPr/>
                    <a:lstStyle/>
                    <a:p>
                      <a:r>
                        <a:rPr lang="en-US" sz="1200" b="0" dirty="0">
                          <a:latin typeface="Arial" panose="020B0604020202020204" pitchFamily="34" charset="0"/>
                          <a:cs typeface="Arial" panose="020B0604020202020204" pitchFamily="34" charset="0"/>
                        </a:rPr>
                        <a:t>Name</a:t>
                      </a:r>
                      <a:r>
                        <a:rPr lang="en-US" sz="1200" b="0" baseline="0" dirty="0">
                          <a:latin typeface="Arial" panose="020B0604020202020204" pitchFamily="34" charset="0"/>
                          <a:cs typeface="Arial" panose="020B0604020202020204" pitchFamily="34" charset="0"/>
                        </a:rPr>
                        <a:t> the </a:t>
                      </a:r>
                      <a:r>
                        <a:rPr lang="en-US" sz="1200" b="0" kern="1200" dirty="0">
                          <a:solidFill>
                            <a:schemeClr val="dk1"/>
                          </a:solidFill>
                          <a:latin typeface="Arial" panose="020B0604020202020204" pitchFamily="34" charset="0"/>
                          <a:ea typeface="+mn-ea"/>
                          <a:cs typeface="Arial" panose="020B0604020202020204" pitchFamily="34" charset="0"/>
                        </a:rPr>
                        <a:t>variable you observe or measure</a:t>
                      </a:r>
                    </a:p>
                  </a:txBody>
                  <a:tcPr/>
                </a:tc>
                <a:extLst>
                  <a:ext uri="{0D108BD9-81ED-4DB2-BD59-A6C34878D82A}">
                    <a16:rowId xmlns:a16="http://schemas.microsoft.com/office/drawing/2014/main" val="10003"/>
                  </a:ext>
                </a:extLst>
              </a:tr>
              <a:tr h="307609">
                <a:tc>
                  <a:txBody>
                    <a:bodyPr/>
                    <a:lstStyle/>
                    <a:p>
                      <a:r>
                        <a:rPr lang="en-US" sz="1200" b="1" dirty="0">
                          <a:latin typeface="Arial" panose="020B0604020202020204" pitchFamily="34" charset="0"/>
                          <a:cs typeface="Arial" panose="020B0604020202020204" pitchFamily="34" charset="0"/>
                        </a:rPr>
                        <a:t>Testable</a:t>
                      </a:r>
                    </a:p>
                  </a:txBody>
                  <a:tcPr/>
                </a:tc>
                <a:tc>
                  <a:txBody>
                    <a:bodyPr/>
                    <a:lstStyle/>
                    <a:p>
                      <a:r>
                        <a:rPr lang="en-US" sz="1200" dirty="0">
                          <a:latin typeface="Arial" panose="020B0604020202020204" pitchFamily="34" charset="0"/>
                          <a:cs typeface="Arial" panose="020B0604020202020204" pitchFamily="34" charset="0"/>
                        </a:rPr>
                        <a:t>Single</a:t>
                      </a:r>
                      <a:r>
                        <a:rPr lang="en-US" sz="1200" baseline="0" dirty="0">
                          <a:latin typeface="Arial" panose="020B0604020202020204" pitchFamily="34" charset="0"/>
                          <a:cs typeface="Arial" panose="020B0604020202020204" pitchFamily="34" charset="0"/>
                        </a:rPr>
                        <a:t> Bullet </a:t>
                      </a:r>
                      <a:r>
                        <a:rPr lang="en-US" sz="1200" dirty="0">
                          <a:latin typeface="Arial" panose="020B0604020202020204" pitchFamily="34" charset="0"/>
                          <a:cs typeface="Arial" panose="020B0604020202020204" pitchFamily="34" charset="0"/>
                        </a:rPr>
                        <a:t>(WC &lt; 20)</a:t>
                      </a:r>
                      <a:r>
                        <a:rPr lang="en-US" sz="1200" baseline="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Explain how you plan to test the hypothesis</a:t>
                      </a:r>
                    </a:p>
                  </a:txBody>
                  <a:tcPr/>
                </a:tc>
                <a:extLst>
                  <a:ext uri="{0D108BD9-81ED-4DB2-BD59-A6C34878D82A}">
                    <a16:rowId xmlns:a16="http://schemas.microsoft.com/office/drawing/2014/main" val="10007"/>
                  </a:ext>
                </a:extLst>
              </a:tr>
              <a:tr h="307609">
                <a:tc>
                  <a:txBody>
                    <a:bodyPr/>
                    <a:lstStyle/>
                    <a:p>
                      <a:r>
                        <a:rPr lang="en-US" sz="1200" b="1" dirty="0">
                          <a:latin typeface="Arial" panose="020B0604020202020204" pitchFamily="34" charset="0"/>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Make sure hypothesis is a predictable statement. </a:t>
                      </a:r>
                    </a:p>
                  </a:txBody>
                  <a:tcPr/>
                </a:tc>
                <a:extLst>
                  <a:ext uri="{0D108BD9-81ED-4DB2-BD59-A6C34878D82A}">
                    <a16:rowId xmlns:a16="http://schemas.microsoft.com/office/drawing/2014/main" val="1096071760"/>
                  </a:ext>
                </a:extLst>
              </a:tr>
              <a:tr h="512682">
                <a:tc>
                  <a:txBody>
                    <a:bodyPr/>
                    <a:lstStyle/>
                    <a:p>
                      <a:r>
                        <a:rPr lang="en-US" sz="1200" b="1" dirty="0">
                          <a:latin typeface="Arial" panose="020B0604020202020204" pitchFamily="34" charset="0"/>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Arial" panose="020B0604020202020204" pitchFamily="34" charset="0"/>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List the independent variables separated by comma (variables you change)</a:t>
                      </a:r>
                      <a:endParaRPr lang="en-US" sz="12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43236813"/>
                  </a:ext>
                </a:extLst>
              </a:tr>
              <a:tr h="307609">
                <a:tc>
                  <a:txBody>
                    <a:bodyPr/>
                    <a:lstStyle/>
                    <a:p>
                      <a:r>
                        <a:rPr lang="en-US" sz="1200" b="1" baseline="0" dirty="0">
                          <a:latin typeface="Arial" panose="020B0604020202020204" pitchFamily="34" charset="0"/>
                          <a:cs typeface="Arial" panose="020B0604020202020204" pitchFamily="34" charset="0"/>
                        </a:rPr>
                        <a:t>Dependent Variable</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Name the Dependent Variable</a:t>
                      </a:r>
                    </a:p>
                  </a:txBody>
                  <a:tcPr/>
                </a:tc>
                <a:tc>
                  <a:txBody>
                    <a:bodyPr/>
                    <a:lstStyle/>
                    <a:p>
                      <a:r>
                        <a:rPr lang="en-US" sz="1200" b="0" dirty="0">
                          <a:latin typeface="Arial" panose="020B0604020202020204" pitchFamily="34" charset="0"/>
                          <a:cs typeface="Arial" panose="020B0604020202020204" pitchFamily="34" charset="0"/>
                        </a:rPr>
                        <a:t>NA</a:t>
                      </a:r>
                    </a:p>
                  </a:txBody>
                  <a:tcPr/>
                </a:tc>
                <a:tc>
                  <a:txBody>
                    <a:bodyPr/>
                    <a:lstStyle/>
                    <a:p>
                      <a:r>
                        <a:rPr lang="en-US" sz="1200" b="0" dirty="0">
                          <a:latin typeface="Arial" panose="020B0604020202020204" pitchFamily="34" charset="0"/>
                          <a:cs typeface="Arial" panose="020B0604020202020204" pitchFamily="34" charset="0"/>
                        </a:rPr>
                        <a:t>Name</a:t>
                      </a:r>
                      <a:r>
                        <a:rPr lang="en-US" sz="1200" b="0" baseline="0" dirty="0">
                          <a:latin typeface="Arial" panose="020B0604020202020204" pitchFamily="34" charset="0"/>
                          <a:cs typeface="Arial" panose="020B0604020202020204" pitchFamily="34" charset="0"/>
                        </a:rPr>
                        <a:t> the </a:t>
                      </a:r>
                      <a:r>
                        <a:rPr lang="en-US" sz="1200" b="0" kern="1200" dirty="0">
                          <a:solidFill>
                            <a:schemeClr val="dk1"/>
                          </a:solidFill>
                          <a:latin typeface="Arial" panose="020B0604020202020204" pitchFamily="34" charset="0"/>
                          <a:ea typeface="+mn-ea"/>
                          <a:cs typeface="Arial" panose="020B0604020202020204" pitchFamily="34" charset="0"/>
                        </a:rPr>
                        <a:t>variable you observe or measure</a:t>
                      </a:r>
                    </a:p>
                  </a:txBody>
                  <a:tcPr/>
                </a:tc>
                <a:extLst>
                  <a:ext uri="{0D108BD9-81ED-4DB2-BD59-A6C34878D82A}">
                    <a16:rowId xmlns:a16="http://schemas.microsoft.com/office/drawing/2014/main" val="3560585428"/>
                  </a:ext>
                </a:extLst>
              </a:tr>
              <a:tr h="307609">
                <a:tc>
                  <a:txBody>
                    <a:bodyPr/>
                    <a:lstStyle/>
                    <a:p>
                      <a:r>
                        <a:rPr lang="en-US" sz="1200" b="1" dirty="0">
                          <a:latin typeface="Arial" panose="020B0604020202020204" pitchFamily="34" charset="0"/>
                          <a:cs typeface="Arial" panose="020B0604020202020204" pitchFamily="34" charset="0"/>
                        </a:rPr>
                        <a:t>Testable</a:t>
                      </a:r>
                    </a:p>
                  </a:txBody>
                  <a:tcPr/>
                </a:tc>
                <a:tc>
                  <a:txBody>
                    <a:bodyPr/>
                    <a:lstStyle/>
                    <a:p>
                      <a:r>
                        <a:rPr lang="en-US" sz="1200" dirty="0">
                          <a:latin typeface="Arial" panose="020B0604020202020204" pitchFamily="34" charset="0"/>
                          <a:cs typeface="Arial" panose="020B0604020202020204" pitchFamily="34" charset="0"/>
                        </a:rPr>
                        <a:t>Single</a:t>
                      </a:r>
                      <a:r>
                        <a:rPr lang="en-US" sz="1200" baseline="0" dirty="0">
                          <a:latin typeface="Arial" panose="020B0604020202020204" pitchFamily="34" charset="0"/>
                          <a:cs typeface="Arial" panose="020B0604020202020204" pitchFamily="34" charset="0"/>
                        </a:rPr>
                        <a:t> Bullet </a:t>
                      </a:r>
                      <a:r>
                        <a:rPr lang="en-US" sz="1200" dirty="0">
                          <a:latin typeface="Arial" panose="020B0604020202020204" pitchFamily="34" charset="0"/>
                          <a:cs typeface="Arial" panose="020B0604020202020204" pitchFamily="34" charset="0"/>
                        </a:rPr>
                        <a:t>(WC &lt; 20)</a:t>
                      </a:r>
                      <a:r>
                        <a:rPr lang="en-US" sz="1200" baseline="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Explain how you plan to test the hypothesis</a:t>
                      </a:r>
                    </a:p>
                  </a:txBody>
                  <a:tcPr/>
                </a:tc>
                <a:extLst>
                  <a:ext uri="{0D108BD9-81ED-4DB2-BD59-A6C34878D82A}">
                    <a16:rowId xmlns:a16="http://schemas.microsoft.com/office/drawing/2014/main" val="3028355428"/>
                  </a:ext>
                </a:extLst>
              </a:tr>
              <a:tr h="307609">
                <a:tc>
                  <a:txBody>
                    <a:bodyPr/>
                    <a:lstStyle/>
                    <a:p>
                      <a:r>
                        <a:rPr lang="en-US" sz="1200" b="1" dirty="0">
                          <a:latin typeface="Arial" panose="020B0604020202020204" pitchFamily="34" charset="0"/>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Arial" panose="020B0604020202020204" pitchFamily="34" charset="0"/>
                          <a:cs typeface="Arial" panose="020B0604020202020204" pitchFamily="34" charset="0"/>
                        </a:rPr>
                        <a:t>Make sure hypothesis is a predictable statement. </a:t>
                      </a:r>
                    </a:p>
                  </a:txBody>
                  <a:tcPr/>
                </a:tc>
                <a:extLst>
                  <a:ext uri="{0D108BD9-81ED-4DB2-BD59-A6C34878D82A}">
                    <a16:rowId xmlns:a16="http://schemas.microsoft.com/office/drawing/2014/main" val="2663295773"/>
                  </a:ext>
                </a:extLst>
              </a:tr>
              <a:tr h="512682">
                <a:tc>
                  <a:txBody>
                    <a:bodyPr/>
                    <a:lstStyle/>
                    <a:p>
                      <a:r>
                        <a:rPr lang="en-US" sz="1200" b="1" dirty="0">
                          <a:latin typeface="Arial" panose="020B0604020202020204" pitchFamily="34" charset="0"/>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Arial" panose="020B0604020202020204" pitchFamily="34" charset="0"/>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List the independent variables separated by comma (variables you change)</a:t>
                      </a:r>
                      <a:endParaRPr lang="en-US" sz="12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065693737"/>
                  </a:ext>
                </a:extLst>
              </a:tr>
              <a:tr h="307609">
                <a:tc>
                  <a:txBody>
                    <a:bodyPr/>
                    <a:lstStyle/>
                    <a:p>
                      <a:r>
                        <a:rPr lang="en-US" sz="1200" b="1" baseline="0" dirty="0">
                          <a:latin typeface="Arial" panose="020B0604020202020204" pitchFamily="34" charset="0"/>
                          <a:cs typeface="Arial" panose="020B0604020202020204" pitchFamily="34" charset="0"/>
                        </a:rPr>
                        <a:t>Dependent Variable</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Name the Dependent Variable</a:t>
                      </a:r>
                    </a:p>
                  </a:txBody>
                  <a:tcPr/>
                </a:tc>
                <a:tc>
                  <a:txBody>
                    <a:bodyPr/>
                    <a:lstStyle/>
                    <a:p>
                      <a:r>
                        <a:rPr lang="en-US" sz="1200" b="0" dirty="0">
                          <a:latin typeface="Arial" panose="020B0604020202020204" pitchFamily="34" charset="0"/>
                          <a:cs typeface="Arial" panose="020B0604020202020204" pitchFamily="34" charset="0"/>
                        </a:rPr>
                        <a:t>NA</a:t>
                      </a:r>
                    </a:p>
                  </a:txBody>
                  <a:tcPr/>
                </a:tc>
                <a:tc>
                  <a:txBody>
                    <a:bodyPr/>
                    <a:lstStyle/>
                    <a:p>
                      <a:r>
                        <a:rPr lang="en-US" sz="1200" b="0" dirty="0">
                          <a:latin typeface="Arial" panose="020B0604020202020204" pitchFamily="34" charset="0"/>
                          <a:cs typeface="Arial" panose="020B0604020202020204" pitchFamily="34" charset="0"/>
                        </a:rPr>
                        <a:t>Name</a:t>
                      </a:r>
                      <a:r>
                        <a:rPr lang="en-US" sz="1200" b="0" baseline="0" dirty="0">
                          <a:latin typeface="Arial" panose="020B0604020202020204" pitchFamily="34" charset="0"/>
                          <a:cs typeface="Arial" panose="020B0604020202020204" pitchFamily="34" charset="0"/>
                        </a:rPr>
                        <a:t> the </a:t>
                      </a:r>
                      <a:r>
                        <a:rPr lang="en-US" sz="1200" b="0" kern="1200" dirty="0">
                          <a:solidFill>
                            <a:schemeClr val="dk1"/>
                          </a:solidFill>
                          <a:latin typeface="Arial" panose="020B0604020202020204" pitchFamily="34" charset="0"/>
                          <a:ea typeface="+mn-ea"/>
                          <a:cs typeface="Arial" panose="020B0604020202020204" pitchFamily="34" charset="0"/>
                        </a:rPr>
                        <a:t>variable you observe or measure</a:t>
                      </a:r>
                    </a:p>
                  </a:txBody>
                  <a:tcPr/>
                </a:tc>
                <a:extLst>
                  <a:ext uri="{0D108BD9-81ED-4DB2-BD59-A6C34878D82A}">
                    <a16:rowId xmlns:a16="http://schemas.microsoft.com/office/drawing/2014/main" val="3331144063"/>
                  </a:ext>
                </a:extLst>
              </a:tr>
              <a:tr h="307609">
                <a:tc>
                  <a:txBody>
                    <a:bodyPr/>
                    <a:lstStyle/>
                    <a:p>
                      <a:r>
                        <a:rPr lang="en-US" sz="1200" b="1" dirty="0">
                          <a:latin typeface="Arial" panose="020B0604020202020204" pitchFamily="34" charset="0"/>
                          <a:cs typeface="Arial" panose="020B0604020202020204" pitchFamily="34" charset="0"/>
                        </a:rPr>
                        <a:t>Testable</a:t>
                      </a:r>
                    </a:p>
                  </a:txBody>
                  <a:tcPr/>
                </a:tc>
                <a:tc>
                  <a:txBody>
                    <a:bodyPr/>
                    <a:lstStyle/>
                    <a:p>
                      <a:r>
                        <a:rPr lang="en-US" sz="1200" dirty="0">
                          <a:latin typeface="Arial" panose="020B0604020202020204" pitchFamily="34" charset="0"/>
                          <a:cs typeface="Arial" panose="020B0604020202020204" pitchFamily="34" charset="0"/>
                        </a:rPr>
                        <a:t>Single</a:t>
                      </a:r>
                      <a:r>
                        <a:rPr lang="en-US" sz="1200" baseline="0" dirty="0">
                          <a:latin typeface="Arial" panose="020B0604020202020204" pitchFamily="34" charset="0"/>
                          <a:cs typeface="Arial" panose="020B0604020202020204" pitchFamily="34" charset="0"/>
                        </a:rPr>
                        <a:t> Bullet </a:t>
                      </a:r>
                      <a:r>
                        <a:rPr lang="en-US" sz="1200" dirty="0">
                          <a:latin typeface="Arial" panose="020B0604020202020204" pitchFamily="34" charset="0"/>
                          <a:cs typeface="Arial" panose="020B0604020202020204" pitchFamily="34" charset="0"/>
                        </a:rPr>
                        <a:t>(WC &lt; 20)</a:t>
                      </a:r>
                      <a:r>
                        <a:rPr lang="en-US" sz="1200" baseline="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Arial" panose="020B0604020202020204" pitchFamily="34" charset="0"/>
                          <a:ea typeface="+mn-ea"/>
                          <a:cs typeface="Arial" panose="020B0604020202020204" pitchFamily="34" charset="0"/>
                        </a:rPr>
                        <a:t>Explain how you plan to test the hypothesis</a:t>
                      </a:r>
                    </a:p>
                  </a:txBody>
                  <a:tcPr/>
                </a:tc>
                <a:extLst>
                  <a:ext uri="{0D108BD9-81ED-4DB2-BD59-A6C34878D82A}">
                    <a16:rowId xmlns:a16="http://schemas.microsoft.com/office/drawing/2014/main" val="773435680"/>
                  </a:ext>
                </a:extLst>
              </a:tr>
            </a:tbl>
          </a:graphicData>
        </a:graphic>
      </p:graphicFrame>
      <p:sp>
        <p:nvSpPr>
          <p:cNvPr id="3" name="Title 2"/>
          <p:cNvSpPr>
            <a:spLocks noGrp="1"/>
          </p:cNvSpPr>
          <p:nvPr>
            <p:ph type="title"/>
          </p:nvPr>
        </p:nvSpPr>
        <p:spPr>
          <a:xfrm>
            <a:off x="1648643" y="73477"/>
            <a:ext cx="7666975" cy="246909"/>
          </a:xfrm>
        </p:spPr>
        <p:txBody>
          <a:bodyPr/>
          <a:lstStyle/>
          <a:p>
            <a:r>
              <a:rPr lang="en-US" sz="1400" dirty="0"/>
              <a:t>Hypotheses Instructions</a:t>
            </a:r>
          </a:p>
        </p:txBody>
      </p:sp>
      <p:sp>
        <p:nvSpPr>
          <p:cNvPr id="6" name="Title 2">
            <a:extLst>
              <a:ext uri="{FF2B5EF4-FFF2-40B4-BE49-F238E27FC236}">
                <a16:creationId xmlns:a16="http://schemas.microsoft.com/office/drawing/2014/main" id="{0B2886A3-224E-5E43-8F37-86663293428F}"/>
              </a:ext>
            </a:extLst>
          </p:cNvPr>
          <p:cNvSpPr txBox="1">
            <a:spLocks/>
          </p:cNvSpPr>
          <p:nvPr/>
        </p:nvSpPr>
        <p:spPr>
          <a:xfrm>
            <a:off x="1524001" y="355763"/>
            <a:ext cx="8110847" cy="263735"/>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 columns B &amp; C. Do not include columns D and E.</a:t>
            </a:r>
          </a:p>
        </p:txBody>
      </p:sp>
    </p:spTree>
    <p:extLst>
      <p:ext uri="{BB962C8B-B14F-4D97-AF65-F5344CB8AC3E}">
        <p14:creationId xmlns:p14="http://schemas.microsoft.com/office/powerpoint/2010/main" val="73897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3584</TotalTime>
  <Words>5969</Words>
  <Application>Microsoft Office PowerPoint</Application>
  <PresentationFormat>Widescreen</PresentationFormat>
  <Paragraphs>658</Paragraphs>
  <Slides>39</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Aptos</vt:lpstr>
      <vt:lpstr>Arial</vt:lpstr>
      <vt:lpstr>Calibri</vt:lpstr>
      <vt:lpstr>Calibri Light</vt:lpstr>
      <vt:lpstr>Circular-Bold</vt:lpstr>
      <vt:lpstr>Office Theme</vt:lpstr>
      <vt:lpstr>Custom Design</vt:lpstr>
      <vt:lpstr>1_Custom Design</vt:lpstr>
      <vt:lpstr>Praxis Title</vt:lpstr>
      <vt:lpstr>Instructions</vt:lpstr>
      <vt:lpstr>Advisor Feedback Status</vt:lpstr>
      <vt:lpstr>Glossary of Terms</vt:lpstr>
      <vt:lpstr>Acronyms</vt:lpstr>
      <vt:lpstr>Problem Statement Instructions </vt:lpstr>
      <vt:lpstr>Thesis Statement Instructions</vt:lpstr>
      <vt:lpstr>Research Question Instructions</vt:lpstr>
      <vt:lpstr>Hypotheses Instructions</vt:lpstr>
      <vt:lpstr>PowerPoint Presentation</vt:lpstr>
      <vt:lpstr>Data Sources List</vt:lpstr>
      <vt:lpstr>Data Source Example</vt:lpstr>
      <vt:lpstr>Graphical Model of Research</vt:lpstr>
      <vt:lpstr>Example of Graphical Model of Research – Level 0</vt:lpstr>
      <vt:lpstr>Methodology Steps – Level 1 Breakdown</vt:lpstr>
      <vt:lpstr>Methodology Steps – Level 1 Breakdown</vt:lpstr>
      <vt:lpstr>Methodology Steps – Level 1 Breakdown</vt:lpstr>
      <vt:lpstr>Methodology Steps – Level 1 Breakdown</vt:lpstr>
      <vt:lpstr>Methodology Steps – Level 1 Breakdown</vt:lpstr>
      <vt:lpstr>Methodology Steps – Level 1 Breakdown</vt:lpstr>
      <vt:lpstr>    Appendix</vt:lpstr>
      <vt:lpstr>Problem Statement Example</vt:lpstr>
      <vt:lpstr>Thesis Statement Example</vt:lpstr>
      <vt:lpstr>PowerPoint Presentation</vt:lpstr>
      <vt:lpstr>Synthesize Map</vt:lpstr>
      <vt:lpstr>Synthesize Map Example Area: Risk Identification</vt:lpstr>
      <vt:lpstr>Example of Block Diagram (start on this page and continues is subsequent pages) Level 1</vt:lpstr>
      <vt:lpstr>Methodology Steps – Second Level</vt:lpstr>
      <vt:lpstr>Methodology Steps – Second Level</vt:lpstr>
      <vt:lpstr>Methodology Steps – Second Level</vt:lpstr>
      <vt:lpstr>Methodology Steps – Second Level</vt:lpstr>
      <vt:lpstr>Methodology Steps – Second Level</vt:lpstr>
      <vt:lpstr>Methodology Steps – Second Level</vt:lpstr>
      <vt:lpstr>Methodology Steps – Second Level</vt:lpstr>
      <vt:lpstr>APA Guidelines(*) </vt:lpstr>
      <vt:lpstr>Appendix B Chapter Guidelines </vt:lpstr>
      <vt:lpstr>General Chapter Guidelines</vt:lpstr>
      <vt:lpstr>General Chapter Guidelines</vt:lpstr>
      <vt:lpstr>General Chapter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Elbasheer, Mohamed Zain Elabdeen</cp:lastModifiedBy>
  <cp:revision>28</cp:revision>
  <dcterms:created xsi:type="dcterms:W3CDTF">2020-03-10T16:22:03Z</dcterms:created>
  <dcterms:modified xsi:type="dcterms:W3CDTF">2024-11-11T16:51:03Z</dcterms:modified>
</cp:coreProperties>
</file>