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4" r:id="rId1"/>
    <p:sldMasterId id="2147483684" r:id="rId2"/>
    <p:sldMasterId id="2147483694" r:id="rId3"/>
  </p:sldMasterIdLst>
  <p:notesMasterIdLst>
    <p:notesMasterId r:id="rId52"/>
  </p:notesMasterIdLst>
  <p:sldIdLst>
    <p:sldId id="659" r:id="rId4"/>
    <p:sldId id="496" r:id="rId5"/>
    <p:sldId id="660" r:id="rId6"/>
    <p:sldId id="661" r:id="rId7"/>
    <p:sldId id="748" r:id="rId8"/>
    <p:sldId id="749" r:id="rId9"/>
    <p:sldId id="750" r:id="rId10"/>
    <p:sldId id="655" r:id="rId11"/>
    <p:sldId id="651" r:id="rId12"/>
    <p:sldId id="751" r:id="rId13"/>
    <p:sldId id="652" r:id="rId14"/>
    <p:sldId id="649" r:id="rId15"/>
    <p:sldId id="653" r:id="rId16"/>
    <p:sldId id="657" r:id="rId17"/>
    <p:sldId id="658" r:id="rId18"/>
    <p:sldId id="662" r:id="rId19"/>
    <p:sldId id="752" r:id="rId20"/>
    <p:sldId id="764" r:id="rId21"/>
    <p:sldId id="753" r:id="rId22"/>
    <p:sldId id="754" r:id="rId23"/>
    <p:sldId id="755" r:id="rId24"/>
    <p:sldId id="756" r:id="rId25"/>
    <p:sldId id="757" r:id="rId26"/>
    <p:sldId id="758" r:id="rId27"/>
    <p:sldId id="759" r:id="rId28"/>
    <p:sldId id="762" r:id="rId29"/>
    <p:sldId id="763" r:id="rId30"/>
    <p:sldId id="760" r:id="rId31"/>
    <p:sldId id="761" r:id="rId32"/>
    <p:sldId id="403" r:id="rId33"/>
    <p:sldId id="499" r:id="rId34"/>
    <p:sldId id="498" r:id="rId35"/>
    <p:sldId id="645" r:id="rId36"/>
    <p:sldId id="621" r:id="rId37"/>
    <p:sldId id="650" r:id="rId38"/>
    <p:sldId id="694" r:id="rId39"/>
    <p:sldId id="664" r:id="rId40"/>
    <p:sldId id="665" r:id="rId41"/>
    <p:sldId id="668" r:id="rId42"/>
    <p:sldId id="698" r:id="rId43"/>
    <p:sldId id="667" r:id="rId44"/>
    <p:sldId id="670" r:id="rId45"/>
    <p:sldId id="671" r:id="rId46"/>
    <p:sldId id="642" r:id="rId47"/>
    <p:sldId id="307" r:id="rId48"/>
    <p:sldId id="304" r:id="rId49"/>
    <p:sldId id="289" r:id="rId50"/>
    <p:sldId id="298"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828BD77-BA1E-B3FD-C742-02B5C809F13C}" name="Etemadi, Amir" initials="AE" userId="S::etemadi@gwu.edu::bdd20336-9c3e-47f6-a160-8e1df72373d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0F0B9E-27EA-4AD3-905B-E52F84A6283A}" v="3" dt="2024-08-22T20:02:36.7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67" autoAdjust="0"/>
    <p:restoredTop sz="96327"/>
  </p:normalViewPr>
  <p:slideViewPr>
    <p:cSldViewPr snapToGrid="0" snapToObjects="1">
      <p:cViewPr varScale="1">
        <p:scale>
          <a:sx n="111" d="100"/>
          <a:sy n="111" d="100"/>
        </p:scale>
        <p:origin x="13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presProps" Target="presProps.xml"/><Relationship Id="rId58" Type="http://schemas.microsoft.com/office/2018/10/relationships/authors" Target="author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microsoft.com/office/2015/10/relationships/revisionInfo" Target="revisionInfo.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4887F-6D00-45FD-A4A3-100265AD82AF}" type="datetimeFigureOut">
              <a:rPr lang="en-US" smtClean="0"/>
              <a:t>11/15/2024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D97043-A1FF-4C8C-97E0-218604A2A4A5}" type="slidenum">
              <a:rPr lang="en-US" smtClean="0"/>
              <a:t>‹#›</a:t>
            </a:fld>
            <a:endParaRPr lang="en-US"/>
          </a:p>
        </p:txBody>
      </p:sp>
    </p:spTree>
    <p:extLst>
      <p:ext uri="{BB962C8B-B14F-4D97-AF65-F5344CB8AC3E}">
        <p14:creationId xmlns:p14="http://schemas.microsoft.com/office/powerpoint/2010/main" val="1359506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81"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81"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2145096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81"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81"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3304981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264362"/>
            <a:ext cx="7745505" cy="4007555"/>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366962"/>
            <a:ext cx="7756263" cy="739355"/>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200463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3"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5"/>
            <a:ext cx="7734747" cy="1500187"/>
          </a:xfrm>
          <a:prstGeom prst="rect">
            <a:avLst/>
          </a:prstGeom>
        </p:spPr>
        <p:txBody>
          <a:bodyPr anchor="t"/>
          <a:lstStyle>
            <a:lvl1pPr marL="0" indent="0" algn="ctr">
              <a:buNone/>
              <a:defRPr sz="2000">
                <a:solidFill>
                  <a:srgbClr val="595959"/>
                </a:solidFill>
                <a:latin typeface="Arial"/>
                <a:cs typeface="Aria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079044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295741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3"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91"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80"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343161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4" y="559405"/>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4"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Tree>
    <p:extLst>
      <p:ext uri="{BB962C8B-B14F-4D97-AF65-F5344CB8AC3E}">
        <p14:creationId xmlns:p14="http://schemas.microsoft.com/office/powerpoint/2010/main" val="1780082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8"/>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1"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Tree>
    <p:extLst>
      <p:ext uri="{BB962C8B-B14F-4D97-AF65-F5344CB8AC3E}">
        <p14:creationId xmlns:p14="http://schemas.microsoft.com/office/powerpoint/2010/main" val="3141695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79627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80"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35496325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63B1EB-8622-40A7-BBFC-77CCCA7D7EC4}" type="datetime1">
              <a:rPr lang="en-US" smtClean="0"/>
              <a:t>11/15/2024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63600252"/>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861441"/>
            <a:ext cx="7745505" cy="3170264"/>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570156"/>
            <a:ext cx="7756263" cy="1054250"/>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37380079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63B1EB-8622-40A7-BBFC-77CCCA7D7EC4}" type="datetime1">
              <a:rPr lang="en-US" smtClean="0"/>
              <a:t>11/15/2024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32493639"/>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3B1EB-8622-40A7-BBFC-77CCCA7D7EC4}" type="datetime1">
              <a:rPr lang="en-US" smtClean="0"/>
              <a:t>11/15/2024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14328435"/>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3B1EB-8622-40A7-BBFC-77CCCA7D7EC4}" type="datetime1">
              <a:rPr lang="en-US" smtClean="0"/>
              <a:t>11/15/2024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43688483"/>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63B1EB-8622-40A7-BBFC-77CCCA7D7EC4}" type="datetime1">
              <a:rPr lang="en-US" smtClean="0"/>
              <a:t>11/15/2024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8107773"/>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63B1EB-8622-40A7-BBFC-77CCCA7D7EC4}" type="datetime1">
              <a:rPr lang="en-US" smtClean="0"/>
              <a:t>11/15/2024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43453674"/>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3B1EB-8622-40A7-BBFC-77CCCA7D7EC4}" type="datetime1">
              <a:rPr lang="en-US" smtClean="0"/>
              <a:t>11/15/2024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19753476"/>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3B1EB-8622-40A7-BBFC-77CCCA7D7EC4}" type="datetime1">
              <a:rPr lang="en-US" smtClean="0"/>
              <a:t>11/15/2024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30943970"/>
      </p:ext>
    </p:extLst>
  </p:cSld>
  <p:clrMapOvr>
    <a:masterClrMapping/>
  </p:clrMapOvr>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3B1EB-8622-40A7-BBFC-77CCCA7D7EC4}" type="datetime1">
              <a:rPr lang="en-US" smtClean="0"/>
              <a:t>11/15/2024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2750036"/>
      </p:ext>
    </p:extLst>
  </p:cSld>
  <p:clrMapOvr>
    <a:masterClrMapping/>
  </p:clrMapOvr>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63B1EB-8622-40A7-BBFC-77CCCA7D7EC4}" type="datetime1">
              <a:rPr lang="en-US" smtClean="0"/>
              <a:t>11/15/2024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23548299"/>
      </p:ext>
    </p:extLst>
  </p:cSld>
  <p:clrMapOvr>
    <a:masterClrMapping/>
  </p:clrMapOvr>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63B1EB-8622-40A7-BBFC-77CCCA7D7EC4}" type="datetime1">
              <a:rPr lang="en-US" smtClean="0"/>
              <a:t>11/15/2024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21664250"/>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3"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5"/>
            <a:ext cx="7734747" cy="1500187"/>
          </a:xfrm>
          <a:prstGeom prst="rect">
            <a:avLst/>
          </a:prstGeom>
        </p:spPr>
        <p:txBody>
          <a:bodyPr anchor="t"/>
          <a:lstStyle>
            <a:lvl1pPr marL="0" indent="0" algn="ctr">
              <a:buNone/>
              <a:defRPr sz="2000">
                <a:solidFill>
                  <a:srgbClr val="595959"/>
                </a:solidFill>
                <a:latin typeface="Arial"/>
                <a:cs typeface="Aria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232577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Slide - FB Campus">
    <p:spTree>
      <p:nvGrpSpPr>
        <p:cNvPr id="1" name=""/>
        <p:cNvGrpSpPr/>
        <p:nvPr/>
      </p:nvGrpSpPr>
      <p:grpSpPr>
        <a:xfrm>
          <a:off x="0" y="0"/>
          <a:ext cx="0" cy="0"/>
          <a:chOff x="0" y="0"/>
          <a:chExt cx="0" cy="0"/>
        </a:xfrm>
      </p:grpSpPr>
      <p:pic>
        <p:nvPicPr>
          <p:cNvPr id="10" name="Picture 9" descr="A picture containing sign&#10;&#10;Description automatically generated">
            <a:extLst>
              <a:ext uri="{FF2B5EF4-FFF2-40B4-BE49-F238E27FC236}">
                <a16:creationId xmlns:a16="http://schemas.microsoft.com/office/drawing/2014/main" id="{8AAEDA5C-62BF-4B4E-8FFB-CE20A9DE344D}"/>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2" name="Date Placeholder 1">
            <a:extLst>
              <a:ext uri="{FF2B5EF4-FFF2-40B4-BE49-F238E27FC236}">
                <a16:creationId xmlns:a16="http://schemas.microsoft.com/office/drawing/2014/main" id="{2D9AF850-7987-AF49-840F-16BC6BFAE8B9}"/>
              </a:ext>
            </a:extLst>
          </p:cNvPr>
          <p:cNvSpPr>
            <a:spLocks noGrp="1"/>
          </p:cNvSpPr>
          <p:nvPr>
            <p:ph type="dt" sz="half" idx="10"/>
          </p:nvPr>
        </p:nvSpPr>
        <p:spPr/>
        <p:txBody>
          <a:bodyPr/>
          <a:lstStyle/>
          <a:p>
            <a:fld id="{FDCEE23A-51A8-43B8-99B9-69A09C80768C}" type="datetime1">
              <a:rPr lang="en-US" smtClean="0"/>
              <a:t>11/15/2024</a:t>
            </a:fld>
            <a:endParaRPr lang="en-US"/>
          </a:p>
        </p:txBody>
      </p:sp>
      <p:sp>
        <p:nvSpPr>
          <p:cNvPr id="3" name="Footer Placeholder 2">
            <a:extLst>
              <a:ext uri="{FF2B5EF4-FFF2-40B4-BE49-F238E27FC236}">
                <a16:creationId xmlns:a16="http://schemas.microsoft.com/office/drawing/2014/main" id="{A9963846-3C4E-2146-B728-7439964DE37B}"/>
              </a:ext>
            </a:extLst>
          </p:cNvPr>
          <p:cNvSpPr>
            <a:spLocks noGrp="1"/>
          </p:cNvSpPr>
          <p:nvPr>
            <p:ph type="ftr" sz="quarter" idx="11"/>
          </p:nvPr>
        </p:nvSpPr>
        <p:spPr>
          <a:xfrm>
            <a:off x="5841497" y="6356353"/>
            <a:ext cx="3086100" cy="365125"/>
          </a:xfrm>
        </p:spPr>
        <p:txBody>
          <a:bodyPr/>
          <a:lstStyle/>
          <a:p>
            <a:endParaRPr lang="en-US" dirty="0"/>
          </a:p>
        </p:txBody>
      </p:sp>
      <p:sp>
        <p:nvSpPr>
          <p:cNvPr id="8" name="Title 1">
            <a:extLst>
              <a:ext uri="{FF2B5EF4-FFF2-40B4-BE49-F238E27FC236}">
                <a16:creationId xmlns:a16="http://schemas.microsoft.com/office/drawing/2014/main" id="{C5E8D9E8-CC97-C446-9F8B-57B6EC01CD22}"/>
              </a:ext>
            </a:extLst>
          </p:cNvPr>
          <p:cNvSpPr>
            <a:spLocks noGrp="1"/>
          </p:cNvSpPr>
          <p:nvPr>
            <p:ph type="ctrTitle" hasCustomPrompt="1"/>
          </p:nvPr>
        </p:nvSpPr>
        <p:spPr>
          <a:xfrm>
            <a:off x="270285" y="601091"/>
            <a:ext cx="3225952"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title</a:t>
            </a:r>
          </a:p>
        </p:txBody>
      </p:sp>
      <p:sp>
        <p:nvSpPr>
          <p:cNvPr id="9" name="Subtitle 2">
            <a:extLst>
              <a:ext uri="{FF2B5EF4-FFF2-40B4-BE49-F238E27FC236}">
                <a16:creationId xmlns:a16="http://schemas.microsoft.com/office/drawing/2014/main" id="{4FB750C1-95FE-744D-8B30-2BA9ACDBDD6A}"/>
              </a:ext>
            </a:extLst>
          </p:cNvPr>
          <p:cNvSpPr>
            <a:spLocks noGrp="1"/>
          </p:cNvSpPr>
          <p:nvPr>
            <p:ph type="subTitle" idx="1" hasCustomPrompt="1"/>
          </p:nvPr>
        </p:nvSpPr>
        <p:spPr>
          <a:xfrm>
            <a:off x="270285" y="3137687"/>
            <a:ext cx="3225952" cy="1752600"/>
          </a:xfrm>
          <a:prstGeom prst="rect">
            <a:avLst/>
          </a:prstGeom>
        </p:spPr>
        <p:txBody>
          <a:bodyPr/>
          <a:lstStyle>
            <a:lvl1pPr marL="0" indent="0" algn="l">
              <a:buNone/>
              <a:defRPr>
                <a:solidFill>
                  <a:schemeClr val="bg2">
                    <a:lumMod val="90000"/>
                  </a:schemeClr>
                </a:solidFill>
                <a:effectLst>
                  <a:outerShdw blurRad="34925" dist="12700" dir="14400000" rotWithShape="0">
                    <a:prstClr val="black">
                      <a:alpha val="21000"/>
                    </a:prstClr>
                  </a:outerShdw>
                </a:effectLst>
                <a:latin typeface="Arial"/>
                <a:cs typeface="Aria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subtitle</a:t>
            </a:r>
          </a:p>
        </p:txBody>
      </p:sp>
    </p:spTree>
    <p:extLst>
      <p:ext uri="{BB962C8B-B14F-4D97-AF65-F5344CB8AC3E}">
        <p14:creationId xmlns:p14="http://schemas.microsoft.com/office/powerpoint/2010/main" val="38955133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970E22F-9224-064A-A271-69E5FEEF6127}"/>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9" name="Content Placeholder 2">
            <a:extLst>
              <a:ext uri="{FF2B5EF4-FFF2-40B4-BE49-F238E27FC236}">
                <a16:creationId xmlns:a16="http://schemas.microsoft.com/office/drawing/2014/main" id="{FF488C0E-02BE-5C49-A846-3FF4F3CAA090}"/>
              </a:ext>
            </a:extLst>
          </p:cNvPr>
          <p:cNvSpPr>
            <a:spLocks noGrp="1"/>
          </p:cNvSpPr>
          <p:nvPr>
            <p:ph idx="13"/>
          </p:nvPr>
        </p:nvSpPr>
        <p:spPr>
          <a:xfrm>
            <a:off x="628650" y="1825625"/>
            <a:ext cx="7886700" cy="3474508"/>
          </a:xfrm>
          <a:prstGeom prst="rect">
            <a:avLst/>
          </a:prstGeom>
        </p:spPr>
        <p:txBody>
          <a:bodyPr/>
          <a:lstStyle>
            <a:lvl1pPr marL="91438"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endParaRPr lang="en-US" dirty="0"/>
          </a:p>
        </p:txBody>
      </p:sp>
      <p:sp>
        <p:nvSpPr>
          <p:cNvPr id="5" name="Title 10">
            <a:extLst>
              <a:ext uri="{FF2B5EF4-FFF2-40B4-BE49-F238E27FC236}">
                <a16:creationId xmlns:a16="http://schemas.microsoft.com/office/drawing/2014/main" id="{EEDCBAB3-98DE-EC4A-8C36-31C335D490BE}"/>
              </a:ext>
            </a:extLst>
          </p:cNvPr>
          <p:cNvSpPr>
            <a:spLocks noGrp="1"/>
          </p:cNvSpPr>
          <p:nvPr>
            <p:ph type="title" hasCustomPrompt="1"/>
          </p:nvPr>
        </p:nvSpPr>
        <p:spPr>
          <a:xfrm>
            <a:off x="640754" y="503617"/>
            <a:ext cx="7874597" cy="1054250"/>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title</a:t>
            </a:r>
          </a:p>
        </p:txBody>
      </p:sp>
      <p:sp>
        <p:nvSpPr>
          <p:cNvPr id="2" name="TextBox 1">
            <a:extLst>
              <a:ext uri="{FF2B5EF4-FFF2-40B4-BE49-F238E27FC236}">
                <a16:creationId xmlns:a16="http://schemas.microsoft.com/office/drawing/2014/main" id="{02C32118-717F-E8D7-758F-CC02DF5773B5}"/>
              </a:ext>
            </a:extLst>
          </p:cNvPr>
          <p:cNvSpPr txBox="1"/>
          <p:nvPr userDrawn="1"/>
        </p:nvSpPr>
        <p:spPr>
          <a:xfrm>
            <a:off x="3396253" y="6354383"/>
            <a:ext cx="1997039" cy="369332"/>
          </a:xfrm>
          <a:prstGeom prst="rect">
            <a:avLst/>
          </a:prstGeom>
          <a:noFill/>
        </p:spPr>
        <p:txBody>
          <a:bodyPr wrap="square" rtlCol="0">
            <a:spAutoFit/>
          </a:bodyPr>
          <a:lstStyle/>
          <a:p>
            <a:pPr algn="ctr"/>
            <a:r>
              <a:rPr lang="en-US" sz="1800" b="1" dirty="0">
                <a:solidFill>
                  <a:schemeClr val="bg1"/>
                </a:solidFill>
              </a:rPr>
              <a:t>Slide </a:t>
            </a:r>
            <a:fld id="{516406A2-97A8-488C-8CAB-2CED66D760D7}" type="slidenum">
              <a:rPr lang="en-US" sz="1800" b="1" smtClean="0">
                <a:solidFill>
                  <a:schemeClr val="bg1"/>
                </a:solidFill>
              </a:rPr>
              <a:pPr algn="ctr"/>
              <a:t>‹#›</a:t>
            </a:fld>
            <a:r>
              <a:rPr lang="en-US" sz="1800" b="1" dirty="0">
                <a:solidFill>
                  <a:schemeClr val="bg1"/>
                </a:solidFill>
              </a:rPr>
              <a:t> of 20</a:t>
            </a:r>
          </a:p>
        </p:txBody>
      </p:sp>
    </p:spTree>
    <p:extLst>
      <p:ext uri="{BB962C8B-B14F-4D97-AF65-F5344CB8AC3E}">
        <p14:creationId xmlns:p14="http://schemas.microsoft.com/office/powerpoint/2010/main" val="27312287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970E22F-9224-064A-A271-69E5FEEF6127}"/>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9" name="Content Placeholder 2">
            <a:extLst>
              <a:ext uri="{FF2B5EF4-FFF2-40B4-BE49-F238E27FC236}">
                <a16:creationId xmlns:a16="http://schemas.microsoft.com/office/drawing/2014/main" id="{FF488C0E-02BE-5C49-A846-3FF4F3CAA090}"/>
              </a:ext>
            </a:extLst>
          </p:cNvPr>
          <p:cNvSpPr>
            <a:spLocks noGrp="1"/>
          </p:cNvSpPr>
          <p:nvPr>
            <p:ph idx="13"/>
          </p:nvPr>
        </p:nvSpPr>
        <p:spPr>
          <a:xfrm>
            <a:off x="628650" y="1825625"/>
            <a:ext cx="7886700" cy="3474508"/>
          </a:xfrm>
          <a:prstGeom prst="rect">
            <a:avLst/>
          </a:prstGeom>
        </p:spPr>
        <p:txBody>
          <a:bodyPr/>
          <a:lstStyle>
            <a:lvl1pPr marL="91438"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endParaRPr lang="en-US" dirty="0"/>
          </a:p>
        </p:txBody>
      </p:sp>
      <p:sp>
        <p:nvSpPr>
          <p:cNvPr id="5" name="Title 10">
            <a:extLst>
              <a:ext uri="{FF2B5EF4-FFF2-40B4-BE49-F238E27FC236}">
                <a16:creationId xmlns:a16="http://schemas.microsoft.com/office/drawing/2014/main" id="{EEDCBAB3-98DE-EC4A-8C36-31C335D490BE}"/>
              </a:ext>
            </a:extLst>
          </p:cNvPr>
          <p:cNvSpPr>
            <a:spLocks noGrp="1"/>
          </p:cNvSpPr>
          <p:nvPr>
            <p:ph type="title" hasCustomPrompt="1"/>
          </p:nvPr>
        </p:nvSpPr>
        <p:spPr>
          <a:xfrm>
            <a:off x="640754" y="503617"/>
            <a:ext cx="7874597" cy="1054250"/>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title</a:t>
            </a:r>
          </a:p>
        </p:txBody>
      </p:sp>
      <p:sp>
        <p:nvSpPr>
          <p:cNvPr id="2" name="TextBox 1">
            <a:extLst>
              <a:ext uri="{FF2B5EF4-FFF2-40B4-BE49-F238E27FC236}">
                <a16:creationId xmlns:a16="http://schemas.microsoft.com/office/drawing/2014/main" id="{02C32118-717F-E8D7-758F-CC02DF5773B5}"/>
              </a:ext>
            </a:extLst>
          </p:cNvPr>
          <p:cNvSpPr txBox="1"/>
          <p:nvPr userDrawn="1"/>
        </p:nvSpPr>
        <p:spPr>
          <a:xfrm>
            <a:off x="3396253" y="6354383"/>
            <a:ext cx="1997039" cy="369332"/>
          </a:xfrm>
          <a:prstGeom prst="rect">
            <a:avLst/>
          </a:prstGeom>
          <a:noFill/>
        </p:spPr>
        <p:txBody>
          <a:bodyPr wrap="square" rtlCol="0">
            <a:spAutoFit/>
          </a:bodyPr>
          <a:lstStyle/>
          <a:p>
            <a:pPr algn="ctr"/>
            <a:r>
              <a:rPr lang="en-US" sz="1800" b="1" dirty="0">
                <a:solidFill>
                  <a:schemeClr val="bg1"/>
                </a:solidFill>
              </a:rPr>
              <a:t>Slide </a:t>
            </a:r>
            <a:fld id="{516406A2-97A8-488C-8CAB-2CED66D760D7}" type="slidenum">
              <a:rPr lang="en-US" sz="1800" b="1" smtClean="0">
                <a:solidFill>
                  <a:schemeClr val="bg1"/>
                </a:solidFill>
              </a:rPr>
              <a:pPr algn="ctr"/>
              <a:t>‹#›</a:t>
            </a:fld>
            <a:r>
              <a:rPr lang="en-US" sz="1800" b="1" dirty="0">
                <a:solidFill>
                  <a:schemeClr val="bg1"/>
                </a:solidFill>
              </a:rPr>
              <a:t> of 17</a:t>
            </a:r>
          </a:p>
        </p:txBody>
      </p:sp>
    </p:spTree>
    <p:extLst>
      <p:ext uri="{BB962C8B-B14F-4D97-AF65-F5344CB8AC3E}">
        <p14:creationId xmlns:p14="http://schemas.microsoft.com/office/powerpoint/2010/main" val="285256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4006892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3"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91"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80"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1502016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4" y="559405"/>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4"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Tree>
    <p:extLst>
      <p:ext uri="{BB962C8B-B14F-4D97-AF65-F5344CB8AC3E}">
        <p14:creationId xmlns:p14="http://schemas.microsoft.com/office/powerpoint/2010/main" val="1735802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8"/>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1"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Tree>
    <p:extLst>
      <p:ext uri="{BB962C8B-B14F-4D97-AF65-F5344CB8AC3E}">
        <p14:creationId xmlns:p14="http://schemas.microsoft.com/office/powerpoint/2010/main" val="2759420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128692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80"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2810012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jpe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6" Type="http://schemas.openxmlformats.org/officeDocument/2006/relationships/image" Target="../media/image5.jpg"/><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theme" Target="../theme/theme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3869906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3753889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3B1EB-8622-40A7-BBFC-77CCCA7D7EC4}" type="datetime1">
              <a:rPr lang="en-US" smtClean="0"/>
              <a:t>11/15/2024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pic>
        <p:nvPicPr>
          <p:cNvPr id="7" name="Picture 6" descr="A close up of a logo&#10;&#10;Description automatically generated">
            <a:extLst>
              <a:ext uri="{FF2B5EF4-FFF2-40B4-BE49-F238E27FC236}">
                <a16:creationId xmlns:a16="http://schemas.microsoft.com/office/drawing/2014/main" id="{BA2228E2-A69C-F896-4E12-3B34C68FAB84}"/>
              </a:ext>
            </a:extLst>
          </p:cNvPr>
          <p:cNvPicPr>
            <a:picLocks noChangeAspect="1"/>
          </p:cNvPicPr>
          <p:nvPr userDrawn="1"/>
        </p:nvPicPr>
        <p:blipFill>
          <a:blip r:embed="rId16"/>
          <a:stretch>
            <a:fillRect/>
          </a:stretch>
        </p:blipFill>
        <p:spPr>
          <a:xfrm>
            <a:off x="0" y="0"/>
            <a:ext cx="9144000" cy="6858000"/>
          </a:xfrm>
          <a:prstGeom prst="rect">
            <a:avLst/>
          </a:prstGeom>
        </p:spPr>
      </p:pic>
    </p:spTree>
    <p:extLst>
      <p:ext uri="{BB962C8B-B14F-4D97-AF65-F5344CB8AC3E}">
        <p14:creationId xmlns:p14="http://schemas.microsoft.com/office/powerpoint/2010/main" val="136048005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673"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hyperlink" Target="https://ecode360.com/TR1485" TargetMode="External"/><Relationship Id="rId2" Type="http://schemas.openxmlformats.org/officeDocument/2006/relationships/hyperlink" Target="https://ecode360.com/EA3052"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code360.com/EA3052"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ecode360.com/TR1485"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hyperlink" Target="https://llis.nasa.gov/llis_lib/pdf/1009464main1_0641-mr.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186623" y="2197355"/>
            <a:ext cx="5320839" cy="1200230"/>
          </a:xfrm>
        </p:spPr>
        <p:txBody>
          <a:bodyPr>
            <a:noAutofit/>
          </a:bodyPr>
          <a:lstStyle/>
          <a:p>
            <a:pPr eaLnBrk="1" hangingPunct="1"/>
            <a:r>
              <a:rPr lang="en-US" sz="3200" dirty="0">
                <a:latin typeface="Arial" charset="0"/>
                <a:ea typeface="ＭＳ Ｐゴシック" charset="0"/>
              </a:rPr>
              <a:t>Using Transformers to Check a Document for Completeness and Consistency</a:t>
            </a:r>
          </a:p>
        </p:txBody>
      </p:sp>
      <p:sp>
        <p:nvSpPr>
          <p:cNvPr id="15362" name="Rectangle 3"/>
          <p:cNvSpPr>
            <a:spLocks noGrp="1" noChangeArrowheads="1"/>
          </p:cNvSpPr>
          <p:nvPr>
            <p:ph type="subTitle" idx="1"/>
          </p:nvPr>
        </p:nvSpPr>
        <p:spPr>
          <a:xfrm>
            <a:off x="186621" y="3732729"/>
            <a:ext cx="4058106" cy="1752600"/>
          </a:xfrm>
        </p:spPr>
        <p:txBody>
          <a:bodyPr/>
          <a:lstStyle/>
          <a:p>
            <a:pPr eaLnBrk="1" hangingPunct="1"/>
            <a:r>
              <a:rPr lang="en-US" sz="2400" dirty="0">
                <a:latin typeface="Arial" charset="0"/>
                <a:ea typeface="ＭＳ Ｐゴシック" charset="0"/>
              </a:rPr>
              <a:t>Michael </a:t>
            </a:r>
            <a:r>
              <a:rPr lang="en-US" sz="2400">
                <a:latin typeface="Arial" charset="0"/>
                <a:ea typeface="ＭＳ Ｐゴシック" charset="0"/>
              </a:rPr>
              <a:t>Wacey</a:t>
            </a:r>
            <a:endParaRPr lang="en-US" sz="2400" dirty="0">
              <a:latin typeface="Arial" charset="0"/>
              <a:ea typeface="ＭＳ Ｐゴシック" charset="0"/>
            </a:endParaRPr>
          </a:p>
        </p:txBody>
      </p:sp>
      <p:sp>
        <p:nvSpPr>
          <p:cNvPr id="15365" name="Slide Number Placeholder 1"/>
          <p:cNvSpPr>
            <a:spLocks noGrp="1"/>
          </p:cNvSpPr>
          <p:nvPr>
            <p:ph type="sldNum" sz="quarter" idx="4294967295"/>
          </p:nvPr>
        </p:nvSpPr>
        <p:spPr>
          <a:xfrm>
            <a:off x="7010400" y="6356354"/>
            <a:ext cx="21336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D932FA0-379F-A34C-A330-38314102EBC0}" type="slidenum">
              <a:rPr lang="en-US" sz="1400">
                <a:solidFill>
                  <a:prstClr val="black"/>
                </a:solidFill>
              </a:rPr>
              <a:pPr/>
              <a:t>1</a:t>
            </a:fld>
            <a:endParaRPr lang="en-US" sz="1400" dirty="0">
              <a:solidFill>
                <a:prstClr val="black"/>
              </a:solidFill>
            </a:endParaRPr>
          </a:p>
        </p:txBody>
      </p:sp>
    </p:spTree>
    <p:extLst>
      <p:ext uri="{BB962C8B-B14F-4D97-AF65-F5344CB8AC3E}">
        <p14:creationId xmlns:p14="http://schemas.microsoft.com/office/powerpoint/2010/main" val="782424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645795"/>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Gemelli, A., Biswas, S., </a:t>
                      </a:r>
                      <a:r>
                        <a:rPr lang="en-US" sz="1200" kern="1200" dirty="0" err="1">
                          <a:solidFill>
                            <a:schemeClr val="tx1"/>
                          </a:solidFill>
                          <a:effectLst/>
                          <a:latin typeface="+mn-lt"/>
                          <a:ea typeface="+mn-ea"/>
                          <a:cs typeface="Arial" panose="020B0604020202020204" pitchFamily="34" charset="0"/>
                        </a:rPr>
                        <a:t>Civitelli</a:t>
                      </a:r>
                      <a:r>
                        <a:rPr lang="en-US" sz="1200" kern="1200" dirty="0">
                          <a:solidFill>
                            <a:schemeClr val="tx1"/>
                          </a:solidFill>
                          <a:effectLst/>
                          <a:latin typeface="+mn-lt"/>
                          <a:ea typeface="+mn-ea"/>
                          <a:cs typeface="Arial" panose="020B0604020202020204" pitchFamily="34" charset="0"/>
                        </a:rPr>
                        <a:t>, E., </a:t>
                      </a:r>
                      <a:r>
                        <a:rPr lang="en-US" sz="1200" kern="1200" dirty="0" err="1">
                          <a:solidFill>
                            <a:schemeClr val="tx1"/>
                          </a:solidFill>
                          <a:effectLst/>
                          <a:latin typeface="+mn-lt"/>
                          <a:ea typeface="+mn-ea"/>
                          <a:cs typeface="Arial" panose="020B0604020202020204" pitchFamily="34" charset="0"/>
                        </a:rPr>
                        <a:t>Lladós</a:t>
                      </a:r>
                      <a:r>
                        <a:rPr lang="en-US" sz="1200" kern="1200" dirty="0">
                          <a:solidFill>
                            <a:schemeClr val="tx1"/>
                          </a:solidFill>
                          <a:effectLst/>
                          <a:latin typeface="+mn-lt"/>
                          <a:ea typeface="+mn-ea"/>
                          <a:cs typeface="Arial" panose="020B0604020202020204" pitchFamily="34" charset="0"/>
                        </a:rPr>
                        <a:t>, J., &amp; </a:t>
                      </a:r>
                      <a:r>
                        <a:rPr lang="en-US" sz="1200" kern="1200" dirty="0" err="1">
                          <a:solidFill>
                            <a:schemeClr val="tx1"/>
                          </a:solidFill>
                          <a:effectLst/>
                          <a:latin typeface="+mn-lt"/>
                          <a:ea typeface="+mn-ea"/>
                          <a:cs typeface="Arial" panose="020B0604020202020204" pitchFamily="34" charset="0"/>
                        </a:rPr>
                        <a:t>Marinai</a:t>
                      </a:r>
                      <a:r>
                        <a:rPr lang="en-US" sz="1200" kern="1200" dirty="0">
                          <a:solidFill>
                            <a:schemeClr val="tx1"/>
                          </a:solidFill>
                          <a:effectLst/>
                          <a:latin typeface="+mn-lt"/>
                          <a:ea typeface="+mn-ea"/>
                          <a:cs typeface="Arial" panose="020B0604020202020204" pitchFamily="34" charset="0"/>
                        </a:rPr>
                        <a:t>, S. (2022). Doc2Graph: a Task Agnostic Document Understanding Framework based on Graph Neural Networks. (). Ithaca: Cornell University Library, arXiv.org. 10.48550/arxiv.2208.11168 Retrieved from Publicly Available Content Database https://www.proquest.com/docview/2706457673/abstract/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Historically documents have been understood as they relate to specific tasks.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article takes a structural approach to understanding documents using GNNs.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approach is applied to form and invoice understanding.</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9</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Graph Neural Networks (GNN)</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article compares the GNN approach to existing approaches.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have a good F1 on forms (0.82 vs 0.81) and a better F1 (0.37 vs 0.31) on invoices.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But they only need 6.2 x 10</a:t>
                      </a:r>
                      <a:r>
                        <a:rPr lang="en-US" sz="1200" kern="1200" baseline="30000" dirty="0">
                          <a:solidFill>
                            <a:schemeClr val="tx1"/>
                          </a:solidFill>
                          <a:effectLst/>
                          <a:latin typeface="+mn-lt"/>
                          <a:ea typeface="+mn-ea"/>
                          <a:cs typeface="Arial" panose="020B0604020202020204" pitchFamily="34" charset="0"/>
                        </a:rPr>
                        <a:t>6</a:t>
                      </a:r>
                      <a:r>
                        <a:rPr lang="en-US" sz="1200" kern="1200" dirty="0">
                          <a:solidFill>
                            <a:schemeClr val="tx1"/>
                          </a:solidFill>
                          <a:effectLst/>
                          <a:latin typeface="+mn-lt"/>
                          <a:ea typeface="+mn-ea"/>
                          <a:cs typeface="Arial" panose="020B0604020202020204" pitchFamily="34" charset="0"/>
                        </a:rPr>
                        <a:t> parameters vs 138 x 10</a:t>
                      </a:r>
                      <a:r>
                        <a:rPr lang="en-US" sz="1200" kern="1200" baseline="30000" dirty="0">
                          <a:solidFill>
                            <a:schemeClr val="tx1"/>
                          </a:solidFill>
                          <a:effectLst/>
                          <a:latin typeface="+mn-lt"/>
                          <a:ea typeface="+mn-ea"/>
                          <a:cs typeface="Arial" panose="020B0604020202020204" pitchFamily="34" charset="0"/>
                        </a:rPr>
                        <a:t>6</a:t>
                      </a:r>
                      <a:r>
                        <a:rPr lang="en-US" sz="1200" kern="1200" dirty="0">
                          <a:solidFill>
                            <a:schemeClr val="tx1"/>
                          </a:solidFill>
                          <a:effectLst/>
                          <a:latin typeface="+mn-lt"/>
                          <a:ea typeface="+mn-ea"/>
                          <a:cs typeface="Arial" panose="020B0604020202020204" pitchFamily="34" charset="0"/>
                        </a:rPr>
                        <a:t> parameters.</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13</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 had planned to use GNNs to process the documents, and this seems very related to that.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It provides me with a start on how to process documents into a form that can be used for consistency and completeness checks.</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17</a:t>
                      </a:r>
                    </a:p>
                    <a:p>
                      <a:pPr marL="0" algn="ctr" defTabSz="457200" rtl="0" eaLnBrk="1" latinLnBrk="0" hangingPunct="1"/>
                      <a:endParaRPr lang="en-US" sz="1200" b="0" kern="1200" dirty="0">
                        <a:solidFill>
                          <a:schemeClr val="dk1"/>
                        </a:solidFill>
                        <a:latin typeface="+mn-lt"/>
                        <a:ea typeface="+mn-ea"/>
                        <a:cs typeface="Arial" panose="020B0604020202020204" pitchFamily="34" charset="0"/>
                      </a:endParaRPr>
                    </a:p>
                    <a:p>
                      <a:pPr marL="0" algn="ctr" defTabSz="457200" rtl="0" eaLnBrk="1" latinLnBrk="0" hangingPunct="1"/>
                      <a:r>
                        <a:rPr lang="en-US" sz="1200" b="0" kern="1200" dirty="0">
                          <a:solidFill>
                            <a:schemeClr val="dk1"/>
                          </a:solidFill>
                          <a:latin typeface="+mn-lt"/>
                          <a:ea typeface="+mn-ea"/>
                          <a:cs typeface="Arial" panose="020B0604020202020204" pitchFamily="34" charset="0"/>
                        </a:rPr>
                        <a:t>23</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(2 of 5)</a:t>
            </a:r>
          </a:p>
        </p:txBody>
      </p:sp>
    </p:spTree>
    <p:extLst>
      <p:ext uri="{BB962C8B-B14F-4D97-AF65-F5344CB8AC3E}">
        <p14:creationId xmlns:p14="http://schemas.microsoft.com/office/powerpoint/2010/main" val="1676717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64489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Yang, J., Yoon, S., Kim, B., &amp; Lee, H. (2024). FIZZ: Factual Inconsistency Detection by Zoom-in Summary and Zoom-out Document. </a:t>
                      </a:r>
                      <a:r>
                        <a:rPr lang="en-US" sz="1200" kern="1200" dirty="0" err="1">
                          <a:solidFill>
                            <a:schemeClr val="tx1"/>
                          </a:solidFill>
                          <a:effectLst/>
                          <a:latin typeface="+mn-lt"/>
                          <a:ea typeface="+mn-ea"/>
                          <a:cs typeface="Arial" panose="020B0604020202020204" pitchFamily="34" charset="0"/>
                        </a:rPr>
                        <a:t>arXiv</a:t>
                      </a:r>
                      <a:r>
                        <a:rPr lang="en-US" sz="1200" kern="1200" dirty="0">
                          <a:solidFill>
                            <a:schemeClr val="tx1"/>
                          </a:solidFill>
                          <a:effectLst/>
                          <a:latin typeface="+mn-lt"/>
                          <a:ea typeface="+mn-ea"/>
                          <a:cs typeface="Arial" panose="020B0604020202020204" pitchFamily="34" charset="0"/>
                        </a:rPr>
                        <a:t> (Cornell University), 10.48550/arxiv.2404.11184</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A new approach to check that the summary of a document is consistent with a document.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Break the summary down into Atomic Facts.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Compare Atomic Facts to the original document.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16</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Natural Language Inference (NLI)</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only looked at article and news domains, no results for other domains.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tool does not create the summaries.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Higher interpretability by breaking it down into Atomic Facts.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FIZZ performed with highest average accuracy (71.2) on two standard data sets (</a:t>
                      </a:r>
                      <a:r>
                        <a:rPr lang="en-US" sz="1200" kern="1200" dirty="0" err="1">
                          <a:solidFill>
                            <a:schemeClr val="tx1"/>
                          </a:solidFill>
                          <a:effectLst/>
                          <a:latin typeface="+mn-lt"/>
                          <a:ea typeface="+mn-ea"/>
                          <a:cs typeface="Arial" panose="020B0604020202020204" pitchFamily="34" charset="0"/>
                        </a:rPr>
                        <a:t>AggreFact-Cnn</a:t>
                      </a:r>
                      <a:r>
                        <a:rPr lang="en-US" sz="1200" kern="1200" dirty="0">
                          <a:solidFill>
                            <a:schemeClr val="tx1"/>
                          </a:solidFill>
                          <a:effectLst/>
                          <a:latin typeface="+mn-lt"/>
                          <a:ea typeface="+mn-ea"/>
                          <a:cs typeface="Arial" panose="020B0604020202020204" pitchFamily="34" charset="0"/>
                        </a:rPr>
                        <a:t>, </a:t>
                      </a:r>
                      <a:r>
                        <a:rPr lang="en-US" sz="1200" kern="1200" dirty="0" err="1">
                          <a:solidFill>
                            <a:schemeClr val="tx1"/>
                          </a:solidFill>
                          <a:effectLst/>
                          <a:latin typeface="+mn-lt"/>
                          <a:ea typeface="+mn-ea"/>
                          <a:cs typeface="Arial" panose="020B0604020202020204" pitchFamily="34" charset="0"/>
                        </a:rPr>
                        <a:t>AggreFact-XSum</a:t>
                      </a:r>
                      <a:r>
                        <a:rPr lang="en-US" sz="1200" kern="1200" dirty="0">
                          <a:solidFill>
                            <a:schemeClr val="tx1"/>
                          </a:solidFill>
                          <a:effectLst/>
                          <a:latin typeface="+mn-lt"/>
                          <a:ea typeface="+mn-ea"/>
                          <a:cs typeface="Arial" panose="020B0604020202020204" pitchFamily="34" charset="0"/>
                        </a:rPr>
                        <a: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13</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14</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will be useful to break a document down for analysis, into the Atomic Facts.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approach works well but is slow.</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15</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7</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(3 of 5)</a:t>
            </a:r>
          </a:p>
        </p:txBody>
      </p:sp>
    </p:spTree>
    <p:extLst>
      <p:ext uri="{BB962C8B-B14F-4D97-AF65-F5344CB8AC3E}">
        <p14:creationId xmlns:p14="http://schemas.microsoft.com/office/powerpoint/2010/main" val="1514820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82777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err="1">
                          <a:solidFill>
                            <a:schemeClr val="tx1"/>
                          </a:solidFill>
                          <a:effectLst/>
                          <a:latin typeface="+mn-lt"/>
                          <a:ea typeface="+mn-ea"/>
                          <a:cs typeface="Arial" panose="020B0604020202020204" pitchFamily="34" charset="0"/>
                        </a:rPr>
                        <a:t>Aumiller</a:t>
                      </a:r>
                      <a:r>
                        <a:rPr lang="en-US" sz="1200" kern="1200" dirty="0">
                          <a:solidFill>
                            <a:schemeClr val="tx1"/>
                          </a:solidFill>
                          <a:effectLst/>
                          <a:latin typeface="+mn-lt"/>
                          <a:ea typeface="+mn-ea"/>
                          <a:cs typeface="Arial" panose="020B0604020202020204" pitchFamily="34" charset="0"/>
                        </a:rPr>
                        <a:t>, D., </a:t>
                      </a:r>
                      <a:r>
                        <a:rPr lang="en-US" sz="1200" kern="1200" dirty="0" err="1">
                          <a:solidFill>
                            <a:schemeClr val="tx1"/>
                          </a:solidFill>
                          <a:effectLst/>
                          <a:latin typeface="+mn-lt"/>
                          <a:ea typeface="+mn-ea"/>
                          <a:cs typeface="Arial" panose="020B0604020202020204" pitchFamily="34" charset="0"/>
                        </a:rPr>
                        <a:t>Almasian</a:t>
                      </a:r>
                      <a:r>
                        <a:rPr lang="en-US" sz="1200" kern="1200" dirty="0">
                          <a:solidFill>
                            <a:schemeClr val="tx1"/>
                          </a:solidFill>
                          <a:effectLst/>
                          <a:latin typeface="+mn-lt"/>
                          <a:ea typeface="+mn-ea"/>
                          <a:cs typeface="Arial" panose="020B0604020202020204" pitchFamily="34" charset="0"/>
                        </a:rPr>
                        <a:t>, S., Lackner, S., &amp; Gertz, M. (Jun 21, 2021). Structural text segmentation of legal documents. Paper presented at the 2–11. 10.1145/3462757.3466085</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use LLMs to process legal documents into a standard structure.</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Most previous work focused on sentences while this work focuses on paragraphs.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data they use is Terms of Service from over 70,000 web sites where they have extracted section headings to use as labels.</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12</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23</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Transformers using models from Hugging Face.</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show improvement in errors with their method over prior methods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Ensemble approaches performed better.</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For example, one prior method had an error rate (misclassification of a section) of 32.28 while the authors approach had an error rate of 12.95.</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4</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25</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paper makes it clear that Transformers can be used to understand legal documents and their structure.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There are many references in this paper that will help me.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My expectation had been that paragraphs would be the right unit to work with and this confirms that.</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17</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11</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18</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(4 of 5)</a:t>
            </a:r>
          </a:p>
        </p:txBody>
      </p:sp>
    </p:spTree>
    <p:extLst>
      <p:ext uri="{BB962C8B-B14F-4D97-AF65-F5344CB8AC3E}">
        <p14:creationId xmlns:p14="http://schemas.microsoft.com/office/powerpoint/2010/main" val="2830673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462915"/>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solidFill>
                            <a:schemeClr val="tx1"/>
                          </a:solidFill>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Carbonell, M., Riba, P., Villegas, M., </a:t>
                      </a:r>
                      <a:r>
                        <a:rPr lang="en-US" sz="1200" dirty="0" err="1">
                          <a:solidFill>
                            <a:schemeClr val="tx1"/>
                          </a:solidFill>
                          <a:latin typeface="+mn-lt"/>
                          <a:cs typeface="Arial" panose="020B0604020202020204" pitchFamily="34" charset="0"/>
                        </a:rPr>
                        <a:t>Fornes</a:t>
                      </a:r>
                      <a:r>
                        <a:rPr lang="en-US" sz="1200" dirty="0">
                          <a:solidFill>
                            <a:schemeClr val="tx1"/>
                          </a:solidFill>
                          <a:latin typeface="+mn-lt"/>
                          <a:cs typeface="Arial" panose="020B0604020202020204" pitchFamily="34" charset="0"/>
                        </a:rPr>
                        <a:t>, A., &amp; </a:t>
                      </a:r>
                      <a:r>
                        <a:rPr lang="en-US" sz="1200" dirty="0" err="1">
                          <a:solidFill>
                            <a:schemeClr val="tx1"/>
                          </a:solidFill>
                          <a:latin typeface="+mn-lt"/>
                          <a:cs typeface="Arial" panose="020B0604020202020204" pitchFamily="34" charset="0"/>
                        </a:rPr>
                        <a:t>Llados</a:t>
                      </a:r>
                      <a:r>
                        <a:rPr lang="en-US" sz="1200" dirty="0">
                          <a:solidFill>
                            <a:schemeClr val="tx1"/>
                          </a:solidFill>
                          <a:latin typeface="+mn-lt"/>
                          <a:cs typeface="Arial" panose="020B0604020202020204" pitchFamily="34" charset="0"/>
                        </a:rPr>
                        <a:t>, J. (Jan 10, 2021). Named Entity Recognition and Relation Extraction with Graph Neural Networks in Semi Structured Documents. Paper presented at the 9622–9627. 10.1109/ICPR48806.2021.9412669 https://ieeexplore.ieee.org/document/9412669</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 task is to take a document, group words that relate to an entity, label the entities, and identify pair wise relationships between entities.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They use a GNN to learn how to do these tasks.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They use the FUNSD and IEHHR datasets.</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24</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txBody>
                  <a:tcPr/>
                </a:tc>
                <a:extLst>
                  <a:ext uri="{0D108BD9-81ED-4DB2-BD59-A6C34878D82A}">
                    <a16:rowId xmlns:a16="http://schemas.microsoft.com/office/drawing/2014/main" val="2076857690"/>
                  </a:ext>
                </a:extLst>
              </a:tr>
              <a:tr h="547493">
                <a:tc>
                  <a:txBody>
                    <a:bodyPr/>
                    <a:lstStyle/>
                    <a:p>
                      <a:r>
                        <a:rPr lang="en-US" sz="1200" b="1" dirty="0">
                          <a:solidFill>
                            <a:schemeClr val="tx1"/>
                          </a:solidFill>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dirty="0">
                          <a:solidFill>
                            <a:schemeClr val="tx1"/>
                          </a:solidFill>
                          <a:latin typeface="+mn-lt"/>
                          <a:cs typeface="Arial" panose="020B0604020202020204" pitchFamily="34" charset="0"/>
                        </a:rPr>
                        <a:t>GNN, k-NN, GAT</a:t>
                      </a: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solidFill>
                            <a:schemeClr val="tx1"/>
                          </a:solidFill>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They compare F1 scores for labeling and linking to previous work on the FUNSD data set and show an F1 of 0.64 on labeling and 0.39 on linking which is better for linking but worse for labeling.</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For IEHHR they have 0.53 for labeling and 0.67 for linking but there is no prior work on this data set.</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37</a:t>
                      </a:r>
                    </a:p>
                    <a:p>
                      <a:pPr marL="0" indent="0" algn="ctr">
                        <a:buFont typeface="Arial" panose="020B0604020202020204" pitchFamily="34" charset="0"/>
                        <a:buNone/>
                      </a:pPr>
                      <a:endParaRPr lang="en-US" sz="120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21</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This will provide me with an approach to understand the main entities of the law documents.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This shows how to use a GNN to process a law document.</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16</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12</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(5 of 5)</a:t>
            </a:r>
          </a:p>
        </p:txBody>
      </p:sp>
    </p:spTree>
    <p:extLst>
      <p:ext uri="{BB962C8B-B14F-4D97-AF65-F5344CB8AC3E}">
        <p14:creationId xmlns:p14="http://schemas.microsoft.com/office/powerpoint/2010/main" val="3281784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77165" y="1050294"/>
          <a:ext cx="8789670" cy="3021048"/>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Easttown Code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eCode</a:t>
                      </a:r>
                      <a:r>
                        <a:rPr lang="en-US" sz="1200" dirty="0"/>
                        <a:t> 360 - </a:t>
                      </a:r>
                      <a:r>
                        <a:rPr lang="en-US" sz="1200" dirty="0">
                          <a:hlinkClick r:id="rId2"/>
                        </a:rPr>
                        <a:t>https://ecode360.com/EA3052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The Laws of Easttown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About 1940 to 10/16/2023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4.42 MB and 732 pages and 288,412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9288">
                <a:tc>
                  <a:txBody>
                    <a:bodyPr/>
                    <a:lstStyle/>
                    <a:p>
                      <a:r>
                        <a:rPr lang="en-US"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a:t>Tredyffrin</a:t>
                      </a:r>
                      <a:r>
                        <a:rPr lang="en-US" sz="1200" dirty="0"/>
                        <a:t>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err="1"/>
                        <a:t>eCode</a:t>
                      </a:r>
                      <a:r>
                        <a:rPr lang="en-US" sz="1200" dirty="0"/>
                        <a:t> 360 - </a:t>
                      </a:r>
                      <a:r>
                        <a:rPr lang="en-US" sz="1200" dirty="0">
                          <a:hlinkClick r:id="rId3"/>
                        </a:rPr>
                        <a:t>https://ecode360.com/TR1485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The Laws of </a:t>
                      </a:r>
                      <a:r>
                        <a:rPr lang="en-US" sz="1200" dirty="0" err="1"/>
                        <a:t>Tredyffrin</a:t>
                      </a:r>
                      <a:r>
                        <a:rPr lang="en-US" sz="1200" dirty="0"/>
                        <a:t> Township, Pennsylvania as enacted by the Board of Supervisors.</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Word File</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About 1940 to 6/17/2024</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6.69 MB and 819 pages and 318,231 words</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Y</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9288">
                <a:tc>
                  <a:txBody>
                    <a:bodyPr/>
                    <a:lstStyle/>
                    <a:p>
                      <a:r>
                        <a:rPr lang="en-US" sz="1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8844753"/>
                  </a:ext>
                </a:extLst>
              </a:tr>
            </a:tbl>
          </a:graphicData>
        </a:graphic>
      </p:graphicFrame>
      <p:sp>
        <p:nvSpPr>
          <p:cNvPr id="3" name="Title 2"/>
          <p:cNvSpPr>
            <a:spLocks noGrp="1"/>
          </p:cNvSpPr>
          <p:nvPr>
            <p:ph type="title"/>
          </p:nvPr>
        </p:nvSpPr>
        <p:spPr>
          <a:xfrm>
            <a:off x="607808" y="211294"/>
            <a:ext cx="7756263" cy="657386"/>
          </a:xfrm>
        </p:spPr>
        <p:txBody>
          <a:bodyPr/>
          <a:lstStyle/>
          <a:p>
            <a:r>
              <a:rPr lang="en-US" sz="3600" dirty="0">
                <a:solidFill>
                  <a:srgbClr val="B22600"/>
                </a:solidFill>
              </a:rPr>
              <a:t>Data Sources List</a:t>
            </a:r>
          </a:p>
        </p:txBody>
      </p:sp>
    </p:spTree>
    <p:extLst>
      <p:ext uri="{BB962C8B-B14F-4D97-AF65-F5344CB8AC3E}">
        <p14:creationId xmlns:p14="http://schemas.microsoft.com/office/powerpoint/2010/main" val="1291836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836CC-FD00-C345-BAEB-837501B6C1B7}"/>
              </a:ext>
            </a:extLst>
          </p:cNvPr>
          <p:cNvSpPr>
            <a:spLocks noGrp="1"/>
          </p:cNvSpPr>
          <p:nvPr>
            <p:ph type="title"/>
          </p:nvPr>
        </p:nvSpPr>
        <p:spPr>
          <a:xfrm>
            <a:off x="400050" y="266286"/>
            <a:ext cx="8606790" cy="645437"/>
          </a:xfrm>
        </p:spPr>
        <p:txBody>
          <a:bodyPr/>
          <a:lstStyle/>
          <a:p>
            <a:r>
              <a:rPr lang="en-US" sz="3600" dirty="0">
                <a:solidFill>
                  <a:srgbClr val="B22600"/>
                </a:solidFill>
              </a:rPr>
              <a:t>Data Source Example</a:t>
            </a:r>
            <a:endParaRPr lang="en-US" sz="3600" dirty="0"/>
          </a:p>
        </p:txBody>
      </p:sp>
      <p:graphicFrame>
        <p:nvGraphicFramePr>
          <p:cNvPr id="5" name="Content Placeholder 3">
            <a:extLst>
              <a:ext uri="{FF2B5EF4-FFF2-40B4-BE49-F238E27FC236}">
                <a16:creationId xmlns:a16="http://schemas.microsoft.com/office/drawing/2014/main" id="{72F42877-0A5A-4E47-93CF-852B591BA204}"/>
              </a:ext>
            </a:extLst>
          </p:cNvPr>
          <p:cNvGraphicFramePr>
            <a:graphicFrameLocks/>
          </p:cNvGraphicFramePr>
          <p:nvPr/>
        </p:nvGraphicFramePr>
        <p:xfrm>
          <a:off x="177165" y="1132289"/>
          <a:ext cx="8789670" cy="1463040"/>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Easttown Code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eCode</a:t>
                      </a:r>
                      <a:r>
                        <a:rPr lang="en-US" sz="1200" dirty="0"/>
                        <a:t> 360 - </a:t>
                      </a:r>
                      <a:r>
                        <a:rPr lang="en-US" sz="1200" dirty="0">
                          <a:hlinkClick r:id="rId2"/>
                        </a:rPr>
                        <a:t>https://ecode360.com/EA3052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The Laws of Easttown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About 1940 to 10/16/2023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4.42 MB and 732 pages and 288,412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4" name="Table 3">
            <a:extLst>
              <a:ext uri="{FF2B5EF4-FFF2-40B4-BE49-F238E27FC236}">
                <a16:creationId xmlns:a16="http://schemas.microsoft.com/office/drawing/2014/main" id="{3C87D6F4-2CF4-DC40-8E0F-EEDBB952745B}"/>
              </a:ext>
            </a:extLst>
          </p:cNvPr>
          <p:cNvGraphicFramePr>
            <a:graphicFrameLocks noGrp="1"/>
          </p:cNvGraphicFramePr>
          <p:nvPr/>
        </p:nvGraphicFramePr>
        <p:xfrm>
          <a:off x="256651" y="2600288"/>
          <a:ext cx="8630695" cy="1673987"/>
        </p:xfrm>
        <a:graphic>
          <a:graphicData uri="http://schemas.openxmlformats.org/drawingml/2006/table">
            <a:tbl>
              <a:tblPr/>
              <a:tblGrid>
                <a:gridCol w="1223380">
                  <a:extLst>
                    <a:ext uri="{9D8B030D-6E8A-4147-A177-3AD203B41FA5}">
                      <a16:colId xmlns:a16="http://schemas.microsoft.com/office/drawing/2014/main" val="2080272933"/>
                    </a:ext>
                  </a:extLst>
                </a:gridCol>
                <a:gridCol w="6795868">
                  <a:extLst>
                    <a:ext uri="{9D8B030D-6E8A-4147-A177-3AD203B41FA5}">
                      <a16:colId xmlns:a16="http://schemas.microsoft.com/office/drawing/2014/main" val="3146173574"/>
                    </a:ext>
                  </a:extLst>
                </a:gridCol>
                <a:gridCol w="611447">
                  <a:extLst>
                    <a:ext uri="{9D8B030D-6E8A-4147-A177-3AD203B41FA5}">
                      <a16:colId xmlns:a16="http://schemas.microsoft.com/office/drawing/2014/main" val="2286285797"/>
                    </a:ext>
                  </a:extLst>
                </a:gridCol>
              </a:tblGrid>
              <a:tr h="413286">
                <a:tc>
                  <a:txBody>
                    <a:bodyPr/>
                    <a:lstStyle/>
                    <a:p>
                      <a:pPr algn="ctr" fontAlgn="ctr"/>
                      <a:r>
                        <a:rPr lang="en-US" sz="1200" b="1" i="0" u="none" strike="noStrike" dirty="0">
                          <a:solidFill>
                            <a:srgbClr val="FFFFFF"/>
                          </a:solidFill>
                          <a:effectLst/>
                          <a:latin typeface="Calibri" panose="020F0502020204030204" pitchFamily="34" charset="0"/>
                        </a:rPr>
                        <a:t>Item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WC</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extLst>
                  <a:ext uri="{0D108BD9-81ED-4DB2-BD59-A6C34878D82A}">
                    <a16:rowId xmlns:a16="http://schemas.microsoft.com/office/drawing/2014/main" val="140853089"/>
                  </a:ext>
                </a:extLst>
              </a:tr>
              <a:tr h="506289">
                <a:tc>
                  <a:txBody>
                    <a:bodyPr/>
                    <a:lstStyle/>
                    <a:p>
                      <a:pPr algn="l" fontAlgn="ctr"/>
                      <a:r>
                        <a:rPr lang="en-US" sz="1200" b="1" i="0" u="none" strike="noStrike" dirty="0">
                          <a:solidFill>
                            <a:srgbClr val="000000"/>
                          </a:solidFill>
                          <a:effectLst/>
                          <a:latin typeface="Calibri" panose="020F0502020204030204" pitchFamily="34" charset="0"/>
                        </a:rPr>
                        <a:t>Purpose</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Provides me with real world examples of large law documents that I can manipulate to create inconsistences and incompleteness.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19</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2554080"/>
                  </a:ext>
                </a:extLst>
              </a:tr>
              <a:tr h="754412">
                <a:tc>
                  <a:txBody>
                    <a:bodyPr/>
                    <a:lstStyle/>
                    <a:p>
                      <a:pPr algn="l" fontAlgn="ctr"/>
                      <a:r>
                        <a:rPr lang="en-US" sz="1200" b="1" i="0" u="none" strike="noStrike" dirty="0">
                          <a:solidFill>
                            <a:srgbClr val="000000"/>
                          </a:solidFill>
                          <a:effectLst/>
                          <a:latin typeface="Calibri" panose="020F0502020204030204" pitchFamily="34" charset="0"/>
                        </a:rPr>
                        <a:t>Data Treatment</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For some of these documents, I will inject inconsistency and remove sections to make it incomplete.</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document will be processed by a GNN to create a graph that documents the entities within the document.</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graph will be processed by a Transformer to identify inconsistent or incomplete entities.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16</a:t>
                      </a:r>
                    </a:p>
                    <a:p>
                      <a:pPr lvl="0" algn="ctr" fontAlgn="ctr"/>
                      <a:r>
                        <a:rPr lang="en-US" sz="1200" b="0" i="0" u="none" strike="noStrike" dirty="0">
                          <a:solidFill>
                            <a:srgbClr val="000000"/>
                          </a:solidFill>
                          <a:effectLst/>
                          <a:latin typeface="Calibri" panose="020F0502020204030204" pitchFamily="34" charset="0"/>
                        </a:rPr>
                        <a:t>19</a:t>
                      </a:r>
                    </a:p>
                    <a:p>
                      <a:pPr lvl="0" algn="ctr" fontAlgn="ctr"/>
                      <a:r>
                        <a:rPr lang="en-US" sz="1200" b="0" i="0" u="none" strike="noStrike" dirty="0">
                          <a:solidFill>
                            <a:srgbClr val="000000"/>
                          </a:solidFill>
                          <a:effectLst/>
                          <a:latin typeface="Calibri" panose="020F0502020204030204" pitchFamily="34" charset="0"/>
                        </a:rPr>
                        <a:t>14</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2312980"/>
                  </a:ext>
                </a:extLst>
              </a:tr>
            </a:tbl>
          </a:graphicData>
        </a:graphic>
      </p:graphicFrame>
      <p:sp>
        <p:nvSpPr>
          <p:cNvPr id="6" name="Rectangle 5">
            <a:extLst>
              <a:ext uri="{FF2B5EF4-FFF2-40B4-BE49-F238E27FC236}">
                <a16:creationId xmlns:a16="http://schemas.microsoft.com/office/drawing/2014/main" id="{CF6B851D-ACA9-D84D-BED9-E279509EE465}"/>
              </a:ext>
            </a:extLst>
          </p:cNvPr>
          <p:cNvSpPr/>
          <p:nvPr/>
        </p:nvSpPr>
        <p:spPr>
          <a:xfrm>
            <a:off x="256651" y="4511962"/>
            <a:ext cx="8630695" cy="216488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pic>
        <p:nvPicPr>
          <p:cNvPr id="7" name="Picture 6">
            <a:extLst>
              <a:ext uri="{FF2B5EF4-FFF2-40B4-BE49-F238E27FC236}">
                <a16:creationId xmlns:a16="http://schemas.microsoft.com/office/drawing/2014/main" id="{6571F813-61EE-785C-4400-BC90673EEA41}"/>
              </a:ext>
            </a:extLst>
          </p:cNvPr>
          <p:cNvPicPr>
            <a:picLocks noChangeAspect="1"/>
          </p:cNvPicPr>
          <p:nvPr/>
        </p:nvPicPr>
        <p:blipFill>
          <a:blip r:embed="rId3"/>
          <a:stretch>
            <a:fillRect/>
          </a:stretch>
        </p:blipFill>
        <p:spPr>
          <a:xfrm>
            <a:off x="400049" y="4633156"/>
            <a:ext cx="2256309" cy="2011680"/>
          </a:xfrm>
          <a:prstGeom prst="rect">
            <a:avLst/>
          </a:prstGeom>
        </p:spPr>
      </p:pic>
      <p:sp>
        <p:nvSpPr>
          <p:cNvPr id="8" name="TextBox 7">
            <a:extLst>
              <a:ext uri="{FF2B5EF4-FFF2-40B4-BE49-F238E27FC236}">
                <a16:creationId xmlns:a16="http://schemas.microsoft.com/office/drawing/2014/main" id="{463E9558-F4F1-49F2-F0CB-9C3127E48ECD}"/>
              </a:ext>
            </a:extLst>
          </p:cNvPr>
          <p:cNvSpPr txBox="1"/>
          <p:nvPr/>
        </p:nvSpPr>
        <p:spPr>
          <a:xfrm>
            <a:off x="2935582" y="4946499"/>
            <a:ext cx="1403856" cy="1384995"/>
          </a:xfrm>
          <a:prstGeom prst="rect">
            <a:avLst/>
          </a:prstGeom>
          <a:noFill/>
        </p:spPr>
        <p:txBody>
          <a:bodyPr wrap="square" rtlCol="0">
            <a:spAutoFit/>
          </a:bodyPr>
          <a:lstStyle/>
          <a:p>
            <a:r>
              <a:rPr lang="en-US" sz="1400" dirty="0"/>
              <a:t>Page 3 of the document. I looked for a table of contents but did not find one.</a:t>
            </a:r>
          </a:p>
        </p:txBody>
      </p:sp>
      <p:pic>
        <p:nvPicPr>
          <p:cNvPr id="10" name="Picture 9">
            <a:extLst>
              <a:ext uri="{FF2B5EF4-FFF2-40B4-BE49-F238E27FC236}">
                <a16:creationId xmlns:a16="http://schemas.microsoft.com/office/drawing/2014/main" id="{4F31EDCC-BF08-AC3C-4192-4170A2A17EFF}"/>
              </a:ext>
            </a:extLst>
          </p:cNvPr>
          <p:cNvPicPr>
            <a:picLocks noChangeAspect="1"/>
          </p:cNvPicPr>
          <p:nvPr/>
        </p:nvPicPr>
        <p:blipFill>
          <a:blip r:embed="rId4"/>
          <a:stretch>
            <a:fillRect/>
          </a:stretch>
        </p:blipFill>
        <p:spPr>
          <a:xfrm>
            <a:off x="4618662" y="4633156"/>
            <a:ext cx="2369017" cy="2011680"/>
          </a:xfrm>
          <a:prstGeom prst="rect">
            <a:avLst/>
          </a:prstGeom>
        </p:spPr>
      </p:pic>
      <p:sp>
        <p:nvSpPr>
          <p:cNvPr id="11" name="TextBox 10">
            <a:extLst>
              <a:ext uri="{FF2B5EF4-FFF2-40B4-BE49-F238E27FC236}">
                <a16:creationId xmlns:a16="http://schemas.microsoft.com/office/drawing/2014/main" id="{D245566C-C427-9F76-BA50-F6578FEA77B5}"/>
              </a:ext>
            </a:extLst>
          </p:cNvPr>
          <p:cNvSpPr txBox="1"/>
          <p:nvPr/>
        </p:nvSpPr>
        <p:spPr>
          <a:xfrm>
            <a:off x="7266902" y="5377386"/>
            <a:ext cx="1403856" cy="523220"/>
          </a:xfrm>
          <a:prstGeom prst="rect">
            <a:avLst/>
          </a:prstGeom>
          <a:noFill/>
        </p:spPr>
        <p:txBody>
          <a:bodyPr wrap="square" rtlCol="0">
            <a:spAutoFit/>
          </a:bodyPr>
          <a:lstStyle/>
          <a:p>
            <a:r>
              <a:rPr lang="en-US" sz="1400" dirty="0"/>
              <a:t>Page 531 of the document.</a:t>
            </a:r>
          </a:p>
        </p:txBody>
      </p:sp>
    </p:spTree>
    <p:extLst>
      <p:ext uri="{BB962C8B-B14F-4D97-AF65-F5344CB8AC3E}">
        <p14:creationId xmlns:p14="http://schemas.microsoft.com/office/powerpoint/2010/main" val="2139836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5CB95-C1D7-A2CB-7C59-2B11D07EE13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E0A00ED-9B61-CFAA-4B06-21CF03984086}"/>
              </a:ext>
            </a:extLst>
          </p:cNvPr>
          <p:cNvSpPr>
            <a:spLocks noGrp="1"/>
          </p:cNvSpPr>
          <p:nvPr>
            <p:ph type="title"/>
          </p:nvPr>
        </p:nvSpPr>
        <p:spPr>
          <a:xfrm>
            <a:off x="400050" y="266286"/>
            <a:ext cx="8606790" cy="645437"/>
          </a:xfrm>
        </p:spPr>
        <p:txBody>
          <a:bodyPr/>
          <a:lstStyle/>
          <a:p>
            <a:r>
              <a:rPr lang="en-US" sz="3600" dirty="0">
                <a:solidFill>
                  <a:srgbClr val="B22600"/>
                </a:solidFill>
              </a:rPr>
              <a:t>Data Source Example</a:t>
            </a:r>
            <a:endParaRPr lang="en-US" sz="3600" dirty="0"/>
          </a:p>
        </p:txBody>
      </p:sp>
      <p:graphicFrame>
        <p:nvGraphicFramePr>
          <p:cNvPr id="5" name="Content Placeholder 3">
            <a:extLst>
              <a:ext uri="{FF2B5EF4-FFF2-40B4-BE49-F238E27FC236}">
                <a16:creationId xmlns:a16="http://schemas.microsoft.com/office/drawing/2014/main" id="{84DD0C29-0D80-5BD6-2686-850CC11214A1}"/>
              </a:ext>
            </a:extLst>
          </p:cNvPr>
          <p:cNvGraphicFramePr>
            <a:graphicFrameLocks/>
          </p:cNvGraphicFramePr>
          <p:nvPr/>
        </p:nvGraphicFramePr>
        <p:xfrm>
          <a:off x="177165" y="1132289"/>
          <a:ext cx="8789670" cy="1463040"/>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Tredyffrin</a:t>
                      </a:r>
                      <a:r>
                        <a:rPr lang="en-US" sz="1200" dirty="0"/>
                        <a:t>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err="1"/>
                        <a:t>eCode</a:t>
                      </a:r>
                      <a:r>
                        <a:rPr lang="en-US" sz="1200" dirty="0"/>
                        <a:t> 360 - </a:t>
                      </a:r>
                      <a:r>
                        <a:rPr lang="en-US" sz="1200" dirty="0">
                          <a:hlinkClick r:id="rId2"/>
                        </a:rPr>
                        <a:t>https://ecode360.com/TR1485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The Laws of </a:t>
                      </a:r>
                      <a:r>
                        <a:rPr lang="en-US" sz="1200" dirty="0" err="1"/>
                        <a:t>Tredyffrin</a:t>
                      </a:r>
                      <a:r>
                        <a:rPr lang="en-US" sz="1200" dirty="0"/>
                        <a:t>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About 1940 to 6/17/2024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6.69 MB and 819 pages and 318,231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4" name="Table 3">
            <a:extLst>
              <a:ext uri="{FF2B5EF4-FFF2-40B4-BE49-F238E27FC236}">
                <a16:creationId xmlns:a16="http://schemas.microsoft.com/office/drawing/2014/main" id="{D9A86544-ADA7-EE89-EC5B-BB7F121212B4}"/>
              </a:ext>
            </a:extLst>
          </p:cNvPr>
          <p:cNvGraphicFramePr>
            <a:graphicFrameLocks noGrp="1"/>
          </p:cNvGraphicFramePr>
          <p:nvPr/>
        </p:nvGraphicFramePr>
        <p:xfrm>
          <a:off x="256651" y="2600288"/>
          <a:ext cx="8630695" cy="1673987"/>
        </p:xfrm>
        <a:graphic>
          <a:graphicData uri="http://schemas.openxmlformats.org/drawingml/2006/table">
            <a:tbl>
              <a:tblPr/>
              <a:tblGrid>
                <a:gridCol w="1223380">
                  <a:extLst>
                    <a:ext uri="{9D8B030D-6E8A-4147-A177-3AD203B41FA5}">
                      <a16:colId xmlns:a16="http://schemas.microsoft.com/office/drawing/2014/main" val="2080272933"/>
                    </a:ext>
                  </a:extLst>
                </a:gridCol>
                <a:gridCol w="6795868">
                  <a:extLst>
                    <a:ext uri="{9D8B030D-6E8A-4147-A177-3AD203B41FA5}">
                      <a16:colId xmlns:a16="http://schemas.microsoft.com/office/drawing/2014/main" val="3146173574"/>
                    </a:ext>
                  </a:extLst>
                </a:gridCol>
                <a:gridCol w="611447">
                  <a:extLst>
                    <a:ext uri="{9D8B030D-6E8A-4147-A177-3AD203B41FA5}">
                      <a16:colId xmlns:a16="http://schemas.microsoft.com/office/drawing/2014/main" val="2286285797"/>
                    </a:ext>
                  </a:extLst>
                </a:gridCol>
              </a:tblGrid>
              <a:tr h="413286">
                <a:tc>
                  <a:txBody>
                    <a:bodyPr/>
                    <a:lstStyle/>
                    <a:p>
                      <a:pPr algn="ctr" fontAlgn="ctr"/>
                      <a:r>
                        <a:rPr lang="en-US" sz="1200" b="1" i="0" u="none" strike="noStrike" dirty="0">
                          <a:solidFill>
                            <a:srgbClr val="FFFFFF"/>
                          </a:solidFill>
                          <a:effectLst/>
                          <a:latin typeface="Calibri" panose="020F0502020204030204" pitchFamily="34" charset="0"/>
                        </a:rPr>
                        <a:t>Item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WC</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extLst>
                  <a:ext uri="{0D108BD9-81ED-4DB2-BD59-A6C34878D82A}">
                    <a16:rowId xmlns:a16="http://schemas.microsoft.com/office/drawing/2014/main" val="140853089"/>
                  </a:ext>
                </a:extLst>
              </a:tr>
              <a:tr h="506289">
                <a:tc>
                  <a:txBody>
                    <a:bodyPr/>
                    <a:lstStyle/>
                    <a:p>
                      <a:pPr algn="l" fontAlgn="ctr"/>
                      <a:r>
                        <a:rPr lang="en-US" sz="1200" b="1" i="0" u="none" strike="noStrike" dirty="0">
                          <a:solidFill>
                            <a:srgbClr val="000000"/>
                          </a:solidFill>
                          <a:effectLst/>
                          <a:latin typeface="Calibri" panose="020F0502020204030204" pitchFamily="34" charset="0"/>
                        </a:rPr>
                        <a:t>Purpose</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Provides me with real world examples of large law documents that I can manipulate to create inconsistences and incompleteness.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19</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2554080"/>
                  </a:ext>
                </a:extLst>
              </a:tr>
              <a:tr h="754412">
                <a:tc>
                  <a:txBody>
                    <a:bodyPr/>
                    <a:lstStyle/>
                    <a:p>
                      <a:pPr algn="l" fontAlgn="ctr"/>
                      <a:r>
                        <a:rPr lang="en-US" sz="1200" b="1" i="0" u="none" strike="noStrike" dirty="0">
                          <a:solidFill>
                            <a:srgbClr val="000000"/>
                          </a:solidFill>
                          <a:effectLst/>
                          <a:latin typeface="Calibri" panose="020F0502020204030204" pitchFamily="34" charset="0"/>
                        </a:rPr>
                        <a:t>Data Treatment</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For some of these documents, I will inject inconsistency and remove sections to make it incomplete.</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document will be processed by a GNN to create a graph that documents the entities within the document.</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graph will be processed by a Transformer to identify inconsistent or incomplete entities.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16</a:t>
                      </a:r>
                    </a:p>
                    <a:p>
                      <a:pPr lvl="0" algn="ctr" fontAlgn="ctr"/>
                      <a:r>
                        <a:rPr lang="en-US" sz="1200" b="0" i="0" u="none" strike="noStrike" dirty="0">
                          <a:solidFill>
                            <a:srgbClr val="000000"/>
                          </a:solidFill>
                          <a:effectLst/>
                          <a:latin typeface="Calibri" panose="020F0502020204030204" pitchFamily="34" charset="0"/>
                        </a:rPr>
                        <a:t>19</a:t>
                      </a:r>
                    </a:p>
                    <a:p>
                      <a:pPr lvl="0" algn="ctr" fontAlgn="ctr"/>
                      <a:r>
                        <a:rPr lang="en-US" sz="1200" b="0" i="0" u="none" strike="noStrike" dirty="0">
                          <a:solidFill>
                            <a:srgbClr val="000000"/>
                          </a:solidFill>
                          <a:effectLst/>
                          <a:latin typeface="Calibri" panose="020F0502020204030204" pitchFamily="34" charset="0"/>
                        </a:rPr>
                        <a:t>14</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2312980"/>
                  </a:ext>
                </a:extLst>
              </a:tr>
            </a:tbl>
          </a:graphicData>
        </a:graphic>
      </p:graphicFrame>
      <p:sp>
        <p:nvSpPr>
          <p:cNvPr id="6" name="Rectangle 5">
            <a:extLst>
              <a:ext uri="{FF2B5EF4-FFF2-40B4-BE49-F238E27FC236}">
                <a16:creationId xmlns:a16="http://schemas.microsoft.com/office/drawing/2014/main" id="{77B8F622-C595-912C-C438-97CA0F40866C}"/>
              </a:ext>
            </a:extLst>
          </p:cNvPr>
          <p:cNvSpPr/>
          <p:nvPr/>
        </p:nvSpPr>
        <p:spPr>
          <a:xfrm>
            <a:off x="256651" y="4511962"/>
            <a:ext cx="8630695" cy="225977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pic>
        <p:nvPicPr>
          <p:cNvPr id="7" name="Picture 6">
            <a:extLst>
              <a:ext uri="{FF2B5EF4-FFF2-40B4-BE49-F238E27FC236}">
                <a16:creationId xmlns:a16="http://schemas.microsoft.com/office/drawing/2014/main" id="{A30BF093-EF93-E413-C3B5-4929094D3D61}"/>
              </a:ext>
            </a:extLst>
          </p:cNvPr>
          <p:cNvPicPr>
            <a:picLocks noChangeAspect="1"/>
          </p:cNvPicPr>
          <p:nvPr/>
        </p:nvPicPr>
        <p:blipFill>
          <a:blip r:embed="rId3"/>
          <a:stretch>
            <a:fillRect/>
          </a:stretch>
        </p:blipFill>
        <p:spPr>
          <a:xfrm>
            <a:off x="483078" y="4579059"/>
            <a:ext cx="2489351" cy="2011680"/>
          </a:xfrm>
          <a:prstGeom prst="rect">
            <a:avLst/>
          </a:prstGeom>
        </p:spPr>
      </p:pic>
      <p:sp>
        <p:nvSpPr>
          <p:cNvPr id="8" name="TextBox 7">
            <a:extLst>
              <a:ext uri="{FF2B5EF4-FFF2-40B4-BE49-F238E27FC236}">
                <a16:creationId xmlns:a16="http://schemas.microsoft.com/office/drawing/2014/main" id="{972566E1-9A6E-2677-383A-05A125737A05}"/>
              </a:ext>
            </a:extLst>
          </p:cNvPr>
          <p:cNvSpPr txBox="1"/>
          <p:nvPr/>
        </p:nvSpPr>
        <p:spPr>
          <a:xfrm>
            <a:off x="3131112" y="4982224"/>
            <a:ext cx="1403856" cy="1384995"/>
          </a:xfrm>
          <a:prstGeom prst="rect">
            <a:avLst/>
          </a:prstGeom>
          <a:noFill/>
        </p:spPr>
        <p:txBody>
          <a:bodyPr wrap="square" rtlCol="0">
            <a:spAutoFit/>
          </a:bodyPr>
          <a:lstStyle/>
          <a:p>
            <a:r>
              <a:rPr lang="en-US" sz="1400" dirty="0"/>
              <a:t>Page 3 of the document. I looked for a table of contents but did not find one.</a:t>
            </a:r>
          </a:p>
        </p:txBody>
      </p:sp>
      <p:pic>
        <p:nvPicPr>
          <p:cNvPr id="10" name="Picture 9">
            <a:extLst>
              <a:ext uri="{FF2B5EF4-FFF2-40B4-BE49-F238E27FC236}">
                <a16:creationId xmlns:a16="http://schemas.microsoft.com/office/drawing/2014/main" id="{EC7F74AB-0A7A-B8D7-DB1C-70BDBE85FAAB}"/>
              </a:ext>
            </a:extLst>
          </p:cNvPr>
          <p:cNvPicPr>
            <a:picLocks noChangeAspect="1"/>
          </p:cNvPicPr>
          <p:nvPr/>
        </p:nvPicPr>
        <p:blipFill>
          <a:blip r:embed="rId4"/>
          <a:stretch>
            <a:fillRect/>
          </a:stretch>
        </p:blipFill>
        <p:spPr>
          <a:xfrm>
            <a:off x="4693651" y="4579059"/>
            <a:ext cx="2414568" cy="2011680"/>
          </a:xfrm>
          <a:prstGeom prst="rect">
            <a:avLst/>
          </a:prstGeom>
        </p:spPr>
      </p:pic>
      <p:sp>
        <p:nvSpPr>
          <p:cNvPr id="11" name="TextBox 10">
            <a:extLst>
              <a:ext uri="{FF2B5EF4-FFF2-40B4-BE49-F238E27FC236}">
                <a16:creationId xmlns:a16="http://schemas.microsoft.com/office/drawing/2014/main" id="{9CA74E9B-FD39-EA32-4612-37D1EE56B336}"/>
              </a:ext>
            </a:extLst>
          </p:cNvPr>
          <p:cNvSpPr txBox="1"/>
          <p:nvPr/>
        </p:nvSpPr>
        <p:spPr>
          <a:xfrm>
            <a:off x="7266902" y="5413111"/>
            <a:ext cx="1403856" cy="523220"/>
          </a:xfrm>
          <a:prstGeom prst="rect">
            <a:avLst/>
          </a:prstGeom>
          <a:noFill/>
        </p:spPr>
        <p:txBody>
          <a:bodyPr wrap="square" rtlCol="0">
            <a:spAutoFit/>
          </a:bodyPr>
          <a:lstStyle/>
          <a:p>
            <a:r>
              <a:rPr lang="en-US" sz="1400" dirty="0"/>
              <a:t>Page 531 of the document.</a:t>
            </a:r>
          </a:p>
        </p:txBody>
      </p:sp>
    </p:spTree>
    <p:extLst>
      <p:ext uri="{BB962C8B-B14F-4D97-AF65-F5344CB8AC3E}">
        <p14:creationId xmlns:p14="http://schemas.microsoft.com/office/powerpoint/2010/main" val="429633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399F02-A6FA-5388-5A14-AEE4796F3EE4}"/>
              </a:ext>
            </a:extLst>
          </p:cNvPr>
          <p:cNvSpPr>
            <a:spLocks noGrp="1"/>
          </p:cNvSpPr>
          <p:nvPr>
            <p:ph type="title"/>
          </p:nvPr>
        </p:nvSpPr>
        <p:spPr/>
        <p:txBody>
          <a:bodyPr/>
          <a:lstStyle/>
          <a:p>
            <a:r>
              <a:rPr lang="en-US" dirty="0"/>
              <a:t>Hierarchy</a:t>
            </a:r>
          </a:p>
        </p:txBody>
      </p:sp>
      <p:pic>
        <p:nvPicPr>
          <p:cNvPr id="1030" name="Picture 6">
            <a:extLst>
              <a:ext uri="{FF2B5EF4-FFF2-40B4-BE49-F238E27FC236}">
                <a16:creationId xmlns:a16="http://schemas.microsoft.com/office/drawing/2014/main" id="{B1CCBC2D-84B2-1F66-ED7E-243C996E8A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46" y="1211938"/>
            <a:ext cx="7756263" cy="5398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924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67ECAF-0C76-C506-DBA2-58F67BC6DD6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5974517-4B05-A733-42C3-AF39A00D4BAE}"/>
              </a:ext>
            </a:extLst>
          </p:cNvPr>
          <p:cNvSpPr>
            <a:spLocks noGrp="1"/>
          </p:cNvSpPr>
          <p:nvPr>
            <p:ph type="title"/>
          </p:nvPr>
        </p:nvSpPr>
        <p:spPr/>
        <p:txBody>
          <a:bodyPr/>
          <a:lstStyle/>
          <a:p>
            <a:r>
              <a:rPr lang="en-US" dirty="0"/>
              <a:t>Level 0</a:t>
            </a:r>
          </a:p>
        </p:txBody>
      </p:sp>
      <p:pic>
        <p:nvPicPr>
          <p:cNvPr id="3074" name="Picture 2">
            <a:extLst>
              <a:ext uri="{FF2B5EF4-FFF2-40B4-BE49-F238E27FC236}">
                <a16:creationId xmlns:a16="http://schemas.microsoft.com/office/drawing/2014/main" id="{7CC34712-88FB-95F3-2D56-2632F08CD3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333" y="1226913"/>
            <a:ext cx="8444753" cy="4404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413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54C8082-5BE0-23DC-B46A-4AA8DDD7ED15}"/>
              </a:ext>
            </a:extLst>
          </p:cNvPr>
          <p:cNvGraphicFramePr>
            <a:graphicFrameLocks noGrp="1"/>
          </p:cNvGraphicFramePr>
          <p:nvPr>
            <p:ph idx="1"/>
            <p:extLst>
              <p:ext uri="{D42A27DB-BD31-4B8C-83A1-F6EECF244321}">
                <p14:modId xmlns:p14="http://schemas.microsoft.com/office/powerpoint/2010/main" val="2663307006"/>
              </p:ext>
            </p:extLst>
          </p:nvPr>
        </p:nvGraphicFramePr>
        <p:xfrm>
          <a:off x="698500" y="1862138"/>
          <a:ext cx="7747000" cy="3571240"/>
        </p:xfrm>
        <a:graphic>
          <a:graphicData uri="http://schemas.openxmlformats.org/drawingml/2006/table">
            <a:tbl>
              <a:tblPr firstRow="1" bandRow="1">
                <a:tableStyleId>{5C22544A-7EE6-4342-B048-85BDC9FD1C3A}</a:tableStyleId>
              </a:tblPr>
              <a:tblGrid>
                <a:gridCol w="1936750">
                  <a:extLst>
                    <a:ext uri="{9D8B030D-6E8A-4147-A177-3AD203B41FA5}">
                      <a16:colId xmlns:a16="http://schemas.microsoft.com/office/drawing/2014/main" val="2091212292"/>
                    </a:ext>
                  </a:extLst>
                </a:gridCol>
                <a:gridCol w="1936750">
                  <a:extLst>
                    <a:ext uri="{9D8B030D-6E8A-4147-A177-3AD203B41FA5}">
                      <a16:colId xmlns:a16="http://schemas.microsoft.com/office/drawing/2014/main" val="398879851"/>
                    </a:ext>
                  </a:extLst>
                </a:gridCol>
                <a:gridCol w="1936750">
                  <a:extLst>
                    <a:ext uri="{9D8B030D-6E8A-4147-A177-3AD203B41FA5}">
                      <a16:colId xmlns:a16="http://schemas.microsoft.com/office/drawing/2014/main" val="292840943"/>
                    </a:ext>
                  </a:extLst>
                </a:gridCol>
                <a:gridCol w="1936750">
                  <a:extLst>
                    <a:ext uri="{9D8B030D-6E8A-4147-A177-3AD203B41FA5}">
                      <a16:colId xmlns:a16="http://schemas.microsoft.com/office/drawing/2014/main" val="3752317753"/>
                    </a:ext>
                  </a:extLst>
                </a:gridCol>
              </a:tblGrid>
              <a:tr h="370840">
                <a:tc>
                  <a:txBody>
                    <a:bodyPr/>
                    <a:lstStyle/>
                    <a:p>
                      <a:r>
                        <a:rPr lang="en-US" dirty="0"/>
                        <a:t>Item</a:t>
                      </a:r>
                    </a:p>
                  </a:txBody>
                  <a:tcPr/>
                </a:tc>
                <a:tc>
                  <a:txBody>
                    <a:bodyPr/>
                    <a:lstStyle/>
                    <a:p>
                      <a:r>
                        <a:rPr lang="en-US" dirty="0"/>
                        <a:t>What?</a:t>
                      </a:r>
                    </a:p>
                  </a:txBody>
                  <a:tcPr/>
                </a:tc>
                <a:tc>
                  <a:txBody>
                    <a:bodyPr/>
                    <a:lstStyle/>
                    <a:p>
                      <a:r>
                        <a:rPr lang="en-US" dirty="0"/>
                        <a:t>Why?</a:t>
                      </a:r>
                    </a:p>
                  </a:txBody>
                  <a:tcPr/>
                </a:tc>
                <a:tc>
                  <a:txBody>
                    <a:bodyPr/>
                    <a:lstStyle/>
                    <a:p>
                      <a:r>
                        <a:rPr lang="en-US" dirty="0"/>
                        <a:t>How?</a:t>
                      </a:r>
                    </a:p>
                  </a:txBody>
                  <a:tcPr/>
                </a:tc>
                <a:extLst>
                  <a:ext uri="{0D108BD9-81ED-4DB2-BD59-A6C34878D82A}">
                    <a16:rowId xmlns:a16="http://schemas.microsoft.com/office/drawing/2014/main" val="3802825301"/>
                  </a:ext>
                </a:extLst>
              </a:tr>
              <a:tr h="370840">
                <a:tc>
                  <a:txBody>
                    <a:bodyPr/>
                    <a:lstStyle/>
                    <a:p>
                      <a:r>
                        <a:rPr lang="en-US" sz="1200" dirty="0"/>
                        <a:t>Start</a:t>
                      </a:r>
                    </a:p>
                  </a:txBody>
                  <a:tcPr/>
                </a:tc>
                <a:tc>
                  <a:txBody>
                    <a:bodyPr/>
                    <a:lstStyle/>
                    <a:p>
                      <a:r>
                        <a:rPr lang="en-US" sz="1200" dirty="0"/>
                        <a:t>Begin the work.</a:t>
                      </a:r>
                    </a:p>
                  </a:txBody>
                  <a:tcPr/>
                </a:tc>
                <a:tc>
                  <a:txBody>
                    <a:bodyPr/>
                    <a:lstStyle/>
                    <a:p>
                      <a:r>
                        <a:rPr lang="en-US" sz="1200" dirty="0"/>
                        <a:t>Every journey begins with the first step.</a:t>
                      </a:r>
                    </a:p>
                  </a:txBody>
                  <a:tcPr/>
                </a:tc>
                <a:tc>
                  <a:txBody>
                    <a:bodyPr/>
                    <a:lstStyle/>
                    <a:p>
                      <a:endParaRPr lang="en-US" sz="1200" dirty="0"/>
                    </a:p>
                  </a:txBody>
                  <a:tcPr/>
                </a:tc>
                <a:extLst>
                  <a:ext uri="{0D108BD9-81ED-4DB2-BD59-A6C34878D82A}">
                    <a16:rowId xmlns:a16="http://schemas.microsoft.com/office/drawing/2014/main" val="1760962162"/>
                  </a:ext>
                </a:extLst>
              </a:tr>
              <a:tr h="370840">
                <a:tc>
                  <a:txBody>
                    <a:bodyPr/>
                    <a:lstStyle/>
                    <a:p>
                      <a:r>
                        <a:rPr lang="en-US" sz="1200" dirty="0"/>
                        <a:t>Ongoing Research of Relevant Topics</a:t>
                      </a:r>
                    </a:p>
                  </a:txBody>
                  <a:tcPr/>
                </a:tc>
                <a:tc>
                  <a:txBody>
                    <a:bodyPr/>
                    <a:lstStyle/>
                    <a:p>
                      <a:r>
                        <a:rPr lang="en-US" sz="1200" dirty="0"/>
                        <a:t>Continue searching for and reading papers relevant to the topic. The current tags are Coherence, Completeness, GNN, Law, Named Entity Recognition, NASA, Ontology, Transformer</a:t>
                      </a:r>
                    </a:p>
                  </a:txBody>
                  <a:tcPr/>
                </a:tc>
                <a:tc>
                  <a:txBody>
                    <a:bodyPr/>
                    <a:lstStyle/>
                    <a:p>
                      <a:r>
                        <a:rPr lang="en-US" sz="1200" dirty="0"/>
                        <a:t>Ensure that I am up to date on the latest approaches. Look for comparisons to ensure I am delivering an improvement. Keep abreast of any competing work.</a:t>
                      </a:r>
                    </a:p>
                  </a:txBody>
                  <a:tcPr/>
                </a:tc>
                <a:tc>
                  <a:txBody>
                    <a:bodyPr/>
                    <a:lstStyle/>
                    <a:p>
                      <a:r>
                        <a:rPr lang="en-US" sz="1200" dirty="0"/>
                        <a:t>All references will be stored in RefWorks. I will search for works and use citations from works I have found.</a:t>
                      </a:r>
                    </a:p>
                  </a:txBody>
                  <a:tcPr/>
                </a:tc>
                <a:extLst>
                  <a:ext uri="{0D108BD9-81ED-4DB2-BD59-A6C34878D82A}">
                    <a16:rowId xmlns:a16="http://schemas.microsoft.com/office/drawing/2014/main" val="1398030916"/>
                  </a:ext>
                </a:extLst>
              </a:tr>
              <a:tr h="370840">
                <a:tc>
                  <a:txBody>
                    <a:bodyPr/>
                    <a:lstStyle/>
                    <a:p>
                      <a:r>
                        <a:rPr lang="en-US" sz="1200" dirty="0"/>
                        <a:t>Gather Data and EDA</a:t>
                      </a:r>
                    </a:p>
                  </a:txBody>
                  <a:tcPr/>
                </a:tc>
                <a:tc>
                  <a:txBody>
                    <a:bodyPr/>
                    <a:lstStyle/>
                    <a:p>
                      <a:r>
                        <a:rPr lang="en-US" sz="1200" dirty="0"/>
                        <a:t>Download a significant number of Pennsylvania Township laws in Word format. There are over 1,200 townships in Pennsylvania.</a:t>
                      </a:r>
                    </a:p>
                  </a:txBody>
                  <a:tcPr/>
                </a:tc>
                <a:tc>
                  <a:txBody>
                    <a:bodyPr/>
                    <a:lstStyle/>
                    <a:p>
                      <a:r>
                        <a:rPr lang="en-US" sz="1200" dirty="0"/>
                        <a:t>These will be my primary data for my project.</a:t>
                      </a:r>
                    </a:p>
                  </a:txBody>
                  <a:tcPr/>
                </a:tc>
                <a:tc>
                  <a:txBody>
                    <a:bodyPr/>
                    <a:lstStyle/>
                    <a:p>
                      <a:r>
                        <a:rPr lang="en-US" sz="1200" dirty="0"/>
                        <a:t>I have access to General Code which lets me do these downloads.</a:t>
                      </a:r>
                    </a:p>
                  </a:txBody>
                  <a:tcPr/>
                </a:tc>
                <a:extLst>
                  <a:ext uri="{0D108BD9-81ED-4DB2-BD59-A6C34878D82A}">
                    <a16:rowId xmlns:a16="http://schemas.microsoft.com/office/drawing/2014/main" val="1644919130"/>
                  </a:ext>
                </a:extLst>
              </a:tr>
            </a:tbl>
          </a:graphicData>
        </a:graphic>
      </p:graphicFrame>
      <p:sp>
        <p:nvSpPr>
          <p:cNvPr id="3" name="Title 2">
            <a:extLst>
              <a:ext uri="{FF2B5EF4-FFF2-40B4-BE49-F238E27FC236}">
                <a16:creationId xmlns:a16="http://schemas.microsoft.com/office/drawing/2014/main" id="{7F8FB4A9-7EF0-75DF-9A94-BE937DB75755}"/>
              </a:ext>
            </a:extLst>
          </p:cNvPr>
          <p:cNvSpPr>
            <a:spLocks noGrp="1"/>
          </p:cNvSpPr>
          <p:nvPr>
            <p:ph type="title"/>
          </p:nvPr>
        </p:nvSpPr>
        <p:spPr/>
        <p:txBody>
          <a:bodyPr/>
          <a:lstStyle/>
          <a:p>
            <a:r>
              <a:rPr lang="en-US" dirty="0"/>
              <a:t>Level 0</a:t>
            </a:r>
          </a:p>
        </p:txBody>
      </p:sp>
    </p:spTree>
    <p:extLst>
      <p:ext uri="{BB962C8B-B14F-4D97-AF65-F5344CB8AC3E}">
        <p14:creationId xmlns:p14="http://schemas.microsoft.com/office/powerpoint/2010/main" val="1268977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836CC-FD00-C345-BAEB-837501B6C1B7}"/>
              </a:ext>
            </a:extLst>
          </p:cNvPr>
          <p:cNvSpPr>
            <a:spLocks noGrp="1"/>
          </p:cNvSpPr>
          <p:nvPr>
            <p:ph type="title"/>
          </p:nvPr>
        </p:nvSpPr>
        <p:spPr>
          <a:xfrm>
            <a:off x="400051" y="266289"/>
            <a:ext cx="8606791" cy="645437"/>
          </a:xfrm>
        </p:spPr>
        <p:txBody>
          <a:bodyPr/>
          <a:lstStyle/>
          <a:p>
            <a:r>
              <a:rPr lang="en-US" sz="3600" dirty="0"/>
              <a:t>Advisor Feedback Status</a:t>
            </a:r>
          </a:p>
        </p:txBody>
      </p:sp>
      <p:graphicFrame>
        <p:nvGraphicFramePr>
          <p:cNvPr id="7" name="Table 6">
            <a:extLst>
              <a:ext uri="{FF2B5EF4-FFF2-40B4-BE49-F238E27FC236}">
                <a16:creationId xmlns:a16="http://schemas.microsoft.com/office/drawing/2014/main" id="{FCB986D8-CDF8-7747-9C79-167166675EFB}"/>
              </a:ext>
            </a:extLst>
          </p:cNvPr>
          <p:cNvGraphicFramePr>
            <a:graphicFrameLocks noGrp="1"/>
          </p:cNvGraphicFramePr>
          <p:nvPr>
            <p:extLst>
              <p:ext uri="{D42A27DB-BD31-4B8C-83A1-F6EECF244321}">
                <p14:modId xmlns:p14="http://schemas.microsoft.com/office/powerpoint/2010/main" val="650602838"/>
              </p:ext>
            </p:extLst>
          </p:nvPr>
        </p:nvGraphicFramePr>
        <p:xfrm>
          <a:off x="400051" y="1142998"/>
          <a:ext cx="7924800" cy="4160143"/>
        </p:xfrm>
        <a:graphic>
          <a:graphicData uri="http://schemas.openxmlformats.org/drawingml/2006/table">
            <a:tbl>
              <a:tblPr firstRow="1" bandRow="1">
                <a:tableStyleId>{5C22544A-7EE6-4342-B048-85BDC9FD1C3A}</a:tableStyleId>
              </a:tblPr>
              <a:tblGrid>
                <a:gridCol w="7924800">
                  <a:extLst>
                    <a:ext uri="{9D8B030D-6E8A-4147-A177-3AD203B41FA5}">
                      <a16:colId xmlns:a16="http://schemas.microsoft.com/office/drawing/2014/main" val="20000"/>
                    </a:ext>
                  </a:extLst>
                </a:gridCol>
              </a:tblGrid>
              <a:tr h="316724">
                <a:tc>
                  <a:txBody>
                    <a:bodyPr/>
                    <a:lstStyle/>
                    <a:p>
                      <a:r>
                        <a:rPr lang="en-US" sz="1200" dirty="0"/>
                        <a:t>Advisor Feedback Status</a:t>
                      </a:r>
                    </a:p>
                  </a:txBody>
                  <a:tcPr/>
                </a:tc>
                <a:extLst>
                  <a:ext uri="{0D108BD9-81ED-4DB2-BD59-A6C34878D82A}">
                    <a16:rowId xmlns:a16="http://schemas.microsoft.com/office/drawing/2014/main" val="10000"/>
                  </a:ext>
                </a:extLst>
              </a:tr>
              <a:tr h="304991">
                <a:tc>
                  <a:txBody>
                    <a:bodyPr/>
                    <a:lstStyle/>
                    <a:p>
                      <a:r>
                        <a:rPr lang="en-US" sz="1200" dirty="0"/>
                        <a:t>1. Aside from refining your problem and thesis statements for consistency and addressing any ambiguity in your research questions and hypotheses, you have a good understanding of the problem you want to address. As you mentioned, you may pivot slightly on your model selection based and the methodology—please finalize your proposal, and I will forward it to the Program and follow up with you.</a:t>
                      </a:r>
                    </a:p>
                  </a:txBody>
                  <a:tcPr/>
                </a:tc>
                <a:extLst>
                  <a:ext uri="{0D108BD9-81ED-4DB2-BD59-A6C34878D82A}">
                    <a16:rowId xmlns:a16="http://schemas.microsoft.com/office/drawing/2014/main" val="10001"/>
                  </a:ext>
                </a:extLst>
              </a:tr>
              <a:tr h="340183">
                <a:tc>
                  <a:txBody>
                    <a:bodyPr/>
                    <a:lstStyle/>
                    <a:p>
                      <a:r>
                        <a:rPr lang="en-US" sz="1200" baseline="0" dirty="0"/>
                        <a:t>   &lt;How it was resolved&gt;</a:t>
                      </a:r>
                      <a:endParaRPr lang="en-US" sz="1200" dirty="0"/>
                    </a:p>
                  </a:txBody>
                  <a:tcPr/>
                </a:tc>
                <a:extLst>
                  <a:ext uri="{0D108BD9-81ED-4DB2-BD59-A6C34878D82A}">
                    <a16:rowId xmlns:a16="http://schemas.microsoft.com/office/drawing/2014/main" val="10002"/>
                  </a:ext>
                </a:extLst>
              </a:tr>
              <a:tr h="304991">
                <a:tc>
                  <a:txBody>
                    <a:bodyPr/>
                    <a:lstStyle/>
                    <a:p>
                      <a:r>
                        <a:rPr lang="en-US" sz="1200" dirty="0"/>
                        <a:t>2. In the meantime,  begin refining your methodology and start working on the Graphical Model of Research, Synthesize Map, and Block Diagram.. For our next meeting, I don’t expect these to be finished but would like to see progress on your models, methodology, dataset, and an expanded Annotated Bibliography. </a:t>
                      </a:r>
                      <a:r>
                        <a:rPr lang="en-US" sz="1200"/>
                        <a:t>Since this was our initial meeting, there is no prior feedback or missed obligations to address.</a:t>
                      </a:r>
                      <a:endParaRPr lang="en-US" sz="1200" dirty="0"/>
                    </a:p>
                  </a:txBody>
                  <a:tcPr/>
                </a:tc>
                <a:extLst>
                  <a:ext uri="{0D108BD9-81ED-4DB2-BD59-A6C34878D82A}">
                    <a16:rowId xmlns:a16="http://schemas.microsoft.com/office/drawing/2014/main" val="10003"/>
                  </a:ext>
                </a:extLst>
              </a:tr>
              <a:tr h="316721">
                <a:tc>
                  <a:txBody>
                    <a:bodyPr/>
                    <a:lstStyle/>
                    <a:p>
                      <a:r>
                        <a:rPr lang="en-US" sz="1200" baseline="0" dirty="0"/>
                        <a:t>   &lt;How it was resolved&gt;</a:t>
                      </a:r>
                      <a:endParaRPr lang="en-US" sz="1200" dirty="0"/>
                    </a:p>
                  </a:txBody>
                  <a:tcPr/>
                </a:tc>
                <a:extLst>
                  <a:ext uri="{0D108BD9-81ED-4DB2-BD59-A6C34878D82A}">
                    <a16:rowId xmlns:a16="http://schemas.microsoft.com/office/drawing/2014/main" val="10004"/>
                  </a:ext>
                </a:extLst>
              </a:tr>
              <a:tr h="328452">
                <a:tc>
                  <a:txBody>
                    <a:bodyPr/>
                    <a:lstStyle/>
                    <a:p>
                      <a:r>
                        <a:rPr lang="en-US" sz="1200" dirty="0"/>
                        <a:t>3.  &lt;Advisor feedback&gt;</a:t>
                      </a:r>
                    </a:p>
                  </a:txBody>
                  <a:tcPr/>
                </a:tc>
                <a:extLst>
                  <a:ext uri="{0D108BD9-81ED-4DB2-BD59-A6C34878D82A}">
                    <a16:rowId xmlns:a16="http://schemas.microsoft.com/office/drawing/2014/main" val="10005"/>
                  </a:ext>
                </a:extLst>
              </a:tr>
              <a:tr h="316721">
                <a:tc>
                  <a:txBody>
                    <a:bodyPr/>
                    <a:lstStyle/>
                    <a:p>
                      <a:r>
                        <a:rPr lang="en-US" sz="1200" baseline="0" dirty="0"/>
                        <a:t>   &lt;How it was resolved&gt;</a:t>
                      </a:r>
                      <a:endParaRPr lang="en-US" sz="1200" dirty="0"/>
                    </a:p>
                  </a:txBody>
                  <a:tcPr/>
                </a:tc>
                <a:extLst>
                  <a:ext uri="{0D108BD9-81ED-4DB2-BD59-A6C34878D82A}">
                    <a16:rowId xmlns:a16="http://schemas.microsoft.com/office/drawing/2014/main" val="10006"/>
                  </a:ext>
                </a:extLst>
              </a:tr>
              <a:tr h="316721">
                <a:tc>
                  <a:txBody>
                    <a:bodyPr/>
                    <a:lstStyle/>
                    <a:p>
                      <a:r>
                        <a:rPr lang="en-US" sz="1200" dirty="0"/>
                        <a:t>4.  &lt;Advisor feedback&gt;</a:t>
                      </a:r>
                    </a:p>
                  </a:txBody>
                  <a:tcPr/>
                </a:tc>
                <a:extLst>
                  <a:ext uri="{0D108BD9-81ED-4DB2-BD59-A6C34878D82A}">
                    <a16:rowId xmlns:a16="http://schemas.microsoft.com/office/drawing/2014/main" val="10007"/>
                  </a:ext>
                </a:extLst>
              </a:tr>
              <a:tr h="578701">
                <a:tc>
                  <a:txBody>
                    <a:bodyPr/>
                    <a:lstStyle/>
                    <a:p>
                      <a:r>
                        <a:rPr lang="en-US" sz="1200" baseline="0" dirty="0"/>
                        <a:t>   &lt;How it was resolved&gt;</a:t>
                      </a:r>
                      <a:endParaRPr lang="en-US" sz="1200"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674348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AB053A-0777-046E-9D9A-FA66C4D5E9C4}"/>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280B72A-0A0E-5E86-9270-BDC4619F311A}"/>
              </a:ext>
            </a:extLst>
          </p:cNvPr>
          <p:cNvGraphicFramePr>
            <a:graphicFrameLocks noGrp="1"/>
          </p:cNvGraphicFramePr>
          <p:nvPr>
            <p:ph idx="1"/>
            <p:extLst>
              <p:ext uri="{D42A27DB-BD31-4B8C-83A1-F6EECF244321}">
                <p14:modId xmlns:p14="http://schemas.microsoft.com/office/powerpoint/2010/main" val="4237458832"/>
              </p:ext>
            </p:extLst>
          </p:nvPr>
        </p:nvGraphicFramePr>
        <p:xfrm>
          <a:off x="698500" y="1862138"/>
          <a:ext cx="7747000" cy="4028440"/>
        </p:xfrm>
        <a:graphic>
          <a:graphicData uri="http://schemas.openxmlformats.org/drawingml/2006/table">
            <a:tbl>
              <a:tblPr firstRow="1" bandRow="1">
                <a:tableStyleId>{5C22544A-7EE6-4342-B048-85BDC9FD1C3A}</a:tableStyleId>
              </a:tblPr>
              <a:tblGrid>
                <a:gridCol w="1936750">
                  <a:extLst>
                    <a:ext uri="{9D8B030D-6E8A-4147-A177-3AD203B41FA5}">
                      <a16:colId xmlns:a16="http://schemas.microsoft.com/office/drawing/2014/main" val="2091212292"/>
                    </a:ext>
                  </a:extLst>
                </a:gridCol>
                <a:gridCol w="1936750">
                  <a:extLst>
                    <a:ext uri="{9D8B030D-6E8A-4147-A177-3AD203B41FA5}">
                      <a16:colId xmlns:a16="http://schemas.microsoft.com/office/drawing/2014/main" val="398879851"/>
                    </a:ext>
                  </a:extLst>
                </a:gridCol>
                <a:gridCol w="1936750">
                  <a:extLst>
                    <a:ext uri="{9D8B030D-6E8A-4147-A177-3AD203B41FA5}">
                      <a16:colId xmlns:a16="http://schemas.microsoft.com/office/drawing/2014/main" val="292840943"/>
                    </a:ext>
                  </a:extLst>
                </a:gridCol>
                <a:gridCol w="1936750">
                  <a:extLst>
                    <a:ext uri="{9D8B030D-6E8A-4147-A177-3AD203B41FA5}">
                      <a16:colId xmlns:a16="http://schemas.microsoft.com/office/drawing/2014/main" val="3752317753"/>
                    </a:ext>
                  </a:extLst>
                </a:gridCol>
              </a:tblGrid>
              <a:tr h="370840">
                <a:tc>
                  <a:txBody>
                    <a:bodyPr/>
                    <a:lstStyle/>
                    <a:p>
                      <a:r>
                        <a:rPr lang="en-US" dirty="0"/>
                        <a:t>Item</a:t>
                      </a:r>
                    </a:p>
                  </a:txBody>
                  <a:tcPr/>
                </a:tc>
                <a:tc>
                  <a:txBody>
                    <a:bodyPr/>
                    <a:lstStyle/>
                    <a:p>
                      <a:r>
                        <a:rPr lang="en-US" dirty="0"/>
                        <a:t>What?</a:t>
                      </a:r>
                    </a:p>
                  </a:txBody>
                  <a:tcPr/>
                </a:tc>
                <a:tc>
                  <a:txBody>
                    <a:bodyPr/>
                    <a:lstStyle/>
                    <a:p>
                      <a:r>
                        <a:rPr lang="en-US" dirty="0"/>
                        <a:t>Why?</a:t>
                      </a:r>
                    </a:p>
                  </a:txBody>
                  <a:tcPr/>
                </a:tc>
                <a:tc>
                  <a:txBody>
                    <a:bodyPr/>
                    <a:lstStyle/>
                    <a:p>
                      <a:r>
                        <a:rPr lang="en-US" dirty="0"/>
                        <a:t>How?</a:t>
                      </a:r>
                    </a:p>
                  </a:txBody>
                  <a:tcPr/>
                </a:tc>
                <a:extLst>
                  <a:ext uri="{0D108BD9-81ED-4DB2-BD59-A6C34878D82A}">
                    <a16:rowId xmlns:a16="http://schemas.microsoft.com/office/drawing/2014/main" val="3802825301"/>
                  </a:ext>
                </a:extLst>
              </a:tr>
              <a:tr h="370840">
                <a:tc>
                  <a:txBody>
                    <a:bodyPr/>
                    <a:lstStyle/>
                    <a:p>
                      <a:r>
                        <a:rPr lang="en-US" sz="1200" dirty="0"/>
                        <a:t>Build and Test Model for Entity Creation</a:t>
                      </a:r>
                    </a:p>
                  </a:txBody>
                  <a:tcPr/>
                </a:tc>
                <a:tc>
                  <a:txBody>
                    <a:bodyPr/>
                    <a:lstStyle/>
                    <a:p>
                      <a:r>
                        <a:rPr lang="en-US" sz="1200" dirty="0"/>
                        <a:t>Take the documents I have downloaded and use a GNN to create entities based on the text. Each entity must have a well-defined type. The set of types should be Mutually Exclusive and Completely Encompassing (MECE).</a:t>
                      </a:r>
                    </a:p>
                  </a:txBody>
                  <a:tcPr/>
                </a:tc>
                <a:tc>
                  <a:txBody>
                    <a:bodyPr/>
                    <a:lstStyle/>
                    <a:p>
                      <a:r>
                        <a:rPr lang="en-US" sz="1200" dirty="0"/>
                        <a:t>The entities will be how completeness and consistency will be checked. Completeness will be checked by verifying there are no missing parts of an entity. Consistency will be checked by verifying that all entities of the same type have the same parts.</a:t>
                      </a:r>
                    </a:p>
                  </a:txBody>
                  <a:tcPr/>
                </a:tc>
                <a:tc>
                  <a:txBody>
                    <a:bodyPr/>
                    <a:lstStyle/>
                    <a:p>
                      <a:r>
                        <a:rPr lang="en-US" sz="1200" dirty="0"/>
                        <a:t>Process the document with a GNN to form a graph of the document. The graph will contain the entities. Typically, a GNN will use a fixed predefined graph. There has been some work on dynamic graphs, and I will plan on leveraging that work.</a:t>
                      </a:r>
                    </a:p>
                  </a:txBody>
                  <a:tcPr/>
                </a:tc>
                <a:extLst>
                  <a:ext uri="{0D108BD9-81ED-4DB2-BD59-A6C34878D82A}">
                    <a16:rowId xmlns:a16="http://schemas.microsoft.com/office/drawing/2014/main" val="1760962162"/>
                  </a:ext>
                </a:extLst>
              </a:tr>
              <a:tr h="370840">
                <a:tc>
                  <a:txBody>
                    <a:bodyPr/>
                    <a:lstStyle/>
                    <a:p>
                      <a:r>
                        <a:rPr lang="en-US" sz="1200" dirty="0"/>
                        <a:t>Build and Test a Model for Entity Comparison</a:t>
                      </a:r>
                    </a:p>
                    <a:p>
                      <a:endParaRPr lang="en-US" sz="1200" dirty="0"/>
                    </a:p>
                    <a:p>
                      <a:pPr marL="0" marR="0" lvl="0" indent="0" algn="l" defTabSz="457189" rtl="0" eaLnBrk="1" fontAlgn="auto" latinLnBrk="0" hangingPunct="1">
                        <a:lnSpc>
                          <a:spcPct val="100000"/>
                        </a:lnSpc>
                        <a:spcBef>
                          <a:spcPts val="0"/>
                        </a:spcBef>
                        <a:spcAft>
                          <a:spcPts val="0"/>
                        </a:spcAft>
                        <a:buClrTx/>
                        <a:buSzTx/>
                        <a:buFontTx/>
                        <a:buNone/>
                        <a:tabLst/>
                        <a:defRPr/>
                      </a:pPr>
                      <a:r>
                        <a:rPr lang="en-US" sz="1400" b="1" dirty="0"/>
                        <a:t>Research Question 2</a:t>
                      </a:r>
                    </a:p>
                    <a:p>
                      <a:pPr marL="0" marR="0" lvl="0" indent="0" algn="l" defTabSz="457189" rtl="0" eaLnBrk="1" fontAlgn="auto" latinLnBrk="0" hangingPunct="1">
                        <a:lnSpc>
                          <a:spcPct val="100000"/>
                        </a:lnSpc>
                        <a:spcBef>
                          <a:spcPts val="0"/>
                        </a:spcBef>
                        <a:spcAft>
                          <a:spcPts val="0"/>
                        </a:spcAft>
                        <a:buClrTx/>
                        <a:buSzTx/>
                        <a:buFontTx/>
                        <a:buNone/>
                        <a:tabLst/>
                        <a:defRPr/>
                      </a:pPr>
                      <a:endParaRPr lang="en-US" sz="1400" b="1" dirty="0"/>
                    </a:p>
                    <a:p>
                      <a:pPr marL="0" marR="0" lvl="0" indent="0" algn="l" defTabSz="457189" rtl="0" eaLnBrk="1" fontAlgn="auto" latinLnBrk="0" hangingPunct="1">
                        <a:lnSpc>
                          <a:spcPct val="100000"/>
                        </a:lnSpc>
                        <a:spcBef>
                          <a:spcPts val="0"/>
                        </a:spcBef>
                        <a:spcAft>
                          <a:spcPts val="0"/>
                        </a:spcAft>
                        <a:buClrTx/>
                        <a:buSzTx/>
                        <a:buFontTx/>
                        <a:buNone/>
                        <a:tabLst/>
                        <a:defRPr/>
                      </a:pPr>
                      <a:r>
                        <a:rPr lang="en-US" sz="1400" b="1" dirty="0"/>
                        <a:t>Research Question 3</a:t>
                      </a:r>
                    </a:p>
                    <a:p>
                      <a:endParaRPr lang="en-US" sz="1200" dirty="0"/>
                    </a:p>
                  </a:txBody>
                  <a:tcPr/>
                </a:tc>
                <a:tc>
                  <a:txBody>
                    <a:bodyPr/>
                    <a:lstStyle/>
                    <a:p>
                      <a:r>
                        <a:rPr lang="en-US" sz="1200" dirty="0"/>
                        <a:t>Based on the document graph and the entity types compare entities of the same type. Develop a score that indicates how similar they are structurally, not by content.</a:t>
                      </a:r>
                    </a:p>
                  </a:txBody>
                  <a:tcPr/>
                </a:tc>
                <a:tc>
                  <a:txBody>
                    <a:bodyPr/>
                    <a:lstStyle/>
                    <a:p>
                      <a:r>
                        <a:rPr lang="en-US" sz="1200" dirty="0"/>
                        <a:t>This will be the bases of the check for consistency and completeness. The initial score will show that the entities can be compared. In future phases the score will be updated to reflect consistency and completeness.</a:t>
                      </a:r>
                    </a:p>
                  </a:txBody>
                  <a:tcPr/>
                </a:tc>
                <a:tc>
                  <a:txBody>
                    <a:bodyPr/>
                    <a:lstStyle/>
                    <a:p>
                      <a:r>
                        <a:rPr lang="en-US" sz="1200" dirty="0"/>
                        <a:t>TBD</a:t>
                      </a:r>
                    </a:p>
                  </a:txBody>
                  <a:tcPr/>
                </a:tc>
                <a:extLst>
                  <a:ext uri="{0D108BD9-81ED-4DB2-BD59-A6C34878D82A}">
                    <a16:rowId xmlns:a16="http://schemas.microsoft.com/office/drawing/2014/main" val="1398030916"/>
                  </a:ext>
                </a:extLst>
              </a:tr>
            </a:tbl>
          </a:graphicData>
        </a:graphic>
      </p:graphicFrame>
      <p:sp>
        <p:nvSpPr>
          <p:cNvPr id="3" name="Title 2">
            <a:extLst>
              <a:ext uri="{FF2B5EF4-FFF2-40B4-BE49-F238E27FC236}">
                <a16:creationId xmlns:a16="http://schemas.microsoft.com/office/drawing/2014/main" id="{7059541A-B6B4-4E1E-2665-49BCE54DAFDC}"/>
              </a:ext>
            </a:extLst>
          </p:cNvPr>
          <p:cNvSpPr>
            <a:spLocks noGrp="1"/>
          </p:cNvSpPr>
          <p:nvPr>
            <p:ph type="title"/>
          </p:nvPr>
        </p:nvSpPr>
        <p:spPr/>
        <p:txBody>
          <a:bodyPr/>
          <a:lstStyle/>
          <a:p>
            <a:r>
              <a:rPr lang="en-US" dirty="0"/>
              <a:t>Level 0</a:t>
            </a:r>
          </a:p>
        </p:txBody>
      </p:sp>
    </p:spTree>
    <p:extLst>
      <p:ext uri="{BB962C8B-B14F-4D97-AF65-F5344CB8AC3E}">
        <p14:creationId xmlns:p14="http://schemas.microsoft.com/office/powerpoint/2010/main" val="2665813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D9718D-88EE-2127-A3A5-BD67B536DF5B}"/>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4D03172-6692-6420-3A44-FDB92D60E496}"/>
              </a:ext>
            </a:extLst>
          </p:cNvPr>
          <p:cNvGraphicFramePr>
            <a:graphicFrameLocks noGrp="1"/>
          </p:cNvGraphicFramePr>
          <p:nvPr>
            <p:ph idx="1"/>
            <p:extLst>
              <p:ext uri="{D42A27DB-BD31-4B8C-83A1-F6EECF244321}">
                <p14:modId xmlns:p14="http://schemas.microsoft.com/office/powerpoint/2010/main" val="3671918612"/>
              </p:ext>
            </p:extLst>
          </p:nvPr>
        </p:nvGraphicFramePr>
        <p:xfrm>
          <a:off x="698500" y="1862138"/>
          <a:ext cx="7747000" cy="3876040"/>
        </p:xfrm>
        <a:graphic>
          <a:graphicData uri="http://schemas.openxmlformats.org/drawingml/2006/table">
            <a:tbl>
              <a:tblPr firstRow="1" bandRow="1">
                <a:tableStyleId>{5C22544A-7EE6-4342-B048-85BDC9FD1C3A}</a:tableStyleId>
              </a:tblPr>
              <a:tblGrid>
                <a:gridCol w="1936750">
                  <a:extLst>
                    <a:ext uri="{9D8B030D-6E8A-4147-A177-3AD203B41FA5}">
                      <a16:colId xmlns:a16="http://schemas.microsoft.com/office/drawing/2014/main" val="2091212292"/>
                    </a:ext>
                  </a:extLst>
                </a:gridCol>
                <a:gridCol w="1936750">
                  <a:extLst>
                    <a:ext uri="{9D8B030D-6E8A-4147-A177-3AD203B41FA5}">
                      <a16:colId xmlns:a16="http://schemas.microsoft.com/office/drawing/2014/main" val="398879851"/>
                    </a:ext>
                  </a:extLst>
                </a:gridCol>
                <a:gridCol w="1936750">
                  <a:extLst>
                    <a:ext uri="{9D8B030D-6E8A-4147-A177-3AD203B41FA5}">
                      <a16:colId xmlns:a16="http://schemas.microsoft.com/office/drawing/2014/main" val="292840943"/>
                    </a:ext>
                  </a:extLst>
                </a:gridCol>
                <a:gridCol w="1936750">
                  <a:extLst>
                    <a:ext uri="{9D8B030D-6E8A-4147-A177-3AD203B41FA5}">
                      <a16:colId xmlns:a16="http://schemas.microsoft.com/office/drawing/2014/main" val="3752317753"/>
                    </a:ext>
                  </a:extLst>
                </a:gridCol>
              </a:tblGrid>
              <a:tr h="370840">
                <a:tc>
                  <a:txBody>
                    <a:bodyPr/>
                    <a:lstStyle/>
                    <a:p>
                      <a:r>
                        <a:rPr lang="en-US" dirty="0"/>
                        <a:t>Item</a:t>
                      </a:r>
                    </a:p>
                  </a:txBody>
                  <a:tcPr/>
                </a:tc>
                <a:tc>
                  <a:txBody>
                    <a:bodyPr/>
                    <a:lstStyle/>
                    <a:p>
                      <a:r>
                        <a:rPr lang="en-US" dirty="0"/>
                        <a:t>What?</a:t>
                      </a:r>
                    </a:p>
                  </a:txBody>
                  <a:tcPr/>
                </a:tc>
                <a:tc>
                  <a:txBody>
                    <a:bodyPr/>
                    <a:lstStyle/>
                    <a:p>
                      <a:r>
                        <a:rPr lang="en-US" dirty="0"/>
                        <a:t>Why?</a:t>
                      </a:r>
                    </a:p>
                  </a:txBody>
                  <a:tcPr/>
                </a:tc>
                <a:tc>
                  <a:txBody>
                    <a:bodyPr/>
                    <a:lstStyle/>
                    <a:p>
                      <a:r>
                        <a:rPr lang="en-US" dirty="0"/>
                        <a:t>How?</a:t>
                      </a:r>
                    </a:p>
                  </a:txBody>
                  <a:tcPr/>
                </a:tc>
                <a:extLst>
                  <a:ext uri="{0D108BD9-81ED-4DB2-BD59-A6C34878D82A}">
                    <a16:rowId xmlns:a16="http://schemas.microsoft.com/office/drawing/2014/main" val="3802825301"/>
                  </a:ext>
                </a:extLst>
              </a:tr>
              <a:tr h="370840">
                <a:tc>
                  <a:txBody>
                    <a:bodyPr/>
                    <a:lstStyle/>
                    <a:p>
                      <a:r>
                        <a:rPr lang="en-US" sz="1200" dirty="0"/>
                        <a:t>Build and Test Model for Entity Consistency</a:t>
                      </a:r>
                    </a:p>
                    <a:p>
                      <a:endParaRPr lang="en-US" sz="1200" dirty="0"/>
                    </a:p>
                    <a:p>
                      <a:r>
                        <a:rPr lang="en-US" sz="1400" b="1" dirty="0"/>
                        <a:t>Research Question 1</a:t>
                      </a:r>
                    </a:p>
                  </a:txBody>
                  <a:tcPr/>
                </a:tc>
                <a:tc>
                  <a:txBody>
                    <a:bodyPr/>
                    <a:lstStyle/>
                    <a:p>
                      <a:r>
                        <a:rPr lang="en-US" sz="1200" dirty="0"/>
                        <a:t>Using the entity consistency approach determine if all entities in a document are consistent. Create a score and flag any that are more different than the score.</a:t>
                      </a:r>
                    </a:p>
                    <a:p>
                      <a:endParaRPr lang="en-US" sz="1200" dirty="0"/>
                    </a:p>
                    <a:p>
                      <a:r>
                        <a:rPr lang="en-US" sz="1200" dirty="0"/>
                        <a:t>{I need to address inferences between entities. If one entity implies that another will exist or will have certain values, this needs to be flagged.)</a:t>
                      </a:r>
                    </a:p>
                  </a:txBody>
                  <a:tcPr/>
                </a:tc>
                <a:tc>
                  <a:txBody>
                    <a:bodyPr/>
                    <a:lstStyle/>
                    <a:p>
                      <a:r>
                        <a:rPr lang="en-US" sz="1200" dirty="0"/>
                        <a:t>TBD</a:t>
                      </a:r>
                    </a:p>
                  </a:txBody>
                  <a:tcPr/>
                </a:tc>
                <a:tc>
                  <a:txBody>
                    <a:bodyPr/>
                    <a:lstStyle/>
                    <a:p>
                      <a:r>
                        <a:rPr lang="en-US" sz="1200" dirty="0"/>
                        <a:t>TBD</a:t>
                      </a:r>
                    </a:p>
                  </a:txBody>
                  <a:tcPr/>
                </a:tc>
                <a:extLst>
                  <a:ext uri="{0D108BD9-81ED-4DB2-BD59-A6C34878D82A}">
                    <a16:rowId xmlns:a16="http://schemas.microsoft.com/office/drawing/2014/main" val="1760962162"/>
                  </a:ext>
                </a:extLst>
              </a:tr>
              <a:tr h="370840">
                <a:tc>
                  <a:txBody>
                    <a:bodyPr/>
                    <a:lstStyle/>
                    <a:p>
                      <a:r>
                        <a:rPr lang="en-US" sz="1200" dirty="0"/>
                        <a:t>Build and Test a Model for Entity Completeness</a:t>
                      </a:r>
                    </a:p>
                    <a:p>
                      <a:endParaRPr lang="en-US" sz="1200" dirty="0"/>
                    </a:p>
                    <a:p>
                      <a:pPr marL="0" marR="0" lvl="0" indent="0" algn="l" defTabSz="457189" rtl="0" eaLnBrk="1" fontAlgn="auto" latinLnBrk="0" hangingPunct="1">
                        <a:lnSpc>
                          <a:spcPct val="100000"/>
                        </a:lnSpc>
                        <a:spcBef>
                          <a:spcPts val="0"/>
                        </a:spcBef>
                        <a:spcAft>
                          <a:spcPts val="0"/>
                        </a:spcAft>
                        <a:buClrTx/>
                        <a:buSzTx/>
                        <a:buFontTx/>
                        <a:buNone/>
                        <a:tabLst/>
                        <a:defRPr/>
                      </a:pPr>
                      <a:r>
                        <a:rPr lang="en-US" sz="1400" b="1" dirty="0"/>
                        <a:t>Research Question 1</a:t>
                      </a:r>
                    </a:p>
                  </a:txBody>
                  <a:tcPr/>
                </a:tc>
                <a:tc>
                  <a:txBody>
                    <a:bodyPr/>
                    <a:lstStyle/>
                    <a:p>
                      <a:r>
                        <a:rPr lang="en-US" sz="1200" dirty="0"/>
                        <a:t>Using the entity consistency approach determine if an entities are missing significant pieces.</a:t>
                      </a:r>
                    </a:p>
                  </a:txBody>
                  <a:tcPr/>
                </a:tc>
                <a:tc>
                  <a:txBody>
                    <a:bodyPr/>
                    <a:lstStyle/>
                    <a:p>
                      <a:r>
                        <a:rPr lang="en-US" sz="1200" dirty="0"/>
                        <a:t>TBD</a:t>
                      </a:r>
                    </a:p>
                  </a:txBody>
                  <a:tcPr/>
                </a:tc>
                <a:tc>
                  <a:txBody>
                    <a:bodyPr/>
                    <a:lstStyle/>
                    <a:p>
                      <a:r>
                        <a:rPr lang="en-US" sz="1200" dirty="0"/>
                        <a:t>TBD</a:t>
                      </a:r>
                    </a:p>
                  </a:txBody>
                  <a:tcPr/>
                </a:tc>
                <a:extLst>
                  <a:ext uri="{0D108BD9-81ED-4DB2-BD59-A6C34878D82A}">
                    <a16:rowId xmlns:a16="http://schemas.microsoft.com/office/drawing/2014/main" val="1398030916"/>
                  </a:ext>
                </a:extLst>
              </a:tr>
            </a:tbl>
          </a:graphicData>
        </a:graphic>
      </p:graphicFrame>
      <p:sp>
        <p:nvSpPr>
          <p:cNvPr id="3" name="Title 2">
            <a:extLst>
              <a:ext uri="{FF2B5EF4-FFF2-40B4-BE49-F238E27FC236}">
                <a16:creationId xmlns:a16="http://schemas.microsoft.com/office/drawing/2014/main" id="{CD4EC10A-A314-EAD2-1B0E-79F9569DD9B6}"/>
              </a:ext>
            </a:extLst>
          </p:cNvPr>
          <p:cNvSpPr>
            <a:spLocks noGrp="1"/>
          </p:cNvSpPr>
          <p:nvPr>
            <p:ph type="title"/>
          </p:nvPr>
        </p:nvSpPr>
        <p:spPr/>
        <p:txBody>
          <a:bodyPr/>
          <a:lstStyle/>
          <a:p>
            <a:r>
              <a:rPr lang="en-US" dirty="0"/>
              <a:t>Level 0</a:t>
            </a:r>
          </a:p>
        </p:txBody>
      </p:sp>
    </p:spTree>
    <p:extLst>
      <p:ext uri="{BB962C8B-B14F-4D97-AF65-F5344CB8AC3E}">
        <p14:creationId xmlns:p14="http://schemas.microsoft.com/office/powerpoint/2010/main" val="2535231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58A028-A0C3-DF7E-3243-DD819B4F4A0D}"/>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B09D082-8C21-7797-BF7B-23032890BE34}"/>
              </a:ext>
            </a:extLst>
          </p:cNvPr>
          <p:cNvGraphicFramePr>
            <a:graphicFrameLocks noGrp="1"/>
          </p:cNvGraphicFramePr>
          <p:nvPr>
            <p:ph idx="1"/>
            <p:extLst>
              <p:ext uri="{D42A27DB-BD31-4B8C-83A1-F6EECF244321}">
                <p14:modId xmlns:p14="http://schemas.microsoft.com/office/powerpoint/2010/main" val="3952706187"/>
              </p:ext>
            </p:extLst>
          </p:nvPr>
        </p:nvGraphicFramePr>
        <p:xfrm>
          <a:off x="698500" y="1862138"/>
          <a:ext cx="7747000" cy="1559560"/>
        </p:xfrm>
        <a:graphic>
          <a:graphicData uri="http://schemas.openxmlformats.org/drawingml/2006/table">
            <a:tbl>
              <a:tblPr firstRow="1" bandRow="1">
                <a:tableStyleId>{5C22544A-7EE6-4342-B048-85BDC9FD1C3A}</a:tableStyleId>
              </a:tblPr>
              <a:tblGrid>
                <a:gridCol w="1936750">
                  <a:extLst>
                    <a:ext uri="{9D8B030D-6E8A-4147-A177-3AD203B41FA5}">
                      <a16:colId xmlns:a16="http://schemas.microsoft.com/office/drawing/2014/main" val="2091212292"/>
                    </a:ext>
                  </a:extLst>
                </a:gridCol>
                <a:gridCol w="1936750">
                  <a:extLst>
                    <a:ext uri="{9D8B030D-6E8A-4147-A177-3AD203B41FA5}">
                      <a16:colId xmlns:a16="http://schemas.microsoft.com/office/drawing/2014/main" val="398879851"/>
                    </a:ext>
                  </a:extLst>
                </a:gridCol>
                <a:gridCol w="1936750">
                  <a:extLst>
                    <a:ext uri="{9D8B030D-6E8A-4147-A177-3AD203B41FA5}">
                      <a16:colId xmlns:a16="http://schemas.microsoft.com/office/drawing/2014/main" val="292840943"/>
                    </a:ext>
                  </a:extLst>
                </a:gridCol>
                <a:gridCol w="1936750">
                  <a:extLst>
                    <a:ext uri="{9D8B030D-6E8A-4147-A177-3AD203B41FA5}">
                      <a16:colId xmlns:a16="http://schemas.microsoft.com/office/drawing/2014/main" val="3752317753"/>
                    </a:ext>
                  </a:extLst>
                </a:gridCol>
              </a:tblGrid>
              <a:tr h="370840">
                <a:tc>
                  <a:txBody>
                    <a:bodyPr/>
                    <a:lstStyle/>
                    <a:p>
                      <a:r>
                        <a:rPr lang="en-US" dirty="0"/>
                        <a:t>Item</a:t>
                      </a:r>
                    </a:p>
                  </a:txBody>
                  <a:tcPr/>
                </a:tc>
                <a:tc>
                  <a:txBody>
                    <a:bodyPr/>
                    <a:lstStyle/>
                    <a:p>
                      <a:r>
                        <a:rPr lang="en-US" dirty="0"/>
                        <a:t>What?</a:t>
                      </a:r>
                    </a:p>
                  </a:txBody>
                  <a:tcPr/>
                </a:tc>
                <a:tc>
                  <a:txBody>
                    <a:bodyPr/>
                    <a:lstStyle/>
                    <a:p>
                      <a:r>
                        <a:rPr lang="en-US" dirty="0"/>
                        <a:t>Why?</a:t>
                      </a:r>
                    </a:p>
                  </a:txBody>
                  <a:tcPr/>
                </a:tc>
                <a:tc>
                  <a:txBody>
                    <a:bodyPr/>
                    <a:lstStyle/>
                    <a:p>
                      <a:r>
                        <a:rPr lang="en-US" dirty="0"/>
                        <a:t>How?</a:t>
                      </a:r>
                    </a:p>
                  </a:txBody>
                  <a:tcPr/>
                </a:tc>
                <a:extLst>
                  <a:ext uri="{0D108BD9-81ED-4DB2-BD59-A6C34878D82A}">
                    <a16:rowId xmlns:a16="http://schemas.microsoft.com/office/drawing/2014/main" val="3802825301"/>
                  </a:ext>
                </a:extLst>
              </a:tr>
              <a:tr h="370840">
                <a:tc>
                  <a:txBody>
                    <a:bodyPr/>
                    <a:lstStyle/>
                    <a:p>
                      <a:r>
                        <a:rPr lang="en-US" sz="1200" dirty="0"/>
                        <a:t>Implement Declarative Language for Model Creation and Use</a:t>
                      </a:r>
                    </a:p>
                  </a:txBody>
                  <a:tcPr/>
                </a:tc>
                <a:tc>
                  <a:txBody>
                    <a:bodyPr/>
                    <a:lstStyle/>
                    <a:p>
                      <a:r>
                        <a:rPr lang="en-US" sz="1200" dirty="0"/>
                        <a:t>An SQL like language that has CREATE MODEL, TRAIN MODEL, etc. It simply generates and then runs the appropriate Python / </a:t>
                      </a:r>
                      <a:r>
                        <a:rPr lang="en-US" sz="1200" dirty="0" err="1"/>
                        <a:t>PyTorch</a:t>
                      </a:r>
                      <a:r>
                        <a:rPr lang="en-US" sz="1200" dirty="0"/>
                        <a:t> code.</a:t>
                      </a:r>
                    </a:p>
                  </a:txBody>
                  <a:tcPr/>
                </a:tc>
                <a:tc>
                  <a:txBody>
                    <a:bodyPr/>
                    <a:lstStyle/>
                    <a:p>
                      <a:r>
                        <a:rPr lang="en-US" sz="1200" dirty="0"/>
                        <a:t>I am lazy and do not want to have to write the same code repeatedly.</a:t>
                      </a:r>
                    </a:p>
                  </a:txBody>
                  <a:tcPr/>
                </a:tc>
                <a:tc>
                  <a:txBody>
                    <a:bodyPr/>
                    <a:lstStyle/>
                    <a:p>
                      <a:r>
                        <a:rPr lang="en-US" sz="1200" dirty="0"/>
                        <a:t>Use ANTLR to define the grammar and implement it in Java to generate the correct Python / </a:t>
                      </a:r>
                      <a:r>
                        <a:rPr lang="en-US" sz="1200" dirty="0" err="1"/>
                        <a:t>PyTorch</a:t>
                      </a:r>
                      <a:r>
                        <a:rPr lang="en-US" sz="1200" dirty="0"/>
                        <a:t>.</a:t>
                      </a:r>
                    </a:p>
                  </a:txBody>
                  <a:tcPr/>
                </a:tc>
                <a:extLst>
                  <a:ext uri="{0D108BD9-81ED-4DB2-BD59-A6C34878D82A}">
                    <a16:rowId xmlns:a16="http://schemas.microsoft.com/office/drawing/2014/main" val="1760962162"/>
                  </a:ext>
                </a:extLst>
              </a:tr>
            </a:tbl>
          </a:graphicData>
        </a:graphic>
      </p:graphicFrame>
      <p:sp>
        <p:nvSpPr>
          <p:cNvPr id="3" name="Title 2">
            <a:extLst>
              <a:ext uri="{FF2B5EF4-FFF2-40B4-BE49-F238E27FC236}">
                <a16:creationId xmlns:a16="http://schemas.microsoft.com/office/drawing/2014/main" id="{418E72A7-66F2-BF58-3AD9-5F644101C7E9}"/>
              </a:ext>
            </a:extLst>
          </p:cNvPr>
          <p:cNvSpPr>
            <a:spLocks noGrp="1"/>
          </p:cNvSpPr>
          <p:nvPr>
            <p:ph type="title"/>
          </p:nvPr>
        </p:nvSpPr>
        <p:spPr/>
        <p:txBody>
          <a:bodyPr/>
          <a:lstStyle/>
          <a:p>
            <a:r>
              <a:rPr lang="en-US" dirty="0"/>
              <a:t>Level 0</a:t>
            </a:r>
          </a:p>
        </p:txBody>
      </p:sp>
    </p:spTree>
    <p:extLst>
      <p:ext uri="{BB962C8B-B14F-4D97-AF65-F5344CB8AC3E}">
        <p14:creationId xmlns:p14="http://schemas.microsoft.com/office/powerpoint/2010/main" val="3268733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5EE59-DCE1-77FC-F5D5-2DC5A3BA03A3}"/>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856D6B1-0E68-D713-5692-849E2B4993A7}"/>
              </a:ext>
            </a:extLst>
          </p:cNvPr>
          <p:cNvGraphicFramePr>
            <a:graphicFrameLocks noGrp="1"/>
          </p:cNvGraphicFramePr>
          <p:nvPr>
            <p:ph idx="1"/>
            <p:extLst>
              <p:ext uri="{D42A27DB-BD31-4B8C-83A1-F6EECF244321}">
                <p14:modId xmlns:p14="http://schemas.microsoft.com/office/powerpoint/2010/main" val="1197963028"/>
              </p:ext>
            </p:extLst>
          </p:nvPr>
        </p:nvGraphicFramePr>
        <p:xfrm>
          <a:off x="698500" y="1862138"/>
          <a:ext cx="7747000" cy="2661920"/>
        </p:xfrm>
        <a:graphic>
          <a:graphicData uri="http://schemas.openxmlformats.org/drawingml/2006/table">
            <a:tbl>
              <a:tblPr firstRow="1" bandRow="1">
                <a:tableStyleId>{5C22544A-7EE6-4342-B048-85BDC9FD1C3A}</a:tableStyleId>
              </a:tblPr>
              <a:tblGrid>
                <a:gridCol w="1936750">
                  <a:extLst>
                    <a:ext uri="{9D8B030D-6E8A-4147-A177-3AD203B41FA5}">
                      <a16:colId xmlns:a16="http://schemas.microsoft.com/office/drawing/2014/main" val="2091212292"/>
                    </a:ext>
                  </a:extLst>
                </a:gridCol>
                <a:gridCol w="1936750">
                  <a:extLst>
                    <a:ext uri="{9D8B030D-6E8A-4147-A177-3AD203B41FA5}">
                      <a16:colId xmlns:a16="http://schemas.microsoft.com/office/drawing/2014/main" val="398879851"/>
                    </a:ext>
                  </a:extLst>
                </a:gridCol>
                <a:gridCol w="1936750">
                  <a:extLst>
                    <a:ext uri="{9D8B030D-6E8A-4147-A177-3AD203B41FA5}">
                      <a16:colId xmlns:a16="http://schemas.microsoft.com/office/drawing/2014/main" val="292840943"/>
                    </a:ext>
                  </a:extLst>
                </a:gridCol>
                <a:gridCol w="1936750">
                  <a:extLst>
                    <a:ext uri="{9D8B030D-6E8A-4147-A177-3AD203B41FA5}">
                      <a16:colId xmlns:a16="http://schemas.microsoft.com/office/drawing/2014/main" val="3752317753"/>
                    </a:ext>
                  </a:extLst>
                </a:gridCol>
              </a:tblGrid>
              <a:tr h="370840">
                <a:tc>
                  <a:txBody>
                    <a:bodyPr/>
                    <a:lstStyle/>
                    <a:p>
                      <a:r>
                        <a:rPr lang="en-US" dirty="0"/>
                        <a:t>Item</a:t>
                      </a:r>
                    </a:p>
                  </a:txBody>
                  <a:tcPr/>
                </a:tc>
                <a:tc>
                  <a:txBody>
                    <a:bodyPr/>
                    <a:lstStyle/>
                    <a:p>
                      <a:r>
                        <a:rPr lang="en-US" dirty="0"/>
                        <a:t>What?</a:t>
                      </a:r>
                    </a:p>
                  </a:txBody>
                  <a:tcPr/>
                </a:tc>
                <a:tc>
                  <a:txBody>
                    <a:bodyPr/>
                    <a:lstStyle/>
                    <a:p>
                      <a:r>
                        <a:rPr lang="en-US" dirty="0"/>
                        <a:t>Why?</a:t>
                      </a:r>
                    </a:p>
                  </a:txBody>
                  <a:tcPr/>
                </a:tc>
                <a:tc>
                  <a:txBody>
                    <a:bodyPr/>
                    <a:lstStyle/>
                    <a:p>
                      <a:r>
                        <a:rPr lang="en-US" dirty="0"/>
                        <a:t>How?</a:t>
                      </a:r>
                    </a:p>
                  </a:txBody>
                  <a:tcPr/>
                </a:tc>
                <a:extLst>
                  <a:ext uri="{0D108BD9-81ED-4DB2-BD59-A6C34878D82A}">
                    <a16:rowId xmlns:a16="http://schemas.microsoft.com/office/drawing/2014/main" val="3802825301"/>
                  </a:ext>
                </a:extLst>
              </a:tr>
              <a:tr h="370840">
                <a:tc>
                  <a:txBody>
                    <a:bodyPr/>
                    <a:lstStyle/>
                    <a:p>
                      <a:r>
                        <a:rPr lang="en-US" sz="1200" dirty="0"/>
                        <a:t>First Draft</a:t>
                      </a:r>
                    </a:p>
                  </a:txBody>
                  <a:tcPr/>
                </a:tc>
                <a:tc>
                  <a:txBody>
                    <a:bodyPr/>
                    <a:lstStyle/>
                    <a:p>
                      <a:r>
                        <a:rPr lang="en-US" sz="1200" dirty="0"/>
                        <a:t>Literature Review</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760962162"/>
                  </a:ext>
                </a:extLst>
              </a:tr>
              <a:tr h="370840">
                <a:tc>
                  <a:txBody>
                    <a:bodyPr/>
                    <a:lstStyle/>
                    <a:p>
                      <a:r>
                        <a:rPr lang="en-US" sz="1200" dirty="0"/>
                        <a:t>Second Draft</a:t>
                      </a:r>
                    </a:p>
                  </a:txBody>
                  <a:tcPr/>
                </a:tc>
                <a:tc>
                  <a:txBody>
                    <a:bodyPr/>
                    <a:lstStyle/>
                    <a:p>
                      <a:r>
                        <a:rPr lang="en-US" sz="1200" dirty="0"/>
                        <a:t>Literature Review, Methodology</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405752876"/>
                  </a:ext>
                </a:extLst>
              </a:tr>
              <a:tr h="370840">
                <a:tc>
                  <a:txBody>
                    <a:bodyPr/>
                    <a:lstStyle/>
                    <a:p>
                      <a:r>
                        <a:rPr lang="en-US" sz="1200" dirty="0"/>
                        <a:t>Third Draft</a:t>
                      </a:r>
                    </a:p>
                  </a:txBody>
                  <a:tcP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sz="1200" dirty="0"/>
                        <a:t>Literature Review, Methodology, Abstract, Introduction, and Conclusions</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909939137"/>
                  </a:ext>
                </a:extLst>
              </a:tr>
              <a:tr h="370840">
                <a:tc>
                  <a:txBody>
                    <a:bodyPr/>
                    <a:lstStyle/>
                    <a:p>
                      <a:r>
                        <a:rPr lang="en-US" sz="1200" dirty="0"/>
                        <a:t>Final Paper</a:t>
                      </a:r>
                    </a:p>
                  </a:txBody>
                  <a:tcPr/>
                </a:tc>
                <a:tc>
                  <a:txBody>
                    <a:bodyPr/>
                    <a:lstStyle/>
                    <a:p>
                      <a:r>
                        <a:rPr lang="en-US" sz="1200" dirty="0"/>
                        <a:t>Based on feedback and review create the final version for submission.</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998025203"/>
                  </a:ext>
                </a:extLst>
              </a:tr>
            </a:tbl>
          </a:graphicData>
        </a:graphic>
      </p:graphicFrame>
      <p:sp>
        <p:nvSpPr>
          <p:cNvPr id="3" name="Title 2">
            <a:extLst>
              <a:ext uri="{FF2B5EF4-FFF2-40B4-BE49-F238E27FC236}">
                <a16:creationId xmlns:a16="http://schemas.microsoft.com/office/drawing/2014/main" id="{621B5B4E-ABE2-31B8-3710-E2E5789B36FD}"/>
              </a:ext>
            </a:extLst>
          </p:cNvPr>
          <p:cNvSpPr>
            <a:spLocks noGrp="1"/>
          </p:cNvSpPr>
          <p:nvPr>
            <p:ph type="title"/>
          </p:nvPr>
        </p:nvSpPr>
        <p:spPr/>
        <p:txBody>
          <a:bodyPr/>
          <a:lstStyle/>
          <a:p>
            <a:r>
              <a:rPr lang="en-US" dirty="0"/>
              <a:t>Level 0</a:t>
            </a:r>
          </a:p>
        </p:txBody>
      </p:sp>
    </p:spTree>
    <p:extLst>
      <p:ext uri="{BB962C8B-B14F-4D97-AF65-F5344CB8AC3E}">
        <p14:creationId xmlns:p14="http://schemas.microsoft.com/office/powerpoint/2010/main" val="1170336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351A6-9CB9-7B7F-488B-7358C992F8B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34C00B9-3D85-61E6-6496-D3A9FEB54E88}"/>
              </a:ext>
            </a:extLst>
          </p:cNvPr>
          <p:cNvSpPr>
            <a:spLocks noGrp="1"/>
          </p:cNvSpPr>
          <p:nvPr>
            <p:ph type="title"/>
          </p:nvPr>
        </p:nvSpPr>
        <p:spPr/>
        <p:txBody>
          <a:bodyPr/>
          <a:lstStyle/>
          <a:p>
            <a:r>
              <a:rPr lang="en-US" dirty="0"/>
              <a:t>Level 1 – Ongoing Research of Relevant Topics</a:t>
            </a:r>
          </a:p>
        </p:txBody>
      </p:sp>
      <p:pic>
        <p:nvPicPr>
          <p:cNvPr id="2050" name="Picture 2">
            <a:extLst>
              <a:ext uri="{FF2B5EF4-FFF2-40B4-BE49-F238E27FC236}">
                <a16:creationId xmlns:a16="http://schemas.microsoft.com/office/drawing/2014/main" id="{588E8BDB-3E18-F668-5822-7867F180B3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47900"/>
            <a:ext cx="80772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157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704C1D-72AF-8966-EEA4-887FC66F8F0D}"/>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0F09DEA-70D2-2E4D-927C-A0D9BD4355E6}"/>
              </a:ext>
            </a:extLst>
          </p:cNvPr>
          <p:cNvGraphicFramePr>
            <a:graphicFrameLocks noGrp="1"/>
          </p:cNvGraphicFramePr>
          <p:nvPr>
            <p:ph idx="1"/>
            <p:extLst>
              <p:ext uri="{D42A27DB-BD31-4B8C-83A1-F6EECF244321}">
                <p14:modId xmlns:p14="http://schemas.microsoft.com/office/powerpoint/2010/main" val="671389021"/>
              </p:ext>
            </p:extLst>
          </p:nvPr>
        </p:nvGraphicFramePr>
        <p:xfrm>
          <a:off x="698500" y="1862138"/>
          <a:ext cx="7747000" cy="2021840"/>
        </p:xfrm>
        <a:graphic>
          <a:graphicData uri="http://schemas.openxmlformats.org/drawingml/2006/table">
            <a:tbl>
              <a:tblPr firstRow="1" bandRow="1">
                <a:tableStyleId>{5C22544A-7EE6-4342-B048-85BDC9FD1C3A}</a:tableStyleId>
              </a:tblPr>
              <a:tblGrid>
                <a:gridCol w="1936750">
                  <a:extLst>
                    <a:ext uri="{9D8B030D-6E8A-4147-A177-3AD203B41FA5}">
                      <a16:colId xmlns:a16="http://schemas.microsoft.com/office/drawing/2014/main" val="2091212292"/>
                    </a:ext>
                  </a:extLst>
                </a:gridCol>
                <a:gridCol w="1936750">
                  <a:extLst>
                    <a:ext uri="{9D8B030D-6E8A-4147-A177-3AD203B41FA5}">
                      <a16:colId xmlns:a16="http://schemas.microsoft.com/office/drawing/2014/main" val="398879851"/>
                    </a:ext>
                  </a:extLst>
                </a:gridCol>
                <a:gridCol w="1936750">
                  <a:extLst>
                    <a:ext uri="{9D8B030D-6E8A-4147-A177-3AD203B41FA5}">
                      <a16:colId xmlns:a16="http://schemas.microsoft.com/office/drawing/2014/main" val="292840943"/>
                    </a:ext>
                  </a:extLst>
                </a:gridCol>
                <a:gridCol w="1936750">
                  <a:extLst>
                    <a:ext uri="{9D8B030D-6E8A-4147-A177-3AD203B41FA5}">
                      <a16:colId xmlns:a16="http://schemas.microsoft.com/office/drawing/2014/main" val="3752317753"/>
                    </a:ext>
                  </a:extLst>
                </a:gridCol>
              </a:tblGrid>
              <a:tr h="370840">
                <a:tc>
                  <a:txBody>
                    <a:bodyPr/>
                    <a:lstStyle/>
                    <a:p>
                      <a:r>
                        <a:rPr lang="en-US" dirty="0"/>
                        <a:t>Item</a:t>
                      </a:r>
                    </a:p>
                  </a:txBody>
                  <a:tcPr/>
                </a:tc>
                <a:tc>
                  <a:txBody>
                    <a:bodyPr/>
                    <a:lstStyle/>
                    <a:p>
                      <a:r>
                        <a:rPr lang="en-US" dirty="0"/>
                        <a:t>What?</a:t>
                      </a:r>
                    </a:p>
                  </a:txBody>
                  <a:tcPr/>
                </a:tc>
                <a:tc>
                  <a:txBody>
                    <a:bodyPr/>
                    <a:lstStyle/>
                    <a:p>
                      <a:r>
                        <a:rPr lang="en-US" dirty="0"/>
                        <a:t>Why?</a:t>
                      </a:r>
                    </a:p>
                  </a:txBody>
                  <a:tcPr/>
                </a:tc>
                <a:tc>
                  <a:txBody>
                    <a:bodyPr/>
                    <a:lstStyle/>
                    <a:p>
                      <a:r>
                        <a:rPr lang="en-US" dirty="0"/>
                        <a:t>How?</a:t>
                      </a:r>
                    </a:p>
                  </a:txBody>
                  <a:tcPr/>
                </a:tc>
                <a:extLst>
                  <a:ext uri="{0D108BD9-81ED-4DB2-BD59-A6C34878D82A}">
                    <a16:rowId xmlns:a16="http://schemas.microsoft.com/office/drawing/2014/main" val="3802825301"/>
                  </a:ext>
                </a:extLst>
              </a:tr>
              <a:tr h="370840">
                <a:tc>
                  <a:txBody>
                    <a:bodyPr/>
                    <a:lstStyle/>
                    <a:p>
                      <a:r>
                        <a:rPr lang="en-US" sz="1200" dirty="0"/>
                        <a:t>Search for Papers</a:t>
                      </a:r>
                    </a:p>
                  </a:txBody>
                  <a:tcPr/>
                </a:tc>
                <a:tc>
                  <a:txBody>
                    <a:bodyPr/>
                    <a:lstStyle/>
                    <a:p>
                      <a:r>
                        <a:rPr lang="en-US" sz="1200" dirty="0"/>
                        <a:t>Perform searches based on the tags and concepts relevant to the project.</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760962162"/>
                  </a:ext>
                </a:extLst>
              </a:tr>
              <a:tr h="370840">
                <a:tc>
                  <a:txBody>
                    <a:bodyPr/>
                    <a:lstStyle/>
                    <a:p>
                      <a:r>
                        <a:rPr lang="en-US" sz="1200" dirty="0"/>
                        <a:t>Read  Papers</a:t>
                      </a:r>
                    </a:p>
                  </a:txBody>
                  <a:tcPr/>
                </a:tc>
                <a:tc>
                  <a:txBody>
                    <a:bodyPr/>
                    <a:lstStyle/>
                    <a:p>
                      <a:r>
                        <a:rPr lang="en-US" sz="1200" dirty="0"/>
                        <a:t>Initially skim each paper to understand if it might be relevant.</a:t>
                      </a:r>
                    </a:p>
                  </a:txBody>
                  <a:tcPr/>
                </a:tc>
                <a:tc>
                  <a:txBody>
                    <a:bodyPr/>
                    <a:lstStyle/>
                    <a:p>
                      <a:endParaRPr lang="en-US" sz="1200" dirty="0"/>
                    </a:p>
                  </a:txBody>
                  <a:tcPr/>
                </a:tc>
                <a:tc>
                  <a:txBody>
                    <a:bodyPr/>
                    <a:lstStyle/>
                    <a:p>
                      <a:r>
                        <a:rPr lang="en-US" sz="1200" dirty="0"/>
                        <a:t>Store relevant papers in RefWorks.</a:t>
                      </a:r>
                    </a:p>
                  </a:txBody>
                  <a:tcPr/>
                </a:tc>
                <a:extLst>
                  <a:ext uri="{0D108BD9-81ED-4DB2-BD59-A6C34878D82A}">
                    <a16:rowId xmlns:a16="http://schemas.microsoft.com/office/drawing/2014/main" val="1398030916"/>
                  </a:ext>
                </a:extLst>
              </a:tr>
              <a:tr h="370840">
                <a:tc>
                  <a:txBody>
                    <a:bodyPr/>
                    <a:lstStyle/>
                    <a:p>
                      <a:r>
                        <a:rPr lang="en-US" sz="1200" dirty="0"/>
                        <a:t>Read Referenced Papers</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644919130"/>
                  </a:ext>
                </a:extLst>
              </a:tr>
            </a:tbl>
          </a:graphicData>
        </a:graphic>
      </p:graphicFrame>
      <p:sp>
        <p:nvSpPr>
          <p:cNvPr id="3" name="Title 2">
            <a:extLst>
              <a:ext uri="{FF2B5EF4-FFF2-40B4-BE49-F238E27FC236}">
                <a16:creationId xmlns:a16="http://schemas.microsoft.com/office/drawing/2014/main" id="{B8F76E0F-D4F2-D05F-419F-F052A4BBD951}"/>
              </a:ext>
            </a:extLst>
          </p:cNvPr>
          <p:cNvSpPr>
            <a:spLocks noGrp="1"/>
          </p:cNvSpPr>
          <p:nvPr>
            <p:ph type="title"/>
          </p:nvPr>
        </p:nvSpPr>
        <p:spPr/>
        <p:txBody>
          <a:bodyPr/>
          <a:lstStyle/>
          <a:p>
            <a:r>
              <a:rPr lang="en-US" dirty="0"/>
              <a:t>Level 1 – Ongoing Research of Relevant Topics</a:t>
            </a:r>
          </a:p>
        </p:txBody>
      </p:sp>
    </p:spTree>
    <p:extLst>
      <p:ext uri="{BB962C8B-B14F-4D97-AF65-F5344CB8AC3E}">
        <p14:creationId xmlns:p14="http://schemas.microsoft.com/office/powerpoint/2010/main" val="1578562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E4991-CFEB-0D2F-41F3-DF6C53E1245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757ADD2-761B-4992-6254-7A32D455E9E4}"/>
              </a:ext>
            </a:extLst>
          </p:cNvPr>
          <p:cNvSpPr>
            <a:spLocks noGrp="1"/>
          </p:cNvSpPr>
          <p:nvPr>
            <p:ph type="title"/>
          </p:nvPr>
        </p:nvSpPr>
        <p:spPr/>
        <p:txBody>
          <a:bodyPr/>
          <a:lstStyle/>
          <a:p>
            <a:r>
              <a:rPr lang="en-US" dirty="0"/>
              <a:t>Level 1 – Gather Data and EDA</a:t>
            </a:r>
          </a:p>
        </p:txBody>
      </p:sp>
      <p:pic>
        <p:nvPicPr>
          <p:cNvPr id="2050" name="Picture 2">
            <a:extLst>
              <a:ext uri="{FF2B5EF4-FFF2-40B4-BE49-F238E27FC236}">
                <a16:creationId xmlns:a16="http://schemas.microsoft.com/office/drawing/2014/main" id="{5BE58E1E-8262-DAC2-B954-1EFC97B65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2709863"/>
            <a:ext cx="6124575"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847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A9CBD1-4F67-57C6-1026-A619FF12F9B2}"/>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1880A45-00F4-6F3A-B525-54D1F9067050}"/>
              </a:ext>
            </a:extLst>
          </p:cNvPr>
          <p:cNvGraphicFramePr>
            <a:graphicFrameLocks noGrp="1"/>
          </p:cNvGraphicFramePr>
          <p:nvPr>
            <p:ph idx="1"/>
          </p:nvPr>
        </p:nvGraphicFramePr>
        <p:xfrm>
          <a:off x="698500" y="1862138"/>
          <a:ext cx="7747000" cy="2839720"/>
        </p:xfrm>
        <a:graphic>
          <a:graphicData uri="http://schemas.openxmlformats.org/drawingml/2006/table">
            <a:tbl>
              <a:tblPr firstRow="1" bandRow="1">
                <a:tableStyleId>{5C22544A-7EE6-4342-B048-85BDC9FD1C3A}</a:tableStyleId>
              </a:tblPr>
              <a:tblGrid>
                <a:gridCol w="1936750">
                  <a:extLst>
                    <a:ext uri="{9D8B030D-6E8A-4147-A177-3AD203B41FA5}">
                      <a16:colId xmlns:a16="http://schemas.microsoft.com/office/drawing/2014/main" val="2091212292"/>
                    </a:ext>
                  </a:extLst>
                </a:gridCol>
                <a:gridCol w="1936750">
                  <a:extLst>
                    <a:ext uri="{9D8B030D-6E8A-4147-A177-3AD203B41FA5}">
                      <a16:colId xmlns:a16="http://schemas.microsoft.com/office/drawing/2014/main" val="398879851"/>
                    </a:ext>
                  </a:extLst>
                </a:gridCol>
                <a:gridCol w="1936750">
                  <a:extLst>
                    <a:ext uri="{9D8B030D-6E8A-4147-A177-3AD203B41FA5}">
                      <a16:colId xmlns:a16="http://schemas.microsoft.com/office/drawing/2014/main" val="292840943"/>
                    </a:ext>
                  </a:extLst>
                </a:gridCol>
                <a:gridCol w="1936750">
                  <a:extLst>
                    <a:ext uri="{9D8B030D-6E8A-4147-A177-3AD203B41FA5}">
                      <a16:colId xmlns:a16="http://schemas.microsoft.com/office/drawing/2014/main" val="3752317753"/>
                    </a:ext>
                  </a:extLst>
                </a:gridCol>
              </a:tblGrid>
              <a:tr h="370840">
                <a:tc>
                  <a:txBody>
                    <a:bodyPr/>
                    <a:lstStyle/>
                    <a:p>
                      <a:r>
                        <a:rPr lang="en-US" dirty="0"/>
                        <a:t>Item</a:t>
                      </a:r>
                    </a:p>
                  </a:txBody>
                  <a:tcPr/>
                </a:tc>
                <a:tc>
                  <a:txBody>
                    <a:bodyPr/>
                    <a:lstStyle/>
                    <a:p>
                      <a:r>
                        <a:rPr lang="en-US" dirty="0"/>
                        <a:t>What?</a:t>
                      </a:r>
                    </a:p>
                  </a:txBody>
                  <a:tcPr/>
                </a:tc>
                <a:tc>
                  <a:txBody>
                    <a:bodyPr/>
                    <a:lstStyle/>
                    <a:p>
                      <a:r>
                        <a:rPr lang="en-US" dirty="0"/>
                        <a:t>Why?</a:t>
                      </a:r>
                    </a:p>
                  </a:txBody>
                  <a:tcPr/>
                </a:tc>
                <a:tc>
                  <a:txBody>
                    <a:bodyPr/>
                    <a:lstStyle/>
                    <a:p>
                      <a:r>
                        <a:rPr lang="en-US" dirty="0"/>
                        <a:t>How?</a:t>
                      </a:r>
                    </a:p>
                  </a:txBody>
                  <a:tcPr/>
                </a:tc>
                <a:extLst>
                  <a:ext uri="{0D108BD9-81ED-4DB2-BD59-A6C34878D82A}">
                    <a16:rowId xmlns:a16="http://schemas.microsoft.com/office/drawing/2014/main" val="3802825301"/>
                  </a:ext>
                </a:extLst>
              </a:tr>
              <a:tr h="370840">
                <a:tc>
                  <a:txBody>
                    <a:bodyPr/>
                    <a:lstStyle/>
                    <a:p>
                      <a:r>
                        <a:rPr lang="en-US" sz="1200" dirty="0"/>
                        <a:t>Select Townships</a:t>
                      </a:r>
                    </a:p>
                  </a:txBody>
                  <a:tcPr/>
                </a:tc>
                <a:tc>
                  <a:txBody>
                    <a:bodyPr/>
                    <a:lstStyle/>
                    <a:p>
                      <a:r>
                        <a:rPr lang="en-US" sz="1200" dirty="0"/>
                        <a:t>Identify a significant but reasonable set of townships to use. The working assumption is that about 100 will be good.</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760962162"/>
                  </a:ext>
                </a:extLst>
              </a:tr>
              <a:tr h="370840">
                <a:tc>
                  <a:txBody>
                    <a:bodyPr/>
                    <a:lstStyle/>
                    <a:p>
                      <a:r>
                        <a:rPr lang="en-US" sz="1200" dirty="0"/>
                        <a:t>Download Laws</a:t>
                      </a:r>
                    </a:p>
                  </a:txBody>
                  <a:tcPr/>
                </a:tc>
                <a:tc>
                  <a:txBody>
                    <a:bodyPr/>
                    <a:lstStyle/>
                    <a:p>
                      <a:r>
                        <a:rPr lang="en-US" sz="1200" dirty="0"/>
                        <a:t>Go to </a:t>
                      </a:r>
                      <a:r>
                        <a:rPr lang="en-US" sz="1200" dirty="0" err="1"/>
                        <a:t>eCode</a:t>
                      </a:r>
                      <a:r>
                        <a:rPr lang="en-US" sz="1200" dirty="0"/>
                        <a:t> 360 and download the laws in DOCX format for the identified townships. Catalog the downloaded files.</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398030916"/>
                  </a:ext>
                </a:extLst>
              </a:tr>
              <a:tr h="370840">
                <a:tc>
                  <a:txBody>
                    <a:bodyPr/>
                    <a:lstStyle/>
                    <a:p>
                      <a:r>
                        <a:rPr lang="en-US" sz="1200" dirty="0"/>
                        <a:t>EDA</a:t>
                      </a:r>
                    </a:p>
                  </a:txBody>
                  <a:tcPr/>
                </a:tc>
                <a:tc>
                  <a:txBody>
                    <a:bodyPr/>
                    <a:lstStyle/>
                    <a:p>
                      <a:r>
                        <a:rPr lang="en-US" sz="1200" dirty="0"/>
                        <a:t>There is not much to do here.</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644919130"/>
                  </a:ext>
                </a:extLst>
              </a:tr>
            </a:tbl>
          </a:graphicData>
        </a:graphic>
      </p:graphicFrame>
      <p:sp>
        <p:nvSpPr>
          <p:cNvPr id="3" name="Title 2">
            <a:extLst>
              <a:ext uri="{FF2B5EF4-FFF2-40B4-BE49-F238E27FC236}">
                <a16:creationId xmlns:a16="http://schemas.microsoft.com/office/drawing/2014/main" id="{5BE10AC3-CAD0-21FA-9D81-E4ABD6F0D1E5}"/>
              </a:ext>
            </a:extLst>
          </p:cNvPr>
          <p:cNvSpPr>
            <a:spLocks noGrp="1"/>
          </p:cNvSpPr>
          <p:nvPr>
            <p:ph type="title"/>
          </p:nvPr>
        </p:nvSpPr>
        <p:spPr/>
        <p:txBody>
          <a:bodyPr/>
          <a:lstStyle/>
          <a:p>
            <a:r>
              <a:rPr lang="en-US" dirty="0"/>
              <a:t>Level 1 – Gather Data and EDA</a:t>
            </a:r>
          </a:p>
        </p:txBody>
      </p:sp>
    </p:spTree>
    <p:extLst>
      <p:ext uri="{BB962C8B-B14F-4D97-AF65-F5344CB8AC3E}">
        <p14:creationId xmlns:p14="http://schemas.microsoft.com/office/powerpoint/2010/main" val="3914637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A2BCBA-24A2-75A2-DBE4-91BB1E14C51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02C6E3E-51E4-5ACE-03F7-FB36C327A4F4}"/>
              </a:ext>
            </a:extLst>
          </p:cNvPr>
          <p:cNvSpPr>
            <a:spLocks noGrp="1"/>
          </p:cNvSpPr>
          <p:nvPr>
            <p:ph type="title"/>
          </p:nvPr>
        </p:nvSpPr>
        <p:spPr/>
        <p:txBody>
          <a:bodyPr/>
          <a:lstStyle/>
          <a:p>
            <a:r>
              <a:rPr lang="en-US" dirty="0"/>
              <a:t>Level 1 – Build and Test Model for Entity Creation</a:t>
            </a:r>
          </a:p>
        </p:txBody>
      </p:sp>
      <p:pic>
        <p:nvPicPr>
          <p:cNvPr id="3074" name="Picture 2">
            <a:extLst>
              <a:ext uri="{FF2B5EF4-FFF2-40B4-BE49-F238E27FC236}">
                <a16:creationId xmlns:a16="http://schemas.microsoft.com/office/drawing/2014/main" id="{0AC9C393-A08B-1A8F-59E2-6F5A2C0CF1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2262188"/>
            <a:ext cx="8458200" cy="233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598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0CFBD-8A40-AC1B-FCF1-3F3999F6AEE1}"/>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147865F-44E2-02B8-4F1C-CEAAAB1EF234}"/>
              </a:ext>
            </a:extLst>
          </p:cNvPr>
          <p:cNvGraphicFramePr>
            <a:graphicFrameLocks noGrp="1"/>
          </p:cNvGraphicFramePr>
          <p:nvPr>
            <p:ph idx="1"/>
            <p:extLst>
              <p:ext uri="{D42A27DB-BD31-4B8C-83A1-F6EECF244321}">
                <p14:modId xmlns:p14="http://schemas.microsoft.com/office/powerpoint/2010/main" val="3720879323"/>
              </p:ext>
            </p:extLst>
          </p:nvPr>
        </p:nvGraphicFramePr>
        <p:xfrm>
          <a:off x="698500" y="1862138"/>
          <a:ext cx="7747000" cy="2306320"/>
        </p:xfrm>
        <a:graphic>
          <a:graphicData uri="http://schemas.openxmlformats.org/drawingml/2006/table">
            <a:tbl>
              <a:tblPr firstRow="1" bandRow="1">
                <a:tableStyleId>{5C22544A-7EE6-4342-B048-85BDC9FD1C3A}</a:tableStyleId>
              </a:tblPr>
              <a:tblGrid>
                <a:gridCol w="1936750">
                  <a:extLst>
                    <a:ext uri="{9D8B030D-6E8A-4147-A177-3AD203B41FA5}">
                      <a16:colId xmlns:a16="http://schemas.microsoft.com/office/drawing/2014/main" val="2091212292"/>
                    </a:ext>
                  </a:extLst>
                </a:gridCol>
                <a:gridCol w="1936750">
                  <a:extLst>
                    <a:ext uri="{9D8B030D-6E8A-4147-A177-3AD203B41FA5}">
                      <a16:colId xmlns:a16="http://schemas.microsoft.com/office/drawing/2014/main" val="398879851"/>
                    </a:ext>
                  </a:extLst>
                </a:gridCol>
                <a:gridCol w="1936750">
                  <a:extLst>
                    <a:ext uri="{9D8B030D-6E8A-4147-A177-3AD203B41FA5}">
                      <a16:colId xmlns:a16="http://schemas.microsoft.com/office/drawing/2014/main" val="292840943"/>
                    </a:ext>
                  </a:extLst>
                </a:gridCol>
                <a:gridCol w="1936750">
                  <a:extLst>
                    <a:ext uri="{9D8B030D-6E8A-4147-A177-3AD203B41FA5}">
                      <a16:colId xmlns:a16="http://schemas.microsoft.com/office/drawing/2014/main" val="3752317753"/>
                    </a:ext>
                  </a:extLst>
                </a:gridCol>
              </a:tblGrid>
              <a:tr h="370840">
                <a:tc>
                  <a:txBody>
                    <a:bodyPr/>
                    <a:lstStyle/>
                    <a:p>
                      <a:r>
                        <a:rPr lang="en-US" dirty="0"/>
                        <a:t>Item</a:t>
                      </a:r>
                    </a:p>
                  </a:txBody>
                  <a:tcPr/>
                </a:tc>
                <a:tc>
                  <a:txBody>
                    <a:bodyPr/>
                    <a:lstStyle/>
                    <a:p>
                      <a:r>
                        <a:rPr lang="en-US" dirty="0"/>
                        <a:t>What?</a:t>
                      </a:r>
                    </a:p>
                  </a:txBody>
                  <a:tcPr/>
                </a:tc>
                <a:tc>
                  <a:txBody>
                    <a:bodyPr/>
                    <a:lstStyle/>
                    <a:p>
                      <a:r>
                        <a:rPr lang="en-US" dirty="0"/>
                        <a:t>Why?</a:t>
                      </a:r>
                    </a:p>
                  </a:txBody>
                  <a:tcPr/>
                </a:tc>
                <a:tc>
                  <a:txBody>
                    <a:bodyPr/>
                    <a:lstStyle/>
                    <a:p>
                      <a:r>
                        <a:rPr lang="en-US" dirty="0"/>
                        <a:t>How?</a:t>
                      </a:r>
                    </a:p>
                  </a:txBody>
                  <a:tcPr/>
                </a:tc>
                <a:extLst>
                  <a:ext uri="{0D108BD9-81ED-4DB2-BD59-A6C34878D82A}">
                    <a16:rowId xmlns:a16="http://schemas.microsoft.com/office/drawing/2014/main" val="3802825301"/>
                  </a:ext>
                </a:extLst>
              </a:tr>
              <a:tr h="370840">
                <a:tc>
                  <a:txBody>
                    <a:bodyPr/>
                    <a:lstStyle/>
                    <a:p>
                      <a:r>
                        <a:rPr lang="en-US" sz="1200" dirty="0"/>
                        <a:t>Set up Technology</a:t>
                      </a:r>
                    </a:p>
                  </a:txBody>
                  <a:tcPr/>
                </a:tc>
                <a:tc>
                  <a:txBody>
                    <a:bodyPr/>
                    <a:lstStyle/>
                    <a:p>
                      <a:r>
                        <a:rPr lang="en-US" sz="1200" dirty="0"/>
                        <a:t>Ensure that Google Collab is ready to go. Confirm </a:t>
                      </a:r>
                      <a:r>
                        <a:rPr lang="en-US" sz="1200" dirty="0" err="1"/>
                        <a:t>Github</a:t>
                      </a:r>
                      <a:r>
                        <a:rPr lang="en-US" sz="1200" dirty="0"/>
                        <a:t> integration. Is there a role for Visual Studio Code?</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760962162"/>
                  </a:ext>
                </a:extLst>
              </a:tr>
              <a:tr h="370840">
                <a:tc>
                  <a:txBody>
                    <a:bodyPr/>
                    <a:lstStyle/>
                    <a:p>
                      <a:r>
                        <a:rPr lang="en-US" sz="1200" dirty="0"/>
                        <a:t>Create GNN</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398030916"/>
                  </a:ext>
                </a:extLst>
              </a:tr>
              <a:tr h="370840">
                <a:tc>
                  <a:txBody>
                    <a:bodyPr/>
                    <a:lstStyle/>
                    <a:p>
                      <a:r>
                        <a:rPr lang="en-US" sz="1200" dirty="0"/>
                        <a:t>Train GNN</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644919130"/>
                  </a:ext>
                </a:extLst>
              </a:tr>
              <a:tr h="370840">
                <a:tc>
                  <a:txBody>
                    <a:bodyPr/>
                    <a:lstStyle/>
                    <a:p>
                      <a:r>
                        <a:rPr lang="en-US" sz="1200" dirty="0"/>
                        <a:t>Test GNN</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388768380"/>
                  </a:ext>
                </a:extLst>
              </a:tr>
            </a:tbl>
          </a:graphicData>
        </a:graphic>
      </p:graphicFrame>
      <p:sp>
        <p:nvSpPr>
          <p:cNvPr id="3" name="Title 2">
            <a:extLst>
              <a:ext uri="{FF2B5EF4-FFF2-40B4-BE49-F238E27FC236}">
                <a16:creationId xmlns:a16="http://schemas.microsoft.com/office/drawing/2014/main" id="{21565670-16C6-5CAB-4C67-4F239555D9B8}"/>
              </a:ext>
            </a:extLst>
          </p:cNvPr>
          <p:cNvSpPr>
            <a:spLocks noGrp="1"/>
          </p:cNvSpPr>
          <p:nvPr>
            <p:ph type="title"/>
          </p:nvPr>
        </p:nvSpPr>
        <p:spPr/>
        <p:txBody>
          <a:bodyPr/>
          <a:lstStyle/>
          <a:p>
            <a:r>
              <a:rPr lang="en-US" dirty="0"/>
              <a:t>Level 1 – Build and Test Model for Entity Creation</a:t>
            </a:r>
          </a:p>
        </p:txBody>
      </p:sp>
    </p:spTree>
    <p:extLst>
      <p:ext uri="{BB962C8B-B14F-4D97-AF65-F5344CB8AC3E}">
        <p14:creationId xmlns:p14="http://schemas.microsoft.com/office/powerpoint/2010/main" val="3728451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25608" y="1686063"/>
          <a:ext cx="8878824" cy="3879645"/>
        </p:xfrm>
        <a:graphic>
          <a:graphicData uri="http://schemas.openxmlformats.org/drawingml/2006/table">
            <a:tbl>
              <a:tblPr firstRow="1" bandRow="1">
                <a:tableStyleId>{5C22544A-7EE6-4342-B048-85BDC9FD1C3A}</a:tableStyleId>
              </a:tblPr>
              <a:tblGrid>
                <a:gridCol w="2136637">
                  <a:extLst>
                    <a:ext uri="{9D8B030D-6E8A-4147-A177-3AD203B41FA5}">
                      <a16:colId xmlns:a16="http://schemas.microsoft.com/office/drawing/2014/main" val="20000"/>
                    </a:ext>
                  </a:extLst>
                </a:gridCol>
                <a:gridCol w="6742187">
                  <a:extLst>
                    <a:ext uri="{9D8B030D-6E8A-4147-A177-3AD203B41FA5}">
                      <a16:colId xmlns:a16="http://schemas.microsoft.com/office/drawing/2014/main" val="20001"/>
                    </a:ext>
                  </a:extLst>
                </a:gridCol>
              </a:tblGrid>
              <a:tr h="288813">
                <a:tc>
                  <a:txBody>
                    <a:bodyPr/>
                    <a:lstStyle/>
                    <a:p>
                      <a:pPr algn="ctr"/>
                      <a:r>
                        <a:rPr lang="en-US" sz="1200" dirty="0"/>
                        <a:t>Term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315034">
                <a:tc>
                  <a:txBody>
                    <a:bodyPr/>
                    <a:lstStyle/>
                    <a:p>
                      <a:r>
                        <a:rPr lang="en-US" sz="1200" dirty="0"/>
                        <a:t>Coherence</a:t>
                      </a:r>
                    </a:p>
                  </a:txBody>
                  <a:tcPr/>
                </a:tc>
                <a:tc>
                  <a:txBody>
                    <a:bodyPr/>
                    <a:lstStyle/>
                    <a:p>
                      <a:pPr marL="0" indent="0">
                        <a:buFont typeface="Arial" panose="020B0604020202020204" pitchFamily="34" charset="0"/>
                        <a:buNone/>
                      </a:pPr>
                      <a:r>
                        <a:rPr lang="en-US" sz="1200" dirty="0"/>
                        <a:t>Coherence in documents refers to the logical and smooth flow of ideas or information from one sentence to the next and throughout the entire piece. It's about how well the different parts of the document connect and make sense together.</a:t>
                      </a:r>
                    </a:p>
                  </a:txBody>
                  <a:tcPr/>
                </a:tc>
                <a:extLst>
                  <a:ext uri="{0D108BD9-81ED-4DB2-BD59-A6C34878D82A}">
                    <a16:rowId xmlns:a16="http://schemas.microsoft.com/office/drawing/2014/main" val="10002"/>
                  </a:ext>
                </a:extLst>
              </a:tr>
              <a:tr h="390432">
                <a:tc>
                  <a:txBody>
                    <a:bodyPr/>
                    <a:lstStyle/>
                    <a:p>
                      <a:r>
                        <a:rPr lang="en-US" sz="1200" dirty="0"/>
                        <a:t>Completeness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Completeness in documents refers to the thoroughness and comprehensiveness of the information presented. It means that the document contains all the necessary details to effectively convey its message or fulfill its purpose.</a:t>
                      </a:r>
                    </a:p>
                  </a:txBody>
                  <a:tcPr/>
                </a:tc>
                <a:extLst>
                  <a:ext uri="{0D108BD9-81ED-4DB2-BD59-A6C34878D82A}">
                    <a16:rowId xmlns:a16="http://schemas.microsoft.com/office/drawing/2014/main" val="10003"/>
                  </a:ext>
                </a:extLst>
              </a:tr>
              <a:tr h="28881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Consistency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Consistency of content in documents refers to the coherence and uniformity of the information presented. It ensures that the ideas and arguments flow logically, and that there are no contradictions or inconsistencies in the facts or claims.</a:t>
                      </a:r>
                    </a:p>
                  </a:txBody>
                  <a:tcPr/>
                </a:tc>
                <a:extLst>
                  <a:ext uri="{0D108BD9-81ED-4DB2-BD59-A6C34878D82A}">
                    <a16:rowId xmlns:a16="http://schemas.microsoft.com/office/drawing/2014/main" val="10004"/>
                  </a:ext>
                </a:extLst>
              </a:tr>
              <a:tr h="390432">
                <a:tc>
                  <a:txBody>
                    <a:bodyPr/>
                    <a:lstStyle/>
                    <a:p>
                      <a:r>
                        <a:rPr lang="en-US" sz="1200" dirty="0"/>
                        <a:t>Dynamic GNN</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A dynamic GNN (Graph Neural Network) is a type of GNN specifically designed to handle graphs that evolve over time. In traditional GNNs, the graph structure remains fixed throughout the learning process. However, in many real-world applications, the relationships between nodes in a graph can change dynamically. Dynamic GNNs are equipped to handle such scenarios.</a:t>
                      </a:r>
                    </a:p>
                  </a:txBody>
                  <a:tcPr/>
                </a:tc>
                <a:extLst>
                  <a:ext uri="{0D108BD9-81ED-4DB2-BD59-A6C34878D82A}">
                    <a16:rowId xmlns:a16="http://schemas.microsoft.com/office/drawing/2014/main" val="10005"/>
                  </a:ext>
                </a:extLst>
              </a:tr>
              <a:tr h="39043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Transformer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 transformer is a neural network architecture that uses an attention mechanism to process input data in parallel, making it highly effective for tasks like machine translation and text summarization.</a:t>
                      </a:r>
                    </a:p>
                  </a:txBody>
                  <a:tcPr/>
                </a:tc>
                <a:extLst>
                  <a:ext uri="{0D108BD9-81ED-4DB2-BD59-A6C34878D82A}">
                    <a16:rowId xmlns:a16="http://schemas.microsoft.com/office/drawing/2014/main" val="10006"/>
                  </a:ext>
                </a:extLst>
              </a:tr>
              <a:tr h="390432">
                <a:tc>
                  <a:txBody>
                    <a:bodyPr/>
                    <a:lstStyle/>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10007"/>
                  </a:ext>
                </a:extLst>
              </a:tr>
            </a:tbl>
          </a:graphicData>
        </a:graphic>
      </p:graphicFrame>
      <p:sp>
        <p:nvSpPr>
          <p:cNvPr id="9" name="Title 2">
            <a:extLst>
              <a:ext uri="{FF2B5EF4-FFF2-40B4-BE49-F238E27FC236}">
                <a16:creationId xmlns:a16="http://schemas.microsoft.com/office/drawing/2014/main" id="{AFC37406-1BEF-4348-BEA0-96EECF88929D}"/>
              </a:ext>
            </a:extLst>
          </p:cNvPr>
          <p:cNvSpPr>
            <a:spLocks noGrp="1"/>
          </p:cNvSpPr>
          <p:nvPr>
            <p:ph type="title"/>
          </p:nvPr>
        </p:nvSpPr>
        <p:spPr>
          <a:xfrm>
            <a:off x="640754" y="500780"/>
            <a:ext cx="7874597" cy="1054250"/>
          </a:xfrm>
        </p:spPr>
        <p:txBody>
          <a:bodyPr/>
          <a:lstStyle/>
          <a:p>
            <a:r>
              <a:rPr lang="en-US" dirty="0"/>
              <a:t>Glossary of Terms</a:t>
            </a:r>
          </a:p>
        </p:txBody>
      </p:sp>
    </p:spTree>
    <p:extLst>
      <p:ext uri="{BB962C8B-B14F-4D97-AF65-F5344CB8AC3E}">
        <p14:creationId xmlns:p14="http://schemas.microsoft.com/office/powerpoint/2010/main" val="4206817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5498592"/>
          </a:xfrm>
          <a:solidFill>
            <a:srgbClr val="00B050"/>
          </a:solidFill>
          <a:ln>
            <a:solidFill>
              <a:schemeClr val="bg1"/>
            </a:solidFill>
          </a:ln>
        </p:spPr>
        <p:style>
          <a:lnRef idx="1">
            <a:schemeClr val="accent2"/>
          </a:lnRef>
          <a:fillRef idx="3">
            <a:schemeClr val="accent2"/>
          </a:fillRef>
          <a:effectRef idx="2">
            <a:schemeClr val="accent2"/>
          </a:effectRef>
          <a:fontRef idx="minor">
            <a:schemeClr val="lt1"/>
          </a:fontRef>
        </p:style>
        <p:txBody>
          <a:bodyPr/>
          <a:lstStyle/>
          <a:p>
            <a:br>
              <a:rPr lang="en-US" sz="6600" dirty="0">
                <a:solidFill>
                  <a:schemeClr val="bg1"/>
                </a:solidFill>
              </a:rPr>
            </a:br>
            <a:r>
              <a:rPr lang="en-US" sz="6600" dirty="0">
                <a:solidFill>
                  <a:schemeClr val="bg1"/>
                </a:solidFill>
              </a:rPr>
              <a:t>   Appendix</a:t>
            </a:r>
          </a:p>
        </p:txBody>
      </p:sp>
    </p:spTree>
    <p:extLst>
      <p:ext uri="{BB962C8B-B14F-4D97-AF65-F5344CB8AC3E}">
        <p14:creationId xmlns:p14="http://schemas.microsoft.com/office/powerpoint/2010/main" val="24227661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14580" y="621691"/>
          <a:ext cx="8714843" cy="4026865"/>
        </p:xfrm>
        <a:graphic>
          <a:graphicData uri="http://schemas.openxmlformats.org/drawingml/2006/table">
            <a:tbl>
              <a:tblPr firstRow="1" bandRow="1">
                <a:tableStyleId>{5C22544A-7EE6-4342-B048-85BDC9FD1C3A}</a:tableStyleId>
              </a:tblPr>
              <a:tblGrid>
                <a:gridCol w="1624855">
                  <a:extLst>
                    <a:ext uri="{9D8B030D-6E8A-4147-A177-3AD203B41FA5}">
                      <a16:colId xmlns:a16="http://schemas.microsoft.com/office/drawing/2014/main" val="20000"/>
                    </a:ext>
                  </a:extLst>
                </a:gridCol>
                <a:gridCol w="6337004">
                  <a:extLst>
                    <a:ext uri="{9D8B030D-6E8A-4147-A177-3AD203B41FA5}">
                      <a16:colId xmlns:a16="http://schemas.microsoft.com/office/drawing/2014/main" val="20001"/>
                    </a:ext>
                  </a:extLst>
                </a:gridCol>
                <a:gridCol w="752984">
                  <a:extLst>
                    <a:ext uri="{9D8B030D-6E8A-4147-A177-3AD203B41FA5}">
                      <a16:colId xmlns:a16="http://schemas.microsoft.com/office/drawing/2014/main" val="3692234971"/>
                    </a:ext>
                  </a:extLst>
                </a:gridCol>
              </a:tblGrid>
              <a:tr h="355103">
                <a:tc>
                  <a:txBody>
                    <a:bodyPr/>
                    <a:lstStyle/>
                    <a:p>
                      <a:r>
                        <a:rPr lang="en-US" sz="1200" dirty="0">
                          <a:latin typeface="Arial" panose="020B0604020202020204" pitchFamily="34" charset="0"/>
                          <a:cs typeface="Arial" panose="020B0604020202020204" pitchFamily="34" charset="0"/>
                        </a:rPr>
                        <a:t>(A) Deliverable</a:t>
                      </a:r>
                    </a:p>
                  </a:txBody>
                  <a:tcPr/>
                </a:tc>
                <a:tc>
                  <a:txBody>
                    <a:bodyPr/>
                    <a:lstStyle/>
                    <a:p>
                      <a:pPr algn="ctr"/>
                      <a:r>
                        <a:rPr lang="en-US" sz="1200" dirty="0">
                          <a:latin typeface="Arial" panose="020B0604020202020204" pitchFamily="34" charset="0"/>
                          <a:cs typeface="Arial" panose="020B0604020202020204" pitchFamily="34" charset="0"/>
                        </a:rPr>
                        <a:t>(B) Format</a:t>
                      </a:r>
                    </a:p>
                  </a:txBody>
                  <a:tcPr/>
                </a:tc>
                <a:tc>
                  <a:txBody>
                    <a:bodyPr/>
                    <a:lstStyle/>
                    <a:p>
                      <a:pPr algn="ctr"/>
                      <a:r>
                        <a:rPr lang="en-US" sz="1200" dirty="0">
                          <a:latin typeface="Arial" panose="020B0604020202020204" pitchFamily="34" charset="0"/>
                          <a:cs typeface="Arial" panose="020B0604020202020204" pitchFamily="34" charset="0"/>
                        </a:rPr>
                        <a:t>(C) WC</a:t>
                      </a:r>
                    </a:p>
                  </a:txBody>
                  <a:tcPr/>
                </a:tc>
                <a:extLst>
                  <a:ext uri="{0D108BD9-81ED-4DB2-BD59-A6C34878D82A}">
                    <a16:rowId xmlns:a16="http://schemas.microsoft.com/office/drawing/2014/main" val="10000"/>
                  </a:ext>
                </a:extLst>
              </a:tr>
              <a:tr h="458603">
                <a:tc>
                  <a:txBody>
                    <a:bodyPr/>
                    <a:lstStyle/>
                    <a:p>
                      <a:r>
                        <a:rPr lang="en-US" sz="1200" dirty="0">
                          <a:latin typeface="Arial" panose="020B0604020202020204" pitchFamily="34" charset="0"/>
                          <a:cs typeface="Arial" panose="020B0604020202020204" pitchFamily="34" charset="0"/>
                        </a:rPr>
                        <a:t>Issue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dk1"/>
                          </a:solidFill>
                          <a:effectLst/>
                          <a:latin typeface="Arial" panose="020B0604020202020204" pitchFamily="34" charset="0"/>
                          <a:ea typeface="+mn-ea"/>
                          <a:cs typeface="Arial" panose="020B0604020202020204" pitchFamily="34" charset="0"/>
                        </a:rPr>
                        <a:t>Lorem ipsum dolor sit </a:t>
                      </a:r>
                      <a:r>
                        <a:rPr lang="en-US" sz="1200" kern="1200" dirty="0" err="1">
                          <a:solidFill>
                            <a:schemeClr val="dk1"/>
                          </a:solidFill>
                          <a:effectLst/>
                          <a:latin typeface="Arial" panose="020B0604020202020204" pitchFamily="34" charset="0"/>
                          <a:ea typeface="+mn-ea"/>
                          <a:cs typeface="Arial" panose="020B0604020202020204" pitchFamily="34" charset="0"/>
                        </a:rPr>
                        <a:t>amet</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consectetur</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adipiscing</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elit</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Donec</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efficitur</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sem</a:t>
                      </a:r>
                      <a:r>
                        <a:rPr lang="en-US" sz="1200" kern="1200" dirty="0">
                          <a:solidFill>
                            <a:schemeClr val="dk1"/>
                          </a:solidFill>
                          <a:effectLst/>
                          <a:latin typeface="Arial" panose="020B0604020202020204" pitchFamily="34" charset="0"/>
                          <a:ea typeface="+mn-ea"/>
                          <a:cs typeface="Arial" panose="020B0604020202020204" pitchFamily="34" charset="0"/>
                        </a:rPr>
                        <a:t> id </a:t>
                      </a:r>
                      <a:r>
                        <a:rPr lang="en-US" sz="1200" kern="1200" dirty="0" err="1">
                          <a:solidFill>
                            <a:schemeClr val="dk1"/>
                          </a:solidFill>
                          <a:effectLst/>
                          <a:latin typeface="Arial" panose="020B0604020202020204" pitchFamily="34" charset="0"/>
                          <a:ea typeface="+mn-ea"/>
                          <a:cs typeface="Arial" panose="020B0604020202020204" pitchFamily="34" charset="0"/>
                        </a:rPr>
                        <a:t>massa</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aliquam</a:t>
                      </a:r>
                      <a:r>
                        <a:rPr lang="en-US" sz="1200" kern="1200" dirty="0">
                          <a:solidFill>
                            <a:schemeClr val="dk1"/>
                          </a:solidFill>
                          <a:effectLst/>
                          <a:latin typeface="Arial" panose="020B0604020202020204" pitchFamily="34" charset="0"/>
                          <a:ea typeface="+mn-ea"/>
                          <a:cs typeface="Arial" panose="020B0604020202020204" pitchFamily="34" charset="0"/>
                        </a:rPr>
                        <a:t>, et </a:t>
                      </a:r>
                      <a:r>
                        <a:rPr lang="en-US" sz="1200" kern="1200" dirty="0" err="1">
                          <a:solidFill>
                            <a:schemeClr val="dk1"/>
                          </a:solidFill>
                          <a:effectLst/>
                          <a:latin typeface="Arial" panose="020B0604020202020204" pitchFamily="34" charset="0"/>
                          <a:ea typeface="+mn-ea"/>
                          <a:cs typeface="Arial" panose="020B0604020202020204" pitchFamily="34" charset="0"/>
                        </a:rPr>
                        <a:t>scelerisque</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lacus</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finibus</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Krishnamoorthi</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et al., 2012</a:t>
                      </a:r>
                      <a:r>
                        <a:rPr lang="en-US" sz="1200" kern="1200" dirty="0">
                          <a:solidFill>
                            <a:schemeClr val="dk1"/>
                          </a:solidFill>
                          <a:effectLst/>
                          <a:latin typeface="Arial" panose="020B0604020202020204" pitchFamily="34" charset="0"/>
                          <a:ea typeface="+mn-ea"/>
                          <a:cs typeface="Arial" panose="020B0604020202020204" pitchFamily="34" charset="0"/>
                        </a:rPr>
                        <a:t>).</a:t>
                      </a:r>
                      <a:endParaRPr lang="en-US" sz="1200" dirty="0">
                        <a:latin typeface="Arial" panose="020B0604020202020204" pitchFamily="34" charset="0"/>
                        <a:cs typeface="Arial" panose="020B0604020202020204" pitchFamily="34" charset="0"/>
                      </a:endParaRPr>
                    </a:p>
                  </a:txBody>
                  <a:tcPr/>
                </a:tc>
                <a:tc>
                  <a:txBody>
                    <a:bodyPr/>
                    <a:lstStyle/>
                    <a:p>
                      <a:pPr marL="0" indent="0">
                        <a:buFont typeface="Arial" panose="020B0604020202020204" pitchFamily="34" charset="0"/>
                        <a:buNone/>
                      </a:pPr>
                      <a:r>
                        <a:rPr lang="en-US" sz="1200" i="1" dirty="0">
                          <a:latin typeface="Arial" panose="020B0604020202020204" pitchFamily="34" charset="0"/>
                          <a:cs typeface="Arial" panose="020B0604020202020204" pitchFamily="34" charset="0"/>
                        </a:rPr>
                        <a:t>NA</a:t>
                      </a:r>
                    </a:p>
                  </a:txBody>
                  <a:tcPr/>
                </a:tc>
                <a:extLst>
                  <a:ext uri="{0D108BD9-81ED-4DB2-BD59-A6C34878D82A}">
                    <a16:rowId xmlns:a16="http://schemas.microsoft.com/office/drawing/2014/main" val="10001"/>
                  </a:ext>
                </a:extLst>
              </a:tr>
              <a:tr h="4572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Reference</a:t>
                      </a:r>
                    </a:p>
                  </a:txBody>
                  <a:tcPr/>
                </a:tc>
                <a:tc>
                  <a:txBody>
                    <a:bodyPr/>
                    <a:lstStyle/>
                    <a:p>
                      <a:r>
                        <a:rPr lang="en-US" sz="1200" kern="1200" dirty="0">
                          <a:solidFill>
                            <a:schemeClr val="dk1"/>
                          </a:solidFill>
                          <a:effectLst/>
                          <a:latin typeface="Arial" panose="020B0604020202020204" pitchFamily="34" charset="0"/>
                          <a:ea typeface="+mn-ea"/>
                          <a:cs typeface="Arial" panose="020B0604020202020204" pitchFamily="34" charset="0"/>
                        </a:rPr>
                        <a:t>K. S. </a:t>
                      </a:r>
                      <a:r>
                        <a:rPr lang="en-US" sz="1200" kern="1200" dirty="0" err="1">
                          <a:solidFill>
                            <a:schemeClr val="dk1"/>
                          </a:solidFill>
                          <a:effectLst/>
                          <a:latin typeface="Arial" panose="020B0604020202020204" pitchFamily="34" charset="0"/>
                          <a:ea typeface="+mn-ea"/>
                          <a:cs typeface="Arial" panose="020B0604020202020204" pitchFamily="34" charset="0"/>
                        </a:rPr>
                        <a:t>Krishnamoorthi</a:t>
                      </a:r>
                      <a:r>
                        <a:rPr lang="en-US" sz="1200" kern="1200" dirty="0">
                          <a:solidFill>
                            <a:schemeClr val="dk1"/>
                          </a:solidFill>
                          <a:effectLst/>
                          <a:latin typeface="Arial" panose="020B0604020202020204" pitchFamily="34" charset="0"/>
                          <a:ea typeface="+mn-ea"/>
                          <a:cs typeface="Arial" panose="020B0604020202020204" pitchFamily="34" charset="0"/>
                        </a:rPr>
                        <a:t> and V. R. </a:t>
                      </a:r>
                      <a:r>
                        <a:rPr lang="en-US" sz="1200" kern="1200" dirty="0" err="1">
                          <a:solidFill>
                            <a:schemeClr val="dk1"/>
                          </a:solidFill>
                          <a:effectLst/>
                          <a:latin typeface="Arial" panose="020B0604020202020204" pitchFamily="34" charset="0"/>
                          <a:ea typeface="+mn-ea"/>
                          <a:cs typeface="Arial" panose="020B0604020202020204" pitchFamily="34" charset="0"/>
                        </a:rPr>
                        <a:t>Krishnamoorthi</a:t>
                      </a:r>
                      <a:r>
                        <a:rPr lang="en-US" sz="1200" kern="1200" dirty="0">
                          <a:solidFill>
                            <a:schemeClr val="dk1"/>
                          </a:solidFill>
                          <a:effectLst/>
                          <a:latin typeface="Arial" panose="020B0604020202020204" pitchFamily="34" charset="0"/>
                          <a:ea typeface="+mn-ea"/>
                          <a:cs typeface="Arial" panose="020B0604020202020204" pitchFamily="34" charset="0"/>
                        </a:rPr>
                        <a:t>, First Course in Quality Engineering : Integrating Statistical and Management Methods of Quality. 2012. </a:t>
                      </a:r>
                      <a:endParaRPr lang="en-US" sz="1200" dirty="0">
                        <a:latin typeface="Arial" panose="020B0604020202020204" pitchFamily="34" charset="0"/>
                        <a:cs typeface="Arial" panose="020B0604020202020204" pitchFamily="34" charset="0"/>
                      </a:endParaRPr>
                    </a:p>
                  </a:txBody>
                  <a:tcPr/>
                </a:tc>
                <a:tc>
                  <a:txBody>
                    <a:bodyPr/>
                    <a:lstStyle/>
                    <a:p>
                      <a:pPr marL="0" algn="l" defTabSz="457200" rtl="0" eaLnBrk="1" latinLnBrk="0" hangingPunct="1"/>
                      <a:r>
                        <a:rPr lang="en-US" sz="1200" b="0" kern="1200" dirty="0">
                          <a:solidFill>
                            <a:schemeClr val="dk1"/>
                          </a:solidFill>
                          <a:latin typeface="Arial" panose="020B0604020202020204" pitchFamily="34" charset="0"/>
                          <a:ea typeface="+mn-ea"/>
                          <a:cs typeface="Arial" panose="020B0604020202020204" pitchFamily="34" charset="0"/>
                        </a:rPr>
                        <a:t>NA</a:t>
                      </a:r>
                    </a:p>
                  </a:txBody>
                  <a:tcPr/>
                </a:tc>
                <a:extLst>
                  <a:ext uri="{0D108BD9-81ED-4DB2-BD59-A6C34878D82A}">
                    <a16:rowId xmlns:a16="http://schemas.microsoft.com/office/drawing/2014/main" val="2076857690"/>
                  </a:ext>
                </a:extLst>
              </a:tr>
              <a:tr h="287079">
                <a:tc>
                  <a:txBody>
                    <a:bodyPr/>
                    <a:lstStyle/>
                    <a:p>
                      <a:r>
                        <a:rPr lang="en-US" sz="1200" dirty="0">
                          <a:latin typeface="Arial" panose="020B0604020202020204" pitchFamily="34" charset="0"/>
                          <a:cs typeface="Arial" panose="020B0604020202020204" pitchFamily="34" charset="0"/>
                        </a:rPr>
                        <a:t>”so what”</a:t>
                      </a:r>
                    </a:p>
                  </a:txBody>
                  <a:tcPr/>
                </a:tc>
                <a:tc>
                  <a:txBody>
                    <a:bodyPr/>
                    <a:lstStyle/>
                    <a:p>
                      <a:pPr marL="0" indent="0">
                        <a:buFont typeface="Arial" panose="020B0604020202020204" pitchFamily="34" charset="0"/>
                        <a:buNone/>
                      </a:pPr>
                      <a:r>
                        <a:rPr lang="en-US" sz="1200" kern="1200" dirty="0">
                          <a:solidFill>
                            <a:schemeClr val="dk1"/>
                          </a:solidFill>
                          <a:effectLst/>
                          <a:latin typeface="Arial" panose="020B0604020202020204" pitchFamily="34" charset="0"/>
                          <a:ea typeface="+mn-ea"/>
                          <a:cs typeface="Arial" panose="020B0604020202020204" pitchFamily="34" charset="0"/>
                        </a:rPr>
                        <a:t>Lorem ipsum dolor sit </a:t>
                      </a:r>
                      <a:r>
                        <a:rPr lang="en-US" sz="1200" kern="1200" dirty="0" err="1">
                          <a:solidFill>
                            <a:schemeClr val="dk1"/>
                          </a:solidFill>
                          <a:effectLst/>
                          <a:latin typeface="Arial" panose="020B0604020202020204" pitchFamily="34" charset="0"/>
                          <a:ea typeface="+mn-ea"/>
                          <a:cs typeface="Arial" panose="020B0604020202020204" pitchFamily="34" charset="0"/>
                        </a:rPr>
                        <a:t>amet</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consectetur</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adipiscing</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elit</a:t>
                      </a:r>
                      <a:r>
                        <a:rPr lang="en-US" sz="1200" kern="1200" dirty="0">
                          <a:solidFill>
                            <a:schemeClr val="dk1"/>
                          </a:solidFill>
                          <a:effectLst/>
                          <a:latin typeface="Arial" panose="020B0604020202020204" pitchFamily="34" charset="0"/>
                          <a:ea typeface="+mn-ea"/>
                          <a:cs typeface="Arial" panose="020B0604020202020204" pitchFamily="34" charset="0"/>
                        </a:rPr>
                        <a:t> ( </a:t>
                      </a:r>
                      <a:r>
                        <a:rPr lang="en-US" sz="1200" kern="1200" dirty="0" err="1">
                          <a:solidFill>
                            <a:schemeClr val="dk1"/>
                          </a:solidFill>
                          <a:effectLst/>
                          <a:latin typeface="Arial" panose="020B0604020202020204" pitchFamily="34" charset="0"/>
                          <a:ea typeface="+mn-ea"/>
                          <a:cs typeface="Arial" panose="020B0604020202020204" pitchFamily="34" charset="0"/>
                        </a:rPr>
                        <a:t>Aurtia</a:t>
                      </a:r>
                      <a:r>
                        <a:rPr lang="en-US" sz="1200" kern="1200" dirty="0">
                          <a:solidFill>
                            <a:schemeClr val="dk1"/>
                          </a:solidFill>
                          <a:effectLst/>
                          <a:latin typeface="Arial" panose="020B0604020202020204" pitchFamily="34" charset="0"/>
                          <a:ea typeface="+mn-ea"/>
                          <a:cs typeface="Arial" panose="020B0604020202020204" pitchFamily="34" charset="0"/>
                        </a:rPr>
                        <a:t> et. All, 1996)</a:t>
                      </a:r>
                      <a:endParaRPr lang="en-US" sz="1200" dirty="0">
                        <a:latin typeface="Arial" panose="020B0604020202020204" pitchFamily="34" charset="0"/>
                        <a:cs typeface="Arial" panose="020B0604020202020204" pitchFamily="34" charset="0"/>
                      </a:endParaRPr>
                    </a:p>
                  </a:txBody>
                  <a:tcPr/>
                </a:tc>
                <a:tc>
                  <a:txBody>
                    <a:bodyPr/>
                    <a:lstStyle/>
                    <a:p>
                      <a:pPr marL="0" indent="0">
                        <a:buFont typeface="Arial" panose="020B0604020202020204" pitchFamily="34" charset="0"/>
                        <a:buNone/>
                      </a:pPr>
                      <a:r>
                        <a:rPr lang="en-US" sz="1200" i="1" dirty="0">
                          <a:latin typeface="Arial" panose="020B0604020202020204" pitchFamily="34" charset="0"/>
                          <a:cs typeface="Arial" panose="020B0604020202020204" pitchFamily="34" charset="0"/>
                        </a:rPr>
                        <a:t>NA</a:t>
                      </a:r>
                    </a:p>
                  </a:txBody>
                  <a:tcPr/>
                </a:tc>
                <a:extLst>
                  <a:ext uri="{0D108BD9-81ED-4DB2-BD59-A6C34878D82A}">
                    <a16:rowId xmlns:a16="http://schemas.microsoft.com/office/drawing/2014/main" val="10002"/>
                  </a:ext>
                </a:extLst>
              </a:tr>
              <a:tr h="64008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Reference</a:t>
                      </a:r>
                    </a:p>
                  </a:txBody>
                  <a:tcPr/>
                </a:tc>
                <a:tc>
                  <a:txBody>
                    <a:bodyPr/>
                    <a:lstStyle/>
                    <a:p>
                      <a:r>
                        <a:rPr lang="en-US" sz="1200" kern="1200" dirty="0" err="1">
                          <a:solidFill>
                            <a:schemeClr val="dk1"/>
                          </a:solidFill>
                          <a:effectLst/>
                          <a:latin typeface="Arial" panose="020B0604020202020204" pitchFamily="34" charset="0"/>
                          <a:ea typeface="+mn-ea"/>
                          <a:cs typeface="Arial" panose="020B0604020202020204" pitchFamily="34" charset="0"/>
                        </a:rPr>
                        <a:t>Autio</a:t>
                      </a:r>
                      <a:r>
                        <a:rPr lang="en-US" sz="1200" kern="1200" dirty="0">
                          <a:solidFill>
                            <a:schemeClr val="dk1"/>
                          </a:solidFill>
                          <a:effectLst/>
                          <a:latin typeface="Arial" panose="020B0604020202020204" pitchFamily="34" charset="0"/>
                          <a:ea typeface="+mn-ea"/>
                          <a:cs typeface="Arial" panose="020B0604020202020204" pitchFamily="34" charset="0"/>
                        </a:rPr>
                        <a:t>, E., </a:t>
                      </a:r>
                      <a:r>
                        <a:rPr lang="en-US" sz="1200" kern="1200" dirty="0" err="1">
                          <a:solidFill>
                            <a:schemeClr val="dk1"/>
                          </a:solidFill>
                          <a:effectLst/>
                          <a:latin typeface="Arial" panose="020B0604020202020204" pitchFamily="34" charset="0"/>
                          <a:ea typeface="+mn-ea"/>
                          <a:cs typeface="Arial" panose="020B0604020202020204" pitchFamily="34" charset="0"/>
                        </a:rPr>
                        <a:t>Hameri</a:t>
                      </a:r>
                      <a:r>
                        <a:rPr lang="en-US" sz="1200" kern="1200" dirty="0">
                          <a:solidFill>
                            <a:schemeClr val="dk1"/>
                          </a:solidFill>
                          <a:effectLst/>
                          <a:latin typeface="Arial" panose="020B0604020202020204" pitchFamily="34" charset="0"/>
                          <a:ea typeface="+mn-ea"/>
                          <a:cs typeface="Arial" panose="020B0604020202020204" pitchFamily="34" charset="0"/>
                        </a:rPr>
                        <a:t>, A.-P., &amp; Nordberg, M. (1996). A framework of motivations for </a:t>
                      </a:r>
                      <a:endParaRPr lang="en-US" sz="1200" dirty="0">
                        <a:latin typeface="Arial" panose="020B0604020202020204" pitchFamily="34" charset="0"/>
                        <a:cs typeface="Arial" panose="020B0604020202020204" pitchFamily="34" charset="0"/>
                      </a:endParaRPr>
                    </a:p>
                    <a:p>
                      <a:r>
                        <a:rPr lang="en-US" sz="1200" kern="1200" dirty="0">
                          <a:solidFill>
                            <a:schemeClr val="dk1"/>
                          </a:solidFill>
                          <a:effectLst/>
                          <a:latin typeface="Arial" panose="020B0604020202020204" pitchFamily="34" charset="0"/>
                          <a:ea typeface="+mn-ea"/>
                          <a:cs typeface="Arial" panose="020B0604020202020204" pitchFamily="34" charset="0"/>
                        </a:rPr>
                        <a:t>industry-big science collaboration: A case study. </a:t>
                      </a:r>
                      <a:r>
                        <a:rPr lang="en-US" sz="1200" i="1" kern="1200" dirty="0">
                          <a:solidFill>
                            <a:schemeClr val="dk1"/>
                          </a:solidFill>
                          <a:effectLst/>
                          <a:latin typeface="Arial" panose="020B0604020202020204" pitchFamily="34" charset="0"/>
                          <a:ea typeface="+mn-ea"/>
                          <a:cs typeface="Arial" panose="020B0604020202020204" pitchFamily="34" charset="0"/>
                        </a:rPr>
                        <a:t>Journal of Engineering and Technology Management</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i="1" kern="1200" dirty="0">
                          <a:solidFill>
                            <a:schemeClr val="dk1"/>
                          </a:solidFill>
                          <a:effectLst/>
                          <a:latin typeface="Arial" panose="020B0604020202020204" pitchFamily="34" charset="0"/>
                          <a:ea typeface="+mn-ea"/>
                          <a:cs typeface="Arial" panose="020B0604020202020204" pitchFamily="34" charset="0"/>
                        </a:rPr>
                        <a:t>13</a:t>
                      </a:r>
                      <a:r>
                        <a:rPr lang="en-US" sz="1200" kern="1200" dirty="0">
                          <a:solidFill>
                            <a:schemeClr val="dk1"/>
                          </a:solidFill>
                          <a:effectLst/>
                          <a:latin typeface="Arial" panose="020B0604020202020204" pitchFamily="34" charset="0"/>
                          <a:ea typeface="+mn-ea"/>
                          <a:cs typeface="Arial" panose="020B0604020202020204" pitchFamily="34" charset="0"/>
                        </a:rPr>
                        <a:t>(3), 301–314. https://</a:t>
                      </a:r>
                      <a:r>
                        <a:rPr lang="en-US" sz="1200" kern="1200" dirty="0" err="1">
                          <a:solidFill>
                            <a:schemeClr val="dk1"/>
                          </a:solidFill>
                          <a:effectLst/>
                          <a:latin typeface="Arial" panose="020B0604020202020204" pitchFamily="34" charset="0"/>
                          <a:ea typeface="+mn-ea"/>
                          <a:cs typeface="Arial" panose="020B0604020202020204" pitchFamily="34" charset="0"/>
                        </a:rPr>
                        <a:t>doi.org</a:t>
                      </a:r>
                      <a:r>
                        <a:rPr lang="en-US" sz="1200" kern="1200" dirty="0">
                          <a:solidFill>
                            <a:schemeClr val="dk1"/>
                          </a:solidFill>
                          <a:effectLst/>
                          <a:latin typeface="Arial" panose="020B0604020202020204" pitchFamily="34" charset="0"/>
                          <a:ea typeface="+mn-ea"/>
                          <a:cs typeface="Arial" panose="020B0604020202020204" pitchFamily="34" charset="0"/>
                        </a:rPr>
                        <a:t>/10.1016/S0923- 4748(96)01011-9 </a:t>
                      </a:r>
                      <a:endParaRPr lang="en-US" sz="1200" dirty="0">
                        <a:latin typeface="Arial" panose="020B0604020202020204" pitchFamily="34" charset="0"/>
                        <a:cs typeface="Arial" panose="020B0604020202020204" pitchFamily="34" charset="0"/>
                      </a:endParaRPr>
                    </a:p>
                  </a:txBody>
                  <a:tcPr/>
                </a:tc>
                <a:tc>
                  <a:txBody>
                    <a:bodyPr/>
                    <a:lstStyle/>
                    <a:p>
                      <a:pPr marL="0" algn="l" defTabSz="457200" rtl="0" eaLnBrk="1" latinLnBrk="0" hangingPunct="1"/>
                      <a:r>
                        <a:rPr lang="en-US" sz="1200" b="0" kern="1200" dirty="0">
                          <a:solidFill>
                            <a:schemeClr val="dk1"/>
                          </a:solidFill>
                          <a:latin typeface="Arial" panose="020B0604020202020204" pitchFamily="34" charset="0"/>
                          <a:ea typeface="+mn-ea"/>
                          <a:cs typeface="Arial" panose="020B0604020202020204" pitchFamily="34" charset="0"/>
                        </a:rPr>
                        <a:t>NA</a:t>
                      </a:r>
                    </a:p>
                  </a:txBody>
                  <a:tcPr/>
                </a:tc>
                <a:extLst>
                  <a:ext uri="{0D108BD9-81ED-4DB2-BD59-A6C34878D82A}">
                    <a16:rowId xmlns:a16="http://schemas.microsoft.com/office/drawing/2014/main" val="3994788455"/>
                  </a:ext>
                </a:extLst>
              </a:tr>
              <a:tr h="640080">
                <a:tc>
                  <a:txBody>
                    <a:bodyPr/>
                    <a:lstStyle/>
                    <a:p>
                      <a:r>
                        <a:rPr lang="en-US" sz="1200" dirty="0">
                          <a:latin typeface="Arial" panose="020B0604020202020204" pitchFamily="34" charset="0"/>
                          <a:cs typeface="Arial" panose="020B0604020202020204" pitchFamily="34" charset="0"/>
                        </a:rPr>
                        <a:t>Problem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dk1"/>
                          </a:solidFill>
                          <a:effectLst/>
                          <a:latin typeface="Arial" panose="020B0604020202020204" pitchFamily="34" charset="0"/>
                          <a:ea typeface="+mn-ea"/>
                          <a:cs typeface="Arial" panose="020B0604020202020204" pitchFamily="34" charset="0"/>
                        </a:rPr>
                        <a:t>Lorem ipsum dolor sit </a:t>
                      </a:r>
                      <a:r>
                        <a:rPr lang="en-US" sz="1200" kern="1200" dirty="0" err="1">
                          <a:solidFill>
                            <a:schemeClr val="dk1"/>
                          </a:solidFill>
                          <a:effectLst/>
                          <a:latin typeface="Arial" panose="020B0604020202020204" pitchFamily="34" charset="0"/>
                          <a:ea typeface="+mn-ea"/>
                          <a:cs typeface="Arial" panose="020B0604020202020204" pitchFamily="34" charset="0"/>
                        </a:rPr>
                        <a:t>amet</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consectetur</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adipiscing</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elit</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Donec</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efficitur</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sem</a:t>
                      </a:r>
                      <a:r>
                        <a:rPr lang="en-US" sz="1200" kern="1200" dirty="0">
                          <a:solidFill>
                            <a:schemeClr val="dk1"/>
                          </a:solidFill>
                          <a:effectLst/>
                          <a:latin typeface="Arial" panose="020B0604020202020204" pitchFamily="34" charset="0"/>
                          <a:ea typeface="+mn-ea"/>
                          <a:cs typeface="Arial" panose="020B0604020202020204" pitchFamily="34" charset="0"/>
                        </a:rPr>
                        <a:t> id </a:t>
                      </a:r>
                      <a:r>
                        <a:rPr lang="en-US" sz="1200" kern="1200" dirty="0" err="1">
                          <a:solidFill>
                            <a:schemeClr val="dk1"/>
                          </a:solidFill>
                          <a:effectLst/>
                          <a:latin typeface="Arial" panose="020B0604020202020204" pitchFamily="34" charset="0"/>
                          <a:ea typeface="+mn-ea"/>
                          <a:cs typeface="Arial" panose="020B0604020202020204" pitchFamily="34" charset="0"/>
                        </a:rPr>
                        <a:t>massa</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aliquam</a:t>
                      </a:r>
                      <a:r>
                        <a:rPr lang="en-US" sz="1200" kern="1200" dirty="0">
                          <a:solidFill>
                            <a:schemeClr val="dk1"/>
                          </a:solidFill>
                          <a:effectLst/>
                          <a:latin typeface="Arial" panose="020B0604020202020204" pitchFamily="34" charset="0"/>
                          <a:ea typeface="+mn-ea"/>
                          <a:cs typeface="Arial" panose="020B0604020202020204" pitchFamily="34" charset="0"/>
                        </a:rPr>
                        <a:t>, et </a:t>
                      </a:r>
                      <a:r>
                        <a:rPr lang="en-US" sz="1200" kern="1200" dirty="0" err="1">
                          <a:solidFill>
                            <a:schemeClr val="dk1"/>
                          </a:solidFill>
                          <a:effectLst/>
                          <a:latin typeface="Arial" panose="020B0604020202020204" pitchFamily="34" charset="0"/>
                          <a:ea typeface="+mn-ea"/>
                          <a:cs typeface="Arial" panose="020B0604020202020204" pitchFamily="34" charset="0"/>
                        </a:rPr>
                        <a:t>scelerisque</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lacus</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finibus</a:t>
                      </a:r>
                      <a:r>
                        <a:rPr lang="en-US" sz="1200" kern="1200" dirty="0">
                          <a:solidFill>
                            <a:schemeClr val="dk1"/>
                          </a:solidFill>
                          <a:effectLst/>
                          <a:latin typeface="Arial" panose="020B0604020202020204" pitchFamily="34" charset="0"/>
                          <a:ea typeface="+mn-ea"/>
                          <a:cs typeface="Arial" panose="020B0604020202020204" pitchFamily="34" charset="0"/>
                        </a:rPr>
                        <a:t>(</a:t>
                      </a:r>
                      <a:r>
                        <a:rPr lang="en-US" sz="1200" kern="1200" dirty="0" err="1">
                          <a:solidFill>
                            <a:schemeClr val="dk1"/>
                          </a:solidFill>
                          <a:effectLst/>
                          <a:latin typeface="Arial" panose="020B0604020202020204" pitchFamily="34" charset="0"/>
                          <a:ea typeface="+mn-ea"/>
                          <a:cs typeface="Arial" panose="020B0604020202020204" pitchFamily="34" charset="0"/>
                        </a:rPr>
                        <a:t>Krishnamoorthi</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et al., 2012</a:t>
                      </a:r>
                      <a:r>
                        <a:rPr lang="en-US" sz="1200" kern="1200" dirty="0">
                          <a:solidFill>
                            <a:schemeClr val="dk1"/>
                          </a:solidFill>
                          <a:effectLst/>
                          <a:latin typeface="Arial" panose="020B0604020202020204" pitchFamily="34" charset="0"/>
                          <a:ea typeface="+mn-ea"/>
                          <a:cs typeface="Arial" panose="020B0604020202020204" pitchFamily="34" charset="0"/>
                        </a:rPr>
                        <a:t>) Lorem ipsum dolor sit </a:t>
                      </a:r>
                      <a:r>
                        <a:rPr lang="en-US" sz="1200" kern="1200" dirty="0" err="1">
                          <a:solidFill>
                            <a:schemeClr val="dk1"/>
                          </a:solidFill>
                          <a:effectLst/>
                          <a:latin typeface="Arial" panose="020B0604020202020204" pitchFamily="34" charset="0"/>
                          <a:ea typeface="+mn-ea"/>
                          <a:cs typeface="Arial" panose="020B0604020202020204" pitchFamily="34" charset="0"/>
                        </a:rPr>
                        <a:t>adipiscing</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elit</a:t>
                      </a:r>
                      <a:r>
                        <a:rPr lang="en-US" sz="1200" kern="1200" dirty="0">
                          <a:solidFill>
                            <a:schemeClr val="dk1"/>
                          </a:solidFill>
                          <a:effectLst/>
                          <a:latin typeface="Arial" panose="020B0604020202020204" pitchFamily="34" charset="0"/>
                          <a:ea typeface="+mn-ea"/>
                          <a:cs typeface="Arial" panose="020B0604020202020204" pitchFamily="34" charset="0"/>
                        </a:rPr>
                        <a:t> ( </a:t>
                      </a:r>
                      <a:r>
                        <a:rPr lang="en-US" sz="1200" kern="1200" dirty="0" err="1">
                          <a:solidFill>
                            <a:schemeClr val="dk1"/>
                          </a:solidFill>
                          <a:effectLst/>
                          <a:latin typeface="Arial" panose="020B0604020202020204" pitchFamily="34" charset="0"/>
                          <a:ea typeface="+mn-ea"/>
                          <a:cs typeface="Arial" panose="020B0604020202020204" pitchFamily="34" charset="0"/>
                        </a:rPr>
                        <a:t>Aurtia</a:t>
                      </a:r>
                      <a:r>
                        <a:rPr lang="en-US" sz="1200" kern="1200" dirty="0">
                          <a:solidFill>
                            <a:schemeClr val="dk1"/>
                          </a:solidFill>
                          <a:effectLst/>
                          <a:latin typeface="Arial" panose="020B0604020202020204" pitchFamily="34" charset="0"/>
                          <a:ea typeface="+mn-ea"/>
                          <a:cs typeface="Arial" panose="020B0604020202020204" pitchFamily="34" charset="0"/>
                        </a:rPr>
                        <a:t> et. All, 1996)</a:t>
                      </a:r>
                      <a:endParaRPr lang="en-US" sz="1200" dirty="0">
                        <a:latin typeface="Arial" panose="020B0604020202020204" pitchFamily="34" charset="0"/>
                        <a:cs typeface="Arial" panose="020B0604020202020204" pitchFamily="34" charset="0"/>
                      </a:endParaRPr>
                    </a:p>
                  </a:txBody>
                  <a:tcPr/>
                </a:tc>
                <a:tc>
                  <a:txBody>
                    <a:bodyPr/>
                    <a:lstStyle/>
                    <a:p>
                      <a:pPr marL="0" indent="0">
                        <a:buFont typeface="Arial" panose="020B0604020202020204" pitchFamily="34" charset="0"/>
                        <a:buNone/>
                      </a:pPr>
                      <a:r>
                        <a:rPr lang="en-US" sz="1200" i="1" dirty="0">
                          <a:latin typeface="Arial" panose="020B0604020202020204" pitchFamily="34" charset="0"/>
                          <a:cs typeface="Arial" panose="020B0604020202020204" pitchFamily="34" charset="0"/>
                        </a:rPr>
                        <a:t>WC</a:t>
                      </a:r>
                    </a:p>
                  </a:txBody>
                  <a:tcPr/>
                </a:tc>
                <a:extLst>
                  <a:ext uri="{0D108BD9-81ED-4DB2-BD59-A6C34878D82A}">
                    <a16:rowId xmlns:a16="http://schemas.microsoft.com/office/drawing/2014/main" val="10003"/>
                  </a:ext>
                </a:extLst>
              </a:tr>
              <a:tr h="2743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Industry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err="1">
                          <a:latin typeface="Arial" panose="020B0604020202020204" pitchFamily="34" charset="0"/>
                          <a:cs typeface="Arial" panose="020B0604020202020204" pitchFamily="34" charset="0"/>
                        </a:rPr>
                        <a:t>xyz</a:t>
                      </a:r>
                      <a:endParaRPr lang="en-US" sz="1200" dirty="0">
                        <a:latin typeface="Arial" panose="020B0604020202020204" pitchFamily="34" charset="0"/>
                        <a:cs typeface="Arial" panose="020B0604020202020204" pitchFamily="34" charset="0"/>
                      </a:endParaRPr>
                    </a:p>
                  </a:txBody>
                  <a:tcPr/>
                </a:tc>
                <a:tc>
                  <a:txBody>
                    <a:bodyPr/>
                    <a:lstStyle/>
                    <a:p>
                      <a:pPr marL="0" algn="l" defTabSz="457200" rtl="0" eaLnBrk="1" latinLnBrk="0" hangingPunct="1"/>
                      <a:r>
                        <a:rPr lang="en-US" sz="1200" b="0" kern="1200" dirty="0">
                          <a:solidFill>
                            <a:schemeClr val="dk1"/>
                          </a:solidFill>
                          <a:latin typeface="Arial" panose="020B0604020202020204" pitchFamily="34" charset="0"/>
                          <a:ea typeface="+mn-ea"/>
                          <a:cs typeface="Arial" panose="020B0604020202020204" pitchFamily="34" charset="0"/>
                        </a:rPr>
                        <a:t>NA</a:t>
                      </a:r>
                    </a:p>
                  </a:txBody>
                  <a:tcPr/>
                </a:tc>
                <a:extLst>
                  <a:ext uri="{0D108BD9-81ED-4DB2-BD59-A6C34878D82A}">
                    <a16:rowId xmlns:a16="http://schemas.microsoft.com/office/drawing/2014/main" val="3122434743"/>
                  </a:ext>
                </a:extLst>
              </a:tr>
              <a:tr h="457200">
                <a:tc>
                  <a:txBody>
                    <a:bodyPr/>
                    <a:lstStyle/>
                    <a:p>
                      <a:r>
                        <a:rPr lang="en-US" sz="1200" b="0" dirty="0">
                          <a:latin typeface="Arial" panose="020B0604020202020204" pitchFamily="34" charset="0"/>
                          <a:cs typeface="Arial" panose="020B0604020202020204" pitchFamily="34" charset="0"/>
                        </a:rPr>
                        <a:t>PS elaboration 1</a:t>
                      </a:r>
                    </a:p>
                  </a:txBody>
                  <a:tcPr/>
                </a:tc>
                <a:tc>
                  <a:txBody>
                    <a:bodyPr/>
                    <a:lstStyle/>
                    <a:p>
                      <a:pPr marL="0" lvl="0" indent="0">
                        <a:buFont typeface="Arial"/>
                        <a:buNone/>
                        <a:defRPr/>
                      </a:pPr>
                      <a:r>
                        <a:rPr lang="en-US" sz="1200" kern="1200" dirty="0">
                          <a:solidFill>
                            <a:schemeClr val="dk1"/>
                          </a:solidFill>
                          <a:effectLst/>
                          <a:latin typeface="Arial" panose="020B0604020202020204" pitchFamily="34" charset="0"/>
                          <a:ea typeface="+mn-ea"/>
                          <a:cs typeface="Arial" panose="020B0604020202020204" pitchFamily="34" charset="0"/>
                        </a:rPr>
                        <a:t>Lorem ipsum dolor sit </a:t>
                      </a:r>
                      <a:r>
                        <a:rPr lang="en-US" sz="1200" kern="1200" dirty="0" err="1">
                          <a:solidFill>
                            <a:schemeClr val="dk1"/>
                          </a:solidFill>
                          <a:effectLst/>
                          <a:latin typeface="Arial" panose="020B0604020202020204" pitchFamily="34" charset="0"/>
                          <a:ea typeface="+mn-ea"/>
                          <a:cs typeface="Arial" panose="020B0604020202020204" pitchFamily="34" charset="0"/>
                        </a:rPr>
                        <a:t>amet</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consectetur</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adipiscing</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elit</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Donec</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efficitur</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sem</a:t>
                      </a:r>
                      <a:r>
                        <a:rPr lang="en-US" sz="1200" kern="1200" dirty="0">
                          <a:solidFill>
                            <a:schemeClr val="dk1"/>
                          </a:solidFill>
                          <a:effectLst/>
                          <a:latin typeface="Arial" panose="020B0604020202020204" pitchFamily="34" charset="0"/>
                          <a:ea typeface="+mn-ea"/>
                          <a:cs typeface="Arial" panose="020B0604020202020204" pitchFamily="34" charset="0"/>
                        </a:rPr>
                        <a:t> id </a:t>
                      </a:r>
                      <a:r>
                        <a:rPr lang="en-US" sz="1200" kern="1200" dirty="0" err="1">
                          <a:solidFill>
                            <a:schemeClr val="dk1"/>
                          </a:solidFill>
                          <a:effectLst/>
                          <a:latin typeface="Arial" panose="020B0604020202020204" pitchFamily="34" charset="0"/>
                          <a:ea typeface="+mn-ea"/>
                          <a:cs typeface="Arial" panose="020B0604020202020204" pitchFamily="34" charset="0"/>
                        </a:rPr>
                        <a:t>massa</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aliquam</a:t>
                      </a:r>
                      <a:r>
                        <a:rPr lang="en-US" sz="1200" kern="1200" dirty="0">
                          <a:solidFill>
                            <a:schemeClr val="dk1"/>
                          </a:solidFill>
                          <a:effectLst/>
                          <a:latin typeface="Arial" panose="020B0604020202020204" pitchFamily="34" charset="0"/>
                          <a:ea typeface="+mn-ea"/>
                          <a:cs typeface="Arial" panose="020B0604020202020204" pitchFamily="34" charset="0"/>
                        </a:rPr>
                        <a:t>, et </a:t>
                      </a:r>
                      <a:r>
                        <a:rPr lang="en-US" sz="1200" kern="1200" dirty="0" err="1">
                          <a:solidFill>
                            <a:schemeClr val="dk1"/>
                          </a:solidFill>
                          <a:effectLst/>
                          <a:latin typeface="Arial" panose="020B0604020202020204" pitchFamily="34" charset="0"/>
                          <a:ea typeface="+mn-ea"/>
                          <a:cs typeface="Arial" panose="020B0604020202020204" pitchFamily="34" charset="0"/>
                        </a:rPr>
                        <a:t>scelerisque</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lacus</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finibus</a:t>
                      </a:r>
                      <a:r>
                        <a:rPr lang="en-US" sz="1200" kern="1200" dirty="0">
                          <a:solidFill>
                            <a:schemeClr val="dk1"/>
                          </a:solidFill>
                          <a:effectLst/>
                          <a:latin typeface="Arial" panose="020B0604020202020204" pitchFamily="34" charset="0"/>
                          <a:ea typeface="+mn-ea"/>
                          <a:cs typeface="Arial" panose="020B0604020202020204" pitchFamily="34" charset="0"/>
                        </a:rPr>
                        <a:t>.</a:t>
                      </a:r>
                      <a:r>
                        <a:rPr lang="en-US" sz="1200" dirty="0">
                          <a:effectLst/>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a:txBody>
                  <a:tcPr/>
                </a:tc>
                <a:tc>
                  <a:txBody>
                    <a:bodyPr/>
                    <a:lstStyle/>
                    <a:p>
                      <a:pPr marL="0" indent="0">
                        <a:buFont typeface="Arial" panose="020B0604020202020204" pitchFamily="34" charset="0"/>
                        <a:buNone/>
                      </a:pPr>
                      <a:r>
                        <a:rPr lang="en-US" sz="1200" i="1" dirty="0">
                          <a:latin typeface="Arial" panose="020B0604020202020204" pitchFamily="34" charset="0"/>
                          <a:cs typeface="Arial" panose="020B0604020202020204" pitchFamily="34" charset="0"/>
                        </a:rPr>
                        <a:t>WC</a:t>
                      </a:r>
                    </a:p>
                  </a:txBody>
                  <a:tcPr/>
                </a:tc>
                <a:extLst>
                  <a:ext uri="{0D108BD9-81ED-4DB2-BD59-A6C34878D82A}">
                    <a16:rowId xmlns:a16="http://schemas.microsoft.com/office/drawing/2014/main" val="10006"/>
                  </a:ext>
                </a:extLst>
              </a:tr>
              <a:tr h="457200">
                <a:tc>
                  <a:txBody>
                    <a:bodyPr/>
                    <a:lstStyle/>
                    <a:p>
                      <a:r>
                        <a:rPr lang="en-US" sz="1200" b="0" dirty="0">
                          <a:latin typeface="Arial" panose="020B0604020202020204" pitchFamily="34" charset="0"/>
                          <a:cs typeface="Arial" panose="020B0604020202020204" pitchFamily="34" charset="0"/>
                        </a:rPr>
                        <a:t>PS elaboration 2</a:t>
                      </a:r>
                    </a:p>
                  </a:txBody>
                  <a:tcPr/>
                </a:tc>
                <a:tc>
                  <a:txBody>
                    <a:bodyPr/>
                    <a:lstStyle/>
                    <a:p>
                      <a:pPr marL="0" lvl="0" indent="0">
                        <a:buFont typeface="Arial"/>
                        <a:buNone/>
                        <a:defRPr/>
                      </a:pPr>
                      <a:r>
                        <a:rPr lang="en-US" sz="1200" kern="1200" dirty="0">
                          <a:solidFill>
                            <a:schemeClr val="dk1"/>
                          </a:solidFill>
                          <a:effectLst/>
                          <a:latin typeface="Arial" panose="020B0604020202020204" pitchFamily="34" charset="0"/>
                          <a:ea typeface="+mn-ea"/>
                          <a:cs typeface="Arial" panose="020B0604020202020204" pitchFamily="34" charset="0"/>
                        </a:rPr>
                        <a:t>Lorem ipsum dolor sit </a:t>
                      </a:r>
                      <a:r>
                        <a:rPr lang="en-US" sz="1200" kern="1200" dirty="0" err="1">
                          <a:solidFill>
                            <a:schemeClr val="dk1"/>
                          </a:solidFill>
                          <a:effectLst/>
                          <a:latin typeface="Arial" panose="020B0604020202020204" pitchFamily="34" charset="0"/>
                          <a:ea typeface="+mn-ea"/>
                          <a:cs typeface="Arial" panose="020B0604020202020204" pitchFamily="34" charset="0"/>
                        </a:rPr>
                        <a:t>amet</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consectetur</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adipiscing</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elit</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Donec</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efficitur</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sem</a:t>
                      </a:r>
                      <a:r>
                        <a:rPr lang="en-US" sz="1200" kern="1200" dirty="0">
                          <a:solidFill>
                            <a:schemeClr val="dk1"/>
                          </a:solidFill>
                          <a:effectLst/>
                          <a:latin typeface="Arial" panose="020B0604020202020204" pitchFamily="34" charset="0"/>
                          <a:ea typeface="+mn-ea"/>
                          <a:cs typeface="Arial" panose="020B0604020202020204" pitchFamily="34" charset="0"/>
                        </a:rPr>
                        <a:t> id </a:t>
                      </a:r>
                      <a:r>
                        <a:rPr lang="en-US" sz="1200" kern="1200" dirty="0" err="1">
                          <a:solidFill>
                            <a:schemeClr val="dk1"/>
                          </a:solidFill>
                          <a:effectLst/>
                          <a:latin typeface="Arial" panose="020B0604020202020204" pitchFamily="34" charset="0"/>
                          <a:ea typeface="+mn-ea"/>
                          <a:cs typeface="Arial" panose="020B0604020202020204" pitchFamily="34" charset="0"/>
                        </a:rPr>
                        <a:t>massa</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aliquam</a:t>
                      </a:r>
                      <a:r>
                        <a:rPr lang="en-US" sz="1200" kern="1200" dirty="0">
                          <a:solidFill>
                            <a:schemeClr val="dk1"/>
                          </a:solidFill>
                          <a:effectLst/>
                          <a:latin typeface="Arial" panose="020B0604020202020204" pitchFamily="34" charset="0"/>
                          <a:ea typeface="+mn-ea"/>
                          <a:cs typeface="Arial" panose="020B0604020202020204" pitchFamily="34" charset="0"/>
                        </a:rPr>
                        <a:t>, et </a:t>
                      </a:r>
                      <a:r>
                        <a:rPr lang="en-US" sz="1200" kern="1200" dirty="0" err="1">
                          <a:solidFill>
                            <a:schemeClr val="dk1"/>
                          </a:solidFill>
                          <a:effectLst/>
                          <a:latin typeface="Arial" panose="020B0604020202020204" pitchFamily="34" charset="0"/>
                          <a:ea typeface="+mn-ea"/>
                          <a:cs typeface="Arial" panose="020B0604020202020204" pitchFamily="34" charset="0"/>
                        </a:rPr>
                        <a:t>scelerisque</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lacus</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finibus</a:t>
                      </a:r>
                      <a:r>
                        <a:rPr lang="en-US" sz="1200" kern="1200" dirty="0">
                          <a:solidFill>
                            <a:schemeClr val="dk1"/>
                          </a:solidFill>
                          <a:effectLst/>
                          <a:latin typeface="Arial" panose="020B0604020202020204" pitchFamily="34" charset="0"/>
                          <a:ea typeface="+mn-ea"/>
                          <a:cs typeface="Arial" panose="020B0604020202020204" pitchFamily="34" charset="0"/>
                        </a:rPr>
                        <a:t>.</a:t>
                      </a:r>
                      <a:r>
                        <a:rPr lang="en-US" sz="1200" dirty="0">
                          <a:effectLst/>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a:txBody>
                  <a:tcPr/>
                </a:tc>
                <a:tc>
                  <a:txBody>
                    <a:bodyPr/>
                    <a:lstStyle/>
                    <a:p>
                      <a:pPr marL="0" indent="0">
                        <a:buFont typeface="Arial" panose="020B0604020202020204" pitchFamily="34" charset="0"/>
                        <a:buNone/>
                      </a:pPr>
                      <a:r>
                        <a:rPr lang="en-US" sz="1200" i="1" dirty="0">
                          <a:latin typeface="Arial" panose="020B0604020202020204" pitchFamily="34" charset="0"/>
                          <a:cs typeface="Arial" panose="020B0604020202020204" pitchFamily="34" charset="0"/>
                        </a:rPr>
                        <a:t>WC</a:t>
                      </a:r>
                    </a:p>
                  </a:txBody>
                  <a:tcPr/>
                </a:tc>
                <a:extLst>
                  <a:ext uri="{0D108BD9-81ED-4DB2-BD59-A6C34878D82A}">
                    <a16:rowId xmlns:a16="http://schemas.microsoft.com/office/drawing/2014/main" val="2857562420"/>
                  </a:ext>
                </a:extLst>
              </a:tr>
            </a:tbl>
          </a:graphicData>
        </a:graphic>
      </p:graphicFrame>
      <p:sp>
        <p:nvSpPr>
          <p:cNvPr id="3" name="Title 2"/>
          <p:cNvSpPr>
            <a:spLocks noGrp="1"/>
          </p:cNvSpPr>
          <p:nvPr>
            <p:ph type="title"/>
          </p:nvPr>
        </p:nvSpPr>
        <p:spPr>
          <a:xfrm>
            <a:off x="131450" y="1"/>
            <a:ext cx="7756263" cy="621691"/>
          </a:xfrm>
        </p:spPr>
        <p:txBody>
          <a:bodyPr/>
          <a:lstStyle/>
          <a:p>
            <a:r>
              <a:rPr lang="en-US" sz="1400" dirty="0"/>
              <a:t>Problem Statement Example</a:t>
            </a:r>
          </a:p>
        </p:txBody>
      </p:sp>
      <p:sp>
        <p:nvSpPr>
          <p:cNvPr id="5" name="Title 2"/>
          <p:cNvSpPr txBox="1">
            <a:spLocks/>
          </p:cNvSpPr>
          <p:nvPr/>
        </p:nvSpPr>
        <p:spPr>
          <a:xfrm>
            <a:off x="304383" y="247049"/>
            <a:ext cx="7756263" cy="246909"/>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pPr marL="285744" indent="-285744">
              <a:buFont typeface="Arial"/>
              <a:buChar char="•"/>
              <a:defRPr/>
            </a:pPr>
            <a:r>
              <a:rPr lang="en-US" sz="1200" b="0" i="1" dirty="0">
                <a:solidFill>
                  <a:prstClr val="black">
                    <a:lumMod val="75000"/>
                    <a:lumOff val="25000"/>
                  </a:prstClr>
                </a:solidFill>
              </a:rPr>
              <a:t>Deliver a table in below format. Keep column A as is. Fill-in column B &amp; C. Do not include Column D.</a:t>
            </a:r>
          </a:p>
        </p:txBody>
      </p:sp>
    </p:spTree>
    <p:extLst>
      <p:ext uri="{BB962C8B-B14F-4D97-AF65-F5344CB8AC3E}">
        <p14:creationId xmlns:p14="http://schemas.microsoft.com/office/powerpoint/2010/main" val="4168466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48443" y="442581"/>
          <a:ext cx="8847119" cy="4872939"/>
        </p:xfrm>
        <a:graphic>
          <a:graphicData uri="http://schemas.openxmlformats.org/drawingml/2006/table">
            <a:tbl>
              <a:tblPr firstRow="1" bandRow="1">
                <a:tableStyleId>{5C22544A-7EE6-4342-B048-85BDC9FD1C3A}</a:tableStyleId>
              </a:tblPr>
              <a:tblGrid>
                <a:gridCol w="1514104">
                  <a:extLst>
                    <a:ext uri="{9D8B030D-6E8A-4147-A177-3AD203B41FA5}">
                      <a16:colId xmlns:a16="http://schemas.microsoft.com/office/drawing/2014/main" val="20000"/>
                    </a:ext>
                  </a:extLst>
                </a:gridCol>
                <a:gridCol w="6893627">
                  <a:extLst>
                    <a:ext uri="{9D8B030D-6E8A-4147-A177-3AD203B41FA5}">
                      <a16:colId xmlns:a16="http://schemas.microsoft.com/office/drawing/2014/main" val="20001"/>
                    </a:ext>
                  </a:extLst>
                </a:gridCol>
                <a:gridCol w="439388">
                  <a:extLst>
                    <a:ext uri="{9D8B030D-6E8A-4147-A177-3AD203B41FA5}">
                      <a16:colId xmlns:a16="http://schemas.microsoft.com/office/drawing/2014/main" val="2172403899"/>
                    </a:ext>
                  </a:extLst>
                </a:gridCol>
              </a:tblGrid>
              <a:tr h="274320">
                <a:tc>
                  <a:txBody>
                    <a:bodyPr/>
                    <a:lstStyle/>
                    <a:p>
                      <a:r>
                        <a:rPr lang="en-US" sz="1200" baseline="0" dirty="0">
                          <a:solidFill>
                            <a:schemeClr val="tx1"/>
                          </a:solidFill>
                          <a:latin typeface="+mn-lt"/>
                          <a:cs typeface="Arial" panose="020B0604020202020204" pitchFamily="34" charset="0"/>
                        </a:rPr>
                        <a:t>(A) Deliverable</a:t>
                      </a:r>
                      <a:endParaRPr lang="en-US" sz="1200" dirty="0">
                        <a:solidFill>
                          <a:schemeClr val="tx1"/>
                        </a:solidFill>
                        <a:latin typeface="+mn-lt"/>
                        <a:cs typeface="Arial" panose="020B0604020202020204" pitchFamily="34" charset="0"/>
                      </a:endParaRPr>
                    </a:p>
                  </a:txBody>
                  <a:tcPr/>
                </a:tc>
                <a:tc>
                  <a:txBody>
                    <a:bodyPr/>
                    <a:lstStyle/>
                    <a:p>
                      <a:pPr algn="ctr"/>
                      <a:endParaRPr lang="en-US" sz="1200" dirty="0">
                        <a:solidFill>
                          <a:schemeClr val="tx1"/>
                        </a:solidFill>
                        <a:latin typeface="+mn-lt"/>
                        <a:cs typeface="Arial" panose="020B0604020202020204" pitchFamily="34" charset="0"/>
                      </a:endParaRPr>
                    </a:p>
                  </a:txBody>
                  <a:tcPr/>
                </a:tc>
                <a:tc>
                  <a:txBody>
                    <a:bodyPr/>
                    <a:lstStyle/>
                    <a:p>
                      <a:pPr algn="ctr"/>
                      <a:r>
                        <a:rPr lang="en-US" sz="1200" dirty="0">
                          <a:solidFill>
                            <a:schemeClr val="tx1"/>
                          </a:solidFill>
                          <a:latin typeface="+mn-lt"/>
                          <a:cs typeface="Arial" panose="020B0604020202020204" pitchFamily="34" charset="0"/>
                        </a:rPr>
                        <a:t>WC</a:t>
                      </a:r>
                    </a:p>
                  </a:txBody>
                  <a:tcPr/>
                </a:tc>
                <a:extLst>
                  <a:ext uri="{0D108BD9-81ED-4DB2-BD59-A6C34878D82A}">
                    <a16:rowId xmlns:a16="http://schemas.microsoft.com/office/drawing/2014/main" val="10000"/>
                  </a:ext>
                </a:extLst>
              </a:tr>
              <a:tr h="640080">
                <a:tc>
                  <a:txBody>
                    <a:bodyPr/>
                    <a:lstStyle/>
                    <a:p>
                      <a:r>
                        <a:rPr lang="en-US" sz="1200" b="1" dirty="0">
                          <a:solidFill>
                            <a:schemeClr val="tx1"/>
                          </a:solidFill>
                          <a:latin typeface="+mn-lt"/>
                          <a:cs typeface="Arial" panose="020B0604020202020204" pitchFamily="34" charset="0"/>
                        </a:rPr>
                        <a:t>Thesis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Lorem ipsum dolor sit amet, consectetur adipiscing elit. Donec efficitur sem id massa aliquam, et scelerisque lacus finibus Lorem ipsum dolor sit amet, consectetur adipiscing elit. Donec efficitur sem id massa aliquam, et scelerisque lacus finibus.</a:t>
                      </a:r>
                      <a:r>
                        <a:rPr lang="en-US" sz="1200" dirty="0">
                          <a:solidFill>
                            <a:schemeClr val="tx1"/>
                          </a:solidFill>
                          <a:effectLst/>
                          <a:latin typeface="+mn-lt"/>
                          <a:cs typeface="Arial" panose="020B0604020202020204" pitchFamily="34" charset="0"/>
                        </a:rPr>
                        <a:t> </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solidFill>
                            <a:schemeClr val="tx1"/>
                          </a:solidFill>
                          <a:latin typeface="+mn-lt"/>
                          <a:cs typeface="Arial" panose="020B0604020202020204" pitchFamily="34" charset="0"/>
                        </a:rPr>
                        <a:t>WC</a:t>
                      </a:r>
                    </a:p>
                  </a:txBody>
                  <a:tcPr/>
                </a:tc>
                <a:extLst>
                  <a:ext uri="{0D108BD9-81ED-4DB2-BD59-A6C34878D82A}">
                    <a16:rowId xmlns:a16="http://schemas.microsoft.com/office/drawing/2014/main" val="10001"/>
                  </a:ext>
                </a:extLst>
              </a:tr>
              <a:tr h="274320">
                <a:tc>
                  <a:txBody>
                    <a:bodyPr/>
                    <a:lstStyle/>
                    <a:p>
                      <a:r>
                        <a:rPr lang="en-US" sz="1200" b="1" dirty="0">
                          <a:solidFill>
                            <a:schemeClr val="tx1"/>
                          </a:solidFill>
                          <a:latin typeface="+mn-lt"/>
                          <a:cs typeface="Arial" panose="020B0604020202020204" pitchFamily="34" charset="0"/>
                        </a:rPr>
                        <a:t>Research Product</a:t>
                      </a:r>
                    </a:p>
                  </a:txBody>
                  <a:tcPr/>
                </a:tc>
                <a:tc>
                  <a:txBody>
                    <a:bodyPr/>
                    <a:lstStyle/>
                    <a:p>
                      <a:r>
                        <a:rPr lang="en-US" sz="1200" dirty="0">
                          <a:solidFill>
                            <a:schemeClr val="tx1"/>
                          </a:solidFill>
                          <a:latin typeface="+mn-lt"/>
                          <a:cs typeface="Arial" panose="020B0604020202020204" pitchFamily="34" charset="0"/>
                        </a:rPr>
                        <a:t>xyz</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10002"/>
                  </a:ext>
                </a:extLst>
              </a:tr>
              <a:tr h="274320">
                <a:tc>
                  <a:txBody>
                    <a:bodyPr/>
                    <a:lstStyle/>
                    <a:p>
                      <a:r>
                        <a:rPr lang="en-US" sz="1200" b="1" dirty="0">
                          <a:solidFill>
                            <a:schemeClr val="tx1"/>
                          </a:solidFill>
                          <a:latin typeface="+mn-lt"/>
                          <a:cs typeface="Arial" panose="020B0604020202020204" pitchFamily="34" charset="0"/>
                        </a:rPr>
                        <a:t>Format</a:t>
                      </a:r>
                    </a:p>
                  </a:txBody>
                  <a:tcPr/>
                </a:tc>
                <a:tc>
                  <a:txBody>
                    <a:bodyPr/>
                    <a:lstStyle/>
                    <a:p>
                      <a:r>
                        <a:rPr lang="en-US" sz="1200" dirty="0">
                          <a:solidFill>
                            <a:schemeClr val="tx1"/>
                          </a:solidFill>
                          <a:latin typeface="+mn-lt"/>
                          <a:cs typeface="Arial" panose="020B0604020202020204" pitchFamily="34" charset="0"/>
                        </a:rPr>
                        <a:t>xyz</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4003017393"/>
                  </a:ext>
                </a:extLst>
              </a:tr>
              <a:tr h="640080">
                <a:tc>
                  <a:txBody>
                    <a:bodyPr/>
                    <a:lstStyle/>
                    <a:p>
                      <a:r>
                        <a:rPr lang="en-US" sz="1200" b="1" dirty="0">
                          <a:solidFill>
                            <a:schemeClr val="tx1"/>
                          </a:solidFill>
                          <a:latin typeface="+mn-lt"/>
                          <a:cs typeface="Arial" panose="020B0604020202020204" pitchFamily="34" charset="0"/>
                        </a:rPr>
                        <a:t>Deliverable Usage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Lorem ipsum dolor sit amet, consectetur adipiscing elit. Donec efficitur sem id massa aliquam, et scelerisque lacus finibus Lorem ipsum dolor sit amet, consectetur adipiscing elit. Donec efficitur sem id massa aliquam, et scelerisque lacus finibus.</a:t>
                      </a:r>
                      <a:r>
                        <a:rPr lang="en-US" sz="1200" dirty="0">
                          <a:solidFill>
                            <a:schemeClr val="tx1"/>
                          </a:solidFill>
                          <a:effectLst/>
                          <a:latin typeface="+mn-lt"/>
                          <a:cs typeface="Arial" panose="020B0604020202020204" pitchFamily="34" charset="0"/>
                        </a:rPr>
                        <a:t> </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solidFill>
                            <a:schemeClr val="tx1"/>
                          </a:solidFill>
                          <a:latin typeface="+mn-lt"/>
                          <a:cs typeface="Arial" panose="020B0604020202020204" pitchFamily="34" charset="0"/>
                        </a:rPr>
                        <a:t>22</a:t>
                      </a:r>
                    </a:p>
                  </a:txBody>
                  <a:tcPr/>
                </a:tc>
                <a:extLst>
                  <a:ext uri="{0D108BD9-81ED-4DB2-BD59-A6C34878D82A}">
                    <a16:rowId xmlns:a16="http://schemas.microsoft.com/office/drawing/2014/main" val="770052122"/>
                  </a:ext>
                </a:extLst>
              </a:tr>
              <a:tr h="64008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n-lt"/>
                          <a:ea typeface="+mn-ea"/>
                          <a:cs typeface="Arial" panose="020B0604020202020204" pitchFamily="34" charset="0"/>
                        </a:rPr>
                        <a:t>Tie back to PS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Lorem ipsum dolor sit amet, consectetur adipiscing elit. Donec efficitur sem id massa aliquam, et scelerisque lacus finibus Lorem ipsum dolor sit amet, consectetur adipiscing elit. Donec efficitur sem id massa aliquam, et scelerisque lacus finibus.</a:t>
                      </a:r>
                      <a:r>
                        <a:rPr lang="en-US" sz="1200" dirty="0">
                          <a:solidFill>
                            <a:schemeClr val="tx1"/>
                          </a:solidFill>
                          <a:effectLst/>
                          <a:latin typeface="+mn-lt"/>
                          <a:cs typeface="Arial" panose="020B0604020202020204" pitchFamily="34" charset="0"/>
                        </a:rPr>
                        <a:t> </a:t>
                      </a:r>
                      <a:endParaRPr lang="en-US" sz="1200"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28</a:t>
                      </a:r>
                    </a:p>
                  </a:txBody>
                  <a:tcPr/>
                </a:tc>
                <a:extLst>
                  <a:ext uri="{0D108BD9-81ED-4DB2-BD59-A6C34878D82A}">
                    <a16:rowId xmlns:a16="http://schemas.microsoft.com/office/drawing/2014/main" val="833044523"/>
                  </a:ext>
                </a:extLst>
              </a:tr>
              <a:tr h="64008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Arial" panose="020B0604020202020204" pitchFamily="34" charset="0"/>
                        </a:rPr>
                        <a:t>New Contributions</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Lorem ipsum dolor sit amet, consectetur adipiscing elit. Donec efficitur sem id massa aliquam, et scelerisque lacus finibus Lorem ipsum dolor sit amet, consectetur adipiscing elit. Donec efficitur sem id massa aliquam, et scelerisque lacus finibus.</a:t>
                      </a:r>
                      <a:r>
                        <a:rPr lang="en-US" sz="1200" dirty="0">
                          <a:solidFill>
                            <a:schemeClr val="tx1"/>
                          </a:solidFill>
                          <a:effectLst/>
                          <a:latin typeface="+mn-lt"/>
                          <a:cs typeface="Arial" panose="020B0604020202020204" pitchFamily="34" charset="0"/>
                        </a:rPr>
                        <a:t> </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19</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baseline="0" dirty="0">
                        <a:solidFill>
                          <a:schemeClr val="tx1"/>
                        </a:solidFill>
                        <a:latin typeface="+mn-lt"/>
                        <a:ea typeface="+mn-ea"/>
                        <a:cs typeface="Arial" panose="020B0604020202020204" pitchFamily="34" charset="0"/>
                      </a:endParaRPr>
                    </a:p>
                  </a:txBody>
                  <a:tcPr/>
                </a:tc>
                <a:extLst>
                  <a:ext uri="{0D108BD9-81ED-4DB2-BD59-A6C34878D82A}">
                    <a16:rowId xmlns:a16="http://schemas.microsoft.com/office/drawing/2014/main" val="1096071760"/>
                  </a:ext>
                </a:extLst>
              </a:tr>
              <a:tr h="64008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Arial" panose="020B0604020202020204" pitchFamily="34" charset="0"/>
                        </a:rPr>
                        <a:t>Scope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Lorem ipsum dolor sit amet, consectetur adipiscing elit. Donec efficitur sem id massa aliquam, et scelerisque lacus finibus Lorem ipsum dolor sit amet, consectetur adipiscing elit. Donec efficitur sem id massa aliquam, et scelerisque lacus finibus.</a:t>
                      </a:r>
                      <a:r>
                        <a:rPr lang="en-US" sz="1200" dirty="0">
                          <a:solidFill>
                            <a:schemeClr val="tx1"/>
                          </a:solidFill>
                          <a:effectLst/>
                          <a:latin typeface="+mn-lt"/>
                          <a:cs typeface="Arial" panose="020B0604020202020204" pitchFamily="34" charset="0"/>
                        </a:rPr>
                        <a:t> </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30</a:t>
                      </a:r>
                    </a:p>
                  </a:txBody>
                  <a:tcPr/>
                </a:tc>
                <a:extLst>
                  <a:ext uri="{0D108BD9-81ED-4DB2-BD59-A6C34878D82A}">
                    <a16:rowId xmlns:a16="http://schemas.microsoft.com/office/drawing/2014/main" val="1343236813"/>
                  </a:ext>
                </a:extLst>
              </a:tr>
              <a:tr h="274320">
                <a:tc>
                  <a:txBody>
                    <a:bodyPr/>
                    <a:lstStyle/>
                    <a:p>
                      <a:r>
                        <a:rPr lang="en-US" sz="1200" b="1" baseline="0" dirty="0">
                          <a:solidFill>
                            <a:schemeClr val="tx1"/>
                          </a:solidFill>
                          <a:latin typeface="+mn-lt"/>
                          <a:cs typeface="Arial" panose="020B0604020202020204" pitchFamily="34" charset="0"/>
                        </a:rPr>
                        <a:t>Main methodology</a:t>
                      </a:r>
                      <a:endParaRPr lang="en-US" sz="1200" b="1"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xyz</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356598693"/>
                  </a:ext>
                </a:extLst>
              </a:tr>
              <a:tr h="274320">
                <a:tc>
                  <a:txBody>
                    <a:bodyPr/>
                    <a:lstStyle/>
                    <a:p>
                      <a:r>
                        <a:rPr lang="en-US" sz="1200" b="1" baseline="0" dirty="0">
                          <a:solidFill>
                            <a:schemeClr val="tx1"/>
                          </a:solidFill>
                          <a:latin typeface="+mn-lt"/>
                          <a:cs typeface="Arial" panose="020B0604020202020204" pitchFamily="34" charset="0"/>
                        </a:rPr>
                        <a:t>Inputs</a:t>
                      </a:r>
                      <a:endParaRPr lang="en-US" sz="1200" b="1"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Input1: Unit, input 2: Unit, input 3: Unit, …</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882876628"/>
                  </a:ext>
                </a:extLst>
              </a:tr>
              <a:tr h="300939">
                <a:tc>
                  <a:txBody>
                    <a:bodyPr/>
                    <a:lstStyle/>
                    <a:p>
                      <a:r>
                        <a:rPr lang="en-US" sz="1200" b="1" dirty="0">
                          <a:solidFill>
                            <a:schemeClr val="tx1"/>
                          </a:solidFill>
                          <a:latin typeface="+mn-lt"/>
                          <a:cs typeface="Arial" panose="020B0604020202020204" pitchFamily="34" charset="0"/>
                        </a:rPr>
                        <a:t>Outputs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Output 1: Unit, Output 2: Unit, Output 3: Unit, …</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3544266992"/>
                  </a:ext>
                </a:extLst>
              </a:tr>
            </a:tbl>
          </a:graphicData>
        </a:graphic>
      </p:graphicFrame>
      <p:sp>
        <p:nvSpPr>
          <p:cNvPr id="3" name="Title 2"/>
          <p:cNvSpPr>
            <a:spLocks noGrp="1"/>
          </p:cNvSpPr>
          <p:nvPr>
            <p:ph type="title"/>
          </p:nvPr>
        </p:nvSpPr>
        <p:spPr>
          <a:xfrm>
            <a:off x="148444" y="98106"/>
            <a:ext cx="3619325" cy="344475"/>
          </a:xfrm>
        </p:spPr>
        <p:txBody>
          <a:bodyPr/>
          <a:lstStyle/>
          <a:p>
            <a:r>
              <a:rPr lang="en-US" sz="1400" dirty="0"/>
              <a:t>Thesis Statement Example</a:t>
            </a:r>
          </a:p>
        </p:txBody>
      </p:sp>
    </p:spTree>
    <p:extLst>
      <p:ext uri="{BB962C8B-B14F-4D97-AF65-F5344CB8AC3E}">
        <p14:creationId xmlns:p14="http://schemas.microsoft.com/office/powerpoint/2010/main" val="42425931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49791" y="892559"/>
          <a:ext cx="8644422" cy="3597018"/>
        </p:xfrm>
        <a:graphic>
          <a:graphicData uri="http://schemas.openxmlformats.org/drawingml/2006/table">
            <a:tbl>
              <a:tblPr firstRow="1" bandRow="1">
                <a:tableStyleId>{5C22544A-7EE6-4342-B048-85BDC9FD1C3A}</a:tableStyleId>
              </a:tblPr>
              <a:tblGrid>
                <a:gridCol w="1329224">
                  <a:extLst>
                    <a:ext uri="{9D8B030D-6E8A-4147-A177-3AD203B41FA5}">
                      <a16:colId xmlns:a16="http://schemas.microsoft.com/office/drawing/2014/main" val="20000"/>
                    </a:ext>
                  </a:extLst>
                </a:gridCol>
                <a:gridCol w="6377049">
                  <a:extLst>
                    <a:ext uri="{9D8B030D-6E8A-4147-A177-3AD203B41FA5}">
                      <a16:colId xmlns:a16="http://schemas.microsoft.com/office/drawing/2014/main" val="20001"/>
                    </a:ext>
                  </a:extLst>
                </a:gridCol>
                <a:gridCol w="938149">
                  <a:extLst>
                    <a:ext uri="{9D8B030D-6E8A-4147-A177-3AD203B41FA5}">
                      <a16:colId xmlns:a16="http://schemas.microsoft.com/office/drawing/2014/main" val="3692234971"/>
                    </a:ext>
                  </a:extLst>
                </a:gridCol>
              </a:tblGrid>
              <a:tr h="355103">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40080">
                <a:tc>
                  <a:txBody>
                    <a:bodyPr/>
                    <a:lstStyle/>
                    <a:p>
                      <a:r>
                        <a:rPr lang="en-US" sz="1200" b="1" dirty="0">
                          <a:latin typeface="+mn-lt"/>
                          <a:cs typeface="Arial" panose="020B0604020202020204" pitchFamily="34" charset="0"/>
                        </a:rPr>
                        <a:t>Reference</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kern="1200" dirty="0">
                          <a:solidFill>
                            <a:schemeClr val="dk1"/>
                          </a:solidFill>
                          <a:effectLst/>
                          <a:latin typeface="+mn-lt"/>
                          <a:ea typeface="+mn-ea"/>
                          <a:cs typeface="+mn-cs"/>
                        </a:rPr>
                        <a:t>Jonas, D., Kock, A., &amp; </a:t>
                      </a:r>
                      <a:r>
                        <a:rPr lang="en-US" sz="1200" b="0" i="0" u="none" strike="noStrike" kern="1200" dirty="0" err="1">
                          <a:solidFill>
                            <a:schemeClr val="dk1"/>
                          </a:solidFill>
                          <a:effectLst/>
                          <a:latin typeface="+mn-lt"/>
                          <a:ea typeface="+mn-ea"/>
                          <a:cs typeface="+mn-cs"/>
                        </a:rPr>
                        <a:t>Gemünden</a:t>
                      </a:r>
                      <a:r>
                        <a:rPr lang="en-US" sz="1200" b="0" i="0" u="none" strike="noStrike" kern="1200" dirty="0">
                          <a:solidFill>
                            <a:schemeClr val="dk1"/>
                          </a:solidFill>
                          <a:effectLst/>
                          <a:latin typeface="+mn-lt"/>
                          <a:ea typeface="+mn-ea"/>
                          <a:cs typeface="+mn-cs"/>
                        </a:rPr>
                        <a:t>, H. G. (2013). Predicting Project Portfolio Success by Measuring Management Quality—A Longitudinal Study. </a:t>
                      </a:r>
                      <a:r>
                        <a:rPr lang="en-US" sz="1200" b="0" i="1" u="none" strike="noStrike" kern="1200" dirty="0">
                          <a:solidFill>
                            <a:schemeClr val="dk1"/>
                          </a:solidFill>
                          <a:effectLst/>
                          <a:latin typeface="+mn-lt"/>
                          <a:ea typeface="+mn-ea"/>
                          <a:cs typeface="+mn-cs"/>
                        </a:rPr>
                        <a:t>IEEE Transactions on Engineering Management</a:t>
                      </a:r>
                      <a:r>
                        <a:rPr lang="en-US" sz="1200" b="0" i="0" u="none" strike="noStrike" kern="1200" dirty="0">
                          <a:solidFill>
                            <a:schemeClr val="dk1"/>
                          </a:solidFill>
                          <a:effectLst/>
                          <a:latin typeface="+mn-lt"/>
                          <a:ea typeface="+mn-ea"/>
                          <a:cs typeface="+mn-cs"/>
                        </a:rPr>
                        <a:t>, </a:t>
                      </a:r>
                      <a:r>
                        <a:rPr lang="en-US" sz="1200" b="0" i="1" u="none" strike="noStrike" kern="1200" dirty="0">
                          <a:solidFill>
                            <a:schemeClr val="dk1"/>
                          </a:solidFill>
                          <a:effectLst/>
                          <a:latin typeface="+mn-lt"/>
                          <a:ea typeface="+mn-ea"/>
                          <a:cs typeface="+mn-cs"/>
                        </a:rPr>
                        <a:t>60</a:t>
                      </a:r>
                      <a:r>
                        <a:rPr lang="en-US" sz="1200" b="0" i="0" u="none" strike="noStrike" kern="1200" dirty="0">
                          <a:solidFill>
                            <a:schemeClr val="dk1"/>
                          </a:solidFill>
                          <a:effectLst/>
                          <a:latin typeface="+mn-lt"/>
                          <a:ea typeface="+mn-ea"/>
                          <a:cs typeface="+mn-cs"/>
                        </a:rPr>
                        <a:t>(2), 215–226. </a:t>
                      </a:r>
                      <a:r>
                        <a:rPr lang="en-US" sz="1200" b="0" i="0" u="none" strike="noStrike" kern="1200" dirty="0" err="1">
                          <a:solidFill>
                            <a:schemeClr val="dk1"/>
                          </a:solidFill>
                          <a:effectLst/>
                          <a:latin typeface="+mn-lt"/>
                          <a:ea typeface="+mn-ea"/>
                          <a:cs typeface="+mn-cs"/>
                        </a:rPr>
                        <a:t>doi</a:t>
                      </a:r>
                      <a:r>
                        <a:rPr lang="en-US" sz="1200" b="0" i="0" u="none" strike="noStrike" kern="1200" dirty="0">
                          <a:solidFill>
                            <a:schemeClr val="dk1"/>
                          </a:solidFill>
                          <a:effectLst/>
                          <a:latin typeface="+mn-lt"/>
                          <a:ea typeface="+mn-ea"/>
                          <a:cs typeface="+mn-cs"/>
                        </a:rPr>
                        <a:t>: 10.1109/tem.2012.2200041</a:t>
                      </a:r>
                      <a:endParaRPr lang="en-US" sz="1200" dirty="0">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822960">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latin typeface="+mn-lt"/>
                          <a:cs typeface="Arial" panose="020B0604020202020204" pitchFamily="34" charset="0"/>
                        </a:rPr>
                        <a:t>Summary</a:t>
                      </a:r>
                    </a:p>
                  </a:txBody>
                  <a:tcPr/>
                </a:tc>
                <a:tc>
                  <a:txBody>
                    <a:bodyPr/>
                    <a:lstStyle/>
                    <a:p>
                      <a:pPr marL="171450" indent="-171450">
                        <a:buFont typeface="Arial" panose="020B0604020202020204" pitchFamily="34" charset="0"/>
                        <a:buChar char="•"/>
                      </a:pPr>
                      <a:r>
                        <a:rPr lang="en-US" sz="1200" dirty="0">
                          <a:solidFill>
                            <a:srgbClr val="000000"/>
                          </a:solidFill>
                          <a:latin typeface="+mn-lt"/>
                        </a:rPr>
                        <a:t>This study evaluates the relationship between management quality and project portfolio success.</a:t>
                      </a:r>
                    </a:p>
                    <a:p>
                      <a:pPr marL="171450" indent="-171450">
                        <a:buFont typeface="Arial" panose="020B0604020202020204" pitchFamily="34" charset="0"/>
                        <a:buChar char="•"/>
                      </a:pPr>
                      <a:r>
                        <a:rPr lang="en-US" sz="1200" dirty="0">
                          <a:solidFill>
                            <a:srgbClr val="000000"/>
                          </a:solidFill>
                          <a:latin typeface="+mn-lt"/>
                        </a:rPr>
                        <a:t>The authors found that management quality, which consists of information quality, allocation quality, and cooperation quality, is correlated with project portfolio success. </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2076857690"/>
                  </a:ext>
                </a:extLst>
              </a:tr>
              <a:tr h="498715">
                <a:tc>
                  <a:txBody>
                    <a:bodyPr/>
                    <a:lstStyle/>
                    <a:p>
                      <a:r>
                        <a:rPr lang="en-US" sz="1200" b="1" dirty="0">
                          <a:latin typeface="+mn-lt"/>
                          <a:cs typeface="Arial" panose="020B0604020202020204" pitchFamily="34" charset="0"/>
                        </a:rPr>
                        <a:t>Methodology</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mn-lt"/>
                        </a:rPr>
                        <a:t>Ordinary least squares regression</a:t>
                      </a:r>
                      <a:endParaRPr lang="en-US" sz="1200" dirty="0">
                        <a:latin typeface="+mn-lt"/>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4108456716"/>
                  </a:ext>
                </a:extLst>
              </a:tr>
              <a:tr h="822960">
                <a:tc>
                  <a:txBody>
                    <a:bodyPr/>
                    <a:lstStyle/>
                    <a:p>
                      <a:r>
                        <a:rPr lang="en-US" sz="1200" b="1" dirty="0">
                          <a:latin typeface="+mn-lt"/>
                          <a:cs typeface="Arial" panose="020B0604020202020204" pitchFamily="34" charset="0"/>
                        </a:rPr>
                        <a:t>Evaluation</a:t>
                      </a:r>
                    </a:p>
                  </a:txBody>
                  <a:tcPr/>
                </a:tc>
                <a:tc>
                  <a:txBody>
                    <a:bodyPr/>
                    <a:lstStyle/>
                    <a:p>
                      <a:pPr marL="171450" indent="-171450">
                        <a:buFont typeface="Arial" panose="020B0604020202020204" pitchFamily="34" charset="0"/>
                        <a:buChar char="•"/>
                      </a:pPr>
                      <a:r>
                        <a:rPr lang="en-US" sz="1200" dirty="0">
                          <a:solidFill>
                            <a:srgbClr val="000000"/>
                          </a:solidFill>
                          <a:latin typeface="+mn-lt"/>
                        </a:rPr>
                        <a:t>While this framework is relatively simple, it provides insight into factors that correlate with project portfolio success.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mn-lt"/>
                        </a:rPr>
                        <a:t>The relatively small sample size (54 projects) does not allow for more complex methods to be tested such as structural equation modeling</a:t>
                      </a:r>
                    </a:p>
                  </a:txBody>
                  <a:tcPr/>
                </a:tc>
                <a:tc>
                  <a:txBody>
                    <a:bodyPr/>
                    <a:lstStyle/>
                    <a:p>
                      <a:pPr marL="0" indent="0" algn="ctr">
                        <a:buFont typeface="Arial" panose="020B0604020202020204" pitchFamily="34" charset="0"/>
                        <a:buNone/>
                      </a:pPr>
                      <a:r>
                        <a:rPr lang="en-US" sz="1200" i="1">
                          <a:latin typeface="+mn-lt"/>
                          <a:cs typeface="Arial" panose="020B0604020202020204" pitchFamily="34" charset="0"/>
                        </a:rPr>
                        <a:t>NA</a:t>
                      </a:r>
                      <a:endParaRPr lang="en-US" sz="120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txBody>
                  <a:tcPr/>
                </a:tc>
                <a:extLst>
                  <a:ext uri="{0D108BD9-81ED-4DB2-BD59-A6C34878D82A}">
                    <a16:rowId xmlns:a16="http://schemas.microsoft.com/office/drawing/2014/main" val="10002"/>
                  </a:ext>
                </a:extLst>
              </a:tr>
              <a:tr h="4572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indent="-171450">
                        <a:buFont typeface="Arial" panose="020B0604020202020204" pitchFamily="34" charset="0"/>
                        <a:buChar char="•"/>
                      </a:pPr>
                      <a:r>
                        <a:rPr lang="en-US" sz="1200" dirty="0">
                          <a:solidFill>
                            <a:srgbClr val="000000"/>
                          </a:solidFill>
                          <a:latin typeface="+mn-lt"/>
                        </a:rPr>
                        <a:t>This article presents a framework for predicting project portfolio success which is the overall goal of my praxis.</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18</a:t>
                      </a:r>
                    </a:p>
                  </a:txBody>
                  <a:tcPr/>
                </a:tc>
                <a:extLst>
                  <a:ext uri="{0D108BD9-81ED-4DB2-BD59-A6C34878D82A}">
                    <a16:rowId xmlns:a16="http://schemas.microsoft.com/office/drawing/2014/main" val="3994788455"/>
                  </a:ext>
                </a:extLst>
              </a:tr>
            </a:tbl>
          </a:graphicData>
        </a:graphic>
      </p:graphicFrame>
      <p:sp>
        <p:nvSpPr>
          <p:cNvPr id="7" name="Title 2">
            <a:extLst>
              <a:ext uri="{FF2B5EF4-FFF2-40B4-BE49-F238E27FC236}">
                <a16:creationId xmlns:a16="http://schemas.microsoft.com/office/drawing/2014/main" id="{381F5115-255F-BF47-9213-C83D9D765EE7}"/>
              </a:ext>
            </a:extLst>
          </p:cNvPr>
          <p:cNvSpPr txBox="1">
            <a:spLocks/>
          </p:cNvSpPr>
          <p:nvPr/>
        </p:nvSpPr>
        <p:spPr>
          <a:xfrm>
            <a:off x="368140" y="153206"/>
            <a:ext cx="7756263" cy="739355"/>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3600" dirty="0">
                <a:solidFill>
                  <a:prstClr val="black">
                    <a:lumMod val="75000"/>
                    <a:lumOff val="25000"/>
                  </a:prstClr>
                </a:solidFill>
              </a:rPr>
              <a:t>Annotated Bibliography Example</a:t>
            </a:r>
          </a:p>
        </p:txBody>
      </p:sp>
    </p:spTree>
    <p:extLst>
      <p:ext uri="{BB962C8B-B14F-4D97-AF65-F5344CB8AC3E}">
        <p14:creationId xmlns:p14="http://schemas.microsoft.com/office/powerpoint/2010/main" val="1542081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1A2765-880A-E54A-BDC1-AB4E125B5E58}"/>
              </a:ext>
            </a:extLst>
          </p:cNvPr>
          <p:cNvSpPr>
            <a:spLocks noGrp="1"/>
          </p:cNvSpPr>
          <p:nvPr>
            <p:ph idx="1"/>
          </p:nvPr>
        </p:nvSpPr>
        <p:spPr>
          <a:xfrm>
            <a:off x="688494" y="1115958"/>
            <a:ext cx="7745505" cy="1401612"/>
          </a:xfrm>
        </p:spPr>
        <p:txBody>
          <a:bodyPr/>
          <a:lstStyle/>
          <a:p>
            <a:r>
              <a:rPr lang="en-US" sz="1600" dirty="0">
                <a:solidFill>
                  <a:schemeClr val="tx1"/>
                </a:solidFill>
                <a:latin typeface="+mn-lt"/>
              </a:rPr>
              <a:t>Create a table by listing the major themes as rows and articles you want to analyze in the columns.</a:t>
            </a:r>
          </a:p>
          <a:p>
            <a:r>
              <a:rPr lang="en-US" altLang="en-US" sz="1600" dirty="0">
                <a:solidFill>
                  <a:schemeClr val="tx1"/>
                </a:solidFill>
                <a:latin typeface="+mn-lt"/>
              </a:rPr>
              <a:t>Each cell contains what the author said about each theme. </a:t>
            </a:r>
          </a:p>
          <a:p>
            <a:r>
              <a:rPr lang="en-US" altLang="en-US" sz="1600" dirty="0">
                <a:solidFill>
                  <a:schemeClr val="tx1"/>
                </a:solidFill>
                <a:latin typeface="+mn-lt"/>
              </a:rPr>
              <a:t>Some cells maybe blank but a good synthesis will result in most of the cells being non-blank. </a:t>
            </a:r>
          </a:p>
        </p:txBody>
      </p:sp>
      <p:sp>
        <p:nvSpPr>
          <p:cNvPr id="3" name="Title 2">
            <a:extLst>
              <a:ext uri="{FF2B5EF4-FFF2-40B4-BE49-F238E27FC236}">
                <a16:creationId xmlns:a16="http://schemas.microsoft.com/office/drawing/2014/main" id="{3EAF7647-059D-2348-BFCF-9BCA3DD42791}"/>
              </a:ext>
            </a:extLst>
          </p:cNvPr>
          <p:cNvSpPr>
            <a:spLocks noGrp="1"/>
          </p:cNvSpPr>
          <p:nvPr>
            <p:ph type="title"/>
          </p:nvPr>
        </p:nvSpPr>
        <p:spPr>
          <a:xfrm>
            <a:off x="559706" y="198369"/>
            <a:ext cx="7756263" cy="739355"/>
          </a:xfrm>
        </p:spPr>
        <p:txBody>
          <a:bodyPr/>
          <a:lstStyle/>
          <a:p>
            <a:r>
              <a:rPr lang="en-US" dirty="0"/>
              <a:t>Synthesize Map</a:t>
            </a:r>
          </a:p>
        </p:txBody>
      </p:sp>
      <p:graphicFrame>
        <p:nvGraphicFramePr>
          <p:cNvPr id="12" name="Content Placeholder 3">
            <a:extLst>
              <a:ext uri="{FF2B5EF4-FFF2-40B4-BE49-F238E27FC236}">
                <a16:creationId xmlns:a16="http://schemas.microsoft.com/office/drawing/2014/main" id="{426C747A-D92B-9A49-9A4E-1F2068964A3C}"/>
              </a:ext>
            </a:extLst>
          </p:cNvPr>
          <p:cNvGraphicFramePr>
            <a:graphicFrameLocks/>
          </p:cNvGraphicFramePr>
          <p:nvPr/>
        </p:nvGraphicFramePr>
        <p:xfrm>
          <a:off x="688491" y="2695806"/>
          <a:ext cx="8040565" cy="1939291"/>
        </p:xfrm>
        <a:graphic>
          <a:graphicData uri="http://schemas.openxmlformats.org/drawingml/2006/table">
            <a:tbl>
              <a:tblPr firstRow="1" bandRow="1">
                <a:tableStyleId>{5C22544A-7EE6-4342-B048-85BDC9FD1C3A}</a:tableStyleId>
              </a:tblPr>
              <a:tblGrid>
                <a:gridCol w="1132619">
                  <a:extLst>
                    <a:ext uri="{9D8B030D-6E8A-4147-A177-3AD203B41FA5}">
                      <a16:colId xmlns:a16="http://schemas.microsoft.com/office/drawing/2014/main" val="20000"/>
                    </a:ext>
                  </a:extLst>
                </a:gridCol>
                <a:gridCol w="966713">
                  <a:extLst>
                    <a:ext uri="{9D8B030D-6E8A-4147-A177-3AD203B41FA5}">
                      <a16:colId xmlns:a16="http://schemas.microsoft.com/office/drawing/2014/main" val="20001"/>
                    </a:ext>
                  </a:extLst>
                </a:gridCol>
                <a:gridCol w="979877">
                  <a:extLst>
                    <a:ext uri="{9D8B030D-6E8A-4147-A177-3AD203B41FA5}">
                      <a16:colId xmlns:a16="http://schemas.microsoft.com/office/drawing/2014/main" val="2172403899"/>
                    </a:ext>
                  </a:extLst>
                </a:gridCol>
                <a:gridCol w="1034211">
                  <a:extLst>
                    <a:ext uri="{9D8B030D-6E8A-4147-A177-3AD203B41FA5}">
                      <a16:colId xmlns:a16="http://schemas.microsoft.com/office/drawing/2014/main" val="20002"/>
                    </a:ext>
                  </a:extLst>
                </a:gridCol>
                <a:gridCol w="1245707">
                  <a:extLst>
                    <a:ext uri="{9D8B030D-6E8A-4147-A177-3AD203B41FA5}">
                      <a16:colId xmlns:a16="http://schemas.microsoft.com/office/drawing/2014/main" val="460051227"/>
                    </a:ext>
                  </a:extLst>
                </a:gridCol>
                <a:gridCol w="1129287">
                  <a:extLst>
                    <a:ext uri="{9D8B030D-6E8A-4147-A177-3AD203B41FA5}">
                      <a16:colId xmlns:a16="http://schemas.microsoft.com/office/drawing/2014/main" val="502064322"/>
                    </a:ext>
                  </a:extLst>
                </a:gridCol>
                <a:gridCol w="1552151">
                  <a:extLst>
                    <a:ext uri="{9D8B030D-6E8A-4147-A177-3AD203B41FA5}">
                      <a16:colId xmlns:a16="http://schemas.microsoft.com/office/drawing/2014/main" val="1482483310"/>
                    </a:ext>
                  </a:extLst>
                </a:gridCol>
              </a:tblGrid>
              <a:tr h="274320">
                <a:tc>
                  <a:txBody>
                    <a:bodyPr/>
                    <a:lstStyle/>
                    <a:p>
                      <a:r>
                        <a:rPr lang="en-US" sz="1200" baseline="0" dirty="0">
                          <a:latin typeface="Arial" panose="020B0604020202020204" pitchFamily="34" charset="0"/>
                          <a:cs typeface="Arial" panose="020B0604020202020204" pitchFamily="34" charset="0"/>
                        </a:rPr>
                        <a:t>Themes</a:t>
                      </a:r>
                      <a:endParaRPr lang="en-US" sz="1200" dirty="0">
                        <a:latin typeface="Arial" panose="020B0604020202020204" pitchFamily="34" charset="0"/>
                        <a:cs typeface="Arial" panose="020B0604020202020204" pitchFamily="34" charset="0"/>
                      </a:endParaRPr>
                    </a:p>
                  </a:txBody>
                  <a:tcPr/>
                </a:tc>
                <a:tc>
                  <a:txBody>
                    <a:bodyPr/>
                    <a:lstStyle/>
                    <a:p>
                      <a:pPr algn="ctr"/>
                      <a:r>
                        <a:rPr lang="en-US" sz="1200" dirty="0">
                          <a:latin typeface="Arial" panose="020B0604020202020204" pitchFamily="34" charset="0"/>
                          <a:cs typeface="Arial" panose="020B0604020202020204" pitchFamily="34" charset="0"/>
                        </a:rPr>
                        <a:t>Source 1</a:t>
                      </a:r>
                    </a:p>
                  </a:txBody>
                  <a:tcPr/>
                </a:tc>
                <a:tc>
                  <a:txBody>
                    <a:bodyPr/>
                    <a:lstStyle/>
                    <a:p>
                      <a:pPr algn="ctr"/>
                      <a:r>
                        <a:rPr lang="en-US" sz="1200" dirty="0">
                          <a:latin typeface="Arial" panose="020B0604020202020204" pitchFamily="34" charset="0"/>
                          <a:cs typeface="Arial" panose="020B0604020202020204" pitchFamily="34" charset="0"/>
                        </a:rPr>
                        <a:t>Source 2</a:t>
                      </a:r>
                    </a:p>
                  </a:txBody>
                  <a:tcPr/>
                </a:tc>
                <a:tc>
                  <a:txBody>
                    <a:bodyPr/>
                    <a:lstStyle/>
                    <a:p>
                      <a:pPr algn="ctr"/>
                      <a:r>
                        <a:rPr lang="en-US" sz="1200" dirty="0">
                          <a:latin typeface="Arial" panose="020B0604020202020204" pitchFamily="34" charset="0"/>
                          <a:cs typeface="Arial" panose="020B0604020202020204" pitchFamily="34" charset="0"/>
                        </a:rPr>
                        <a:t>Source 3</a:t>
                      </a:r>
                    </a:p>
                  </a:txBody>
                  <a:tcPr/>
                </a:tc>
                <a:tc>
                  <a:txBody>
                    <a:bodyPr/>
                    <a:lstStyle/>
                    <a:p>
                      <a:pPr algn="ctr"/>
                      <a:r>
                        <a:rPr lang="en-US" sz="1200" dirty="0">
                          <a:latin typeface="Arial" panose="020B0604020202020204" pitchFamily="34" charset="0"/>
                          <a:cs typeface="Arial" panose="020B0604020202020204" pitchFamily="34" charset="0"/>
                        </a:rPr>
                        <a:t>Source 4</a:t>
                      </a:r>
                    </a:p>
                  </a:txBody>
                  <a:tcPr/>
                </a:tc>
                <a:tc>
                  <a:txBody>
                    <a:bodyPr/>
                    <a:lstStyle/>
                    <a:p>
                      <a:pPr algn="ctr"/>
                      <a:r>
                        <a:rPr lang="en-US" sz="1200" dirty="0">
                          <a:latin typeface="Arial" panose="020B0604020202020204" pitchFamily="34" charset="0"/>
                          <a:cs typeface="Arial" panose="020B0604020202020204" pitchFamily="34" charset="0"/>
                        </a:rPr>
                        <a:t>Source 5</a:t>
                      </a:r>
                    </a:p>
                  </a:txBody>
                  <a:tcPr/>
                </a:tc>
                <a:tc>
                  <a:txBody>
                    <a:bodyPr/>
                    <a:lstStyle/>
                    <a:p>
                      <a:pPr algn="ctr"/>
                      <a:r>
                        <a:rPr lang="en-US" sz="12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10000"/>
                  </a:ext>
                </a:extLst>
              </a:tr>
              <a:tr h="293371">
                <a:tc>
                  <a:txBody>
                    <a:bodyPr/>
                    <a:lstStyle/>
                    <a:p>
                      <a:r>
                        <a:rPr lang="en-US" sz="1200" b="1" dirty="0">
                          <a:latin typeface="Arial" panose="020B0604020202020204" pitchFamily="34" charset="0"/>
                          <a:cs typeface="Arial" panose="020B0604020202020204" pitchFamily="34" charset="0"/>
                        </a:rPr>
                        <a:t>Theme 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i="1" dirty="0">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endParaRPr lang="en-US" sz="1200" b="1" i="1" kern="1200" baseline="0" dirty="0">
                        <a:solidFill>
                          <a:schemeClr val="tx1"/>
                        </a:solidFill>
                        <a:latin typeface="Arial" panose="020B0604020202020204" pitchFamily="34" charset="0"/>
                        <a:ea typeface="+mn-ea"/>
                        <a:cs typeface="Arial" panose="020B0604020202020204" pitchFamily="34" charset="0"/>
                      </a:endParaRPr>
                    </a:p>
                  </a:txBody>
                  <a:tcPr/>
                </a:tc>
                <a:tc>
                  <a:txBody>
                    <a:bodyPr/>
                    <a:lstStyle/>
                    <a:p>
                      <a:pPr marL="0" indent="0" algn="ctr" defTabSz="457200" rtl="0" eaLnBrk="1" latinLnBrk="0" hangingPunct="1">
                        <a:buFont typeface="Arial" panose="020B0604020202020204" pitchFamily="34" charset="0"/>
                        <a:buNone/>
                      </a:pPr>
                      <a:endParaRPr lang="en-US" sz="1200" b="0" i="0" kern="1200" baseline="0" dirty="0">
                        <a:solidFill>
                          <a:schemeClr val="tx1"/>
                        </a:solidFill>
                        <a:latin typeface="Arial" panose="020B0604020202020204" pitchFamily="34" charset="0"/>
                        <a:ea typeface="+mn-ea"/>
                        <a:cs typeface="Arial" panose="020B0604020202020204" pitchFamily="34" charset="0"/>
                      </a:endParaRPr>
                    </a:p>
                  </a:txBody>
                  <a:tcPr/>
                </a:tc>
                <a:tc>
                  <a:txBody>
                    <a:bodyPr/>
                    <a:lstStyle/>
                    <a:p>
                      <a:pPr marL="0" indent="0" algn="ctr" defTabSz="457200" rtl="0" eaLnBrk="1" latinLnBrk="0" hangingPunct="1">
                        <a:buFont typeface="Arial" panose="020B0604020202020204" pitchFamily="34" charset="0"/>
                        <a:buNone/>
                      </a:pPr>
                      <a:endParaRPr lang="en-US" sz="1200" b="0" i="0" kern="1200" baseline="0" dirty="0">
                        <a:solidFill>
                          <a:schemeClr val="tx1"/>
                        </a:solidFill>
                        <a:latin typeface="Arial" panose="020B0604020202020204" pitchFamily="34" charset="0"/>
                        <a:ea typeface="+mn-ea"/>
                        <a:cs typeface="Arial" panose="020B0604020202020204" pitchFamily="34" charset="0"/>
                      </a:endParaRPr>
                    </a:p>
                  </a:txBody>
                  <a:tcPr/>
                </a:tc>
                <a:tc>
                  <a:txBody>
                    <a:bodyPr/>
                    <a:lstStyle/>
                    <a:p>
                      <a:pPr marL="0" indent="0" algn="ctr" defTabSz="457200" rtl="0" eaLnBrk="1" latinLnBrk="0" hangingPunct="1">
                        <a:buFont typeface="Arial" panose="020B0604020202020204" pitchFamily="34" charset="0"/>
                        <a:buNone/>
                      </a:pPr>
                      <a:endParaRPr lang="en-US" sz="1200" b="0" i="0" kern="1200" baseline="0" dirty="0">
                        <a:solidFill>
                          <a:schemeClr val="tx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01"/>
                  </a:ext>
                </a:extLst>
              </a:tr>
              <a:tr h="274320">
                <a:tc>
                  <a:txBody>
                    <a:bodyPr/>
                    <a:lstStyle/>
                    <a:p>
                      <a:r>
                        <a:rPr lang="en-US" sz="1200" b="1" dirty="0">
                          <a:latin typeface="Arial" panose="020B0604020202020204" pitchFamily="34" charset="0"/>
                          <a:cs typeface="Arial" panose="020B0604020202020204" pitchFamily="34" charset="0"/>
                        </a:rPr>
                        <a:t>Theme 2</a:t>
                      </a:r>
                    </a:p>
                  </a:txBody>
                  <a:tcPr/>
                </a:tc>
                <a:tc>
                  <a:txBody>
                    <a:bodyPr/>
                    <a:lstStyle/>
                    <a:p>
                      <a:endParaRPr lang="en-US" sz="1200" dirty="0">
                        <a:latin typeface="Arial" panose="020B0604020202020204" pitchFamily="34" charset="0"/>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200" b="0" i="1" dirty="0">
                        <a:latin typeface="Arial" panose="020B0604020202020204" pitchFamily="34" charset="0"/>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200" b="0" dirty="0">
                        <a:latin typeface="Arial" panose="020B0604020202020204" pitchFamily="34" charset="0"/>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0" dirty="0">
                        <a:latin typeface="Arial" panose="020B0604020202020204" pitchFamily="34" charset="0"/>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0" dirty="0">
                        <a:latin typeface="Arial" panose="020B0604020202020204" pitchFamily="34" charset="0"/>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274320">
                <a:tc>
                  <a:txBody>
                    <a:bodyPr/>
                    <a:lstStyle/>
                    <a:p>
                      <a:r>
                        <a:rPr lang="en-US" sz="1200" b="1" baseline="0" dirty="0">
                          <a:latin typeface="Arial" panose="020B0604020202020204" pitchFamily="34" charset="0"/>
                          <a:cs typeface="Arial" panose="020B0604020202020204" pitchFamily="34" charset="0"/>
                        </a:rPr>
                        <a:t>Theme 2</a:t>
                      </a:r>
                      <a:endParaRPr lang="en-US" sz="1200" b="1" dirty="0">
                        <a:latin typeface="Arial" panose="020B0604020202020204" pitchFamily="34" charset="0"/>
                        <a:cs typeface="Arial" panose="020B0604020202020204" pitchFamily="34" charset="0"/>
                      </a:endParaRPr>
                    </a:p>
                  </a:txBody>
                  <a:tcPr/>
                </a:tc>
                <a:tc>
                  <a:txBody>
                    <a:bodyPr/>
                    <a:lstStyle/>
                    <a:p>
                      <a:endParaRPr lang="en-US" sz="1200" dirty="0">
                        <a:latin typeface="Arial" panose="020B0604020202020204" pitchFamily="34" charset="0"/>
                        <a:cs typeface="Arial" panose="020B0604020202020204" pitchFamily="34" charset="0"/>
                      </a:endParaRPr>
                    </a:p>
                  </a:txBody>
                  <a:tcPr/>
                </a:tc>
                <a:tc>
                  <a:txBody>
                    <a:bodyPr/>
                    <a:lstStyle/>
                    <a:p>
                      <a:endParaRPr lang="en-US" sz="1200" b="0" dirty="0">
                        <a:latin typeface="Arial" panose="020B0604020202020204" pitchFamily="34" charset="0"/>
                        <a:cs typeface="Arial" panose="020B0604020202020204" pitchFamily="34" charset="0"/>
                      </a:endParaRPr>
                    </a:p>
                  </a:txBody>
                  <a:tcPr/>
                </a:tc>
                <a:tc>
                  <a:txBody>
                    <a:bodyPr/>
                    <a:lstStyle/>
                    <a:p>
                      <a:endParaRPr lang="en-US" sz="1200" b="0" dirty="0">
                        <a:latin typeface="Arial" panose="020B0604020202020204" pitchFamily="34" charset="0"/>
                        <a:cs typeface="Arial" panose="020B0604020202020204" pitchFamily="34"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200" b="0" i="0" dirty="0">
                        <a:latin typeface="Arial" panose="020B0604020202020204" pitchFamily="34" charset="0"/>
                        <a:cs typeface="Arial" panose="020B0604020202020204" pitchFamily="34"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200" b="0" i="0" dirty="0">
                        <a:latin typeface="Arial" panose="020B0604020202020204" pitchFamily="34" charset="0"/>
                        <a:cs typeface="Arial" panose="020B0604020202020204" pitchFamily="34"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200" b="0" i="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r h="274320">
                <a:tc>
                  <a:txBody>
                    <a:bodyPr/>
                    <a:lstStyle/>
                    <a:p>
                      <a:r>
                        <a:rPr lang="en-US" sz="1200" b="1" dirty="0">
                          <a:latin typeface="Arial" panose="020B0604020202020204" pitchFamily="34" charset="0"/>
                          <a:cs typeface="Arial" panose="020B0604020202020204" pitchFamily="34" charset="0"/>
                        </a:rPr>
                        <a:t>…</a:t>
                      </a:r>
                    </a:p>
                  </a:txBody>
                  <a:tcPr/>
                </a:tc>
                <a:tc>
                  <a:txBody>
                    <a:bodyPr/>
                    <a:lstStyle/>
                    <a:p>
                      <a:endParaRPr lang="en-US" sz="12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i="1" dirty="0">
                        <a:latin typeface="Arial" panose="020B0604020202020204" pitchFamily="34" charset="0"/>
                        <a:cs typeface="Arial" panose="020B0604020202020204" pitchFamily="34" charset="0"/>
                      </a:endParaRPr>
                    </a:p>
                  </a:txBody>
                  <a:tcPr/>
                </a:tc>
                <a:tc>
                  <a:txBody>
                    <a:bodyPr/>
                    <a:lstStyle/>
                    <a:p>
                      <a:endParaRPr lang="en-US" sz="1200" b="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200" b="0" i="0" dirty="0">
                        <a:latin typeface="Arial" panose="020B0604020202020204" pitchFamily="34" charset="0"/>
                        <a:cs typeface="Arial" panose="020B0604020202020204" pitchFamily="34"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200" b="0" i="0" dirty="0">
                        <a:latin typeface="Arial" panose="020B0604020202020204" pitchFamily="34" charset="0"/>
                        <a:cs typeface="Arial" panose="020B0604020202020204" pitchFamily="34"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200" b="0" i="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7"/>
                  </a:ext>
                </a:extLst>
              </a:tr>
              <a:tr h="274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dk1"/>
                          </a:solidFill>
                          <a:latin typeface="Arial" panose="020B0604020202020204" pitchFamily="34" charset="0"/>
                          <a:ea typeface="+mn-ea"/>
                          <a:cs typeface="Arial" panose="020B0604020202020204" pitchFamily="34" charset="0"/>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i="1"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latin typeface="Arial" panose="020B0604020202020204" pitchFamily="34" charset="0"/>
                        <a:cs typeface="Arial" panose="020B0604020202020204" pitchFamily="34"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latin typeface="Arial" panose="020B0604020202020204" pitchFamily="34" charset="0"/>
                        <a:cs typeface="Arial" panose="020B0604020202020204" pitchFamily="34"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latin typeface="Arial" panose="020B0604020202020204" pitchFamily="34" charset="0"/>
                        <a:cs typeface="Arial" panose="020B0604020202020204" pitchFamily="34"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83811812"/>
                  </a:ext>
                </a:extLst>
              </a:tr>
              <a:tr h="274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dk1"/>
                          </a:solidFill>
                          <a:latin typeface="Arial" panose="020B0604020202020204" pitchFamily="34" charset="0"/>
                          <a:ea typeface="+mn-ea"/>
                          <a:cs typeface="Arial" panose="020B0604020202020204" pitchFamily="34" charset="0"/>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i="1"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baseline="0" dirty="0">
                        <a:solidFill>
                          <a:schemeClr val="dk1"/>
                        </a:solidFill>
                        <a:latin typeface="Arial" panose="020B0604020202020204" pitchFamily="34" charset="0"/>
                        <a:ea typeface="+mn-ea"/>
                        <a:cs typeface="Arial" panose="020B0604020202020204" pitchFamily="34"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i="0" kern="1200" baseline="0" dirty="0">
                        <a:solidFill>
                          <a:schemeClr val="dk1"/>
                        </a:solidFill>
                        <a:latin typeface="Arial" panose="020B0604020202020204" pitchFamily="34" charset="0"/>
                        <a:ea typeface="+mn-ea"/>
                        <a:cs typeface="Arial" panose="020B0604020202020204" pitchFamily="34"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i="0" kern="1200" baseline="0" dirty="0">
                        <a:solidFill>
                          <a:schemeClr val="dk1"/>
                        </a:solidFill>
                        <a:latin typeface="Arial" panose="020B0604020202020204" pitchFamily="34" charset="0"/>
                        <a:ea typeface="+mn-ea"/>
                        <a:cs typeface="Arial" panose="020B0604020202020204" pitchFamily="34"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i="0" kern="1200" baseline="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96071760"/>
                  </a:ext>
                </a:extLst>
              </a:tr>
            </a:tbl>
          </a:graphicData>
        </a:graphic>
      </p:graphicFrame>
    </p:spTree>
    <p:extLst>
      <p:ext uri="{BB962C8B-B14F-4D97-AF65-F5344CB8AC3E}">
        <p14:creationId xmlns:p14="http://schemas.microsoft.com/office/powerpoint/2010/main" val="38424891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2D4D3F88-B692-994B-A65D-9844B71EAA65}"/>
              </a:ext>
            </a:extLst>
          </p:cNvPr>
          <p:cNvPicPr>
            <a:picLocks noChangeAspect="1"/>
          </p:cNvPicPr>
          <p:nvPr/>
        </p:nvPicPr>
        <p:blipFill>
          <a:blip r:embed="rId2"/>
          <a:stretch>
            <a:fillRect/>
          </a:stretch>
        </p:blipFill>
        <p:spPr>
          <a:xfrm>
            <a:off x="1506833" y="906347"/>
            <a:ext cx="5924281" cy="4546825"/>
          </a:xfrm>
          <a:prstGeom prst="rect">
            <a:avLst/>
          </a:prstGeom>
        </p:spPr>
      </p:pic>
      <p:sp>
        <p:nvSpPr>
          <p:cNvPr id="16" name="Title 2">
            <a:extLst>
              <a:ext uri="{FF2B5EF4-FFF2-40B4-BE49-F238E27FC236}">
                <a16:creationId xmlns:a16="http://schemas.microsoft.com/office/drawing/2014/main" id="{28DB00D7-E8E1-8145-BDD7-DF3C435A28D4}"/>
              </a:ext>
            </a:extLst>
          </p:cNvPr>
          <p:cNvSpPr>
            <a:spLocks noGrp="1"/>
          </p:cNvSpPr>
          <p:nvPr>
            <p:ph type="title"/>
          </p:nvPr>
        </p:nvSpPr>
        <p:spPr>
          <a:xfrm>
            <a:off x="418038" y="146853"/>
            <a:ext cx="8550119" cy="579189"/>
          </a:xfrm>
        </p:spPr>
        <p:txBody>
          <a:bodyPr/>
          <a:lstStyle/>
          <a:p>
            <a:r>
              <a:rPr lang="en-US" sz="2000" dirty="0"/>
              <a:t>Synthesize Map Example</a:t>
            </a:r>
            <a:br>
              <a:rPr lang="en-US" sz="2000" dirty="0"/>
            </a:br>
            <a:r>
              <a:rPr lang="en-US" sz="2000" dirty="0"/>
              <a:t>Area: Risk Identification</a:t>
            </a:r>
          </a:p>
        </p:txBody>
      </p:sp>
    </p:spTree>
    <p:extLst>
      <p:ext uri="{BB962C8B-B14F-4D97-AF65-F5344CB8AC3E}">
        <p14:creationId xmlns:p14="http://schemas.microsoft.com/office/powerpoint/2010/main" val="37275123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B437C7-D671-9F4F-BD48-C83BD75E3275}"/>
              </a:ext>
            </a:extLst>
          </p:cNvPr>
          <p:cNvSpPr>
            <a:spLocks noGrp="1"/>
          </p:cNvSpPr>
          <p:nvPr>
            <p:ph type="title"/>
          </p:nvPr>
        </p:nvSpPr>
        <p:spPr>
          <a:xfrm>
            <a:off x="105511" y="2"/>
            <a:ext cx="8874369" cy="814219"/>
          </a:xfrm>
        </p:spPr>
        <p:txBody>
          <a:bodyPr/>
          <a:lstStyle/>
          <a:p>
            <a:pPr algn="ctr">
              <a:spcAft>
                <a:spcPts val="600"/>
              </a:spcAft>
            </a:pPr>
            <a:r>
              <a:rPr lang="en-US" sz="1600" dirty="0"/>
              <a:t>Example of Block Diagram (start on this page and continues is subsequent pages)</a:t>
            </a:r>
            <a:br>
              <a:rPr lang="en-US" sz="1600" dirty="0"/>
            </a:br>
            <a:r>
              <a:rPr lang="en-US" sz="1600" dirty="0"/>
              <a:t>Level 1</a:t>
            </a:r>
          </a:p>
        </p:txBody>
      </p:sp>
      <p:sp>
        <p:nvSpPr>
          <p:cNvPr id="27" name="Rectangle 26">
            <a:extLst>
              <a:ext uri="{FF2B5EF4-FFF2-40B4-BE49-F238E27FC236}">
                <a16:creationId xmlns:a16="http://schemas.microsoft.com/office/drawing/2014/main" id="{8BCEAA08-A6FB-43A3-8260-5DF104A5B19C}"/>
              </a:ext>
            </a:extLst>
          </p:cNvPr>
          <p:cNvSpPr/>
          <p:nvPr/>
        </p:nvSpPr>
        <p:spPr>
          <a:xfrm>
            <a:off x="292885" y="768325"/>
            <a:ext cx="2412893" cy="124932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defTabSz="457189"/>
            <a:r>
              <a:rPr lang="en-US" sz="1400" b="1" dirty="0">
                <a:solidFill>
                  <a:prstClr val="black"/>
                </a:solidFill>
                <a:latin typeface="Calibri"/>
              </a:rPr>
              <a:t>1. Collect Twitter and Bitcoin Data for 2020-2021</a:t>
            </a:r>
          </a:p>
          <a:p>
            <a:pPr defTabSz="457189"/>
            <a:r>
              <a:rPr lang="en-US" sz="1200" dirty="0">
                <a:solidFill>
                  <a:prstClr val="black"/>
                </a:solidFill>
                <a:latin typeface="Calibri"/>
              </a:rPr>
              <a:t>Collect Bitcoin tweets from 15 major news providers on Twitter and Bitcoin Daily Close Price and trade volume from Blockchain.com</a:t>
            </a:r>
          </a:p>
        </p:txBody>
      </p:sp>
      <p:sp>
        <p:nvSpPr>
          <p:cNvPr id="28" name="Rectangle 27">
            <a:extLst>
              <a:ext uri="{FF2B5EF4-FFF2-40B4-BE49-F238E27FC236}">
                <a16:creationId xmlns:a16="http://schemas.microsoft.com/office/drawing/2014/main" id="{1E7181EA-433A-4D1B-B26D-E007C799EB75}"/>
              </a:ext>
            </a:extLst>
          </p:cNvPr>
          <p:cNvSpPr/>
          <p:nvPr/>
        </p:nvSpPr>
        <p:spPr>
          <a:xfrm>
            <a:off x="3150769" y="768437"/>
            <a:ext cx="2412893" cy="1249208"/>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defTabSz="457189"/>
            <a:r>
              <a:rPr lang="en-US" sz="1400" b="1" dirty="0">
                <a:solidFill>
                  <a:prstClr val="black"/>
                </a:solidFill>
                <a:latin typeface="Calibri"/>
              </a:rPr>
              <a:t>2. Classify Tweets Sentiments</a:t>
            </a:r>
          </a:p>
          <a:p>
            <a:pPr defTabSz="457189"/>
            <a:r>
              <a:rPr lang="en-US" sz="1200" dirty="0">
                <a:solidFill>
                  <a:prstClr val="black"/>
                </a:solidFill>
                <a:latin typeface="Calibri"/>
              </a:rPr>
              <a:t>Determine Tweets Sentiment Polarity(positive, negative, neutral)  for each tweet using NLP (Python, BERT, FinBERT).</a:t>
            </a:r>
          </a:p>
        </p:txBody>
      </p:sp>
      <p:sp>
        <p:nvSpPr>
          <p:cNvPr id="29" name="Rectangle 28">
            <a:extLst>
              <a:ext uri="{FF2B5EF4-FFF2-40B4-BE49-F238E27FC236}">
                <a16:creationId xmlns:a16="http://schemas.microsoft.com/office/drawing/2014/main" id="{3992108B-7B90-41CC-B337-F8A4844B976F}"/>
              </a:ext>
            </a:extLst>
          </p:cNvPr>
          <p:cNvSpPr/>
          <p:nvPr/>
        </p:nvSpPr>
        <p:spPr>
          <a:xfrm>
            <a:off x="5988779" y="767855"/>
            <a:ext cx="2412893" cy="1249208"/>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defTabSz="457189"/>
            <a:r>
              <a:rPr lang="en-US" sz="1400" b="1" dirty="0">
                <a:solidFill>
                  <a:prstClr val="black"/>
                </a:solidFill>
                <a:latin typeface="Calibri"/>
              </a:rPr>
              <a:t>3. Calculate Daily Sentiment Score</a:t>
            </a:r>
          </a:p>
          <a:p>
            <a:pPr defTabSz="457189"/>
            <a:r>
              <a:rPr lang="en-US" sz="1200" dirty="0">
                <a:solidFill>
                  <a:prstClr val="black"/>
                </a:solidFill>
                <a:latin typeface="Calibri"/>
              </a:rPr>
              <a:t>Calculate a daily sentiment score by aggregating the sentiment polarity/strength of daily tweets</a:t>
            </a:r>
          </a:p>
        </p:txBody>
      </p:sp>
      <p:sp>
        <p:nvSpPr>
          <p:cNvPr id="30" name="Rectangle 29">
            <a:extLst>
              <a:ext uri="{FF2B5EF4-FFF2-40B4-BE49-F238E27FC236}">
                <a16:creationId xmlns:a16="http://schemas.microsoft.com/office/drawing/2014/main" id="{0AC8B8B8-AC64-4C71-BCFF-4875906221C0}"/>
              </a:ext>
            </a:extLst>
          </p:cNvPr>
          <p:cNvSpPr/>
          <p:nvPr/>
        </p:nvSpPr>
        <p:spPr>
          <a:xfrm>
            <a:off x="422353" y="2562899"/>
            <a:ext cx="2412893" cy="1249096"/>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defTabSz="457189"/>
            <a:r>
              <a:rPr lang="en-US" sz="1400" b="1" dirty="0">
                <a:solidFill>
                  <a:prstClr val="black"/>
                </a:solidFill>
                <a:latin typeface="Calibri"/>
              </a:rPr>
              <a:t>4. Construct Research Dataset</a:t>
            </a:r>
          </a:p>
          <a:p>
            <a:pPr defTabSz="457189"/>
            <a:r>
              <a:rPr lang="en-US" sz="1200" dirty="0">
                <a:solidFill>
                  <a:prstClr val="black"/>
                </a:solidFill>
                <a:latin typeface="Calibri"/>
              </a:rPr>
              <a:t>Merge Daily Sentiment Scores, #likes, #retweets with Bitcoin Price Data to construct research dataset</a:t>
            </a:r>
          </a:p>
        </p:txBody>
      </p:sp>
      <p:sp>
        <p:nvSpPr>
          <p:cNvPr id="32" name="Rectangle 31">
            <a:extLst>
              <a:ext uri="{FF2B5EF4-FFF2-40B4-BE49-F238E27FC236}">
                <a16:creationId xmlns:a16="http://schemas.microsoft.com/office/drawing/2014/main" id="{3CEB65C0-53E2-4F20-8703-7D5905F39D9E}"/>
              </a:ext>
            </a:extLst>
          </p:cNvPr>
          <p:cNvSpPr/>
          <p:nvPr/>
        </p:nvSpPr>
        <p:spPr>
          <a:xfrm>
            <a:off x="3367321" y="2583360"/>
            <a:ext cx="2412893" cy="1248627"/>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defTabSz="457189"/>
            <a:r>
              <a:rPr lang="en-US" sz="1400" b="1" dirty="0">
                <a:solidFill>
                  <a:prstClr val="black"/>
                </a:solidFill>
                <a:latin typeface="Calibri"/>
              </a:rPr>
              <a:t>5. Identify Features</a:t>
            </a:r>
          </a:p>
          <a:p>
            <a:pPr defTabSz="457189"/>
            <a:r>
              <a:rPr lang="en-US" sz="1200" dirty="0">
                <a:solidFill>
                  <a:prstClr val="black"/>
                </a:solidFill>
                <a:latin typeface="Calibri"/>
              </a:rPr>
              <a:t>Perform Binary Cart Classification Correlation Attribute Evaluation and PCA to Identify features significant to Bitcoin Next Day Price Direction Prediction</a:t>
            </a:r>
          </a:p>
        </p:txBody>
      </p:sp>
      <p:sp>
        <p:nvSpPr>
          <p:cNvPr id="33" name="Rectangle 32">
            <a:extLst>
              <a:ext uri="{FF2B5EF4-FFF2-40B4-BE49-F238E27FC236}">
                <a16:creationId xmlns:a16="http://schemas.microsoft.com/office/drawing/2014/main" id="{9600394A-7D21-4D76-93B9-5A4057739515}"/>
              </a:ext>
            </a:extLst>
          </p:cNvPr>
          <p:cNvSpPr/>
          <p:nvPr/>
        </p:nvSpPr>
        <p:spPr>
          <a:xfrm>
            <a:off x="6292137" y="2596048"/>
            <a:ext cx="2412893" cy="1269031"/>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defTabSz="457189"/>
            <a:r>
              <a:rPr lang="en-US" sz="1400" b="1" dirty="0">
                <a:solidFill>
                  <a:prstClr val="black"/>
                </a:solidFill>
                <a:latin typeface="Calibri"/>
              </a:rPr>
              <a:t>6. Develop ML Models for Price Prediction</a:t>
            </a:r>
          </a:p>
          <a:p>
            <a:pPr defTabSz="457189"/>
            <a:r>
              <a:rPr lang="en-US" sz="1400" dirty="0">
                <a:solidFill>
                  <a:prstClr val="black"/>
                </a:solidFill>
                <a:latin typeface="Calibri"/>
              </a:rPr>
              <a:t>Train and Run ML Models on features identified as significant</a:t>
            </a:r>
          </a:p>
          <a:p>
            <a:pPr defTabSz="457189"/>
            <a:endParaRPr lang="en-US" sz="1200" dirty="0">
              <a:solidFill>
                <a:prstClr val="black"/>
              </a:solidFill>
              <a:latin typeface="Calibri"/>
            </a:endParaRPr>
          </a:p>
        </p:txBody>
      </p:sp>
      <p:cxnSp>
        <p:nvCxnSpPr>
          <p:cNvPr id="38" name="Connector: Elbow 37">
            <a:extLst>
              <a:ext uri="{FF2B5EF4-FFF2-40B4-BE49-F238E27FC236}">
                <a16:creationId xmlns:a16="http://schemas.microsoft.com/office/drawing/2014/main" id="{82A8A71D-799C-4804-8488-24420EF5B8E4}"/>
              </a:ext>
            </a:extLst>
          </p:cNvPr>
          <p:cNvCxnSpPr>
            <a:cxnSpLocks/>
            <a:stCxn id="27" idx="3"/>
            <a:endCxn id="28" idx="1"/>
          </p:cNvCxnSpPr>
          <p:nvPr/>
        </p:nvCxnSpPr>
        <p:spPr>
          <a:xfrm>
            <a:off x="2705779" y="1392985"/>
            <a:ext cx="444991" cy="5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Connector: Elbow 45">
            <a:extLst>
              <a:ext uri="{FF2B5EF4-FFF2-40B4-BE49-F238E27FC236}">
                <a16:creationId xmlns:a16="http://schemas.microsoft.com/office/drawing/2014/main" id="{F94B1C86-B038-4986-BC73-7F401E8F35ED}"/>
              </a:ext>
            </a:extLst>
          </p:cNvPr>
          <p:cNvCxnSpPr>
            <a:cxnSpLocks/>
          </p:cNvCxnSpPr>
          <p:nvPr/>
        </p:nvCxnSpPr>
        <p:spPr>
          <a:xfrm>
            <a:off x="2832758" y="3085811"/>
            <a:ext cx="546731" cy="47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Connector: Elbow 49">
            <a:extLst>
              <a:ext uri="{FF2B5EF4-FFF2-40B4-BE49-F238E27FC236}">
                <a16:creationId xmlns:a16="http://schemas.microsoft.com/office/drawing/2014/main" id="{4827464F-6F26-41CB-8EE2-51A41A03600B}"/>
              </a:ext>
            </a:extLst>
          </p:cNvPr>
          <p:cNvCxnSpPr>
            <a:cxnSpLocks/>
            <a:stCxn id="29" idx="3"/>
            <a:endCxn id="30" idx="1"/>
          </p:cNvCxnSpPr>
          <p:nvPr/>
        </p:nvCxnSpPr>
        <p:spPr>
          <a:xfrm flipH="1">
            <a:off x="422354" y="1392459"/>
            <a:ext cx="7979319" cy="1794988"/>
          </a:xfrm>
          <a:prstGeom prst="bentConnector5">
            <a:avLst>
              <a:gd name="adj1" fmla="val -2865"/>
              <a:gd name="adj2" fmla="val 50002"/>
              <a:gd name="adj3" fmla="val 10286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Connector: Elbow 30">
            <a:extLst>
              <a:ext uri="{FF2B5EF4-FFF2-40B4-BE49-F238E27FC236}">
                <a16:creationId xmlns:a16="http://schemas.microsoft.com/office/drawing/2014/main" id="{9AC8FCF0-1076-4D3F-930C-ED635FAEEA86}"/>
              </a:ext>
            </a:extLst>
          </p:cNvPr>
          <p:cNvCxnSpPr>
            <a:cxnSpLocks/>
          </p:cNvCxnSpPr>
          <p:nvPr/>
        </p:nvCxnSpPr>
        <p:spPr>
          <a:xfrm>
            <a:off x="5787989" y="3099063"/>
            <a:ext cx="546731" cy="47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Connector: Elbow 33">
            <a:extLst>
              <a:ext uri="{FF2B5EF4-FFF2-40B4-BE49-F238E27FC236}">
                <a16:creationId xmlns:a16="http://schemas.microsoft.com/office/drawing/2014/main" id="{E45CBFA4-59D7-4EE0-9A6D-7217CE0D727A}"/>
              </a:ext>
            </a:extLst>
          </p:cNvPr>
          <p:cNvCxnSpPr>
            <a:cxnSpLocks/>
          </p:cNvCxnSpPr>
          <p:nvPr/>
        </p:nvCxnSpPr>
        <p:spPr>
          <a:xfrm>
            <a:off x="5561615" y="1284499"/>
            <a:ext cx="444991" cy="11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1CB4D7C9-E9ED-4B03-9C0F-0F63062FCE36}"/>
              </a:ext>
            </a:extLst>
          </p:cNvPr>
          <p:cNvSpPr/>
          <p:nvPr/>
        </p:nvSpPr>
        <p:spPr>
          <a:xfrm>
            <a:off x="705691" y="4106768"/>
            <a:ext cx="2412893" cy="1269031"/>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defTabSz="457189"/>
            <a:r>
              <a:rPr lang="en-US" sz="1400" b="1" dirty="0">
                <a:solidFill>
                  <a:prstClr val="black"/>
                </a:solidFill>
                <a:latin typeface="Calibri"/>
              </a:rPr>
              <a:t>7. Compare Results</a:t>
            </a:r>
          </a:p>
          <a:p>
            <a:pPr defTabSz="457189"/>
            <a:r>
              <a:rPr lang="en-US" sz="1200" dirty="0">
                <a:solidFill>
                  <a:prstClr val="black"/>
                </a:solidFill>
                <a:latin typeface="Calibri"/>
              </a:rPr>
              <a:t>Compare Prediction Results of ML Models and pick model that provides highest prediction accuracy</a:t>
            </a:r>
          </a:p>
          <a:p>
            <a:pPr defTabSz="457189"/>
            <a:endParaRPr lang="en-US" sz="1200" dirty="0">
              <a:solidFill>
                <a:prstClr val="black"/>
              </a:solidFill>
              <a:latin typeface="Calibri"/>
            </a:endParaRPr>
          </a:p>
        </p:txBody>
      </p:sp>
      <p:cxnSp>
        <p:nvCxnSpPr>
          <p:cNvPr id="15" name="Connector: Elbow 14">
            <a:extLst>
              <a:ext uri="{FF2B5EF4-FFF2-40B4-BE49-F238E27FC236}">
                <a16:creationId xmlns:a16="http://schemas.microsoft.com/office/drawing/2014/main" id="{33AB7F88-9A14-404B-898B-6B7420BA0FB1}"/>
              </a:ext>
            </a:extLst>
          </p:cNvPr>
          <p:cNvCxnSpPr>
            <a:cxnSpLocks/>
          </p:cNvCxnSpPr>
          <p:nvPr/>
        </p:nvCxnSpPr>
        <p:spPr>
          <a:xfrm flipH="1">
            <a:off x="725712" y="3064686"/>
            <a:ext cx="7979319" cy="1794988"/>
          </a:xfrm>
          <a:prstGeom prst="bentConnector5">
            <a:avLst>
              <a:gd name="adj1" fmla="val -2865"/>
              <a:gd name="adj2" fmla="val 50002"/>
              <a:gd name="adj3" fmla="val 102865"/>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67015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B5AC0D-43EB-4082-9B14-2ECF6BD347A5}"/>
              </a:ext>
            </a:extLst>
          </p:cNvPr>
          <p:cNvSpPr>
            <a:spLocks noGrp="1"/>
          </p:cNvSpPr>
          <p:nvPr>
            <p:ph type="title"/>
          </p:nvPr>
        </p:nvSpPr>
        <p:spPr/>
        <p:txBody>
          <a:bodyPr/>
          <a:lstStyle/>
          <a:p>
            <a:r>
              <a:rPr lang="en-US" sz="3200" dirty="0"/>
              <a:t>Methodology Steps – Second Level</a:t>
            </a:r>
          </a:p>
        </p:txBody>
      </p:sp>
      <p:sp>
        <p:nvSpPr>
          <p:cNvPr id="12" name="Rectangle: Rounded Corners 11">
            <a:extLst>
              <a:ext uri="{FF2B5EF4-FFF2-40B4-BE49-F238E27FC236}">
                <a16:creationId xmlns:a16="http://schemas.microsoft.com/office/drawing/2014/main" id="{70559CD4-012D-4332-BB66-645F8114A5A6}"/>
              </a:ext>
            </a:extLst>
          </p:cNvPr>
          <p:cNvSpPr/>
          <p:nvPr/>
        </p:nvSpPr>
        <p:spPr>
          <a:xfrm>
            <a:off x="4000829" y="3697363"/>
            <a:ext cx="4278467" cy="1490136"/>
          </a:xfrm>
          <a:prstGeom prst="roundRect">
            <a:avLst/>
          </a:prstGeom>
          <a:gradFill>
            <a:gsLst>
              <a:gs pos="0">
                <a:schemeClr val="accent1">
                  <a:tint val="100000"/>
                  <a:shade val="100000"/>
                  <a:satMod val="130000"/>
                </a:schemeClr>
              </a:gs>
              <a:gs pos="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defTabSz="457189"/>
            <a:r>
              <a:rPr lang="en-US" sz="1400" b="1" dirty="0">
                <a:solidFill>
                  <a:prstClr val="black"/>
                </a:solidFill>
                <a:latin typeface="Calibri"/>
              </a:rPr>
              <a:t>1.2 Obtain Bitcoin Twitter Data</a:t>
            </a:r>
          </a:p>
          <a:p>
            <a:pPr defTabSz="457189"/>
            <a:r>
              <a:rPr lang="en-US" sz="1400" dirty="0">
                <a:solidFill>
                  <a:prstClr val="black"/>
                </a:solidFill>
                <a:latin typeface="Calibri"/>
              </a:rPr>
              <a:t>Bitcoin tweets from 15 major news providers on Twitter are obtained in csv format from Trackmyhashtag.com. Data includes tweet date, tweet content, news provider name,#retweets, #likes… </a:t>
            </a:r>
          </a:p>
          <a:p>
            <a:pPr defTabSz="457189"/>
            <a:r>
              <a:rPr lang="en-US" sz="1400" dirty="0">
                <a:solidFill>
                  <a:prstClr val="black"/>
                </a:solidFill>
                <a:latin typeface="Calibri"/>
              </a:rPr>
              <a:t>Total : 17761 records</a:t>
            </a:r>
          </a:p>
        </p:txBody>
      </p:sp>
      <p:sp>
        <p:nvSpPr>
          <p:cNvPr id="13" name="Rectangle: Rounded Corners 12">
            <a:extLst>
              <a:ext uri="{FF2B5EF4-FFF2-40B4-BE49-F238E27FC236}">
                <a16:creationId xmlns:a16="http://schemas.microsoft.com/office/drawing/2014/main" id="{EE631AF8-2AB4-458B-BE6D-F22C018E3347}"/>
              </a:ext>
            </a:extLst>
          </p:cNvPr>
          <p:cNvSpPr/>
          <p:nvPr/>
        </p:nvSpPr>
        <p:spPr>
          <a:xfrm>
            <a:off x="4000830" y="1899109"/>
            <a:ext cx="4278467" cy="1490136"/>
          </a:xfrm>
          <a:prstGeom prst="roundRect">
            <a:avLst/>
          </a:prstGeom>
          <a:gradFill>
            <a:gsLst>
              <a:gs pos="0">
                <a:schemeClr val="accent1">
                  <a:tint val="100000"/>
                  <a:shade val="100000"/>
                  <a:satMod val="130000"/>
                </a:schemeClr>
              </a:gs>
              <a:gs pos="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defTabSz="457189"/>
            <a:r>
              <a:rPr lang="en-US" sz="1400" b="1" dirty="0">
                <a:solidFill>
                  <a:prstClr val="black"/>
                </a:solidFill>
                <a:latin typeface="Calibri"/>
              </a:rPr>
              <a:t>1.1 Download Bitcoin Data</a:t>
            </a:r>
          </a:p>
          <a:p>
            <a:pPr defTabSz="457189"/>
            <a:r>
              <a:rPr lang="en-US" sz="1400" dirty="0">
                <a:solidFill>
                  <a:prstClr val="black"/>
                </a:solidFill>
                <a:latin typeface="Calibri"/>
              </a:rPr>
              <a:t>Bitcoin daily close price and daily trade volume are downloaded from blockchain.com in csv Format for the period 2020-2021</a:t>
            </a:r>
          </a:p>
          <a:p>
            <a:pPr defTabSz="457189"/>
            <a:r>
              <a:rPr lang="en-US" sz="1400" dirty="0">
                <a:solidFill>
                  <a:prstClr val="black"/>
                </a:solidFill>
                <a:latin typeface="Calibri"/>
              </a:rPr>
              <a:t>Total: 730 records</a:t>
            </a:r>
          </a:p>
        </p:txBody>
      </p:sp>
      <p:cxnSp>
        <p:nvCxnSpPr>
          <p:cNvPr id="15" name="Connector: Elbow 14">
            <a:extLst>
              <a:ext uri="{FF2B5EF4-FFF2-40B4-BE49-F238E27FC236}">
                <a16:creationId xmlns:a16="http://schemas.microsoft.com/office/drawing/2014/main" id="{4FFAC464-73C9-4F2B-8059-B2AF1B3E9490}"/>
              </a:ext>
            </a:extLst>
          </p:cNvPr>
          <p:cNvCxnSpPr>
            <a:cxnSpLocks/>
            <a:endCxn id="13" idx="1"/>
          </p:cNvCxnSpPr>
          <p:nvPr/>
        </p:nvCxnSpPr>
        <p:spPr>
          <a:xfrm>
            <a:off x="2609522" y="1910860"/>
            <a:ext cx="1391311" cy="73331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Connector: Elbow 15">
            <a:extLst>
              <a:ext uri="{FF2B5EF4-FFF2-40B4-BE49-F238E27FC236}">
                <a16:creationId xmlns:a16="http://schemas.microsoft.com/office/drawing/2014/main" id="{B4BF3396-668E-45A9-A0E1-5AF179C78563}"/>
              </a:ext>
            </a:extLst>
          </p:cNvPr>
          <p:cNvCxnSpPr>
            <a:cxnSpLocks/>
            <a:endCxn id="12" idx="1"/>
          </p:cNvCxnSpPr>
          <p:nvPr/>
        </p:nvCxnSpPr>
        <p:spPr>
          <a:xfrm rot="16200000" flipH="1">
            <a:off x="2759747" y="3201349"/>
            <a:ext cx="1786504" cy="69566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pic>
        <p:nvPicPr>
          <p:cNvPr id="4" name="Picture 3">
            <a:extLst>
              <a:ext uri="{FF2B5EF4-FFF2-40B4-BE49-F238E27FC236}">
                <a16:creationId xmlns:a16="http://schemas.microsoft.com/office/drawing/2014/main" id="{8B78B3CF-98C7-44B0-B8C4-525692DC530B}"/>
              </a:ext>
            </a:extLst>
          </p:cNvPr>
          <p:cNvPicPr>
            <a:picLocks noChangeAspect="1"/>
          </p:cNvPicPr>
          <p:nvPr/>
        </p:nvPicPr>
        <p:blipFill rotWithShape="1">
          <a:blip r:embed="rId2"/>
          <a:srcRect r="67483"/>
          <a:stretch/>
        </p:blipFill>
        <p:spPr>
          <a:xfrm>
            <a:off x="8433387" y="2419351"/>
            <a:ext cx="527797" cy="831876"/>
          </a:xfrm>
          <a:prstGeom prst="rect">
            <a:avLst/>
          </a:prstGeom>
        </p:spPr>
      </p:pic>
      <p:pic>
        <p:nvPicPr>
          <p:cNvPr id="10" name="Picture 9">
            <a:extLst>
              <a:ext uri="{FF2B5EF4-FFF2-40B4-BE49-F238E27FC236}">
                <a16:creationId xmlns:a16="http://schemas.microsoft.com/office/drawing/2014/main" id="{DD49A1F0-4A67-4B19-903E-63C61134FF74}"/>
              </a:ext>
            </a:extLst>
          </p:cNvPr>
          <p:cNvPicPr>
            <a:picLocks noChangeAspect="1"/>
          </p:cNvPicPr>
          <p:nvPr/>
        </p:nvPicPr>
        <p:blipFill rotWithShape="1">
          <a:blip r:embed="rId2"/>
          <a:srcRect r="67483"/>
          <a:stretch/>
        </p:blipFill>
        <p:spPr>
          <a:xfrm>
            <a:off x="8433387" y="4139123"/>
            <a:ext cx="527797" cy="831876"/>
          </a:xfrm>
          <a:prstGeom prst="rect">
            <a:avLst/>
          </a:prstGeom>
        </p:spPr>
      </p:pic>
      <p:sp>
        <p:nvSpPr>
          <p:cNvPr id="14" name="Rectangle 13">
            <a:extLst>
              <a:ext uri="{FF2B5EF4-FFF2-40B4-BE49-F238E27FC236}">
                <a16:creationId xmlns:a16="http://schemas.microsoft.com/office/drawing/2014/main" id="{BD41B3AE-AE13-41BD-86BA-9EA02F8CC01A}"/>
              </a:ext>
            </a:extLst>
          </p:cNvPr>
          <p:cNvSpPr/>
          <p:nvPr/>
        </p:nvSpPr>
        <p:spPr>
          <a:xfrm>
            <a:off x="182821" y="1363785"/>
            <a:ext cx="2412893" cy="124932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defTabSz="457189"/>
            <a:r>
              <a:rPr lang="en-US" sz="1400" b="1" dirty="0">
                <a:solidFill>
                  <a:prstClr val="black"/>
                </a:solidFill>
                <a:latin typeface="Calibri"/>
              </a:rPr>
              <a:t>1. Collect Twitter and Bitcoin Data for 2020-2021</a:t>
            </a:r>
          </a:p>
          <a:p>
            <a:pPr defTabSz="457189"/>
            <a:r>
              <a:rPr lang="en-US" sz="1200" dirty="0">
                <a:solidFill>
                  <a:prstClr val="black"/>
                </a:solidFill>
                <a:latin typeface="Calibri"/>
              </a:rPr>
              <a:t>Collect Bitcoin tweets from 15 major news providers on Twitter and Bitcoin Daily Close Price and trade volume from Blockchain.com</a:t>
            </a:r>
          </a:p>
        </p:txBody>
      </p:sp>
    </p:spTree>
    <p:extLst>
      <p:ext uri="{BB962C8B-B14F-4D97-AF65-F5344CB8AC3E}">
        <p14:creationId xmlns:p14="http://schemas.microsoft.com/office/powerpoint/2010/main" val="4847286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B5AC0D-43EB-4082-9B14-2ECF6BD347A5}"/>
              </a:ext>
            </a:extLst>
          </p:cNvPr>
          <p:cNvSpPr>
            <a:spLocks noGrp="1"/>
          </p:cNvSpPr>
          <p:nvPr>
            <p:ph type="title"/>
          </p:nvPr>
        </p:nvSpPr>
        <p:spPr/>
        <p:txBody>
          <a:bodyPr/>
          <a:lstStyle/>
          <a:p>
            <a:r>
              <a:rPr lang="en-US" sz="3200" dirty="0"/>
              <a:t>Methodology Steps – Second Level</a:t>
            </a:r>
          </a:p>
        </p:txBody>
      </p:sp>
      <p:cxnSp>
        <p:nvCxnSpPr>
          <p:cNvPr id="17" name="Connector: Elbow 16" descr="Twitter.csv&#10;">
            <a:extLst>
              <a:ext uri="{FF2B5EF4-FFF2-40B4-BE49-F238E27FC236}">
                <a16:creationId xmlns:a16="http://schemas.microsoft.com/office/drawing/2014/main" id="{FC89A9C5-9A94-480B-9917-F2B2FF02CAED}"/>
              </a:ext>
            </a:extLst>
          </p:cNvPr>
          <p:cNvCxnSpPr>
            <a:cxnSpLocks/>
          </p:cNvCxnSpPr>
          <p:nvPr/>
        </p:nvCxnSpPr>
        <p:spPr>
          <a:xfrm>
            <a:off x="2609522" y="1906797"/>
            <a:ext cx="1391311" cy="34290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Connector: Elbow 17">
            <a:extLst>
              <a:ext uri="{FF2B5EF4-FFF2-40B4-BE49-F238E27FC236}">
                <a16:creationId xmlns:a16="http://schemas.microsoft.com/office/drawing/2014/main" id="{321128C3-29FE-464D-9D71-83F4AD9408E6}"/>
              </a:ext>
            </a:extLst>
          </p:cNvPr>
          <p:cNvCxnSpPr>
            <a:cxnSpLocks/>
          </p:cNvCxnSpPr>
          <p:nvPr/>
        </p:nvCxnSpPr>
        <p:spPr>
          <a:xfrm rot="16200000" flipH="1">
            <a:off x="2570941" y="2785154"/>
            <a:ext cx="2164125" cy="695651"/>
          </a:xfrm>
          <a:prstGeom prst="bentConnector3">
            <a:avLst>
              <a:gd name="adj1" fmla="val 100519"/>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66F003C0-A740-439C-9AD5-6C9FE56D0EBE}"/>
              </a:ext>
            </a:extLst>
          </p:cNvPr>
          <p:cNvPicPr>
            <a:picLocks noChangeAspect="1"/>
          </p:cNvPicPr>
          <p:nvPr/>
        </p:nvPicPr>
        <p:blipFill rotWithShape="1">
          <a:blip r:embed="rId2"/>
          <a:srcRect r="67483"/>
          <a:stretch/>
        </p:blipFill>
        <p:spPr>
          <a:xfrm>
            <a:off x="8504172" y="1918118"/>
            <a:ext cx="527797" cy="831876"/>
          </a:xfrm>
          <a:prstGeom prst="rect">
            <a:avLst/>
          </a:prstGeom>
        </p:spPr>
      </p:pic>
      <p:pic>
        <p:nvPicPr>
          <p:cNvPr id="11" name="Picture 10">
            <a:extLst>
              <a:ext uri="{FF2B5EF4-FFF2-40B4-BE49-F238E27FC236}">
                <a16:creationId xmlns:a16="http://schemas.microsoft.com/office/drawing/2014/main" id="{F985CE29-7551-44D7-AB8D-98A1854A3FDB}"/>
              </a:ext>
            </a:extLst>
          </p:cNvPr>
          <p:cNvPicPr>
            <a:picLocks noChangeAspect="1"/>
          </p:cNvPicPr>
          <p:nvPr/>
        </p:nvPicPr>
        <p:blipFill rotWithShape="1">
          <a:blip r:embed="rId2"/>
          <a:srcRect r="67483"/>
          <a:stretch/>
        </p:blipFill>
        <p:spPr>
          <a:xfrm>
            <a:off x="8444756" y="3868255"/>
            <a:ext cx="527797" cy="831876"/>
          </a:xfrm>
          <a:prstGeom prst="rect">
            <a:avLst/>
          </a:prstGeom>
        </p:spPr>
      </p:pic>
      <p:sp>
        <p:nvSpPr>
          <p:cNvPr id="14" name="Rectangle 13">
            <a:extLst>
              <a:ext uri="{FF2B5EF4-FFF2-40B4-BE49-F238E27FC236}">
                <a16:creationId xmlns:a16="http://schemas.microsoft.com/office/drawing/2014/main" id="{3AA5F3BB-DBE6-4B5D-9F9B-381163CEE33B}"/>
              </a:ext>
            </a:extLst>
          </p:cNvPr>
          <p:cNvSpPr/>
          <p:nvPr/>
        </p:nvSpPr>
        <p:spPr>
          <a:xfrm>
            <a:off x="188908" y="1282192"/>
            <a:ext cx="2412893" cy="1249208"/>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defTabSz="457189"/>
            <a:r>
              <a:rPr lang="en-US" sz="1400" b="1" dirty="0">
                <a:solidFill>
                  <a:prstClr val="black"/>
                </a:solidFill>
                <a:latin typeface="Calibri"/>
              </a:rPr>
              <a:t>2. Classify Tweets Sentiments</a:t>
            </a:r>
          </a:p>
          <a:p>
            <a:pPr defTabSz="457189"/>
            <a:r>
              <a:rPr lang="en-US" sz="1200" dirty="0">
                <a:solidFill>
                  <a:prstClr val="black"/>
                </a:solidFill>
                <a:latin typeface="Calibri"/>
              </a:rPr>
              <a:t>Determine Tweets Sentiment Polarity(positive, negative, neutral)  for each tweet using NLP (Python, BERT, FinBERT).</a:t>
            </a:r>
          </a:p>
        </p:txBody>
      </p:sp>
      <p:sp>
        <p:nvSpPr>
          <p:cNvPr id="15" name="Rectangle: Rounded Corners 14">
            <a:extLst>
              <a:ext uri="{FF2B5EF4-FFF2-40B4-BE49-F238E27FC236}">
                <a16:creationId xmlns:a16="http://schemas.microsoft.com/office/drawing/2014/main" id="{9855FFD1-5702-4744-841A-31D9C8A0E618}"/>
              </a:ext>
            </a:extLst>
          </p:cNvPr>
          <p:cNvSpPr/>
          <p:nvPr/>
        </p:nvSpPr>
        <p:spPr>
          <a:xfrm>
            <a:off x="4000832" y="3429000"/>
            <a:ext cx="4443923" cy="1490136"/>
          </a:xfrm>
          <a:prstGeom prst="roundRect">
            <a:avLst/>
          </a:prstGeom>
          <a:gradFill>
            <a:gsLst>
              <a:gs pos="0">
                <a:schemeClr val="accent1">
                  <a:tint val="100000"/>
                  <a:shade val="100000"/>
                  <a:satMod val="130000"/>
                </a:schemeClr>
              </a:gs>
              <a:gs pos="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defTabSz="457189"/>
            <a:r>
              <a:rPr lang="en-US" sz="1400" b="1" dirty="0">
                <a:solidFill>
                  <a:prstClr val="black"/>
                </a:solidFill>
                <a:latin typeface="Calibri"/>
              </a:rPr>
              <a:t>2.2 Determine Tweets Sentiment Polarity with FinBERT</a:t>
            </a:r>
          </a:p>
          <a:p>
            <a:pPr defTabSz="457189"/>
            <a:r>
              <a:rPr lang="en-US" sz="1400" dirty="0">
                <a:solidFill>
                  <a:prstClr val="black"/>
                </a:solidFill>
                <a:latin typeface="Calibri"/>
              </a:rPr>
              <a:t>Using Python, run FinBERT to classify each of the tweets. FinBERT outputs +1, -1 or 0 indicating positive, negative or neutral tweet sentiment polarity, respectively.</a:t>
            </a:r>
          </a:p>
        </p:txBody>
      </p:sp>
      <p:sp>
        <p:nvSpPr>
          <p:cNvPr id="16" name="Rectangle: Rounded Corners 15">
            <a:extLst>
              <a:ext uri="{FF2B5EF4-FFF2-40B4-BE49-F238E27FC236}">
                <a16:creationId xmlns:a16="http://schemas.microsoft.com/office/drawing/2014/main" id="{0CF0C5E1-EFF3-4C33-A204-6645859A1EBD}"/>
              </a:ext>
            </a:extLst>
          </p:cNvPr>
          <p:cNvSpPr/>
          <p:nvPr/>
        </p:nvSpPr>
        <p:spPr>
          <a:xfrm>
            <a:off x="4008554" y="1504628"/>
            <a:ext cx="4443923" cy="1490136"/>
          </a:xfrm>
          <a:prstGeom prst="roundRect">
            <a:avLst/>
          </a:prstGeom>
          <a:gradFill>
            <a:gsLst>
              <a:gs pos="0">
                <a:schemeClr val="accent1">
                  <a:tint val="100000"/>
                  <a:shade val="100000"/>
                  <a:satMod val="130000"/>
                </a:schemeClr>
              </a:gs>
              <a:gs pos="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defTabSz="457189"/>
            <a:r>
              <a:rPr lang="en-US" sz="1400" b="1" dirty="0">
                <a:solidFill>
                  <a:prstClr val="black"/>
                </a:solidFill>
                <a:latin typeface="Calibri"/>
              </a:rPr>
              <a:t>2.1 Determine Tweets Sentiment Polarity with BERT</a:t>
            </a:r>
          </a:p>
          <a:p>
            <a:pPr defTabSz="457189"/>
            <a:r>
              <a:rPr lang="en-US" sz="1400" dirty="0">
                <a:solidFill>
                  <a:prstClr val="black"/>
                </a:solidFill>
                <a:latin typeface="Calibri"/>
              </a:rPr>
              <a:t>Using Python, run BERT to classify each of the tweets. BERT outputs +1, -1 or 0 indicating positive, negative or neutral tweet sentiment polarity, respectively.</a:t>
            </a:r>
          </a:p>
        </p:txBody>
      </p:sp>
    </p:spTree>
    <p:extLst>
      <p:ext uri="{BB962C8B-B14F-4D97-AF65-F5344CB8AC3E}">
        <p14:creationId xmlns:p14="http://schemas.microsoft.com/office/powerpoint/2010/main" val="40467685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B5AC0D-43EB-4082-9B14-2ECF6BD347A5}"/>
              </a:ext>
            </a:extLst>
          </p:cNvPr>
          <p:cNvSpPr>
            <a:spLocks noGrp="1"/>
          </p:cNvSpPr>
          <p:nvPr>
            <p:ph type="title"/>
          </p:nvPr>
        </p:nvSpPr>
        <p:spPr/>
        <p:txBody>
          <a:bodyPr/>
          <a:lstStyle/>
          <a:p>
            <a:r>
              <a:rPr lang="en-US" sz="3200" dirty="0"/>
              <a:t>Methodology Steps – Second Level</a:t>
            </a:r>
          </a:p>
        </p:txBody>
      </p:sp>
      <p:cxnSp>
        <p:nvCxnSpPr>
          <p:cNvPr id="21" name="Connector: Elbow 20">
            <a:extLst>
              <a:ext uri="{FF2B5EF4-FFF2-40B4-BE49-F238E27FC236}">
                <a16:creationId xmlns:a16="http://schemas.microsoft.com/office/drawing/2014/main" id="{F6CF09B8-4988-402B-89F6-FCF99C37C396}"/>
              </a:ext>
            </a:extLst>
          </p:cNvPr>
          <p:cNvCxnSpPr>
            <a:cxnSpLocks/>
            <a:endCxn id="37" idx="1"/>
          </p:cNvCxnSpPr>
          <p:nvPr/>
        </p:nvCxnSpPr>
        <p:spPr>
          <a:xfrm rot="16200000" flipH="1">
            <a:off x="1463731" y="3438357"/>
            <a:ext cx="2933311" cy="23105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80F9D36B-81EC-4694-92BC-751F255F8159}"/>
              </a:ext>
            </a:extLst>
          </p:cNvPr>
          <p:cNvPicPr>
            <a:picLocks noChangeAspect="1"/>
          </p:cNvPicPr>
          <p:nvPr/>
        </p:nvPicPr>
        <p:blipFill rotWithShape="1">
          <a:blip r:embed="rId2"/>
          <a:srcRect r="67483"/>
          <a:stretch/>
        </p:blipFill>
        <p:spPr>
          <a:xfrm>
            <a:off x="8682239" y="1713029"/>
            <a:ext cx="307349" cy="484421"/>
          </a:xfrm>
          <a:prstGeom prst="rect">
            <a:avLst/>
          </a:prstGeom>
        </p:spPr>
      </p:pic>
      <p:pic>
        <p:nvPicPr>
          <p:cNvPr id="13" name="Picture 12">
            <a:extLst>
              <a:ext uri="{FF2B5EF4-FFF2-40B4-BE49-F238E27FC236}">
                <a16:creationId xmlns:a16="http://schemas.microsoft.com/office/drawing/2014/main" id="{554741B9-AC2C-4187-9019-74DBA6331CA9}"/>
              </a:ext>
            </a:extLst>
          </p:cNvPr>
          <p:cNvPicPr>
            <a:picLocks noChangeAspect="1"/>
          </p:cNvPicPr>
          <p:nvPr/>
        </p:nvPicPr>
        <p:blipFill rotWithShape="1">
          <a:blip r:embed="rId2"/>
          <a:srcRect r="67483"/>
          <a:stretch/>
        </p:blipFill>
        <p:spPr>
          <a:xfrm>
            <a:off x="8682236" y="2720435"/>
            <a:ext cx="307349" cy="484421"/>
          </a:xfrm>
          <a:prstGeom prst="rect">
            <a:avLst/>
          </a:prstGeom>
        </p:spPr>
      </p:pic>
      <p:sp>
        <p:nvSpPr>
          <p:cNvPr id="24" name="Rectangle: Rounded Corners 23">
            <a:extLst>
              <a:ext uri="{FF2B5EF4-FFF2-40B4-BE49-F238E27FC236}">
                <a16:creationId xmlns:a16="http://schemas.microsoft.com/office/drawing/2014/main" id="{6A26A9FA-5E66-4456-8337-EADDDD415DBE}"/>
              </a:ext>
            </a:extLst>
          </p:cNvPr>
          <p:cNvSpPr/>
          <p:nvPr/>
        </p:nvSpPr>
        <p:spPr>
          <a:xfrm>
            <a:off x="3045910" y="1537498"/>
            <a:ext cx="5636327" cy="894995"/>
          </a:xfrm>
          <a:prstGeom prst="roundRect">
            <a:avLst/>
          </a:prstGeom>
          <a:gradFill>
            <a:gsLst>
              <a:gs pos="0">
                <a:schemeClr val="accent1">
                  <a:tint val="100000"/>
                  <a:shade val="100000"/>
                  <a:satMod val="130000"/>
                </a:schemeClr>
              </a:gs>
              <a:gs pos="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defTabSz="457189"/>
            <a:r>
              <a:rPr lang="en-US" sz="1200" b="1" dirty="0">
                <a:solidFill>
                  <a:prstClr val="black"/>
                </a:solidFill>
                <a:latin typeface="Calibri"/>
              </a:rPr>
              <a:t>3.1 Calculate Polarity-Based Daily Sentiment Score using BERT</a:t>
            </a:r>
          </a:p>
          <a:p>
            <a:pPr defTabSz="457189"/>
            <a:r>
              <a:rPr lang="en-US" sz="1000" dirty="0">
                <a:solidFill>
                  <a:prstClr val="black"/>
                </a:solidFill>
                <a:latin typeface="Calibri"/>
              </a:rPr>
              <a:t>Aggregate Tweets Sentiment Polarity daily, using the  output from BERT(step 2.1). The output is a Daily Sentiment Score that is positive(if the aggregate &gt; 0), negative(if the aggregate  &lt; 0), inversely proportional to the change in today’s Bitcoin price from Yesterday(if aggregate = 0)</a:t>
            </a:r>
          </a:p>
        </p:txBody>
      </p:sp>
      <p:sp>
        <p:nvSpPr>
          <p:cNvPr id="25" name="Rectangle: Rounded Corners 24">
            <a:extLst>
              <a:ext uri="{FF2B5EF4-FFF2-40B4-BE49-F238E27FC236}">
                <a16:creationId xmlns:a16="http://schemas.microsoft.com/office/drawing/2014/main" id="{E8B04047-67C0-46C6-9B58-C476EA3760D7}"/>
              </a:ext>
            </a:extLst>
          </p:cNvPr>
          <p:cNvSpPr/>
          <p:nvPr/>
        </p:nvSpPr>
        <p:spPr>
          <a:xfrm>
            <a:off x="3045911" y="2517986"/>
            <a:ext cx="5636327" cy="894995"/>
          </a:xfrm>
          <a:prstGeom prst="roundRect">
            <a:avLst/>
          </a:prstGeom>
          <a:gradFill>
            <a:gsLst>
              <a:gs pos="0">
                <a:schemeClr val="accent1">
                  <a:tint val="100000"/>
                  <a:shade val="100000"/>
                  <a:satMod val="130000"/>
                </a:schemeClr>
              </a:gs>
              <a:gs pos="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defTabSz="457189"/>
            <a:r>
              <a:rPr lang="en-US" sz="1200" b="1" dirty="0">
                <a:solidFill>
                  <a:prstClr val="black"/>
                </a:solidFill>
                <a:latin typeface="Calibri"/>
              </a:rPr>
              <a:t>3.2 Calculate Polarity-Based Daily Sentiment Score using FinBERT</a:t>
            </a:r>
          </a:p>
          <a:p>
            <a:pPr defTabSz="457189"/>
            <a:r>
              <a:rPr lang="en-US" sz="1000" dirty="0">
                <a:solidFill>
                  <a:prstClr val="black"/>
                </a:solidFill>
                <a:latin typeface="Calibri"/>
              </a:rPr>
              <a:t>Aggregate Tweets Sentiment Polarity daily using the  output from FinBERT(step 2.2). The output is a Daily Sentiment Score that is positive(if the aggregate &gt; 0), negative(if the aggregate  &lt; 0), inversely proportional to the change in today’s Bitcoin price from Yesterday(if aggregate = 0)</a:t>
            </a:r>
          </a:p>
        </p:txBody>
      </p:sp>
      <p:sp>
        <p:nvSpPr>
          <p:cNvPr id="35" name="Rectangle 34">
            <a:extLst>
              <a:ext uri="{FF2B5EF4-FFF2-40B4-BE49-F238E27FC236}">
                <a16:creationId xmlns:a16="http://schemas.microsoft.com/office/drawing/2014/main" id="{8463E105-B660-40BC-8943-FC4DAD1C8C82}"/>
              </a:ext>
            </a:extLst>
          </p:cNvPr>
          <p:cNvSpPr/>
          <p:nvPr/>
        </p:nvSpPr>
        <p:spPr>
          <a:xfrm>
            <a:off x="134765" y="1296672"/>
            <a:ext cx="2412893" cy="1249208"/>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defTabSz="457189"/>
            <a:r>
              <a:rPr lang="en-US" sz="1400" b="1" dirty="0">
                <a:solidFill>
                  <a:prstClr val="black"/>
                </a:solidFill>
                <a:latin typeface="Calibri"/>
              </a:rPr>
              <a:t>3. Calculate Daily Sentiment Score</a:t>
            </a:r>
          </a:p>
          <a:p>
            <a:pPr defTabSz="457189"/>
            <a:r>
              <a:rPr lang="en-US" sz="1200" dirty="0">
                <a:solidFill>
                  <a:prstClr val="black"/>
                </a:solidFill>
                <a:latin typeface="Calibri"/>
              </a:rPr>
              <a:t>Calculate a daily sentiment score by aggregating the sentiment polarity/strength of daily tweets</a:t>
            </a:r>
          </a:p>
        </p:txBody>
      </p:sp>
      <p:sp>
        <p:nvSpPr>
          <p:cNvPr id="36" name="Rectangle: Rounded Corners 35">
            <a:extLst>
              <a:ext uri="{FF2B5EF4-FFF2-40B4-BE49-F238E27FC236}">
                <a16:creationId xmlns:a16="http://schemas.microsoft.com/office/drawing/2014/main" id="{426108FF-3ABA-4733-86B8-C6D16744AD24}"/>
              </a:ext>
            </a:extLst>
          </p:cNvPr>
          <p:cNvSpPr/>
          <p:nvPr/>
        </p:nvSpPr>
        <p:spPr>
          <a:xfrm>
            <a:off x="3045911" y="3502490"/>
            <a:ext cx="5636325" cy="923020"/>
          </a:xfrm>
          <a:prstGeom prst="roundRect">
            <a:avLst/>
          </a:prstGeom>
          <a:gradFill>
            <a:gsLst>
              <a:gs pos="0">
                <a:schemeClr val="accent1">
                  <a:tint val="100000"/>
                  <a:shade val="100000"/>
                  <a:satMod val="130000"/>
                </a:schemeClr>
              </a:gs>
              <a:gs pos="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defTabSz="457189"/>
            <a:r>
              <a:rPr lang="en-US" sz="1200" b="1" dirty="0">
                <a:solidFill>
                  <a:prstClr val="black"/>
                </a:solidFill>
                <a:latin typeface="Calibri"/>
              </a:rPr>
              <a:t>3.3 Calculate Strength-Based Daily Sentiment Score using BERT</a:t>
            </a:r>
          </a:p>
          <a:p>
            <a:pPr defTabSz="457189"/>
            <a:r>
              <a:rPr lang="en-US" sz="1000" dirty="0">
                <a:solidFill>
                  <a:prstClr val="black"/>
                </a:solidFill>
                <a:latin typeface="Calibri"/>
              </a:rPr>
              <a:t>Multiply (#Retweets + #Likes) by Tweets Sentiment Polarity obtained from BERT step 3.1 to calculate Daily Sentiment Score. The output is a Daily Sentiments Score that is positive(if the aggregate &gt; 0), negative(if the aggregate  &lt; 0), inversely proportional to the change in today’s Bitcoin price from Yesterday(if aggregate = 0)</a:t>
            </a:r>
          </a:p>
        </p:txBody>
      </p:sp>
      <p:sp>
        <p:nvSpPr>
          <p:cNvPr id="37" name="Rectangle: Rounded Corners 36">
            <a:extLst>
              <a:ext uri="{FF2B5EF4-FFF2-40B4-BE49-F238E27FC236}">
                <a16:creationId xmlns:a16="http://schemas.microsoft.com/office/drawing/2014/main" id="{198A0069-CFE4-4B43-A9F0-33C276A340A6}"/>
              </a:ext>
            </a:extLst>
          </p:cNvPr>
          <p:cNvSpPr/>
          <p:nvPr/>
        </p:nvSpPr>
        <p:spPr>
          <a:xfrm>
            <a:off x="3045911" y="4545567"/>
            <a:ext cx="5636324" cy="949940"/>
          </a:xfrm>
          <a:prstGeom prst="roundRect">
            <a:avLst/>
          </a:prstGeom>
          <a:gradFill>
            <a:gsLst>
              <a:gs pos="0">
                <a:schemeClr val="accent1">
                  <a:tint val="100000"/>
                  <a:shade val="100000"/>
                  <a:satMod val="130000"/>
                </a:schemeClr>
              </a:gs>
              <a:gs pos="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defTabSz="457189"/>
            <a:r>
              <a:rPr lang="en-US" sz="1200" b="1" dirty="0">
                <a:solidFill>
                  <a:prstClr val="black"/>
                </a:solidFill>
                <a:latin typeface="Calibri"/>
              </a:rPr>
              <a:t>3.4 Calculate Strength-Based Daily Sentiment Score using FinBERT</a:t>
            </a:r>
          </a:p>
          <a:p>
            <a:pPr defTabSz="457189"/>
            <a:r>
              <a:rPr lang="en-US" sz="1000" dirty="0">
                <a:solidFill>
                  <a:prstClr val="black"/>
                </a:solidFill>
                <a:latin typeface="Calibri"/>
              </a:rPr>
              <a:t>Multiply (#Retweets + #Likes) by Tweets Sentiment Polarity obtained from FinBERT step 3.2 to calculate Daily Sentiment Score. The output is a Daily Sentiments Score that is positive(if the aggregate &gt; 0), negative(if the aggregate  &lt; 0), inversely proportional to the change in today’s Bitcoin price from Yesterday(if aggregate = 0)</a:t>
            </a:r>
          </a:p>
        </p:txBody>
      </p:sp>
      <p:pic>
        <p:nvPicPr>
          <p:cNvPr id="40" name="Picture 39">
            <a:extLst>
              <a:ext uri="{FF2B5EF4-FFF2-40B4-BE49-F238E27FC236}">
                <a16:creationId xmlns:a16="http://schemas.microsoft.com/office/drawing/2014/main" id="{C9D37941-F4A1-4894-B680-D48CA86F9955}"/>
              </a:ext>
            </a:extLst>
          </p:cNvPr>
          <p:cNvPicPr>
            <a:picLocks noChangeAspect="1"/>
          </p:cNvPicPr>
          <p:nvPr/>
        </p:nvPicPr>
        <p:blipFill rotWithShape="1">
          <a:blip r:embed="rId2"/>
          <a:srcRect r="67483"/>
          <a:stretch/>
        </p:blipFill>
        <p:spPr>
          <a:xfrm>
            <a:off x="8718451" y="3768020"/>
            <a:ext cx="307349" cy="484421"/>
          </a:xfrm>
          <a:prstGeom prst="rect">
            <a:avLst/>
          </a:prstGeom>
        </p:spPr>
      </p:pic>
      <p:pic>
        <p:nvPicPr>
          <p:cNvPr id="41" name="Picture 40">
            <a:extLst>
              <a:ext uri="{FF2B5EF4-FFF2-40B4-BE49-F238E27FC236}">
                <a16:creationId xmlns:a16="http://schemas.microsoft.com/office/drawing/2014/main" id="{7D7D5341-EF8D-4F53-ADEB-84DE6569F1DD}"/>
              </a:ext>
            </a:extLst>
          </p:cNvPr>
          <p:cNvPicPr>
            <a:picLocks noChangeAspect="1"/>
          </p:cNvPicPr>
          <p:nvPr/>
        </p:nvPicPr>
        <p:blipFill rotWithShape="1">
          <a:blip r:embed="rId2"/>
          <a:srcRect r="67483"/>
          <a:stretch/>
        </p:blipFill>
        <p:spPr>
          <a:xfrm>
            <a:off x="8728389" y="4773381"/>
            <a:ext cx="307349" cy="484421"/>
          </a:xfrm>
          <a:prstGeom prst="rect">
            <a:avLst/>
          </a:prstGeom>
        </p:spPr>
      </p:pic>
      <p:cxnSp>
        <p:nvCxnSpPr>
          <p:cNvPr id="8" name="Straight Arrow Connector 7">
            <a:extLst>
              <a:ext uri="{FF2B5EF4-FFF2-40B4-BE49-F238E27FC236}">
                <a16:creationId xmlns:a16="http://schemas.microsoft.com/office/drawing/2014/main" id="{DAA4BB6F-8FF0-212A-3A14-F40FDA602608}"/>
              </a:ext>
            </a:extLst>
          </p:cNvPr>
          <p:cNvCxnSpPr>
            <a:endCxn id="25" idx="1"/>
          </p:cNvCxnSpPr>
          <p:nvPr/>
        </p:nvCxnSpPr>
        <p:spPr>
          <a:xfrm>
            <a:off x="2810643" y="2962646"/>
            <a:ext cx="235268" cy="28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B56157D6-BDE6-81D8-9786-CFB339E783A5}"/>
              </a:ext>
            </a:extLst>
          </p:cNvPr>
          <p:cNvCxnSpPr/>
          <p:nvPr/>
        </p:nvCxnSpPr>
        <p:spPr>
          <a:xfrm>
            <a:off x="2833835" y="3900237"/>
            <a:ext cx="235268" cy="28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783FF9D2-451E-3F52-3896-41A15887BC46}"/>
              </a:ext>
            </a:extLst>
          </p:cNvPr>
          <p:cNvCxnSpPr/>
          <p:nvPr/>
        </p:nvCxnSpPr>
        <p:spPr>
          <a:xfrm>
            <a:off x="2833835" y="2101254"/>
            <a:ext cx="235268" cy="28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onnector: Elbow 13">
            <a:extLst>
              <a:ext uri="{FF2B5EF4-FFF2-40B4-BE49-F238E27FC236}">
                <a16:creationId xmlns:a16="http://schemas.microsoft.com/office/drawing/2014/main" id="{73A100B7-44D6-6725-A26E-F084B36F6F54}"/>
              </a:ext>
            </a:extLst>
          </p:cNvPr>
          <p:cNvCxnSpPr>
            <a:stCxn id="35" idx="3"/>
          </p:cNvCxnSpPr>
          <p:nvPr/>
        </p:nvCxnSpPr>
        <p:spPr>
          <a:xfrm>
            <a:off x="2547658" y="1921279"/>
            <a:ext cx="262987" cy="165949"/>
          </a:xfrm>
          <a:prstGeom prst="bentConnector3">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0865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25605" y="1686063"/>
          <a:ext cx="8878824" cy="2529786"/>
        </p:xfrm>
        <a:graphic>
          <a:graphicData uri="http://schemas.openxmlformats.org/drawingml/2006/table">
            <a:tbl>
              <a:tblPr firstRow="1" bandRow="1">
                <a:tableStyleId>{5C22544A-7EE6-4342-B048-85BDC9FD1C3A}</a:tableStyleId>
              </a:tblPr>
              <a:tblGrid>
                <a:gridCol w="2136637">
                  <a:extLst>
                    <a:ext uri="{9D8B030D-6E8A-4147-A177-3AD203B41FA5}">
                      <a16:colId xmlns:a16="http://schemas.microsoft.com/office/drawing/2014/main" val="20000"/>
                    </a:ext>
                  </a:extLst>
                </a:gridCol>
                <a:gridCol w="6742187">
                  <a:extLst>
                    <a:ext uri="{9D8B030D-6E8A-4147-A177-3AD203B41FA5}">
                      <a16:colId xmlns:a16="http://schemas.microsoft.com/office/drawing/2014/main" val="20001"/>
                    </a:ext>
                  </a:extLst>
                </a:gridCol>
              </a:tblGrid>
              <a:tr h="288813">
                <a:tc>
                  <a:txBody>
                    <a:bodyPr/>
                    <a:lstStyle/>
                    <a:p>
                      <a:pPr algn="ctr"/>
                      <a:r>
                        <a:rPr lang="en-US" sz="1200" dirty="0"/>
                        <a:t>Acronym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288813">
                <a:tc>
                  <a:txBody>
                    <a:bodyPr/>
                    <a:lstStyle/>
                    <a:p>
                      <a:r>
                        <a:rPr lang="en-US" sz="1200" dirty="0"/>
                        <a:t>AI</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a:t>Artificial </a:t>
                      </a:r>
                      <a:r>
                        <a:rPr lang="en-US" sz="1200" dirty="0"/>
                        <a:t>Intelligence</a:t>
                      </a:r>
                    </a:p>
                  </a:txBody>
                  <a:tcPr/>
                </a:tc>
                <a:extLst>
                  <a:ext uri="{0D108BD9-81ED-4DB2-BD59-A6C34878D82A}">
                    <a16:rowId xmlns:a16="http://schemas.microsoft.com/office/drawing/2014/main" val="10001"/>
                  </a:ext>
                </a:extLst>
              </a:tr>
              <a:tr h="390432">
                <a:tc>
                  <a:txBody>
                    <a:bodyPr/>
                    <a:lstStyle/>
                    <a:p>
                      <a:r>
                        <a:rPr lang="en-US" sz="1200" b="0" dirty="0"/>
                        <a:t>GAT</a:t>
                      </a:r>
                    </a:p>
                  </a:txBody>
                  <a:tcPr/>
                </a:tc>
                <a:tc>
                  <a:txBody>
                    <a:bodyPr/>
                    <a:lstStyle/>
                    <a:p>
                      <a:r>
                        <a:rPr lang="en-US" sz="1200" dirty="0"/>
                        <a:t>Graph Attention Networks</a:t>
                      </a:r>
                    </a:p>
                  </a:txBody>
                  <a:tcPr/>
                </a:tc>
                <a:extLst>
                  <a:ext uri="{0D108BD9-81ED-4DB2-BD59-A6C34878D82A}">
                    <a16:rowId xmlns:a16="http://schemas.microsoft.com/office/drawing/2014/main" val="10006"/>
                  </a:ext>
                </a:extLst>
              </a:tr>
              <a:tr h="390432">
                <a:tc>
                  <a:txBody>
                    <a:bodyPr/>
                    <a:lstStyle/>
                    <a:p>
                      <a:r>
                        <a:rPr lang="en-US" sz="1200" dirty="0"/>
                        <a:t>GCNN</a:t>
                      </a:r>
                    </a:p>
                  </a:txBody>
                  <a:tcPr/>
                </a:tc>
                <a:tc>
                  <a:txBody>
                    <a:bodyPr/>
                    <a:lstStyle/>
                    <a:p>
                      <a:pPr marL="0" indent="0">
                        <a:buFont typeface="Arial" panose="020B0604020202020204" pitchFamily="34" charset="0"/>
                        <a:buNone/>
                      </a:pPr>
                      <a:r>
                        <a:rPr lang="en-US" sz="1200" dirty="0"/>
                        <a:t>Graph Convolutional Neural Network</a:t>
                      </a:r>
                    </a:p>
                  </a:txBody>
                  <a:tcPr/>
                </a:tc>
                <a:extLst>
                  <a:ext uri="{0D108BD9-81ED-4DB2-BD59-A6C34878D82A}">
                    <a16:rowId xmlns:a16="http://schemas.microsoft.com/office/drawing/2014/main" val="10007"/>
                  </a:ext>
                </a:extLst>
              </a:tr>
              <a:tr h="390432">
                <a:tc>
                  <a:txBody>
                    <a:bodyPr/>
                    <a:lstStyle/>
                    <a:p>
                      <a:r>
                        <a:rPr lang="en-US" sz="1200" dirty="0"/>
                        <a:t>GNN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Graph Neural Network</a:t>
                      </a:r>
                    </a:p>
                  </a:txBody>
                  <a:tcPr/>
                </a:tc>
                <a:extLst>
                  <a:ext uri="{0D108BD9-81ED-4DB2-BD59-A6C34878D82A}">
                    <a16:rowId xmlns:a16="http://schemas.microsoft.com/office/drawing/2014/main" val="3925171416"/>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ML</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Machine Learning</a:t>
                      </a:r>
                    </a:p>
                  </a:txBody>
                  <a:tcPr/>
                </a:tc>
                <a:extLst>
                  <a:ext uri="{0D108BD9-81ED-4DB2-BD59-A6C34878D82A}">
                    <a16:rowId xmlns:a16="http://schemas.microsoft.com/office/drawing/2014/main" val="2655391664"/>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NER</a:t>
                      </a:r>
                    </a:p>
                  </a:txBody>
                  <a:tcPr/>
                </a:tc>
                <a:tc>
                  <a:txBody>
                    <a:bodyPr/>
                    <a:lstStyle/>
                    <a:p>
                      <a:r>
                        <a:rPr lang="en-US" sz="1200" dirty="0"/>
                        <a:t>Named Entity Recognition</a:t>
                      </a:r>
                    </a:p>
                  </a:txBody>
                  <a:tcPr/>
                </a:tc>
                <a:extLst>
                  <a:ext uri="{0D108BD9-81ED-4DB2-BD59-A6C34878D82A}">
                    <a16:rowId xmlns:a16="http://schemas.microsoft.com/office/drawing/2014/main" val="3183640610"/>
                  </a:ext>
                </a:extLst>
              </a:tr>
            </a:tbl>
          </a:graphicData>
        </a:graphic>
      </p:graphicFrame>
      <p:sp>
        <p:nvSpPr>
          <p:cNvPr id="6" name="Title 2">
            <a:extLst>
              <a:ext uri="{FF2B5EF4-FFF2-40B4-BE49-F238E27FC236}">
                <a16:creationId xmlns:a16="http://schemas.microsoft.com/office/drawing/2014/main" id="{3CDCDFF2-0628-5A44-B167-F3F6CD8C05DB}"/>
              </a:ext>
            </a:extLst>
          </p:cNvPr>
          <p:cNvSpPr>
            <a:spLocks noGrp="1"/>
          </p:cNvSpPr>
          <p:nvPr>
            <p:ph type="title"/>
          </p:nvPr>
        </p:nvSpPr>
        <p:spPr>
          <a:xfrm>
            <a:off x="640754" y="500780"/>
            <a:ext cx="7874597" cy="1054250"/>
          </a:xfrm>
        </p:spPr>
        <p:txBody>
          <a:bodyPr/>
          <a:lstStyle/>
          <a:p>
            <a:r>
              <a:rPr lang="en-US" dirty="0"/>
              <a:t>Acronyms</a:t>
            </a:r>
          </a:p>
        </p:txBody>
      </p:sp>
    </p:spTree>
    <p:extLst>
      <p:ext uri="{BB962C8B-B14F-4D97-AF65-F5344CB8AC3E}">
        <p14:creationId xmlns:p14="http://schemas.microsoft.com/office/powerpoint/2010/main" val="28654998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B5AC0D-43EB-4082-9B14-2ECF6BD347A5}"/>
              </a:ext>
            </a:extLst>
          </p:cNvPr>
          <p:cNvSpPr>
            <a:spLocks noGrp="1"/>
          </p:cNvSpPr>
          <p:nvPr>
            <p:ph type="title"/>
          </p:nvPr>
        </p:nvSpPr>
        <p:spPr/>
        <p:txBody>
          <a:bodyPr/>
          <a:lstStyle/>
          <a:p>
            <a:r>
              <a:rPr lang="en-US" sz="3200" dirty="0"/>
              <a:t>Methodology Steps – Second Level</a:t>
            </a:r>
          </a:p>
        </p:txBody>
      </p:sp>
      <p:cxnSp>
        <p:nvCxnSpPr>
          <p:cNvPr id="20" name="Connector: Elbow 19">
            <a:extLst>
              <a:ext uri="{FF2B5EF4-FFF2-40B4-BE49-F238E27FC236}">
                <a16:creationId xmlns:a16="http://schemas.microsoft.com/office/drawing/2014/main" id="{34D99EB5-21E7-446E-A847-E810172F6EDD}"/>
              </a:ext>
            </a:extLst>
          </p:cNvPr>
          <p:cNvCxnSpPr>
            <a:cxnSpLocks/>
            <a:stCxn id="19" idx="3"/>
          </p:cNvCxnSpPr>
          <p:nvPr/>
        </p:nvCxnSpPr>
        <p:spPr>
          <a:xfrm>
            <a:off x="2554301" y="1895107"/>
            <a:ext cx="1073484" cy="16550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nector: Elbow 20">
            <a:extLst>
              <a:ext uri="{FF2B5EF4-FFF2-40B4-BE49-F238E27FC236}">
                <a16:creationId xmlns:a16="http://schemas.microsoft.com/office/drawing/2014/main" id="{F6CF09B8-4988-402B-89F6-FCF99C37C396}"/>
              </a:ext>
            </a:extLst>
          </p:cNvPr>
          <p:cNvCxnSpPr>
            <a:cxnSpLocks/>
            <a:endCxn id="15" idx="1"/>
          </p:cNvCxnSpPr>
          <p:nvPr/>
        </p:nvCxnSpPr>
        <p:spPr>
          <a:xfrm rot="16200000" flipH="1">
            <a:off x="2825858" y="2316275"/>
            <a:ext cx="948508" cy="43716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Connector: Elbow 21">
            <a:extLst>
              <a:ext uri="{FF2B5EF4-FFF2-40B4-BE49-F238E27FC236}">
                <a16:creationId xmlns:a16="http://schemas.microsoft.com/office/drawing/2014/main" id="{41ED59D1-1988-4D28-98D8-C79C4ECF4850}"/>
              </a:ext>
            </a:extLst>
          </p:cNvPr>
          <p:cNvCxnSpPr>
            <a:cxnSpLocks/>
            <a:endCxn id="17" idx="1"/>
          </p:cNvCxnSpPr>
          <p:nvPr/>
        </p:nvCxnSpPr>
        <p:spPr>
          <a:xfrm rot="16200000" flipH="1">
            <a:off x="2813315" y="3277330"/>
            <a:ext cx="973596" cy="43716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80F9D36B-81EC-4694-92BC-751F255F8159}"/>
              </a:ext>
            </a:extLst>
          </p:cNvPr>
          <p:cNvPicPr>
            <a:picLocks noChangeAspect="1"/>
          </p:cNvPicPr>
          <p:nvPr/>
        </p:nvPicPr>
        <p:blipFill rotWithShape="1">
          <a:blip r:embed="rId2"/>
          <a:srcRect r="67483"/>
          <a:stretch/>
        </p:blipFill>
        <p:spPr>
          <a:xfrm>
            <a:off x="8751066" y="1921278"/>
            <a:ext cx="366259" cy="577271"/>
          </a:xfrm>
          <a:prstGeom prst="rect">
            <a:avLst/>
          </a:prstGeom>
        </p:spPr>
      </p:pic>
      <p:pic>
        <p:nvPicPr>
          <p:cNvPr id="13" name="Picture 12">
            <a:extLst>
              <a:ext uri="{FF2B5EF4-FFF2-40B4-BE49-F238E27FC236}">
                <a16:creationId xmlns:a16="http://schemas.microsoft.com/office/drawing/2014/main" id="{554741B9-AC2C-4187-9019-74DBA6331CA9}"/>
              </a:ext>
            </a:extLst>
          </p:cNvPr>
          <p:cNvPicPr>
            <a:picLocks noChangeAspect="1"/>
          </p:cNvPicPr>
          <p:nvPr/>
        </p:nvPicPr>
        <p:blipFill rotWithShape="1">
          <a:blip r:embed="rId2"/>
          <a:srcRect r="67483"/>
          <a:stretch/>
        </p:blipFill>
        <p:spPr>
          <a:xfrm>
            <a:off x="8751066" y="2806075"/>
            <a:ext cx="366259" cy="577271"/>
          </a:xfrm>
          <a:prstGeom prst="rect">
            <a:avLst/>
          </a:prstGeom>
        </p:spPr>
      </p:pic>
      <p:pic>
        <p:nvPicPr>
          <p:cNvPr id="14" name="Picture 13">
            <a:extLst>
              <a:ext uri="{FF2B5EF4-FFF2-40B4-BE49-F238E27FC236}">
                <a16:creationId xmlns:a16="http://schemas.microsoft.com/office/drawing/2014/main" id="{BB62610B-76FB-4E6F-8710-CEBC2B4922AF}"/>
              </a:ext>
            </a:extLst>
          </p:cNvPr>
          <p:cNvPicPr>
            <a:picLocks noChangeAspect="1"/>
          </p:cNvPicPr>
          <p:nvPr/>
        </p:nvPicPr>
        <p:blipFill rotWithShape="1">
          <a:blip r:embed="rId2"/>
          <a:srcRect r="67483"/>
          <a:stretch/>
        </p:blipFill>
        <p:spPr>
          <a:xfrm>
            <a:off x="8749982" y="3821379"/>
            <a:ext cx="366259" cy="577271"/>
          </a:xfrm>
          <a:prstGeom prst="rect">
            <a:avLst/>
          </a:prstGeom>
        </p:spPr>
      </p:pic>
      <p:sp>
        <p:nvSpPr>
          <p:cNvPr id="19" name="Rectangle 18">
            <a:extLst>
              <a:ext uri="{FF2B5EF4-FFF2-40B4-BE49-F238E27FC236}">
                <a16:creationId xmlns:a16="http://schemas.microsoft.com/office/drawing/2014/main" id="{EF2391BC-EFEB-4426-8508-7C6DC2D954B8}"/>
              </a:ext>
            </a:extLst>
          </p:cNvPr>
          <p:cNvSpPr/>
          <p:nvPr/>
        </p:nvSpPr>
        <p:spPr>
          <a:xfrm>
            <a:off x="141409" y="1270503"/>
            <a:ext cx="2412893" cy="1249208"/>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defTabSz="457189"/>
            <a:r>
              <a:rPr lang="en-US" sz="1400" b="1" dirty="0">
                <a:solidFill>
                  <a:prstClr val="black"/>
                </a:solidFill>
                <a:latin typeface="Calibri"/>
              </a:rPr>
              <a:t>4. Construct Research Dataset</a:t>
            </a:r>
          </a:p>
          <a:p>
            <a:pPr defTabSz="457189"/>
            <a:r>
              <a:rPr lang="en-US" sz="1200" dirty="0">
                <a:solidFill>
                  <a:prstClr val="black"/>
                </a:solidFill>
                <a:latin typeface="Calibri"/>
              </a:rPr>
              <a:t>Merge Daily Sentiment Scores, #likes, #retweets with Bitcoin Price Data to construct research dataset</a:t>
            </a:r>
          </a:p>
        </p:txBody>
      </p:sp>
      <p:sp>
        <p:nvSpPr>
          <p:cNvPr id="26" name="Rectangle: Rounded Corners 25">
            <a:extLst>
              <a:ext uri="{FF2B5EF4-FFF2-40B4-BE49-F238E27FC236}">
                <a16:creationId xmlns:a16="http://schemas.microsoft.com/office/drawing/2014/main" id="{EC77B0F3-8EB9-4494-BCE0-CAD096CE8688}"/>
              </a:ext>
            </a:extLst>
          </p:cNvPr>
          <p:cNvSpPr/>
          <p:nvPr/>
        </p:nvSpPr>
        <p:spPr>
          <a:xfrm>
            <a:off x="3508868" y="1644669"/>
            <a:ext cx="5131591" cy="831876"/>
          </a:xfrm>
          <a:prstGeom prst="roundRect">
            <a:avLst/>
          </a:prstGeom>
          <a:gradFill>
            <a:gsLst>
              <a:gs pos="0">
                <a:schemeClr val="accent1">
                  <a:tint val="100000"/>
                  <a:shade val="100000"/>
                  <a:satMod val="130000"/>
                </a:schemeClr>
              </a:gs>
              <a:gs pos="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defTabSz="457189"/>
            <a:r>
              <a:rPr lang="en-US" sz="1200" b="1" dirty="0">
                <a:solidFill>
                  <a:prstClr val="black"/>
                </a:solidFill>
                <a:latin typeface="Calibri"/>
              </a:rPr>
              <a:t>4.1 Merge Polarity-Based Daily Sentiment Score using BERT, #retweets, #likes with Bitcoin Price Data</a:t>
            </a:r>
          </a:p>
          <a:p>
            <a:pPr defTabSz="457189"/>
            <a:r>
              <a:rPr lang="en-US" sz="1000" dirty="0">
                <a:solidFill>
                  <a:prstClr val="black"/>
                </a:solidFill>
                <a:latin typeface="Calibri"/>
              </a:rPr>
              <a:t>Combine the Daily Sentiment Score calculated in step 3.1, #likes, #retweets with Bitcoin Next Day Price Direction and Trading Volume to form the database used for this research</a:t>
            </a:r>
          </a:p>
        </p:txBody>
      </p:sp>
      <p:sp>
        <p:nvSpPr>
          <p:cNvPr id="15" name="Rectangle: Rounded Corners 14">
            <a:extLst>
              <a:ext uri="{FF2B5EF4-FFF2-40B4-BE49-F238E27FC236}">
                <a16:creationId xmlns:a16="http://schemas.microsoft.com/office/drawing/2014/main" id="{6563DB05-733C-4AC7-9FD1-A52550B26A75}"/>
              </a:ext>
            </a:extLst>
          </p:cNvPr>
          <p:cNvSpPr/>
          <p:nvPr/>
        </p:nvSpPr>
        <p:spPr>
          <a:xfrm>
            <a:off x="3518696" y="2593175"/>
            <a:ext cx="5131591" cy="831876"/>
          </a:xfrm>
          <a:prstGeom prst="roundRect">
            <a:avLst/>
          </a:prstGeom>
          <a:gradFill>
            <a:gsLst>
              <a:gs pos="0">
                <a:schemeClr val="accent1">
                  <a:tint val="100000"/>
                  <a:shade val="100000"/>
                  <a:satMod val="130000"/>
                </a:schemeClr>
              </a:gs>
              <a:gs pos="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defTabSz="457189"/>
            <a:r>
              <a:rPr lang="en-US" sz="1200" b="1" dirty="0">
                <a:solidFill>
                  <a:prstClr val="black"/>
                </a:solidFill>
                <a:latin typeface="Calibri"/>
              </a:rPr>
              <a:t>4.2 Merge Polarity-Based Daily Sentiment Score using FinBERT #retweets, #likes with Bitcoin Price  Data</a:t>
            </a:r>
          </a:p>
          <a:p>
            <a:pPr defTabSz="457189"/>
            <a:r>
              <a:rPr lang="en-US" sz="1000" dirty="0">
                <a:solidFill>
                  <a:prstClr val="black"/>
                </a:solidFill>
                <a:latin typeface="Calibri"/>
              </a:rPr>
              <a:t>Combine the Daily Sentiment Score calculated in step 3.2, #likes, #retweets with Bitcoin Next Day Price Direction and Trading Volume to form the database used for this research</a:t>
            </a:r>
          </a:p>
        </p:txBody>
      </p:sp>
      <p:pic>
        <p:nvPicPr>
          <p:cNvPr id="16" name="Picture 15">
            <a:extLst>
              <a:ext uri="{FF2B5EF4-FFF2-40B4-BE49-F238E27FC236}">
                <a16:creationId xmlns:a16="http://schemas.microsoft.com/office/drawing/2014/main" id="{D2E8816D-A815-47E4-ADFA-3982C00F5747}"/>
              </a:ext>
            </a:extLst>
          </p:cNvPr>
          <p:cNvPicPr>
            <a:picLocks noChangeAspect="1"/>
          </p:cNvPicPr>
          <p:nvPr/>
        </p:nvPicPr>
        <p:blipFill rotWithShape="1">
          <a:blip r:embed="rId2"/>
          <a:srcRect r="67483"/>
          <a:stretch/>
        </p:blipFill>
        <p:spPr>
          <a:xfrm>
            <a:off x="8749982" y="4706176"/>
            <a:ext cx="366259" cy="577271"/>
          </a:xfrm>
          <a:prstGeom prst="rect">
            <a:avLst/>
          </a:prstGeom>
        </p:spPr>
      </p:pic>
      <p:sp>
        <p:nvSpPr>
          <p:cNvPr id="17" name="Rectangle: Rounded Corners 16">
            <a:extLst>
              <a:ext uri="{FF2B5EF4-FFF2-40B4-BE49-F238E27FC236}">
                <a16:creationId xmlns:a16="http://schemas.microsoft.com/office/drawing/2014/main" id="{6ECD12A6-DAD0-4F90-80AE-3D0FEA09F547}"/>
              </a:ext>
            </a:extLst>
          </p:cNvPr>
          <p:cNvSpPr/>
          <p:nvPr/>
        </p:nvSpPr>
        <p:spPr>
          <a:xfrm>
            <a:off x="3518696" y="3566771"/>
            <a:ext cx="5131591" cy="831876"/>
          </a:xfrm>
          <a:prstGeom prst="roundRect">
            <a:avLst/>
          </a:prstGeom>
          <a:gradFill>
            <a:gsLst>
              <a:gs pos="0">
                <a:schemeClr val="accent1">
                  <a:tint val="100000"/>
                  <a:shade val="100000"/>
                  <a:satMod val="130000"/>
                </a:schemeClr>
              </a:gs>
              <a:gs pos="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defTabSz="457189"/>
            <a:r>
              <a:rPr lang="en-US" sz="1200" b="1" dirty="0">
                <a:solidFill>
                  <a:prstClr val="black"/>
                </a:solidFill>
                <a:latin typeface="Calibri"/>
              </a:rPr>
              <a:t>4.3 Merge Strength-Based Daily Sentiment Score using BERT #retweets, #likes with Bitcoin Price  Data</a:t>
            </a:r>
          </a:p>
          <a:p>
            <a:pPr defTabSz="457189"/>
            <a:r>
              <a:rPr lang="en-US" sz="1000" dirty="0">
                <a:solidFill>
                  <a:prstClr val="black"/>
                </a:solidFill>
                <a:latin typeface="Calibri"/>
              </a:rPr>
              <a:t>Combine the Daily Sentiment Score calculated in step 3.3, #likes, #retweets with Bitcoin Next Day Price Direction and Trading Volume to form the database used for this research</a:t>
            </a:r>
          </a:p>
        </p:txBody>
      </p:sp>
      <p:sp>
        <p:nvSpPr>
          <p:cNvPr id="18" name="Rectangle: Rounded Corners 17">
            <a:extLst>
              <a:ext uri="{FF2B5EF4-FFF2-40B4-BE49-F238E27FC236}">
                <a16:creationId xmlns:a16="http://schemas.microsoft.com/office/drawing/2014/main" id="{CF765CBE-8BA8-426A-8E92-71BE15ED74ED}"/>
              </a:ext>
            </a:extLst>
          </p:cNvPr>
          <p:cNvSpPr/>
          <p:nvPr/>
        </p:nvSpPr>
        <p:spPr>
          <a:xfrm>
            <a:off x="3518696" y="4540367"/>
            <a:ext cx="5131591" cy="831876"/>
          </a:xfrm>
          <a:prstGeom prst="roundRect">
            <a:avLst/>
          </a:prstGeom>
          <a:gradFill>
            <a:gsLst>
              <a:gs pos="0">
                <a:schemeClr val="accent1">
                  <a:tint val="100000"/>
                  <a:shade val="100000"/>
                  <a:satMod val="130000"/>
                </a:schemeClr>
              </a:gs>
              <a:gs pos="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defTabSz="457189"/>
            <a:r>
              <a:rPr lang="en-US" sz="1200" b="1" dirty="0">
                <a:solidFill>
                  <a:prstClr val="black"/>
                </a:solidFill>
                <a:latin typeface="Calibri"/>
              </a:rPr>
              <a:t>4.4 Merge Strength-Based Daily Sentiment Score using FinBERT #retweets, #likes with Bitcoin Price  Data</a:t>
            </a:r>
          </a:p>
          <a:p>
            <a:pPr defTabSz="457189"/>
            <a:r>
              <a:rPr lang="en-US" sz="1000" dirty="0">
                <a:solidFill>
                  <a:prstClr val="black"/>
                </a:solidFill>
                <a:latin typeface="Calibri"/>
              </a:rPr>
              <a:t>Combine the Daily Sentiment Score calculated in step 3.4, #likes, #retweets with Bitcoin Next Day Price Direction and Trading Volume to form the database used for this research</a:t>
            </a:r>
          </a:p>
        </p:txBody>
      </p:sp>
      <p:cxnSp>
        <p:nvCxnSpPr>
          <p:cNvPr id="23" name="Connector: Elbow 22">
            <a:extLst>
              <a:ext uri="{FF2B5EF4-FFF2-40B4-BE49-F238E27FC236}">
                <a16:creationId xmlns:a16="http://schemas.microsoft.com/office/drawing/2014/main" id="{B3FE62BD-F045-AAE0-8382-B04BE35386B2}"/>
              </a:ext>
            </a:extLst>
          </p:cNvPr>
          <p:cNvCxnSpPr>
            <a:cxnSpLocks/>
          </p:cNvCxnSpPr>
          <p:nvPr/>
        </p:nvCxnSpPr>
        <p:spPr>
          <a:xfrm rot="16200000" flipH="1">
            <a:off x="2800063" y="4267922"/>
            <a:ext cx="973596" cy="410667"/>
          </a:xfrm>
          <a:prstGeom prst="bentConnector3">
            <a:avLst>
              <a:gd name="adj1" fmla="val 1000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26866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B5AC0D-43EB-4082-9B14-2ECF6BD347A5}"/>
              </a:ext>
            </a:extLst>
          </p:cNvPr>
          <p:cNvSpPr>
            <a:spLocks noGrp="1"/>
          </p:cNvSpPr>
          <p:nvPr>
            <p:ph type="title"/>
          </p:nvPr>
        </p:nvSpPr>
        <p:spPr/>
        <p:txBody>
          <a:bodyPr/>
          <a:lstStyle/>
          <a:p>
            <a:r>
              <a:rPr lang="en-US" sz="3200" dirty="0"/>
              <a:t>Methodology Steps – Second Level</a:t>
            </a:r>
          </a:p>
        </p:txBody>
      </p:sp>
      <p:sp>
        <p:nvSpPr>
          <p:cNvPr id="10" name="Rectangle: Rounded Corners 9">
            <a:extLst>
              <a:ext uri="{FF2B5EF4-FFF2-40B4-BE49-F238E27FC236}">
                <a16:creationId xmlns:a16="http://schemas.microsoft.com/office/drawing/2014/main" id="{54B29D3D-8D15-4966-9B95-EC2969364454}"/>
              </a:ext>
            </a:extLst>
          </p:cNvPr>
          <p:cNvSpPr/>
          <p:nvPr/>
        </p:nvSpPr>
        <p:spPr>
          <a:xfrm>
            <a:off x="3178485" y="1490291"/>
            <a:ext cx="4586492" cy="838824"/>
          </a:xfrm>
          <a:prstGeom prst="roundRect">
            <a:avLst/>
          </a:prstGeom>
          <a:gradFill>
            <a:gsLst>
              <a:gs pos="0">
                <a:schemeClr val="accent1">
                  <a:tint val="100000"/>
                  <a:shade val="100000"/>
                  <a:satMod val="130000"/>
                </a:schemeClr>
              </a:gs>
              <a:gs pos="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defTabSz="457189"/>
            <a:r>
              <a:rPr lang="en-US" sz="1200" b="1" dirty="0">
                <a:solidFill>
                  <a:prstClr val="black"/>
                </a:solidFill>
                <a:latin typeface="Calibri"/>
              </a:rPr>
              <a:t>5.1 Identify Features using Binary CART Classification</a:t>
            </a:r>
          </a:p>
          <a:p>
            <a:pPr defTabSz="457189"/>
            <a:r>
              <a:rPr lang="en-US" sz="1000" dirty="0">
                <a:solidFill>
                  <a:prstClr val="black"/>
                </a:solidFill>
                <a:latin typeface="Calibri"/>
              </a:rPr>
              <a:t>For each of the Daily Sentiment Scores calculated in step 4, use Minitab to run Binary Cart Classification to identify Key features(Tweets Sentiments, #Retweets, #Likes, Bitcoin Trading Volume) significant to Bitcoin Next Day Price Direction Prediction. </a:t>
            </a:r>
          </a:p>
        </p:txBody>
      </p:sp>
      <p:cxnSp>
        <p:nvCxnSpPr>
          <p:cNvPr id="15" name="Connector: Elbow 14">
            <a:extLst>
              <a:ext uri="{FF2B5EF4-FFF2-40B4-BE49-F238E27FC236}">
                <a16:creationId xmlns:a16="http://schemas.microsoft.com/office/drawing/2014/main" id="{704F7780-6D5B-4662-B84F-1A378D208B27}"/>
              </a:ext>
            </a:extLst>
          </p:cNvPr>
          <p:cNvCxnSpPr>
            <a:cxnSpLocks/>
            <a:endCxn id="10" idx="1"/>
          </p:cNvCxnSpPr>
          <p:nvPr/>
        </p:nvCxnSpPr>
        <p:spPr>
          <a:xfrm>
            <a:off x="2530124" y="1703446"/>
            <a:ext cx="648360" cy="20625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Rounded Corners 10">
            <a:extLst>
              <a:ext uri="{FF2B5EF4-FFF2-40B4-BE49-F238E27FC236}">
                <a16:creationId xmlns:a16="http://schemas.microsoft.com/office/drawing/2014/main" id="{D2D4E032-6814-45A9-B008-862CF8E4EBFD}"/>
              </a:ext>
            </a:extLst>
          </p:cNvPr>
          <p:cNvSpPr/>
          <p:nvPr/>
        </p:nvSpPr>
        <p:spPr>
          <a:xfrm>
            <a:off x="3251685" y="2403923"/>
            <a:ext cx="4513293" cy="1020436"/>
          </a:xfrm>
          <a:prstGeom prst="roundRect">
            <a:avLst/>
          </a:prstGeom>
          <a:gradFill>
            <a:gsLst>
              <a:gs pos="0">
                <a:schemeClr val="accent1">
                  <a:tint val="100000"/>
                  <a:shade val="100000"/>
                  <a:satMod val="130000"/>
                </a:schemeClr>
              </a:gs>
              <a:gs pos="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defTabSz="457189"/>
            <a:r>
              <a:rPr lang="en-US" sz="1200" b="1" dirty="0">
                <a:solidFill>
                  <a:prstClr val="black"/>
                </a:solidFill>
                <a:latin typeface="Calibri"/>
              </a:rPr>
              <a:t>5.2 Identify Features using Correlation Attribute Evaluation</a:t>
            </a:r>
          </a:p>
          <a:p>
            <a:pPr defTabSz="457189"/>
            <a:r>
              <a:rPr lang="en-US" sz="1000" dirty="0">
                <a:solidFill>
                  <a:prstClr val="black"/>
                </a:solidFill>
                <a:latin typeface="Calibri"/>
              </a:rPr>
              <a:t>For each of the Daily Sentiment Scores calculated in step 4, use Weka to run Correlation Attribute Evaluation to identify Key features(Tweets Sentiments, #Retweets, #Likes, Bitcoin Trading Volume) significant to Bitcoin Next Day Price Direction Prediction. </a:t>
            </a:r>
          </a:p>
          <a:p>
            <a:pPr defTabSz="457189"/>
            <a:endParaRPr lang="en-US" sz="1400" dirty="0">
              <a:solidFill>
                <a:prstClr val="black"/>
              </a:solidFill>
              <a:latin typeface="Calibri"/>
            </a:endParaRPr>
          </a:p>
        </p:txBody>
      </p:sp>
      <p:pic>
        <p:nvPicPr>
          <p:cNvPr id="13" name="Picture 12">
            <a:extLst>
              <a:ext uri="{FF2B5EF4-FFF2-40B4-BE49-F238E27FC236}">
                <a16:creationId xmlns:a16="http://schemas.microsoft.com/office/drawing/2014/main" id="{406E5B0F-E157-4277-AE7D-F3F79D4966D1}"/>
              </a:ext>
            </a:extLst>
          </p:cNvPr>
          <p:cNvPicPr>
            <a:picLocks noChangeAspect="1"/>
          </p:cNvPicPr>
          <p:nvPr/>
        </p:nvPicPr>
        <p:blipFill rotWithShape="1">
          <a:blip r:embed="rId2"/>
          <a:srcRect r="67483"/>
          <a:stretch/>
        </p:blipFill>
        <p:spPr>
          <a:xfrm>
            <a:off x="8764296" y="4801387"/>
            <a:ext cx="366259" cy="577271"/>
          </a:xfrm>
          <a:prstGeom prst="rect">
            <a:avLst/>
          </a:prstGeom>
        </p:spPr>
      </p:pic>
      <p:sp>
        <p:nvSpPr>
          <p:cNvPr id="16" name="Rectangle: Rounded Corners 15">
            <a:extLst>
              <a:ext uri="{FF2B5EF4-FFF2-40B4-BE49-F238E27FC236}">
                <a16:creationId xmlns:a16="http://schemas.microsoft.com/office/drawing/2014/main" id="{8A06C68A-60D7-4EE9-A3FA-C800B1816449}"/>
              </a:ext>
            </a:extLst>
          </p:cNvPr>
          <p:cNvSpPr/>
          <p:nvPr/>
        </p:nvSpPr>
        <p:spPr>
          <a:xfrm>
            <a:off x="3228064" y="4597867"/>
            <a:ext cx="4536912" cy="838824"/>
          </a:xfrm>
          <a:prstGeom prst="roundRect">
            <a:avLst/>
          </a:prstGeom>
          <a:gradFill>
            <a:gsLst>
              <a:gs pos="0">
                <a:schemeClr val="accent1">
                  <a:tint val="100000"/>
                  <a:shade val="100000"/>
                  <a:satMod val="130000"/>
                </a:schemeClr>
              </a:gs>
              <a:gs pos="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defTabSz="457189"/>
            <a:r>
              <a:rPr lang="en-US" sz="1200" b="1" dirty="0">
                <a:solidFill>
                  <a:prstClr val="black"/>
                </a:solidFill>
                <a:latin typeface="Calibri"/>
              </a:rPr>
              <a:t>5.3 Analyze Results of Feature Selection</a:t>
            </a:r>
          </a:p>
          <a:p>
            <a:pPr defTabSz="457189"/>
            <a:r>
              <a:rPr lang="en-US" sz="1000" dirty="0">
                <a:solidFill>
                  <a:prstClr val="black"/>
                </a:solidFill>
                <a:latin typeface="Calibri"/>
              </a:rPr>
              <a:t>Analyze the results of the feature selection and validate hypothesis 1.</a:t>
            </a:r>
          </a:p>
          <a:p>
            <a:pPr defTabSz="457189"/>
            <a:endParaRPr lang="en-US" sz="1000" dirty="0">
              <a:solidFill>
                <a:prstClr val="black"/>
              </a:solidFill>
              <a:latin typeface="Calibri"/>
            </a:endParaRPr>
          </a:p>
          <a:p>
            <a:pPr defTabSz="457189"/>
            <a:endParaRPr lang="en-US" sz="1400" dirty="0">
              <a:solidFill>
                <a:prstClr val="black"/>
              </a:solidFill>
              <a:latin typeface="Calibri"/>
            </a:endParaRPr>
          </a:p>
        </p:txBody>
      </p:sp>
      <p:sp>
        <p:nvSpPr>
          <p:cNvPr id="20" name="TextBox 19">
            <a:extLst>
              <a:ext uri="{FF2B5EF4-FFF2-40B4-BE49-F238E27FC236}">
                <a16:creationId xmlns:a16="http://schemas.microsoft.com/office/drawing/2014/main" id="{487070A4-B56F-44CA-8857-8F15576998FB}"/>
              </a:ext>
            </a:extLst>
          </p:cNvPr>
          <p:cNvSpPr txBox="1"/>
          <p:nvPr/>
        </p:nvSpPr>
        <p:spPr>
          <a:xfrm>
            <a:off x="7878428" y="4843802"/>
            <a:ext cx="873319" cy="246221"/>
          </a:xfrm>
          <a:prstGeom prst="rect">
            <a:avLst/>
          </a:prstGeom>
          <a:gradFill>
            <a:gsLst>
              <a:gs pos="100000">
                <a:schemeClr val="accent5">
                  <a:lumMod val="20000"/>
                  <a:lumOff val="80000"/>
                </a:schemeClr>
              </a:gs>
              <a:gs pos="100000">
                <a:schemeClr val="tx2">
                  <a:lumMod val="20000"/>
                  <a:lumOff val="80000"/>
                </a:schemeClr>
              </a:gs>
              <a:gs pos="100000">
                <a:schemeClr val="accent1">
                  <a:tint val="15000"/>
                  <a:satMod val="350000"/>
                </a:schemeClr>
              </a:gs>
            </a:gsLst>
          </a:gradFill>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defTabSz="457189"/>
            <a:r>
              <a:rPr lang="en-US" sz="1000" b="1" dirty="0">
                <a:solidFill>
                  <a:prstClr val="black"/>
                </a:solidFill>
                <a:latin typeface="Calibri"/>
              </a:rPr>
              <a:t>Hypothesis 1</a:t>
            </a:r>
            <a:r>
              <a:rPr lang="en-US" sz="1000" b="1" baseline="-25000" dirty="0">
                <a:solidFill>
                  <a:prstClr val="black"/>
                </a:solidFill>
                <a:latin typeface="Calibri"/>
              </a:rPr>
              <a:t> </a:t>
            </a:r>
            <a:endParaRPr lang="en-US" sz="1000" dirty="0">
              <a:solidFill>
                <a:prstClr val="black"/>
              </a:solidFill>
              <a:latin typeface="Calibri"/>
            </a:endParaRPr>
          </a:p>
        </p:txBody>
      </p:sp>
      <p:cxnSp>
        <p:nvCxnSpPr>
          <p:cNvPr id="12" name="Connector: Elbow 11">
            <a:extLst>
              <a:ext uri="{FF2B5EF4-FFF2-40B4-BE49-F238E27FC236}">
                <a16:creationId xmlns:a16="http://schemas.microsoft.com/office/drawing/2014/main" id="{640E4DCA-87F0-296A-48C9-A2B61C1BDC7F}"/>
              </a:ext>
            </a:extLst>
          </p:cNvPr>
          <p:cNvCxnSpPr>
            <a:cxnSpLocks/>
          </p:cNvCxnSpPr>
          <p:nvPr/>
        </p:nvCxnSpPr>
        <p:spPr>
          <a:xfrm rot="16200000" flipH="1">
            <a:off x="2532726" y="2233798"/>
            <a:ext cx="1020435" cy="377499"/>
          </a:xfrm>
          <a:prstGeom prst="bentConnector3">
            <a:avLst>
              <a:gd name="adj1" fmla="val 9675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Connector: Elbow 16">
            <a:extLst>
              <a:ext uri="{FF2B5EF4-FFF2-40B4-BE49-F238E27FC236}">
                <a16:creationId xmlns:a16="http://schemas.microsoft.com/office/drawing/2014/main" id="{6577E8A7-3A84-B311-4FD9-3BE109EA4621}"/>
              </a:ext>
            </a:extLst>
          </p:cNvPr>
          <p:cNvCxnSpPr>
            <a:cxnSpLocks/>
          </p:cNvCxnSpPr>
          <p:nvPr/>
        </p:nvCxnSpPr>
        <p:spPr>
          <a:xfrm rot="16200000" flipH="1">
            <a:off x="2412756" y="3292923"/>
            <a:ext cx="1210599" cy="32418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6F2004AD-27D3-BBAF-476A-61E00C996237}"/>
              </a:ext>
            </a:extLst>
          </p:cNvPr>
          <p:cNvSpPr/>
          <p:nvPr/>
        </p:nvSpPr>
        <p:spPr>
          <a:xfrm>
            <a:off x="117233" y="1450301"/>
            <a:ext cx="2412893" cy="1248627"/>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defTabSz="457189"/>
            <a:r>
              <a:rPr lang="en-US" sz="1400" b="1" dirty="0">
                <a:solidFill>
                  <a:prstClr val="black"/>
                </a:solidFill>
                <a:latin typeface="Calibri"/>
              </a:rPr>
              <a:t>5. Identify Features</a:t>
            </a:r>
          </a:p>
          <a:p>
            <a:pPr defTabSz="457189"/>
            <a:r>
              <a:rPr lang="en-US" sz="1200" dirty="0">
                <a:solidFill>
                  <a:prstClr val="black"/>
                </a:solidFill>
                <a:latin typeface="Calibri"/>
              </a:rPr>
              <a:t>Perform Binary Cart Classification Correlation Attribute Evaluation and PCA to Identify features significant to Bitcoin Next Day Price Direction Prediction</a:t>
            </a:r>
          </a:p>
        </p:txBody>
      </p:sp>
      <p:sp>
        <p:nvSpPr>
          <p:cNvPr id="18" name="Rectangle: Rounded Corners 17">
            <a:extLst>
              <a:ext uri="{FF2B5EF4-FFF2-40B4-BE49-F238E27FC236}">
                <a16:creationId xmlns:a16="http://schemas.microsoft.com/office/drawing/2014/main" id="{B7C8B5CC-89C4-5220-0297-865927EC82AB}"/>
              </a:ext>
            </a:extLst>
          </p:cNvPr>
          <p:cNvSpPr/>
          <p:nvPr/>
        </p:nvSpPr>
        <p:spPr>
          <a:xfrm>
            <a:off x="3211930" y="3529242"/>
            <a:ext cx="4553049" cy="937171"/>
          </a:xfrm>
          <a:prstGeom prst="roundRect">
            <a:avLst/>
          </a:prstGeom>
          <a:gradFill>
            <a:gsLst>
              <a:gs pos="0">
                <a:schemeClr val="accent1">
                  <a:tint val="100000"/>
                  <a:shade val="100000"/>
                  <a:satMod val="130000"/>
                </a:schemeClr>
              </a:gs>
              <a:gs pos="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defTabSz="457189"/>
            <a:r>
              <a:rPr lang="en-US" sz="1200" b="1" dirty="0">
                <a:solidFill>
                  <a:prstClr val="black"/>
                </a:solidFill>
                <a:latin typeface="Calibri"/>
              </a:rPr>
              <a:t>5.2 Identify Features using PCA</a:t>
            </a:r>
          </a:p>
          <a:p>
            <a:pPr defTabSz="457189"/>
            <a:r>
              <a:rPr lang="en-US" sz="1000" dirty="0">
                <a:solidFill>
                  <a:prstClr val="black"/>
                </a:solidFill>
                <a:latin typeface="Calibri"/>
              </a:rPr>
              <a:t>For each of the Daily Sentiment Scores calculated in step 4, use Minitab to run PCA to identify Key features(Tweets Sentiments, #Retweets, #Likes, Bitcoin Trading Volume) significant to Bitcoin Next Day Price Direction Prediction. </a:t>
            </a:r>
          </a:p>
          <a:p>
            <a:pPr defTabSz="457189"/>
            <a:endParaRPr lang="en-US" sz="1400" dirty="0">
              <a:solidFill>
                <a:prstClr val="black"/>
              </a:solidFill>
              <a:latin typeface="Calibri"/>
            </a:endParaRPr>
          </a:p>
        </p:txBody>
      </p:sp>
      <p:cxnSp>
        <p:nvCxnSpPr>
          <p:cNvPr id="19" name="Connector: Elbow 18">
            <a:extLst>
              <a:ext uri="{FF2B5EF4-FFF2-40B4-BE49-F238E27FC236}">
                <a16:creationId xmlns:a16="http://schemas.microsoft.com/office/drawing/2014/main" id="{4432D596-1CF1-7FE3-4763-8EEDBA73878C}"/>
              </a:ext>
            </a:extLst>
          </p:cNvPr>
          <p:cNvCxnSpPr>
            <a:cxnSpLocks/>
            <a:endCxn id="16" idx="1"/>
          </p:cNvCxnSpPr>
          <p:nvPr/>
        </p:nvCxnSpPr>
        <p:spPr>
          <a:xfrm rot="16200000" flipH="1">
            <a:off x="2562643" y="4351858"/>
            <a:ext cx="956968" cy="37387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pic>
        <p:nvPicPr>
          <p:cNvPr id="21" name="Picture 20">
            <a:extLst>
              <a:ext uri="{FF2B5EF4-FFF2-40B4-BE49-F238E27FC236}">
                <a16:creationId xmlns:a16="http://schemas.microsoft.com/office/drawing/2014/main" id="{A9633B38-5618-82BC-2A8F-3C0349D6DA08}"/>
              </a:ext>
            </a:extLst>
          </p:cNvPr>
          <p:cNvPicPr>
            <a:picLocks noChangeAspect="1"/>
          </p:cNvPicPr>
          <p:nvPr/>
        </p:nvPicPr>
        <p:blipFill rotWithShape="1">
          <a:blip r:embed="rId2"/>
          <a:srcRect r="67483"/>
          <a:stretch/>
        </p:blipFill>
        <p:spPr>
          <a:xfrm>
            <a:off x="8047078" y="1696530"/>
            <a:ext cx="366259" cy="577271"/>
          </a:xfrm>
          <a:prstGeom prst="rect">
            <a:avLst/>
          </a:prstGeom>
        </p:spPr>
      </p:pic>
      <p:pic>
        <p:nvPicPr>
          <p:cNvPr id="22" name="Picture 21">
            <a:extLst>
              <a:ext uri="{FF2B5EF4-FFF2-40B4-BE49-F238E27FC236}">
                <a16:creationId xmlns:a16="http://schemas.microsoft.com/office/drawing/2014/main" id="{1C2B3EFD-1984-7CA9-D210-00B47D3FCFDA}"/>
              </a:ext>
            </a:extLst>
          </p:cNvPr>
          <p:cNvPicPr>
            <a:picLocks noChangeAspect="1"/>
          </p:cNvPicPr>
          <p:nvPr/>
        </p:nvPicPr>
        <p:blipFill rotWithShape="1">
          <a:blip r:embed="rId2"/>
          <a:srcRect r="67483"/>
          <a:stretch/>
        </p:blipFill>
        <p:spPr>
          <a:xfrm>
            <a:off x="8039346" y="2740072"/>
            <a:ext cx="366259" cy="577271"/>
          </a:xfrm>
          <a:prstGeom prst="rect">
            <a:avLst/>
          </a:prstGeom>
        </p:spPr>
      </p:pic>
      <p:pic>
        <p:nvPicPr>
          <p:cNvPr id="23" name="Picture 22">
            <a:extLst>
              <a:ext uri="{FF2B5EF4-FFF2-40B4-BE49-F238E27FC236}">
                <a16:creationId xmlns:a16="http://schemas.microsoft.com/office/drawing/2014/main" id="{2FEE5736-C2ED-F34E-0A7A-69120D407625}"/>
              </a:ext>
            </a:extLst>
          </p:cNvPr>
          <p:cNvPicPr>
            <a:picLocks noChangeAspect="1"/>
          </p:cNvPicPr>
          <p:nvPr/>
        </p:nvPicPr>
        <p:blipFill rotWithShape="1">
          <a:blip r:embed="rId2"/>
          <a:srcRect r="67483"/>
          <a:stretch/>
        </p:blipFill>
        <p:spPr>
          <a:xfrm>
            <a:off x="8039346" y="3843022"/>
            <a:ext cx="366259" cy="577271"/>
          </a:xfrm>
          <a:prstGeom prst="rect">
            <a:avLst/>
          </a:prstGeom>
        </p:spPr>
      </p:pic>
    </p:spTree>
    <p:extLst>
      <p:ext uri="{BB962C8B-B14F-4D97-AF65-F5344CB8AC3E}">
        <p14:creationId xmlns:p14="http://schemas.microsoft.com/office/powerpoint/2010/main" val="12055646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B5AC0D-43EB-4082-9B14-2ECF6BD347A5}"/>
              </a:ext>
            </a:extLst>
          </p:cNvPr>
          <p:cNvSpPr>
            <a:spLocks noGrp="1"/>
          </p:cNvSpPr>
          <p:nvPr>
            <p:ph type="title"/>
          </p:nvPr>
        </p:nvSpPr>
        <p:spPr/>
        <p:txBody>
          <a:bodyPr/>
          <a:lstStyle/>
          <a:p>
            <a:r>
              <a:rPr lang="en-US" sz="3200" dirty="0"/>
              <a:t>Methodology Steps – Second Level</a:t>
            </a:r>
          </a:p>
        </p:txBody>
      </p:sp>
      <p:sp>
        <p:nvSpPr>
          <p:cNvPr id="5" name="Rectangle 4">
            <a:extLst>
              <a:ext uri="{FF2B5EF4-FFF2-40B4-BE49-F238E27FC236}">
                <a16:creationId xmlns:a16="http://schemas.microsoft.com/office/drawing/2014/main" id="{ADEC7536-8C00-47DB-B184-8EDC6FE12C6A}"/>
              </a:ext>
            </a:extLst>
          </p:cNvPr>
          <p:cNvSpPr/>
          <p:nvPr/>
        </p:nvSpPr>
        <p:spPr>
          <a:xfrm>
            <a:off x="688493" y="1671364"/>
            <a:ext cx="2412893" cy="1269031"/>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defTabSz="457189"/>
            <a:r>
              <a:rPr lang="en-US" sz="1400" b="1" dirty="0">
                <a:solidFill>
                  <a:prstClr val="black"/>
                </a:solidFill>
                <a:latin typeface="Calibri"/>
              </a:rPr>
              <a:t>6. Develop ML Models for Price Prediction</a:t>
            </a:r>
          </a:p>
          <a:p>
            <a:pPr defTabSz="457189"/>
            <a:r>
              <a:rPr lang="en-US" sz="1400" dirty="0">
                <a:solidFill>
                  <a:prstClr val="black"/>
                </a:solidFill>
                <a:latin typeface="Calibri"/>
              </a:rPr>
              <a:t>Train and Run ML Models on features identified as significant</a:t>
            </a:r>
          </a:p>
          <a:p>
            <a:pPr defTabSz="457189"/>
            <a:endParaRPr lang="en-US" sz="1200" dirty="0">
              <a:solidFill>
                <a:prstClr val="black"/>
              </a:solidFill>
              <a:latin typeface="Calibri"/>
            </a:endParaRPr>
          </a:p>
        </p:txBody>
      </p:sp>
      <p:sp>
        <p:nvSpPr>
          <p:cNvPr id="6" name="Rectangle: Rounded Corners 5">
            <a:extLst>
              <a:ext uri="{FF2B5EF4-FFF2-40B4-BE49-F238E27FC236}">
                <a16:creationId xmlns:a16="http://schemas.microsoft.com/office/drawing/2014/main" id="{81BD8613-B026-F7B7-CDC3-B7B9D2AC20F1}"/>
              </a:ext>
            </a:extLst>
          </p:cNvPr>
          <p:cNvSpPr/>
          <p:nvPr/>
        </p:nvSpPr>
        <p:spPr>
          <a:xfrm>
            <a:off x="4398566" y="2464012"/>
            <a:ext cx="4288235" cy="925235"/>
          </a:xfrm>
          <a:prstGeom prst="roundRect">
            <a:avLst/>
          </a:prstGeom>
          <a:gradFill>
            <a:gsLst>
              <a:gs pos="0">
                <a:schemeClr val="accent1">
                  <a:tint val="100000"/>
                  <a:shade val="100000"/>
                  <a:satMod val="130000"/>
                </a:schemeClr>
              </a:gs>
              <a:gs pos="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defTabSz="457189"/>
            <a:r>
              <a:rPr lang="en-US" sz="1400" b="1" dirty="0">
                <a:solidFill>
                  <a:prstClr val="black"/>
                </a:solidFill>
                <a:latin typeface="Calibri"/>
                <a:cs typeface="Times New Roman" panose="02020603050405020304" pitchFamily="18" charset="0"/>
              </a:rPr>
              <a:t>6.1 Train and Run Non-Ensemble ML Algorithms</a:t>
            </a:r>
          </a:p>
          <a:p>
            <a:pPr defTabSz="457189"/>
            <a:r>
              <a:rPr lang="en-US" sz="1400" dirty="0">
                <a:solidFill>
                  <a:prstClr val="black"/>
                </a:solidFill>
                <a:latin typeface="Calibri"/>
                <a:cs typeface="Times New Roman" panose="02020603050405020304" pitchFamily="18" charset="0"/>
              </a:rPr>
              <a:t>Use Weka to run SVM, Naïve Bayes and Decision Stump ML algorithms using the features identified as significant from step 5.</a:t>
            </a:r>
            <a:endParaRPr lang="en-US" sz="1400" dirty="0">
              <a:solidFill>
                <a:prstClr val="black"/>
              </a:solidFill>
              <a:latin typeface="Calibri"/>
            </a:endParaRPr>
          </a:p>
        </p:txBody>
      </p:sp>
      <p:sp>
        <p:nvSpPr>
          <p:cNvPr id="8" name="Rectangle: Rounded Corners 7">
            <a:extLst>
              <a:ext uri="{FF2B5EF4-FFF2-40B4-BE49-F238E27FC236}">
                <a16:creationId xmlns:a16="http://schemas.microsoft.com/office/drawing/2014/main" id="{01975EA8-2FCF-4CD5-6F00-AABCD40B6FCA}"/>
              </a:ext>
            </a:extLst>
          </p:cNvPr>
          <p:cNvSpPr/>
          <p:nvPr/>
        </p:nvSpPr>
        <p:spPr>
          <a:xfrm>
            <a:off x="4398566" y="3857622"/>
            <a:ext cx="4288235" cy="925235"/>
          </a:xfrm>
          <a:prstGeom prst="roundRect">
            <a:avLst/>
          </a:prstGeom>
          <a:gradFill>
            <a:gsLst>
              <a:gs pos="0">
                <a:schemeClr val="accent1">
                  <a:tint val="100000"/>
                  <a:shade val="100000"/>
                  <a:satMod val="130000"/>
                </a:schemeClr>
              </a:gs>
              <a:gs pos="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defTabSz="457189"/>
            <a:r>
              <a:rPr lang="en-US" sz="1400" b="1" dirty="0">
                <a:solidFill>
                  <a:prstClr val="black"/>
                </a:solidFill>
                <a:latin typeface="Calibri"/>
                <a:cs typeface="Times New Roman" panose="02020603050405020304" pitchFamily="18" charset="0"/>
              </a:rPr>
              <a:t>6.2 Train and Run Ensemble ML Algorithms</a:t>
            </a:r>
          </a:p>
          <a:p>
            <a:pPr defTabSz="457189"/>
            <a:r>
              <a:rPr lang="en-US" sz="1400" dirty="0">
                <a:solidFill>
                  <a:prstClr val="black"/>
                </a:solidFill>
                <a:latin typeface="Calibri"/>
                <a:cs typeface="Times New Roman" panose="02020603050405020304" pitchFamily="18" charset="0"/>
              </a:rPr>
              <a:t>Use Weka to run Stacking and AdaBoost ML algorithms using the features identified as significant from step 5.</a:t>
            </a:r>
            <a:endParaRPr lang="en-US" sz="1400" dirty="0">
              <a:solidFill>
                <a:prstClr val="black"/>
              </a:solidFill>
              <a:latin typeface="Calibri"/>
            </a:endParaRPr>
          </a:p>
        </p:txBody>
      </p:sp>
      <p:cxnSp>
        <p:nvCxnSpPr>
          <p:cNvPr id="24" name="Connector: Elbow 23">
            <a:extLst>
              <a:ext uri="{FF2B5EF4-FFF2-40B4-BE49-F238E27FC236}">
                <a16:creationId xmlns:a16="http://schemas.microsoft.com/office/drawing/2014/main" id="{CA438F45-5F75-2139-B29A-0A7AD6BA257B}"/>
              </a:ext>
            </a:extLst>
          </p:cNvPr>
          <p:cNvCxnSpPr>
            <a:cxnSpLocks/>
          </p:cNvCxnSpPr>
          <p:nvPr/>
        </p:nvCxnSpPr>
        <p:spPr>
          <a:xfrm rot="16200000" flipH="1">
            <a:off x="3384367" y="3243800"/>
            <a:ext cx="1441972" cy="716603"/>
          </a:xfrm>
          <a:prstGeom prst="bentConnector3">
            <a:avLst>
              <a:gd name="adj1" fmla="val 100317"/>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5B4F02FC-538B-5AAE-D48E-7ABF2E3C6752}"/>
              </a:ext>
            </a:extLst>
          </p:cNvPr>
          <p:cNvCxnSpPr>
            <a:cxnSpLocks/>
            <a:stCxn id="5" idx="3"/>
            <a:endCxn id="6" idx="1"/>
          </p:cNvCxnSpPr>
          <p:nvPr/>
        </p:nvCxnSpPr>
        <p:spPr>
          <a:xfrm>
            <a:off x="3101387" y="2305881"/>
            <a:ext cx="1297183" cy="620749"/>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5A66992B-1822-EDA3-BDB6-398C04FC9845}"/>
              </a:ext>
            </a:extLst>
          </p:cNvPr>
          <p:cNvPicPr>
            <a:picLocks noChangeAspect="1"/>
          </p:cNvPicPr>
          <p:nvPr/>
        </p:nvPicPr>
        <p:blipFill rotWithShape="1">
          <a:blip r:embed="rId2"/>
          <a:srcRect r="67483"/>
          <a:stretch/>
        </p:blipFill>
        <p:spPr>
          <a:xfrm>
            <a:off x="8726557" y="2757528"/>
            <a:ext cx="366259" cy="577271"/>
          </a:xfrm>
          <a:prstGeom prst="rect">
            <a:avLst/>
          </a:prstGeom>
        </p:spPr>
      </p:pic>
      <p:pic>
        <p:nvPicPr>
          <p:cNvPr id="10" name="Picture 9">
            <a:extLst>
              <a:ext uri="{FF2B5EF4-FFF2-40B4-BE49-F238E27FC236}">
                <a16:creationId xmlns:a16="http://schemas.microsoft.com/office/drawing/2014/main" id="{60E03C87-5E66-222C-932B-7B7D84C251DB}"/>
              </a:ext>
            </a:extLst>
          </p:cNvPr>
          <p:cNvPicPr>
            <a:picLocks noChangeAspect="1"/>
          </p:cNvPicPr>
          <p:nvPr/>
        </p:nvPicPr>
        <p:blipFill rotWithShape="1">
          <a:blip r:embed="rId2"/>
          <a:srcRect r="67483"/>
          <a:stretch/>
        </p:blipFill>
        <p:spPr>
          <a:xfrm>
            <a:off x="8752150" y="4205586"/>
            <a:ext cx="366259" cy="577271"/>
          </a:xfrm>
          <a:prstGeom prst="rect">
            <a:avLst/>
          </a:prstGeom>
        </p:spPr>
      </p:pic>
    </p:spTree>
    <p:extLst>
      <p:ext uri="{BB962C8B-B14F-4D97-AF65-F5344CB8AC3E}">
        <p14:creationId xmlns:p14="http://schemas.microsoft.com/office/powerpoint/2010/main" val="24299030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B5AC0D-43EB-4082-9B14-2ECF6BD347A5}"/>
              </a:ext>
            </a:extLst>
          </p:cNvPr>
          <p:cNvSpPr>
            <a:spLocks noGrp="1"/>
          </p:cNvSpPr>
          <p:nvPr>
            <p:ph type="title"/>
          </p:nvPr>
        </p:nvSpPr>
        <p:spPr/>
        <p:txBody>
          <a:bodyPr/>
          <a:lstStyle/>
          <a:p>
            <a:r>
              <a:rPr lang="en-US" sz="3200" dirty="0"/>
              <a:t>Methodology Steps – Second Level</a:t>
            </a:r>
          </a:p>
        </p:txBody>
      </p:sp>
      <p:sp>
        <p:nvSpPr>
          <p:cNvPr id="18" name="Rectangle: Rounded Corners 17">
            <a:extLst>
              <a:ext uri="{FF2B5EF4-FFF2-40B4-BE49-F238E27FC236}">
                <a16:creationId xmlns:a16="http://schemas.microsoft.com/office/drawing/2014/main" id="{C5FE58FA-9876-4159-B4B8-8EF2A806B5BA}"/>
              </a:ext>
            </a:extLst>
          </p:cNvPr>
          <p:cNvSpPr/>
          <p:nvPr/>
        </p:nvSpPr>
        <p:spPr>
          <a:xfrm>
            <a:off x="3424362" y="1588426"/>
            <a:ext cx="4326187" cy="1054251"/>
          </a:xfrm>
          <a:prstGeom prst="roundRect">
            <a:avLst/>
          </a:prstGeom>
          <a:gradFill>
            <a:gsLst>
              <a:gs pos="0">
                <a:schemeClr val="accent1">
                  <a:tint val="100000"/>
                  <a:shade val="100000"/>
                  <a:satMod val="130000"/>
                </a:schemeClr>
              </a:gs>
              <a:gs pos="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defTabSz="457189"/>
            <a:r>
              <a:rPr lang="en-US" sz="1400" b="1" dirty="0">
                <a:solidFill>
                  <a:prstClr val="black"/>
                </a:solidFill>
                <a:latin typeface="Calibri"/>
              </a:rPr>
              <a:t>7.1 Select Non-ensemble ML Model with Highest Prediction Accuracy</a:t>
            </a:r>
          </a:p>
          <a:p>
            <a:pPr defTabSz="457189"/>
            <a:r>
              <a:rPr lang="en-US" sz="1400" dirty="0">
                <a:solidFill>
                  <a:prstClr val="black"/>
                </a:solidFill>
                <a:latin typeface="Calibri"/>
              </a:rPr>
              <a:t>Compare the results of the non-ensemble ML runs against published research papers and confirm accuracy improvement.</a:t>
            </a:r>
          </a:p>
        </p:txBody>
      </p:sp>
      <p:cxnSp>
        <p:nvCxnSpPr>
          <p:cNvPr id="21" name="Connector: Elbow 20">
            <a:extLst>
              <a:ext uri="{FF2B5EF4-FFF2-40B4-BE49-F238E27FC236}">
                <a16:creationId xmlns:a16="http://schemas.microsoft.com/office/drawing/2014/main" id="{6B617687-FEE8-43FD-A55B-98706520BC98}"/>
              </a:ext>
            </a:extLst>
          </p:cNvPr>
          <p:cNvCxnSpPr>
            <a:cxnSpLocks/>
          </p:cNvCxnSpPr>
          <p:nvPr/>
        </p:nvCxnSpPr>
        <p:spPr>
          <a:xfrm>
            <a:off x="2033051" y="1958082"/>
            <a:ext cx="1391311" cy="34290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49F5AE08-7504-4339-9D70-3568BB66F486}"/>
              </a:ext>
            </a:extLst>
          </p:cNvPr>
          <p:cNvSpPr txBox="1"/>
          <p:nvPr/>
        </p:nvSpPr>
        <p:spPr>
          <a:xfrm>
            <a:off x="7700854" y="3794650"/>
            <a:ext cx="1073427" cy="276999"/>
          </a:xfrm>
          <a:prstGeom prst="rect">
            <a:avLst/>
          </a:prstGeom>
          <a:gradFill>
            <a:gsLst>
              <a:gs pos="100000">
                <a:schemeClr val="accent5">
                  <a:lumMod val="20000"/>
                  <a:lumOff val="80000"/>
                </a:schemeClr>
              </a:gs>
              <a:gs pos="100000">
                <a:schemeClr val="tx2">
                  <a:lumMod val="20000"/>
                  <a:lumOff val="80000"/>
                </a:schemeClr>
              </a:gs>
              <a:gs pos="100000">
                <a:schemeClr val="accent1">
                  <a:tint val="15000"/>
                  <a:satMod val="350000"/>
                </a:schemeClr>
              </a:gs>
            </a:gsLst>
          </a:gradFill>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defTabSz="457189"/>
            <a:r>
              <a:rPr lang="en-US" sz="1200" b="1" dirty="0">
                <a:solidFill>
                  <a:prstClr val="black"/>
                </a:solidFill>
                <a:latin typeface="Calibri"/>
              </a:rPr>
              <a:t>Hypothesis 3</a:t>
            </a:r>
            <a:r>
              <a:rPr lang="en-US" sz="1200" b="1" baseline="-25000" dirty="0">
                <a:solidFill>
                  <a:prstClr val="black"/>
                </a:solidFill>
                <a:latin typeface="Calibri"/>
              </a:rPr>
              <a:t> </a:t>
            </a:r>
            <a:endParaRPr lang="en-US" sz="1200" dirty="0">
              <a:solidFill>
                <a:prstClr val="black"/>
              </a:solidFill>
              <a:latin typeface="Calibri"/>
            </a:endParaRPr>
          </a:p>
        </p:txBody>
      </p:sp>
      <p:sp>
        <p:nvSpPr>
          <p:cNvPr id="13" name="Rectangle 12">
            <a:extLst>
              <a:ext uri="{FF2B5EF4-FFF2-40B4-BE49-F238E27FC236}">
                <a16:creationId xmlns:a16="http://schemas.microsoft.com/office/drawing/2014/main" id="{74E4A16E-F3CD-40E8-B625-9001B2C0015F}"/>
              </a:ext>
            </a:extLst>
          </p:cNvPr>
          <p:cNvSpPr/>
          <p:nvPr/>
        </p:nvSpPr>
        <p:spPr>
          <a:xfrm>
            <a:off x="212037" y="1323567"/>
            <a:ext cx="2412893" cy="1269031"/>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defTabSz="457189"/>
            <a:r>
              <a:rPr lang="en-US" sz="1400" b="1" dirty="0">
                <a:solidFill>
                  <a:prstClr val="black"/>
                </a:solidFill>
                <a:latin typeface="Calibri"/>
              </a:rPr>
              <a:t>7. Compare Results</a:t>
            </a:r>
          </a:p>
          <a:p>
            <a:pPr defTabSz="457189"/>
            <a:r>
              <a:rPr lang="en-US" sz="1200" dirty="0">
                <a:solidFill>
                  <a:prstClr val="black"/>
                </a:solidFill>
                <a:latin typeface="Calibri"/>
              </a:rPr>
              <a:t>Compare Prediction Results of ML Models and pick model that provides highest prediction accuracy</a:t>
            </a:r>
          </a:p>
        </p:txBody>
      </p:sp>
      <p:cxnSp>
        <p:nvCxnSpPr>
          <p:cNvPr id="9" name="Connector: Elbow 8">
            <a:extLst>
              <a:ext uri="{FF2B5EF4-FFF2-40B4-BE49-F238E27FC236}">
                <a16:creationId xmlns:a16="http://schemas.microsoft.com/office/drawing/2014/main" id="{ED5D5457-5CCE-5D74-24A5-93FC630B86C2}"/>
              </a:ext>
            </a:extLst>
          </p:cNvPr>
          <p:cNvCxnSpPr>
            <a:cxnSpLocks/>
          </p:cNvCxnSpPr>
          <p:nvPr/>
        </p:nvCxnSpPr>
        <p:spPr>
          <a:xfrm rot="16200000" flipH="1">
            <a:off x="2215203" y="2814490"/>
            <a:ext cx="1722665" cy="695652"/>
          </a:xfrm>
          <a:prstGeom prst="bentConnector3">
            <a:avLst>
              <a:gd name="adj1" fmla="val 98465"/>
            </a:avLst>
          </a:prstGeom>
          <a:ln>
            <a:tailEnd type="triangle"/>
          </a:ln>
        </p:spPr>
        <p:style>
          <a:lnRef idx="2">
            <a:schemeClr val="accent1"/>
          </a:lnRef>
          <a:fillRef idx="0">
            <a:schemeClr val="accent1"/>
          </a:fillRef>
          <a:effectRef idx="1">
            <a:schemeClr val="accent1"/>
          </a:effectRef>
          <a:fontRef idx="minor">
            <a:schemeClr val="tx1"/>
          </a:fontRef>
        </p:style>
      </p:cxnSp>
      <p:pic>
        <p:nvPicPr>
          <p:cNvPr id="11" name="Picture 10">
            <a:extLst>
              <a:ext uri="{FF2B5EF4-FFF2-40B4-BE49-F238E27FC236}">
                <a16:creationId xmlns:a16="http://schemas.microsoft.com/office/drawing/2014/main" id="{4AC725E7-0CE0-870E-34C6-6E497975B960}"/>
              </a:ext>
            </a:extLst>
          </p:cNvPr>
          <p:cNvPicPr>
            <a:picLocks noChangeAspect="1"/>
          </p:cNvPicPr>
          <p:nvPr/>
        </p:nvPicPr>
        <p:blipFill rotWithShape="1">
          <a:blip r:embed="rId2"/>
          <a:srcRect r="67483"/>
          <a:stretch/>
        </p:blipFill>
        <p:spPr>
          <a:xfrm>
            <a:off x="8726790" y="3745959"/>
            <a:ext cx="366259" cy="577271"/>
          </a:xfrm>
          <a:prstGeom prst="rect">
            <a:avLst/>
          </a:prstGeom>
        </p:spPr>
      </p:pic>
      <p:sp>
        <p:nvSpPr>
          <p:cNvPr id="17" name="TextBox 16">
            <a:extLst>
              <a:ext uri="{FF2B5EF4-FFF2-40B4-BE49-F238E27FC236}">
                <a16:creationId xmlns:a16="http://schemas.microsoft.com/office/drawing/2014/main" id="{47812A34-9C38-F54F-21AF-F85D9CF9A549}"/>
              </a:ext>
            </a:extLst>
          </p:cNvPr>
          <p:cNvSpPr txBox="1"/>
          <p:nvPr/>
        </p:nvSpPr>
        <p:spPr>
          <a:xfrm>
            <a:off x="7762691" y="1960237"/>
            <a:ext cx="926640" cy="246221"/>
          </a:xfrm>
          <a:prstGeom prst="rect">
            <a:avLst/>
          </a:prstGeom>
          <a:gradFill>
            <a:gsLst>
              <a:gs pos="100000">
                <a:schemeClr val="accent5">
                  <a:lumMod val="20000"/>
                  <a:lumOff val="80000"/>
                </a:schemeClr>
              </a:gs>
              <a:gs pos="100000">
                <a:schemeClr val="tx2">
                  <a:lumMod val="20000"/>
                  <a:lumOff val="80000"/>
                </a:schemeClr>
              </a:gs>
              <a:gs pos="100000">
                <a:schemeClr val="accent1">
                  <a:tint val="15000"/>
                  <a:satMod val="350000"/>
                </a:schemeClr>
              </a:gs>
            </a:gsLst>
          </a:gradFill>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defTabSz="457189"/>
            <a:r>
              <a:rPr lang="en-US" sz="1000" b="1" dirty="0">
                <a:solidFill>
                  <a:prstClr val="black"/>
                </a:solidFill>
                <a:latin typeface="Calibri"/>
              </a:rPr>
              <a:t>Hypothesis 2</a:t>
            </a:r>
            <a:r>
              <a:rPr lang="en-US" sz="1000" b="1" baseline="-25000" dirty="0">
                <a:solidFill>
                  <a:prstClr val="black"/>
                </a:solidFill>
                <a:latin typeface="Calibri"/>
              </a:rPr>
              <a:t> </a:t>
            </a:r>
            <a:endParaRPr lang="en-US" sz="1000" dirty="0">
              <a:solidFill>
                <a:prstClr val="black"/>
              </a:solidFill>
              <a:latin typeface="Calibri"/>
            </a:endParaRPr>
          </a:p>
        </p:txBody>
      </p:sp>
      <p:pic>
        <p:nvPicPr>
          <p:cNvPr id="19" name="Picture 18">
            <a:extLst>
              <a:ext uri="{FF2B5EF4-FFF2-40B4-BE49-F238E27FC236}">
                <a16:creationId xmlns:a16="http://schemas.microsoft.com/office/drawing/2014/main" id="{32003AB3-0A75-270A-90C9-181A7EAB8119}"/>
              </a:ext>
            </a:extLst>
          </p:cNvPr>
          <p:cNvPicPr>
            <a:picLocks noChangeAspect="1"/>
          </p:cNvPicPr>
          <p:nvPr/>
        </p:nvPicPr>
        <p:blipFill rotWithShape="1">
          <a:blip r:embed="rId2"/>
          <a:srcRect r="67483"/>
          <a:stretch/>
        </p:blipFill>
        <p:spPr>
          <a:xfrm>
            <a:off x="8711924" y="1878066"/>
            <a:ext cx="366259" cy="577271"/>
          </a:xfrm>
          <a:prstGeom prst="rect">
            <a:avLst/>
          </a:prstGeom>
        </p:spPr>
      </p:pic>
      <p:sp>
        <p:nvSpPr>
          <p:cNvPr id="20" name="Rectangle: Rounded Corners 19">
            <a:extLst>
              <a:ext uri="{FF2B5EF4-FFF2-40B4-BE49-F238E27FC236}">
                <a16:creationId xmlns:a16="http://schemas.microsoft.com/office/drawing/2014/main" id="{725D5C96-012F-04A6-E1CC-9AB7089EA6D3}"/>
              </a:ext>
            </a:extLst>
          </p:cNvPr>
          <p:cNvSpPr/>
          <p:nvPr/>
        </p:nvSpPr>
        <p:spPr>
          <a:xfrm>
            <a:off x="3424362" y="3402328"/>
            <a:ext cx="4326187" cy="1054251"/>
          </a:xfrm>
          <a:prstGeom prst="roundRect">
            <a:avLst/>
          </a:prstGeom>
          <a:gradFill>
            <a:gsLst>
              <a:gs pos="0">
                <a:schemeClr val="accent1">
                  <a:tint val="100000"/>
                  <a:shade val="100000"/>
                  <a:satMod val="130000"/>
                </a:schemeClr>
              </a:gs>
              <a:gs pos="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defTabSz="457189"/>
            <a:r>
              <a:rPr lang="en-US" sz="1400" b="1" dirty="0">
                <a:solidFill>
                  <a:prstClr val="black"/>
                </a:solidFill>
                <a:latin typeface="Calibri"/>
              </a:rPr>
              <a:t>7.2 Select Ensemble ML Model with Highest Prediction Accuracy</a:t>
            </a:r>
          </a:p>
          <a:p>
            <a:pPr defTabSz="457189"/>
            <a:r>
              <a:rPr lang="en-US" sz="1400" dirty="0">
                <a:solidFill>
                  <a:prstClr val="black"/>
                </a:solidFill>
                <a:latin typeface="Calibri"/>
              </a:rPr>
              <a:t>Compare the results of the ensemble ML runs against published research papers and confirm accuracy improvement.</a:t>
            </a:r>
          </a:p>
        </p:txBody>
      </p:sp>
    </p:spTree>
    <p:extLst>
      <p:ext uri="{BB962C8B-B14F-4D97-AF65-F5344CB8AC3E}">
        <p14:creationId xmlns:p14="http://schemas.microsoft.com/office/powerpoint/2010/main" val="29462461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12AF15C-2928-C946-AF44-578030B4A5C7}"/>
              </a:ext>
            </a:extLst>
          </p:cNvPr>
          <p:cNvGraphicFramePr>
            <a:graphicFrameLocks noGrp="1"/>
          </p:cNvGraphicFramePr>
          <p:nvPr>
            <p:ph idx="1"/>
          </p:nvPr>
        </p:nvGraphicFramePr>
        <p:xfrm>
          <a:off x="1011333" y="2406065"/>
          <a:ext cx="7205552" cy="1389475"/>
        </p:xfrm>
        <a:graphic>
          <a:graphicData uri="http://schemas.openxmlformats.org/drawingml/2006/table">
            <a:tbl>
              <a:tblPr>
                <a:tableStyleId>{46F890A9-2807-4EBB-B81D-B2AA78EC7F39}</a:tableStyleId>
              </a:tblPr>
              <a:tblGrid>
                <a:gridCol w="1513289">
                  <a:extLst>
                    <a:ext uri="{9D8B030D-6E8A-4147-A177-3AD203B41FA5}">
                      <a16:colId xmlns:a16="http://schemas.microsoft.com/office/drawing/2014/main" val="4043085832"/>
                    </a:ext>
                  </a:extLst>
                </a:gridCol>
                <a:gridCol w="5692263">
                  <a:extLst>
                    <a:ext uri="{9D8B030D-6E8A-4147-A177-3AD203B41FA5}">
                      <a16:colId xmlns:a16="http://schemas.microsoft.com/office/drawing/2014/main" val="1595140951"/>
                    </a:ext>
                  </a:extLst>
                </a:gridCol>
              </a:tblGrid>
              <a:tr h="273981">
                <a:tc>
                  <a:txBody>
                    <a:bodyPr/>
                    <a:lstStyle/>
                    <a:p>
                      <a:pPr algn="l" fontAlgn="t"/>
                      <a:r>
                        <a:rPr lang="en-US" sz="1200" dirty="0">
                          <a:effectLst/>
                        </a:rPr>
                        <a:t>1 author</a:t>
                      </a:r>
                    </a:p>
                  </a:txBody>
                  <a:tcPr marL="91101" marR="91101" marT="45551" marB="45551"/>
                </a:tc>
                <a:tc>
                  <a:txBody>
                    <a:bodyPr/>
                    <a:lstStyle/>
                    <a:p>
                      <a:pPr fontAlgn="t"/>
                      <a:r>
                        <a:rPr lang="en-US" sz="1200" dirty="0">
                          <a:effectLst/>
                        </a:rPr>
                        <a:t>(Taylor, 2018, p. 23)</a:t>
                      </a:r>
                    </a:p>
                  </a:txBody>
                  <a:tcPr marL="91101" marR="91101" marT="45551" marB="45551"/>
                </a:tc>
                <a:extLst>
                  <a:ext uri="{0D108BD9-81ED-4DB2-BD59-A6C34878D82A}">
                    <a16:rowId xmlns:a16="http://schemas.microsoft.com/office/drawing/2014/main" val="3898324175"/>
                  </a:ext>
                </a:extLst>
              </a:tr>
              <a:tr h="273981">
                <a:tc>
                  <a:txBody>
                    <a:bodyPr/>
                    <a:lstStyle/>
                    <a:p>
                      <a:pPr algn="l" fontAlgn="t"/>
                      <a:r>
                        <a:rPr lang="en-US" sz="1200" dirty="0">
                          <a:effectLst/>
                        </a:rPr>
                        <a:t>2 authors</a:t>
                      </a:r>
                    </a:p>
                  </a:txBody>
                  <a:tcPr marL="91101" marR="91101" marT="45551" marB="45551"/>
                </a:tc>
                <a:tc>
                  <a:txBody>
                    <a:bodyPr/>
                    <a:lstStyle/>
                    <a:p>
                      <a:pPr fontAlgn="t"/>
                      <a:r>
                        <a:rPr lang="en-US" sz="1200" dirty="0">
                          <a:effectLst/>
                        </a:rPr>
                        <a:t>(Taylor &amp; Kotler, 2018, p. 23)</a:t>
                      </a:r>
                    </a:p>
                  </a:txBody>
                  <a:tcPr marL="91101" marR="91101" marT="45551" marB="45551"/>
                </a:tc>
                <a:extLst>
                  <a:ext uri="{0D108BD9-81ED-4DB2-BD59-A6C34878D82A}">
                    <a16:rowId xmlns:a16="http://schemas.microsoft.com/office/drawing/2014/main" val="2573026158"/>
                  </a:ext>
                </a:extLst>
              </a:tr>
              <a:tr h="461623">
                <a:tc>
                  <a:txBody>
                    <a:bodyPr/>
                    <a:lstStyle/>
                    <a:p>
                      <a:pPr algn="l" fontAlgn="t"/>
                      <a:r>
                        <a:rPr lang="en-US" sz="1200">
                          <a:effectLst/>
                        </a:rPr>
                        <a:t>3–5 authors</a:t>
                      </a:r>
                    </a:p>
                  </a:txBody>
                  <a:tcPr marL="91101" marR="91101" marT="45551" marB="45551"/>
                </a:tc>
                <a:tc>
                  <a:txBody>
                    <a:bodyPr/>
                    <a:lstStyle/>
                    <a:p>
                      <a:pPr fontAlgn="t"/>
                      <a:r>
                        <a:rPr lang="en-US" sz="1200" dirty="0">
                          <a:effectLst/>
                        </a:rPr>
                        <a:t>First citation: (Taylor, Kotler, Johnson, &amp; Parker, 2018, p. 23)</a:t>
                      </a:r>
                    </a:p>
                    <a:p>
                      <a:pPr fontAlgn="t"/>
                      <a:r>
                        <a:rPr lang="en-US" sz="1200" dirty="0">
                          <a:effectLst/>
                        </a:rPr>
                        <a:t>Subsequent citations: (Taylor et al., 2018, p. 23)</a:t>
                      </a:r>
                    </a:p>
                  </a:txBody>
                  <a:tcPr marL="91101" marR="91101" marT="45551" marB="45551"/>
                </a:tc>
                <a:extLst>
                  <a:ext uri="{0D108BD9-81ED-4DB2-BD59-A6C34878D82A}">
                    <a16:rowId xmlns:a16="http://schemas.microsoft.com/office/drawing/2014/main" val="2516117376"/>
                  </a:ext>
                </a:extLst>
              </a:tr>
              <a:tr h="379893">
                <a:tc>
                  <a:txBody>
                    <a:bodyPr/>
                    <a:lstStyle/>
                    <a:p>
                      <a:pPr algn="l" fontAlgn="t"/>
                      <a:r>
                        <a:rPr lang="en-US" sz="1200" dirty="0">
                          <a:effectLst/>
                        </a:rPr>
                        <a:t>6+ authors</a:t>
                      </a:r>
                    </a:p>
                  </a:txBody>
                  <a:tcPr marL="91101" marR="91101" marT="45551" marB="45551"/>
                </a:tc>
                <a:tc>
                  <a:txBody>
                    <a:bodyPr/>
                    <a:lstStyle/>
                    <a:p>
                      <a:pPr fontAlgn="t"/>
                      <a:r>
                        <a:rPr lang="en-US" sz="1200" dirty="0">
                          <a:effectLst/>
                        </a:rPr>
                        <a:t>(Taylor et al., 2018, p. 23)</a:t>
                      </a:r>
                    </a:p>
                  </a:txBody>
                  <a:tcPr marL="91101" marR="91101" marT="45551" marB="45551"/>
                </a:tc>
                <a:extLst>
                  <a:ext uri="{0D108BD9-81ED-4DB2-BD59-A6C34878D82A}">
                    <a16:rowId xmlns:a16="http://schemas.microsoft.com/office/drawing/2014/main" val="1875433718"/>
                  </a:ext>
                </a:extLst>
              </a:tr>
            </a:tbl>
          </a:graphicData>
        </a:graphic>
      </p:graphicFrame>
      <p:sp>
        <p:nvSpPr>
          <p:cNvPr id="3" name="Title 2">
            <a:extLst>
              <a:ext uri="{FF2B5EF4-FFF2-40B4-BE49-F238E27FC236}">
                <a16:creationId xmlns:a16="http://schemas.microsoft.com/office/drawing/2014/main" id="{B4CF8918-444B-B243-AC5F-00C1F765E8BC}"/>
              </a:ext>
            </a:extLst>
          </p:cNvPr>
          <p:cNvSpPr>
            <a:spLocks noGrp="1"/>
          </p:cNvSpPr>
          <p:nvPr>
            <p:ph type="title"/>
          </p:nvPr>
        </p:nvSpPr>
        <p:spPr>
          <a:xfrm>
            <a:off x="589548" y="270706"/>
            <a:ext cx="7756263" cy="646331"/>
          </a:xfrm>
        </p:spPr>
        <p:txBody>
          <a:bodyPr/>
          <a:lstStyle/>
          <a:p>
            <a:r>
              <a:rPr lang="en-US" dirty="0"/>
              <a:t>APA Guidelines</a:t>
            </a:r>
            <a:r>
              <a:rPr lang="en-US" baseline="30000" dirty="0"/>
              <a:t>(*)</a:t>
            </a:r>
            <a:br>
              <a:rPr lang="en-US" dirty="0"/>
            </a:br>
            <a:endParaRPr lang="en-US" dirty="0"/>
          </a:p>
        </p:txBody>
      </p:sp>
      <p:sp>
        <p:nvSpPr>
          <p:cNvPr id="5" name="Rectangle 4">
            <a:extLst>
              <a:ext uri="{FF2B5EF4-FFF2-40B4-BE49-F238E27FC236}">
                <a16:creationId xmlns:a16="http://schemas.microsoft.com/office/drawing/2014/main" id="{2EA5A575-9B03-D04F-A685-CC8E2DC92E9F}"/>
              </a:ext>
            </a:extLst>
          </p:cNvPr>
          <p:cNvSpPr/>
          <p:nvPr/>
        </p:nvSpPr>
        <p:spPr>
          <a:xfrm>
            <a:off x="589550" y="1010063"/>
            <a:ext cx="7756263" cy="646331"/>
          </a:xfrm>
          <a:prstGeom prst="rect">
            <a:avLst/>
          </a:prstGeom>
        </p:spPr>
        <p:txBody>
          <a:bodyPr wrap="square">
            <a:spAutoFit/>
          </a:bodyPr>
          <a:lstStyle/>
          <a:p>
            <a:pPr marL="285744" indent="-285744" defTabSz="457189">
              <a:buFont typeface="Arial" panose="020B0604020202020204" pitchFamily="34" charset="0"/>
              <a:buChar char="•"/>
            </a:pPr>
            <a:r>
              <a:rPr lang="en-US" sz="1200" dirty="0">
                <a:solidFill>
                  <a:prstClr val="black"/>
                </a:solidFill>
                <a:latin typeface="Calibri"/>
              </a:rPr>
              <a:t>Source citation consists of:</a:t>
            </a:r>
          </a:p>
          <a:p>
            <a:pPr marL="742932" lvl="1" indent="-285744" defTabSz="457189">
              <a:buFont typeface="Arial" panose="020B0604020202020204" pitchFamily="34" charset="0"/>
              <a:buChar char="•"/>
            </a:pPr>
            <a:r>
              <a:rPr lang="en-US" sz="1200" dirty="0">
                <a:solidFill>
                  <a:prstClr val="black"/>
                </a:solidFill>
                <a:latin typeface="Calibri"/>
              </a:rPr>
              <a:t>A brief </a:t>
            </a:r>
            <a:r>
              <a:rPr lang="en-US" sz="1200" b="1" dirty="0">
                <a:solidFill>
                  <a:prstClr val="black"/>
                </a:solidFill>
                <a:latin typeface="Calibri"/>
              </a:rPr>
              <a:t>parenthetical citation</a:t>
            </a:r>
            <a:r>
              <a:rPr lang="en-US" sz="1200" dirty="0">
                <a:solidFill>
                  <a:prstClr val="black"/>
                </a:solidFill>
                <a:latin typeface="Calibri"/>
              </a:rPr>
              <a:t> in the text</a:t>
            </a:r>
          </a:p>
          <a:p>
            <a:pPr marL="742932" lvl="1" indent="-285744" defTabSz="457189">
              <a:buFont typeface="Arial" panose="020B0604020202020204" pitchFamily="34" charset="0"/>
              <a:buChar char="•"/>
            </a:pPr>
            <a:r>
              <a:rPr lang="en-US" sz="1200" dirty="0">
                <a:solidFill>
                  <a:prstClr val="black"/>
                </a:solidFill>
                <a:latin typeface="Calibri"/>
              </a:rPr>
              <a:t>A</a:t>
            </a:r>
            <a:r>
              <a:rPr lang="en-US" sz="1200" b="1" dirty="0">
                <a:solidFill>
                  <a:prstClr val="black"/>
                </a:solidFill>
                <a:latin typeface="Calibri"/>
              </a:rPr>
              <a:t> full reference</a:t>
            </a:r>
            <a:r>
              <a:rPr lang="en-US" sz="1200" dirty="0">
                <a:solidFill>
                  <a:prstClr val="black"/>
                </a:solidFill>
                <a:latin typeface="Calibri"/>
              </a:rPr>
              <a:t> at the end of the paper</a:t>
            </a:r>
          </a:p>
        </p:txBody>
      </p:sp>
      <p:sp>
        <p:nvSpPr>
          <p:cNvPr id="8" name="Rectangle 7">
            <a:extLst>
              <a:ext uri="{FF2B5EF4-FFF2-40B4-BE49-F238E27FC236}">
                <a16:creationId xmlns:a16="http://schemas.microsoft.com/office/drawing/2014/main" id="{D36C3350-6B7B-6C45-BDCA-49C47BCBCE28}"/>
              </a:ext>
            </a:extLst>
          </p:cNvPr>
          <p:cNvSpPr/>
          <p:nvPr/>
        </p:nvSpPr>
        <p:spPr>
          <a:xfrm>
            <a:off x="688494" y="1717740"/>
            <a:ext cx="5516575" cy="954107"/>
          </a:xfrm>
          <a:prstGeom prst="rect">
            <a:avLst/>
          </a:prstGeom>
        </p:spPr>
        <p:txBody>
          <a:bodyPr wrap="none">
            <a:spAutoFit/>
          </a:bodyPr>
          <a:lstStyle/>
          <a:p>
            <a:pPr defTabSz="457189"/>
            <a:r>
              <a:rPr lang="en-US" sz="1400" b="1" u="sng" dirty="0">
                <a:solidFill>
                  <a:srgbClr val="0070C0"/>
                </a:solidFill>
                <a:latin typeface="Calibri"/>
              </a:rPr>
              <a:t>APA In-text Citations</a:t>
            </a:r>
          </a:p>
          <a:p>
            <a:pPr marL="285744" indent="-285744" defTabSz="457189">
              <a:buFont typeface="Arial" panose="020B0604020202020204" pitchFamily="34" charset="0"/>
              <a:buChar char="•"/>
            </a:pPr>
            <a:r>
              <a:rPr lang="en-US" sz="1200" dirty="0">
                <a:solidFill>
                  <a:prstClr val="black"/>
                </a:solidFill>
                <a:latin typeface="Calibri"/>
              </a:rPr>
              <a:t>An APA in-text citation includes the author’s last name and the publication year.</a:t>
            </a:r>
          </a:p>
          <a:p>
            <a:pPr marL="285744" indent="-285744" defTabSz="457189">
              <a:buFont typeface="Arial" panose="020B0604020202020204" pitchFamily="34" charset="0"/>
              <a:buChar char="•"/>
            </a:pPr>
            <a:r>
              <a:rPr lang="en-US" sz="1200" dirty="0">
                <a:solidFill>
                  <a:prstClr val="black"/>
                </a:solidFill>
                <a:latin typeface="Calibri"/>
              </a:rPr>
              <a:t>If you’re quoting or paraphrasing a specific passage, you also add a page number.</a:t>
            </a:r>
          </a:p>
          <a:p>
            <a:pPr defTabSz="457189"/>
            <a:endParaRPr lang="en-US" b="1" dirty="0">
              <a:solidFill>
                <a:prstClr val="black"/>
              </a:solidFill>
              <a:latin typeface="Calibri"/>
            </a:endParaRPr>
          </a:p>
        </p:txBody>
      </p:sp>
      <p:sp>
        <p:nvSpPr>
          <p:cNvPr id="9" name="Rectangle 8">
            <a:extLst>
              <a:ext uri="{FF2B5EF4-FFF2-40B4-BE49-F238E27FC236}">
                <a16:creationId xmlns:a16="http://schemas.microsoft.com/office/drawing/2014/main" id="{3418D132-D12B-5948-8EB4-3BB4107E719F}"/>
              </a:ext>
            </a:extLst>
          </p:cNvPr>
          <p:cNvSpPr/>
          <p:nvPr/>
        </p:nvSpPr>
        <p:spPr>
          <a:xfrm>
            <a:off x="589547" y="3840156"/>
            <a:ext cx="8049127" cy="1415772"/>
          </a:xfrm>
          <a:prstGeom prst="rect">
            <a:avLst/>
          </a:prstGeom>
        </p:spPr>
        <p:txBody>
          <a:bodyPr wrap="square">
            <a:spAutoFit/>
          </a:bodyPr>
          <a:lstStyle/>
          <a:p>
            <a:pPr defTabSz="457189"/>
            <a:r>
              <a:rPr lang="en-US" sz="1400" b="1" u="sng" dirty="0">
                <a:solidFill>
                  <a:srgbClr val="0070C0"/>
                </a:solidFill>
                <a:latin typeface="Circular-Bold"/>
              </a:rPr>
              <a:t>APA Reference List</a:t>
            </a:r>
          </a:p>
          <a:p>
            <a:pPr lvl="1" defTabSz="457189"/>
            <a:r>
              <a:rPr lang="en-US" sz="1200" dirty="0">
                <a:solidFill>
                  <a:prstClr val="black"/>
                </a:solidFill>
                <a:latin typeface="Calibri"/>
              </a:rPr>
              <a:t>Smith, T. (2019). </a:t>
            </a:r>
            <a:r>
              <a:rPr lang="en-US" sz="1200" i="1" dirty="0">
                <a:solidFill>
                  <a:prstClr val="black"/>
                </a:solidFill>
                <a:latin typeface="Calibri"/>
              </a:rPr>
              <a:t>Citing sources and referencing: A quick guide</a:t>
            </a:r>
            <a:r>
              <a:rPr lang="en-US" sz="1200" dirty="0">
                <a:solidFill>
                  <a:prstClr val="black"/>
                </a:solidFill>
                <a:latin typeface="Calibri"/>
              </a:rPr>
              <a:t>. (J. M. Taylor, Ed.) (2nd ed.). Amsterdam, The Netherlands: </a:t>
            </a:r>
            <a:r>
              <a:rPr lang="en-US" sz="1200" dirty="0" err="1">
                <a:solidFill>
                  <a:prstClr val="black"/>
                </a:solidFill>
                <a:latin typeface="Calibri"/>
              </a:rPr>
              <a:t>Scribbr</a:t>
            </a:r>
            <a:r>
              <a:rPr lang="en-US" sz="1200" dirty="0">
                <a:solidFill>
                  <a:prstClr val="black"/>
                </a:solidFill>
                <a:latin typeface="Calibri"/>
              </a:rPr>
              <a:t>.</a:t>
            </a:r>
          </a:p>
          <a:p>
            <a:pPr defTabSz="457189"/>
            <a:r>
              <a:rPr lang="en-US" sz="1200" b="1" i="1" dirty="0">
                <a:solidFill>
                  <a:prstClr val="black"/>
                </a:solidFill>
                <a:latin typeface="Calibri"/>
              </a:rPr>
              <a:t>In-text citation</a:t>
            </a:r>
          </a:p>
          <a:p>
            <a:pPr defTabSz="457189"/>
            <a:r>
              <a:rPr lang="en-US" sz="1200" i="1" dirty="0">
                <a:solidFill>
                  <a:prstClr val="black"/>
                </a:solidFill>
                <a:latin typeface="Calibri"/>
              </a:rPr>
              <a:t>According to new research (Smith, 2019, pp. 11–12) …</a:t>
            </a:r>
          </a:p>
          <a:p>
            <a:pPr defTabSz="457189"/>
            <a:r>
              <a:rPr lang="en-US" sz="1200" i="1" dirty="0">
                <a:solidFill>
                  <a:prstClr val="black"/>
                </a:solidFill>
                <a:latin typeface="Calibri"/>
              </a:rPr>
              <a:t>As mentioned before (Smith, 2019, pp. 11–12) …</a:t>
            </a:r>
          </a:p>
          <a:p>
            <a:pPr defTabSz="457189"/>
            <a:r>
              <a:rPr lang="en-US" sz="1200" i="1" dirty="0">
                <a:solidFill>
                  <a:prstClr val="black"/>
                </a:solidFill>
                <a:latin typeface="Calibri"/>
              </a:rPr>
              <a:t>(See Smith, 2019)</a:t>
            </a:r>
          </a:p>
        </p:txBody>
      </p:sp>
      <p:sp>
        <p:nvSpPr>
          <p:cNvPr id="10" name="Rectangle 9">
            <a:extLst>
              <a:ext uri="{FF2B5EF4-FFF2-40B4-BE49-F238E27FC236}">
                <a16:creationId xmlns:a16="http://schemas.microsoft.com/office/drawing/2014/main" id="{63E9D0AA-9634-6F42-84A1-DE21F60B0DDF}"/>
              </a:ext>
            </a:extLst>
          </p:cNvPr>
          <p:cNvSpPr/>
          <p:nvPr/>
        </p:nvSpPr>
        <p:spPr>
          <a:xfrm>
            <a:off x="505328" y="5280086"/>
            <a:ext cx="4572000" cy="254044"/>
          </a:xfrm>
          <a:prstGeom prst="rect">
            <a:avLst/>
          </a:prstGeom>
        </p:spPr>
        <p:txBody>
          <a:bodyPr>
            <a:spAutoFit/>
          </a:bodyPr>
          <a:lstStyle/>
          <a:p>
            <a:pPr defTabSz="457189"/>
            <a:r>
              <a:rPr lang="en-US" sz="1051" dirty="0">
                <a:solidFill>
                  <a:prstClr val="black"/>
                </a:solidFill>
                <a:latin typeface="Calibri"/>
              </a:rPr>
              <a:t>* https://</a:t>
            </a:r>
            <a:r>
              <a:rPr lang="en-US" sz="1051" dirty="0" err="1">
                <a:solidFill>
                  <a:prstClr val="black"/>
                </a:solidFill>
                <a:latin typeface="Calibri"/>
              </a:rPr>
              <a:t>www.scribbr.com</a:t>
            </a:r>
            <a:r>
              <a:rPr lang="en-US" sz="1051" dirty="0">
                <a:solidFill>
                  <a:prstClr val="black"/>
                </a:solidFill>
                <a:latin typeface="Calibri"/>
              </a:rPr>
              <a:t>/citing-sources/</a:t>
            </a:r>
            <a:r>
              <a:rPr lang="en-US" sz="1051" dirty="0" err="1">
                <a:solidFill>
                  <a:prstClr val="black"/>
                </a:solidFill>
                <a:latin typeface="Calibri"/>
              </a:rPr>
              <a:t>apa</a:t>
            </a:r>
            <a:r>
              <a:rPr lang="en-US" sz="1051" dirty="0">
                <a:solidFill>
                  <a:prstClr val="black"/>
                </a:solidFill>
                <a:latin typeface="Calibri"/>
              </a:rPr>
              <a:t>-vs-</a:t>
            </a:r>
            <a:r>
              <a:rPr lang="en-US" sz="1051" dirty="0" err="1">
                <a:solidFill>
                  <a:prstClr val="black"/>
                </a:solidFill>
                <a:latin typeface="Calibri"/>
              </a:rPr>
              <a:t>mla</a:t>
            </a:r>
            <a:r>
              <a:rPr lang="en-US" sz="1051" dirty="0">
                <a:solidFill>
                  <a:prstClr val="black"/>
                </a:solidFill>
                <a:latin typeface="Calibri"/>
              </a:rPr>
              <a:t>/</a:t>
            </a:r>
          </a:p>
        </p:txBody>
      </p:sp>
    </p:spTree>
    <p:extLst>
      <p:ext uri="{BB962C8B-B14F-4D97-AF65-F5344CB8AC3E}">
        <p14:creationId xmlns:p14="http://schemas.microsoft.com/office/powerpoint/2010/main" val="40887977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0483D-2CAD-1F49-9D21-49246DE3CD4A}"/>
              </a:ext>
            </a:extLst>
          </p:cNvPr>
          <p:cNvSpPr>
            <a:spLocks noGrp="1"/>
          </p:cNvSpPr>
          <p:nvPr>
            <p:ph type="ctrTitle"/>
          </p:nvPr>
        </p:nvSpPr>
        <p:spPr>
          <a:xfrm>
            <a:off x="-1272953" y="2351315"/>
            <a:ext cx="7392144" cy="1259669"/>
          </a:xfrm>
        </p:spPr>
        <p:txBody>
          <a:bodyPr>
            <a:normAutofit fontScale="90000"/>
          </a:bodyPr>
          <a:lstStyle/>
          <a:p>
            <a:r>
              <a:rPr lang="en-US" dirty="0"/>
              <a:t>Appendix B</a:t>
            </a:r>
            <a:br>
              <a:rPr lang="en-US" dirty="0"/>
            </a:br>
            <a:r>
              <a:rPr lang="en-US" dirty="0"/>
              <a:t>Chapter Guidelines</a:t>
            </a:r>
            <a:br>
              <a:rPr lang="en-US" dirty="0"/>
            </a:br>
            <a:endParaRPr lang="en-US" i="1" dirty="0"/>
          </a:p>
        </p:txBody>
      </p:sp>
      <p:pic>
        <p:nvPicPr>
          <p:cNvPr id="7" name="Picture 6" descr="A close up of a logo&#10;&#10;Description automatically generated">
            <a:extLst>
              <a:ext uri="{FF2B5EF4-FFF2-40B4-BE49-F238E27FC236}">
                <a16:creationId xmlns:a16="http://schemas.microsoft.com/office/drawing/2014/main" id="{29346F4C-AAE4-7D20-CC82-EAFE0C375C8B}"/>
              </a:ext>
            </a:extLst>
          </p:cNvPr>
          <p:cNvPicPr>
            <a:picLocks noChangeAspect="1"/>
          </p:cNvPicPr>
          <p:nvPr/>
        </p:nvPicPr>
        <p:blipFill rotWithShape="1">
          <a:blip r:embed="rId2"/>
          <a:srcRect t="81632"/>
          <a:stretch/>
        </p:blipFill>
        <p:spPr>
          <a:xfrm>
            <a:off x="-1524000" y="5598332"/>
            <a:ext cx="12192000" cy="1259669"/>
          </a:xfrm>
          <a:prstGeom prst="rect">
            <a:avLst/>
          </a:prstGeom>
        </p:spPr>
      </p:pic>
    </p:spTree>
    <p:extLst>
      <p:ext uri="{BB962C8B-B14F-4D97-AF65-F5344CB8AC3E}">
        <p14:creationId xmlns:p14="http://schemas.microsoft.com/office/powerpoint/2010/main" val="41886734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EE026CD-6148-7044-BDE5-31B8863A5616}"/>
              </a:ext>
            </a:extLst>
          </p:cNvPr>
          <p:cNvSpPr>
            <a:spLocks noGrp="1"/>
          </p:cNvSpPr>
          <p:nvPr>
            <p:ph idx="13"/>
          </p:nvPr>
        </p:nvSpPr>
        <p:spPr>
          <a:xfrm>
            <a:off x="-1364973" y="1192698"/>
            <a:ext cx="11847444" cy="4303643"/>
          </a:xfrm>
        </p:spPr>
        <p:txBody>
          <a:bodyPr>
            <a:normAutofit/>
          </a:bodyPr>
          <a:lstStyle/>
          <a:p>
            <a:pPr marL="168270" indent="-168270">
              <a:lnSpc>
                <a:spcPct val="100000"/>
              </a:lnSpc>
              <a:buFont typeface="Arial" panose="020B0604020202020204" pitchFamily="34" charset="0"/>
              <a:buChar char="•"/>
            </a:pPr>
            <a:r>
              <a:rPr lang="en-US" sz="2200" b="1" dirty="0"/>
              <a:t>Chapter 1 Introduction </a:t>
            </a:r>
            <a:r>
              <a:rPr lang="en-US" sz="2200" dirty="0"/>
              <a:t>(5 pages)</a:t>
            </a:r>
          </a:p>
          <a:p>
            <a:pPr lvl="1" indent="0">
              <a:lnSpc>
                <a:spcPct val="100000"/>
              </a:lnSpc>
              <a:buNone/>
            </a:pPr>
            <a:r>
              <a:rPr lang="en-US" sz="2000" dirty="0"/>
              <a:t>Should answer:</a:t>
            </a:r>
          </a:p>
          <a:p>
            <a:pPr marL="861992" lvl="1" indent="-176209">
              <a:lnSpc>
                <a:spcPct val="100000"/>
              </a:lnSpc>
            </a:pPr>
            <a:r>
              <a:rPr lang="en-US" sz="2000" dirty="0"/>
              <a:t>What are you doing?</a:t>
            </a:r>
          </a:p>
          <a:p>
            <a:pPr marL="861992" lvl="1" indent="-176209">
              <a:lnSpc>
                <a:spcPct val="100000"/>
              </a:lnSpc>
            </a:pPr>
            <a:r>
              <a:rPr lang="en-US" sz="2000" dirty="0"/>
              <a:t>Why is it important?</a:t>
            </a:r>
          </a:p>
          <a:p>
            <a:pPr marL="861992" lvl="1" indent="-176209">
              <a:lnSpc>
                <a:spcPct val="100000"/>
              </a:lnSpc>
            </a:pPr>
            <a:r>
              <a:rPr lang="en-US" sz="2000" dirty="0"/>
              <a:t>What have others done?</a:t>
            </a:r>
          </a:p>
          <a:p>
            <a:pPr marL="861992" lvl="1" indent="-176209">
              <a:lnSpc>
                <a:spcPct val="100000"/>
              </a:lnSpc>
            </a:pPr>
            <a:r>
              <a:rPr lang="en-US" sz="2000" dirty="0"/>
              <a:t>What are you doing that’s different or better?</a:t>
            </a:r>
          </a:p>
          <a:p>
            <a:pPr marL="861992" lvl="1" indent="-176209">
              <a:lnSpc>
                <a:spcPct val="100000"/>
              </a:lnSpc>
            </a:pPr>
            <a:r>
              <a:rPr lang="en-US" sz="2000" dirty="0"/>
              <a:t>What do you hope to achieve?</a:t>
            </a:r>
          </a:p>
          <a:p>
            <a:pPr marL="168270" indent="-168270">
              <a:lnSpc>
                <a:spcPct val="100000"/>
              </a:lnSpc>
              <a:buFont typeface="Arial" panose="020B0604020202020204" pitchFamily="34" charset="0"/>
              <a:buChar char="•"/>
            </a:pPr>
            <a:r>
              <a:rPr lang="en-US" sz="2000" dirty="0"/>
              <a:t> </a:t>
            </a:r>
            <a:r>
              <a:rPr lang="en-US" sz="2200" b="1" dirty="0"/>
              <a:t>Chapter 2 Literature Review </a:t>
            </a:r>
            <a:r>
              <a:rPr lang="en-US" sz="2200" dirty="0"/>
              <a:t>(25-30 pages)</a:t>
            </a:r>
          </a:p>
          <a:p>
            <a:pPr marL="861992" lvl="1" indent="-176209">
              <a:lnSpc>
                <a:spcPct val="100000"/>
              </a:lnSpc>
            </a:pPr>
            <a:r>
              <a:rPr lang="en-US" sz="2000" dirty="0"/>
              <a:t>Should be a comparing and contrasting of the work done on the subject to date. </a:t>
            </a:r>
          </a:p>
          <a:p>
            <a:pPr marL="861992" lvl="1" indent="-176209">
              <a:lnSpc>
                <a:spcPct val="100000"/>
              </a:lnSpc>
            </a:pPr>
            <a:r>
              <a:rPr lang="en-US" sz="2000" dirty="0"/>
              <a:t>Should be well organized and easy to follow</a:t>
            </a:r>
          </a:p>
          <a:p>
            <a:pPr marL="861992" lvl="1" indent="-176209">
              <a:lnSpc>
                <a:spcPct val="100000"/>
              </a:lnSpc>
            </a:pPr>
            <a:r>
              <a:rPr lang="en-US" sz="2000" dirty="0"/>
              <a:t>This should be based on 40+ references</a:t>
            </a:r>
          </a:p>
        </p:txBody>
      </p:sp>
      <p:sp>
        <p:nvSpPr>
          <p:cNvPr id="3" name="Title 2">
            <a:extLst>
              <a:ext uri="{FF2B5EF4-FFF2-40B4-BE49-F238E27FC236}">
                <a16:creationId xmlns:a16="http://schemas.microsoft.com/office/drawing/2014/main" id="{85470A73-DDBC-DF4B-9B9F-9D6664B56EA3}"/>
              </a:ext>
            </a:extLst>
          </p:cNvPr>
          <p:cNvSpPr>
            <a:spLocks noGrp="1"/>
          </p:cNvSpPr>
          <p:nvPr>
            <p:ph type="title"/>
          </p:nvPr>
        </p:nvSpPr>
        <p:spPr>
          <a:xfrm>
            <a:off x="-685798" y="46418"/>
            <a:ext cx="10499463" cy="1054251"/>
          </a:xfrm>
        </p:spPr>
        <p:txBody>
          <a:bodyPr>
            <a:normAutofit/>
          </a:bodyPr>
          <a:lstStyle/>
          <a:p>
            <a:pPr algn="ctr"/>
            <a:r>
              <a:rPr lang="en-US" dirty="0"/>
              <a:t>General Chapter Guidelines</a:t>
            </a:r>
          </a:p>
        </p:txBody>
      </p:sp>
    </p:spTree>
    <p:extLst>
      <p:ext uri="{BB962C8B-B14F-4D97-AF65-F5344CB8AC3E}">
        <p14:creationId xmlns:p14="http://schemas.microsoft.com/office/powerpoint/2010/main" val="10066533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EE026CD-6148-7044-BDE5-31B8863A5616}"/>
              </a:ext>
            </a:extLst>
          </p:cNvPr>
          <p:cNvSpPr>
            <a:spLocks noGrp="1"/>
          </p:cNvSpPr>
          <p:nvPr>
            <p:ph idx="13"/>
          </p:nvPr>
        </p:nvSpPr>
        <p:spPr>
          <a:xfrm>
            <a:off x="-1523999" y="1197667"/>
            <a:ext cx="11847444" cy="4462669"/>
          </a:xfrm>
        </p:spPr>
        <p:txBody>
          <a:bodyPr>
            <a:noAutofit/>
          </a:bodyPr>
          <a:lstStyle/>
          <a:p>
            <a:pPr marL="168270" indent="-168270">
              <a:lnSpc>
                <a:spcPct val="100000"/>
              </a:lnSpc>
              <a:buFont typeface="Arial" panose="020B0604020202020204" pitchFamily="34" charset="0"/>
              <a:buChar char="•"/>
            </a:pPr>
            <a:r>
              <a:rPr lang="en-US" sz="2200" b="1" dirty="0"/>
              <a:t>Chapter 3 Methodology </a:t>
            </a:r>
            <a:r>
              <a:rPr lang="en-US" sz="2200" dirty="0"/>
              <a:t>(25-30 pages) </a:t>
            </a:r>
          </a:p>
          <a:p>
            <a:pPr marL="0" algn="ctr">
              <a:lnSpc>
                <a:spcPct val="100000"/>
              </a:lnSpc>
            </a:pPr>
            <a:r>
              <a:rPr lang="en-US" sz="2200" dirty="0"/>
              <a:t> </a:t>
            </a:r>
            <a:r>
              <a:rPr lang="en-US" sz="2000" b="1" dirty="0">
                <a:solidFill>
                  <a:srgbClr val="FF0000"/>
                </a:solidFill>
              </a:rPr>
              <a:t>No qualitative research methods (survey, grounded theory, etc.).</a:t>
            </a:r>
          </a:p>
          <a:p>
            <a:pPr marL="0" algn="ctr">
              <a:lnSpc>
                <a:spcPct val="100000"/>
              </a:lnSpc>
            </a:pPr>
            <a:r>
              <a:rPr lang="en-US" sz="2000" b="1" dirty="0">
                <a:solidFill>
                  <a:srgbClr val="FF0000"/>
                </a:solidFill>
              </a:rPr>
              <a:t> No method that requires the IRB</a:t>
            </a:r>
          </a:p>
          <a:p>
            <a:pPr marL="861992" lvl="1" indent="-176209">
              <a:lnSpc>
                <a:spcPct val="100000"/>
              </a:lnSpc>
            </a:pPr>
            <a:r>
              <a:rPr lang="en-US" sz="2000" dirty="0"/>
              <a:t>Describe any data, data manipulation, and data cleaning used</a:t>
            </a:r>
          </a:p>
          <a:p>
            <a:pPr marL="861992" lvl="1" indent="-176209">
              <a:lnSpc>
                <a:spcPct val="100000"/>
              </a:lnSpc>
            </a:pPr>
            <a:r>
              <a:rPr lang="en-US" sz="2000" dirty="0"/>
              <a:t>Explain the methodology with its strengths and weaknesses</a:t>
            </a:r>
          </a:p>
          <a:p>
            <a:pPr marL="861992" lvl="1" indent="-176209">
              <a:lnSpc>
                <a:spcPct val="100000"/>
              </a:lnSpc>
            </a:pPr>
            <a:r>
              <a:rPr lang="en-US" sz="2000" dirty="0"/>
              <a:t>Explain any variation of the methodology required to address the problem in the praxis</a:t>
            </a:r>
          </a:p>
          <a:p>
            <a:pPr marL="168270" indent="-168270">
              <a:lnSpc>
                <a:spcPct val="100000"/>
              </a:lnSpc>
              <a:buFont typeface="Arial" panose="020B0604020202020204" pitchFamily="34" charset="0"/>
              <a:buChar char="•"/>
            </a:pPr>
            <a:r>
              <a:rPr lang="en-US" sz="2200" b="1" dirty="0"/>
              <a:t>Chapter 4 Results </a:t>
            </a:r>
            <a:r>
              <a:rPr lang="en-US" sz="2200" dirty="0"/>
              <a:t>(25-30 pages)</a:t>
            </a:r>
          </a:p>
          <a:p>
            <a:pPr marL="861992" lvl="1" indent="-176209">
              <a:lnSpc>
                <a:spcPct val="100000"/>
              </a:lnSpc>
            </a:pPr>
            <a:r>
              <a:rPr lang="en-US" sz="2000" dirty="0"/>
              <a:t>Using the results from the methodology, lead the reader through the proof of the research hypotheses</a:t>
            </a:r>
          </a:p>
          <a:p>
            <a:pPr marL="861992" lvl="1" indent="-176209">
              <a:lnSpc>
                <a:spcPct val="100000"/>
              </a:lnSpc>
            </a:pPr>
            <a:r>
              <a:rPr lang="en-US" sz="2000" dirty="0"/>
              <a:t>Clearly state all findings using tables and graphics</a:t>
            </a:r>
          </a:p>
        </p:txBody>
      </p:sp>
      <p:sp>
        <p:nvSpPr>
          <p:cNvPr id="3" name="Title 2">
            <a:extLst>
              <a:ext uri="{FF2B5EF4-FFF2-40B4-BE49-F238E27FC236}">
                <a16:creationId xmlns:a16="http://schemas.microsoft.com/office/drawing/2014/main" id="{85470A73-DDBC-DF4B-9B9F-9D6664B56EA3}"/>
              </a:ext>
            </a:extLst>
          </p:cNvPr>
          <p:cNvSpPr>
            <a:spLocks noGrp="1"/>
          </p:cNvSpPr>
          <p:nvPr>
            <p:ph type="title"/>
          </p:nvPr>
        </p:nvSpPr>
        <p:spPr>
          <a:xfrm>
            <a:off x="-685798" y="46418"/>
            <a:ext cx="10499463" cy="1054251"/>
          </a:xfrm>
        </p:spPr>
        <p:txBody>
          <a:bodyPr>
            <a:normAutofit/>
          </a:bodyPr>
          <a:lstStyle/>
          <a:p>
            <a:pPr algn="ctr"/>
            <a:r>
              <a:rPr lang="en-US" dirty="0"/>
              <a:t>General Chapter Guidelines</a:t>
            </a:r>
          </a:p>
        </p:txBody>
      </p:sp>
    </p:spTree>
    <p:extLst>
      <p:ext uri="{BB962C8B-B14F-4D97-AF65-F5344CB8AC3E}">
        <p14:creationId xmlns:p14="http://schemas.microsoft.com/office/powerpoint/2010/main" val="37887867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EE026CD-6148-7044-BDE5-31B8863A5616}"/>
              </a:ext>
            </a:extLst>
          </p:cNvPr>
          <p:cNvSpPr>
            <a:spLocks noGrp="1"/>
          </p:cNvSpPr>
          <p:nvPr>
            <p:ph idx="13"/>
          </p:nvPr>
        </p:nvSpPr>
        <p:spPr>
          <a:xfrm>
            <a:off x="-1523999" y="1197667"/>
            <a:ext cx="11847444" cy="4462669"/>
          </a:xfrm>
        </p:spPr>
        <p:txBody>
          <a:bodyPr>
            <a:noAutofit/>
          </a:bodyPr>
          <a:lstStyle/>
          <a:p>
            <a:pPr marL="168270" indent="-168270">
              <a:lnSpc>
                <a:spcPct val="100000"/>
              </a:lnSpc>
              <a:buFont typeface="Arial" panose="020B0604020202020204" pitchFamily="34" charset="0"/>
              <a:buChar char="•"/>
            </a:pPr>
            <a:r>
              <a:rPr lang="en-US" sz="2200" b="1" dirty="0"/>
              <a:t>Chapter 5 Conclusions </a:t>
            </a:r>
            <a:r>
              <a:rPr lang="en-US" sz="2200" dirty="0"/>
              <a:t>(~5 pages)</a:t>
            </a:r>
          </a:p>
          <a:p>
            <a:pPr marL="861992" lvl="1" indent="-176209">
              <a:lnSpc>
                <a:spcPct val="100000"/>
              </a:lnSpc>
            </a:pPr>
            <a:r>
              <a:rPr lang="en-US" sz="2000" dirty="0"/>
              <a:t>Discuss the results of proving the research hypotheses</a:t>
            </a:r>
          </a:p>
          <a:p>
            <a:pPr marL="861992" lvl="1" indent="-176209">
              <a:lnSpc>
                <a:spcPct val="100000"/>
              </a:lnSpc>
            </a:pPr>
            <a:r>
              <a:rPr lang="en-US" sz="2000" dirty="0"/>
              <a:t>Clearly state any weakness or limitation in the analysis</a:t>
            </a:r>
          </a:p>
          <a:p>
            <a:pPr marL="861992" lvl="1" indent="-176209">
              <a:lnSpc>
                <a:spcPct val="100000"/>
              </a:lnSpc>
            </a:pPr>
            <a:r>
              <a:rPr lang="en-US" sz="2000" dirty="0"/>
              <a:t>Clearly state the scope of the study and its implications</a:t>
            </a:r>
          </a:p>
          <a:p>
            <a:pPr marL="861992" lvl="1" indent="-176209">
              <a:lnSpc>
                <a:spcPct val="100000"/>
              </a:lnSpc>
            </a:pPr>
            <a:r>
              <a:rPr lang="en-US" sz="2000" dirty="0"/>
              <a:t>Provide a roadmap for future research</a:t>
            </a:r>
          </a:p>
          <a:p>
            <a:pPr marL="168270" indent="-168270">
              <a:lnSpc>
                <a:spcPct val="100000"/>
              </a:lnSpc>
              <a:buFont typeface="Arial" panose="020B0604020202020204" pitchFamily="34" charset="0"/>
              <a:buChar char="•"/>
            </a:pPr>
            <a:r>
              <a:rPr lang="en-US" sz="2200" b="1" dirty="0"/>
              <a:t>References</a:t>
            </a:r>
            <a:r>
              <a:rPr lang="en-US" sz="2200" dirty="0"/>
              <a:t> (5-10 pages)</a:t>
            </a:r>
          </a:p>
          <a:p>
            <a:pPr marL="937237" lvl="1" indent="-342891">
              <a:lnSpc>
                <a:spcPct val="100000"/>
              </a:lnSpc>
            </a:pPr>
            <a:r>
              <a:rPr lang="en-US" sz="2000" dirty="0"/>
              <a:t>Minimum 40 references</a:t>
            </a:r>
          </a:p>
        </p:txBody>
      </p:sp>
      <p:sp>
        <p:nvSpPr>
          <p:cNvPr id="3" name="Title 2">
            <a:extLst>
              <a:ext uri="{FF2B5EF4-FFF2-40B4-BE49-F238E27FC236}">
                <a16:creationId xmlns:a16="http://schemas.microsoft.com/office/drawing/2014/main" id="{85470A73-DDBC-DF4B-9B9F-9D6664B56EA3}"/>
              </a:ext>
            </a:extLst>
          </p:cNvPr>
          <p:cNvSpPr>
            <a:spLocks noGrp="1"/>
          </p:cNvSpPr>
          <p:nvPr>
            <p:ph type="title"/>
          </p:nvPr>
        </p:nvSpPr>
        <p:spPr>
          <a:xfrm>
            <a:off x="-685798" y="46418"/>
            <a:ext cx="10499463" cy="1054251"/>
          </a:xfrm>
        </p:spPr>
        <p:txBody>
          <a:bodyPr>
            <a:normAutofit/>
          </a:bodyPr>
          <a:lstStyle/>
          <a:p>
            <a:pPr algn="ctr"/>
            <a:r>
              <a:rPr lang="en-US" dirty="0"/>
              <a:t>General Chapter Guidelines</a:t>
            </a:r>
          </a:p>
        </p:txBody>
      </p:sp>
    </p:spTree>
    <p:extLst>
      <p:ext uri="{BB962C8B-B14F-4D97-AF65-F5344CB8AC3E}">
        <p14:creationId xmlns:p14="http://schemas.microsoft.com/office/powerpoint/2010/main" val="3106061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31446" y="621690"/>
          <a:ext cx="8881108" cy="3871167"/>
        </p:xfrm>
        <a:graphic>
          <a:graphicData uri="http://schemas.openxmlformats.org/drawingml/2006/table">
            <a:tbl>
              <a:tblPr firstRow="1" bandRow="1">
                <a:tableStyleId>{5C22544A-7EE6-4342-B048-85BDC9FD1C3A}</a:tableStyleId>
              </a:tblPr>
              <a:tblGrid>
                <a:gridCol w="1655854">
                  <a:extLst>
                    <a:ext uri="{9D8B030D-6E8A-4147-A177-3AD203B41FA5}">
                      <a16:colId xmlns:a16="http://schemas.microsoft.com/office/drawing/2014/main" val="20000"/>
                    </a:ext>
                  </a:extLst>
                </a:gridCol>
                <a:gridCol w="6457904">
                  <a:extLst>
                    <a:ext uri="{9D8B030D-6E8A-4147-A177-3AD203B41FA5}">
                      <a16:colId xmlns:a16="http://schemas.microsoft.com/office/drawing/2014/main" val="20001"/>
                    </a:ext>
                  </a:extLst>
                </a:gridCol>
                <a:gridCol w="767350">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458603">
                <a:tc>
                  <a:txBody>
                    <a:bodyPr/>
                    <a:lstStyle/>
                    <a:p>
                      <a:r>
                        <a:rPr lang="en-US" sz="1200" b="1" dirty="0">
                          <a:solidFill>
                            <a:schemeClr val="tx1"/>
                          </a:solidFill>
                          <a:latin typeface="+mn-lt"/>
                          <a:cs typeface="Arial" panose="020B0604020202020204" pitchFamily="34" charset="0"/>
                        </a:rPr>
                        <a:t>Issue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Checking that documents are complete and consistent is difficult (NASA, 1999).</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9</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Reference</a:t>
                      </a:r>
                    </a:p>
                  </a:txBody>
                  <a:tcPr/>
                </a:tc>
                <a:tc>
                  <a:txBody>
                    <a:bodyPr/>
                    <a:lstStyle/>
                    <a:p>
                      <a:r>
                        <a:rPr lang="en-US" sz="1200" dirty="0">
                          <a:solidFill>
                            <a:schemeClr val="tx1"/>
                          </a:solidFill>
                        </a:rPr>
                        <a:t>NASA (1999). Mars Climate Orbiter Mishap Investigation Board Phase I Report. Retrieved from </a:t>
                      </a:r>
                      <a:r>
                        <a:rPr lang="en-US" sz="1200" dirty="0">
                          <a:solidFill>
                            <a:schemeClr val="tx1"/>
                          </a:solidFill>
                          <a:hlinkClick r:id="rId2">
                            <a:extLst>
                              <a:ext uri="{A12FA001-AC4F-418D-AE19-62706E023703}">
                                <ahyp:hlinkClr xmlns:ahyp="http://schemas.microsoft.com/office/drawing/2018/hyperlinkcolor" val="tx"/>
                              </a:ext>
                            </a:extLst>
                          </a:hlinkClick>
                        </a:rPr>
                        <a:t>https://llis.nasa.gov/llis_lib/pdf/1009464main1_0641-mr.pdf</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2076857690"/>
                  </a:ext>
                </a:extLst>
              </a:tr>
              <a:tr h="287079">
                <a:tc>
                  <a:txBody>
                    <a:bodyPr/>
                    <a:lstStyle/>
                    <a:p>
                      <a:r>
                        <a:rPr lang="en-US" sz="1200" b="1" dirty="0">
                          <a:solidFill>
                            <a:schemeClr val="tx1"/>
                          </a:solidFill>
                          <a:latin typeface="+mn-lt"/>
                          <a:cs typeface="Arial" panose="020B0604020202020204" pitchFamily="34" charset="0"/>
                        </a:rPr>
                        <a:t>”so what”</a:t>
                      </a:r>
                    </a:p>
                  </a:txBody>
                  <a:tcPr/>
                </a:tc>
                <a:tc>
                  <a:txBody>
                    <a:bodyPr/>
                    <a:lstStyle/>
                    <a:p>
                      <a:pPr marL="0" indent="0">
                        <a:buFont typeface="Arial" panose="020B0604020202020204" pitchFamily="34" charset="0"/>
                        <a:buNone/>
                      </a:pPr>
                      <a:r>
                        <a:rPr lang="en-US" sz="1200" kern="1200" dirty="0">
                          <a:solidFill>
                            <a:schemeClr val="tx1"/>
                          </a:solidFill>
                          <a:effectLst/>
                          <a:latin typeface="+mn-lt"/>
                          <a:ea typeface="+mn-ea"/>
                          <a:cs typeface="Arial" panose="020B0604020202020204" pitchFamily="34" charset="0"/>
                        </a:rPr>
                        <a:t>As an example, document inconsistencies cost NASA $198 Million on the Mars Climate Orbiter (NASA, 1999).</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14</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Reference</a:t>
                      </a:r>
                    </a:p>
                  </a:txBody>
                  <a:tcPr/>
                </a:tc>
                <a:tc>
                  <a:txBody>
                    <a:bodyPr/>
                    <a:lstStyle/>
                    <a:p>
                      <a:r>
                        <a:rPr lang="en-US" sz="1200" dirty="0">
                          <a:solidFill>
                            <a:schemeClr val="tx1"/>
                          </a:solidFill>
                        </a:rPr>
                        <a:t>NASA (1999). Mars Climate Orbiter Mishap Investigation Board Phase I Report. Retrieved from </a:t>
                      </a:r>
                      <a:r>
                        <a:rPr lang="en-US" sz="1200" dirty="0">
                          <a:solidFill>
                            <a:schemeClr val="tx1"/>
                          </a:solidFill>
                          <a:hlinkClick r:id="rId2">
                            <a:extLst>
                              <a:ext uri="{A12FA001-AC4F-418D-AE19-62706E023703}">
                                <ahyp:hlinkClr xmlns:ahyp="http://schemas.microsoft.com/office/drawing/2018/hyperlinkcolor" val="tx"/>
                              </a:ext>
                            </a:extLst>
                          </a:hlinkClick>
                        </a:rPr>
                        <a:t>https://llis.nasa.gov/llis_lib/pdf/1009464main1_0641-mr.pdf</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3994788455"/>
                  </a:ext>
                </a:extLst>
              </a:tr>
              <a:tr h="497142">
                <a:tc>
                  <a:txBody>
                    <a:bodyPr/>
                    <a:lstStyle/>
                    <a:p>
                      <a:r>
                        <a:rPr lang="en-US" sz="1200" b="1" dirty="0">
                          <a:solidFill>
                            <a:schemeClr val="tx1"/>
                          </a:solidFill>
                          <a:latin typeface="+mn-lt"/>
                          <a:cs typeface="Arial" panose="020B0604020202020204" pitchFamily="34" charset="0"/>
                        </a:rPr>
                        <a:t>Problem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Checking that documents are complete and consistent is difficult (NASA, 1999), as an example document inconsistencies cost NASA $198 Million on the Mars Climate Orbiter (NASA, 1999).</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23</a:t>
                      </a:r>
                    </a:p>
                  </a:txBody>
                  <a:tcPr/>
                </a:tc>
                <a:extLst>
                  <a:ext uri="{0D108BD9-81ED-4DB2-BD59-A6C34878D82A}">
                    <a16:rowId xmlns:a16="http://schemas.microsoft.com/office/drawing/2014/main" val="10003"/>
                  </a:ext>
                </a:extLst>
              </a:tr>
              <a:tr h="21306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Industry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Engineering and Law</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3122434743"/>
                  </a:ext>
                </a:extLst>
              </a:tr>
              <a:tr h="304535">
                <a:tc>
                  <a:txBody>
                    <a:bodyPr/>
                    <a:lstStyle/>
                    <a:p>
                      <a:r>
                        <a:rPr lang="en-US" sz="1200" b="1" dirty="0">
                          <a:solidFill>
                            <a:schemeClr val="tx1"/>
                          </a:solidFill>
                          <a:latin typeface="+mn-lt"/>
                          <a:cs typeface="Arial" panose="020B0604020202020204" pitchFamily="34" charset="0"/>
                        </a:rPr>
                        <a:t>PS elaboration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Documents that are authored by multiple people over time inevitably develop inconsistencies and are incomplete, even with multiple reviews these often are never identified and resolved.</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26</a:t>
                      </a:r>
                    </a:p>
                  </a:txBody>
                  <a:tcPr/>
                </a:tc>
                <a:extLst>
                  <a:ext uri="{0D108BD9-81ED-4DB2-BD59-A6C34878D82A}">
                    <a16:rowId xmlns:a16="http://schemas.microsoft.com/office/drawing/2014/main" val="10006"/>
                  </a:ext>
                </a:extLst>
              </a:tr>
              <a:tr h="0">
                <a:tc>
                  <a:txBody>
                    <a:bodyPr/>
                    <a:lstStyle/>
                    <a:p>
                      <a:r>
                        <a:rPr lang="en-US" sz="1200" b="1" dirty="0">
                          <a:solidFill>
                            <a:schemeClr val="tx1"/>
                          </a:solidFill>
                          <a:latin typeface="+mn-lt"/>
                          <a:cs typeface="Arial" panose="020B0604020202020204" pitchFamily="34" charset="0"/>
                        </a:rPr>
                        <a:t>PS elaboration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If one law says that a fee is needed to cover costs, but another law says that fees cannot be collected, the township will have to use taxpayer money.</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29</a:t>
                      </a:r>
                    </a:p>
                  </a:txBody>
                  <a:tcPr/>
                </a:tc>
                <a:extLst>
                  <a:ext uri="{0D108BD9-81ED-4DB2-BD59-A6C34878D82A}">
                    <a16:rowId xmlns:a16="http://schemas.microsoft.com/office/drawing/2014/main" val="2857562420"/>
                  </a:ext>
                </a:extLst>
              </a:tr>
            </a:tbl>
          </a:graphicData>
        </a:graphic>
      </p:graphicFrame>
      <p:sp>
        <p:nvSpPr>
          <p:cNvPr id="3" name="Title 2"/>
          <p:cNvSpPr>
            <a:spLocks noGrp="1"/>
          </p:cNvSpPr>
          <p:nvPr>
            <p:ph type="title"/>
          </p:nvPr>
        </p:nvSpPr>
        <p:spPr>
          <a:xfrm>
            <a:off x="131446" y="0"/>
            <a:ext cx="7756263" cy="621690"/>
          </a:xfrm>
        </p:spPr>
        <p:txBody>
          <a:bodyPr/>
          <a:lstStyle/>
          <a:p>
            <a:r>
              <a:rPr lang="en-US" sz="1400" dirty="0"/>
              <a:t>Problem Statement</a:t>
            </a:r>
          </a:p>
        </p:txBody>
      </p:sp>
    </p:spTree>
    <p:extLst>
      <p:ext uri="{BB962C8B-B14F-4D97-AF65-F5344CB8AC3E}">
        <p14:creationId xmlns:p14="http://schemas.microsoft.com/office/powerpoint/2010/main" val="1163727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48441" y="442578"/>
          <a:ext cx="8847118" cy="4365423"/>
        </p:xfrm>
        <a:graphic>
          <a:graphicData uri="http://schemas.openxmlformats.org/drawingml/2006/table">
            <a:tbl>
              <a:tblPr firstRow="1" bandRow="1">
                <a:tableStyleId>{5C22544A-7EE6-4342-B048-85BDC9FD1C3A}</a:tableStyleId>
              </a:tblPr>
              <a:tblGrid>
                <a:gridCol w="1514104">
                  <a:extLst>
                    <a:ext uri="{9D8B030D-6E8A-4147-A177-3AD203B41FA5}">
                      <a16:colId xmlns:a16="http://schemas.microsoft.com/office/drawing/2014/main" val="20000"/>
                    </a:ext>
                  </a:extLst>
                </a:gridCol>
                <a:gridCol w="6893626">
                  <a:extLst>
                    <a:ext uri="{9D8B030D-6E8A-4147-A177-3AD203B41FA5}">
                      <a16:colId xmlns:a16="http://schemas.microsoft.com/office/drawing/2014/main" val="20001"/>
                    </a:ext>
                  </a:extLst>
                </a:gridCol>
                <a:gridCol w="439388">
                  <a:extLst>
                    <a:ext uri="{9D8B030D-6E8A-4147-A177-3AD203B41FA5}">
                      <a16:colId xmlns:a16="http://schemas.microsoft.com/office/drawing/2014/main" val="2172403899"/>
                    </a:ext>
                  </a:extLst>
                </a:gridCol>
              </a:tblGrid>
              <a:tr h="0">
                <a:tc>
                  <a:txBody>
                    <a:bodyPr/>
                    <a:lstStyle/>
                    <a:p>
                      <a:r>
                        <a:rPr lang="en-US" sz="1200" baseline="0" dirty="0">
                          <a:solidFill>
                            <a:schemeClr val="bg1"/>
                          </a:solidFill>
                          <a:latin typeface="+mn-lt"/>
                          <a:cs typeface="Arial" panose="020B0604020202020204" pitchFamily="34" charset="0"/>
                        </a:rPr>
                        <a:t>(A) Deliverable</a:t>
                      </a:r>
                      <a:endParaRPr lang="en-US" sz="1200" dirty="0">
                        <a:solidFill>
                          <a:schemeClr val="bg1"/>
                        </a:solidFill>
                        <a:latin typeface="+mn-lt"/>
                        <a:cs typeface="Arial" panose="020B0604020202020204" pitchFamily="34" charset="0"/>
                      </a:endParaRPr>
                    </a:p>
                  </a:txBody>
                  <a:tcPr/>
                </a:tc>
                <a:tc>
                  <a:txBody>
                    <a:bodyPr/>
                    <a:lstStyle/>
                    <a:p>
                      <a:pPr algn="ctr"/>
                      <a:endParaRPr lang="en-US" sz="1200" dirty="0">
                        <a:solidFill>
                          <a:schemeClr val="bg1"/>
                        </a:solidFill>
                        <a:latin typeface="+mn-lt"/>
                        <a:cs typeface="Arial" panose="020B0604020202020204" pitchFamily="34" charset="0"/>
                      </a:endParaRPr>
                    </a:p>
                  </a:txBody>
                  <a:tcPr/>
                </a:tc>
                <a:tc>
                  <a:txBody>
                    <a:bodyPr/>
                    <a:lstStyle/>
                    <a:p>
                      <a:pPr algn="ctr"/>
                      <a:r>
                        <a:rPr lang="en-US" sz="1200" dirty="0">
                          <a:solidFill>
                            <a:schemeClr val="bg1"/>
                          </a:solidFill>
                          <a:latin typeface="+mn-lt"/>
                          <a:cs typeface="Arial" panose="020B0604020202020204" pitchFamily="34" charset="0"/>
                        </a:rPr>
                        <a:t>WC</a:t>
                      </a:r>
                    </a:p>
                  </a:txBody>
                  <a:tcPr/>
                </a:tc>
                <a:extLst>
                  <a:ext uri="{0D108BD9-81ED-4DB2-BD59-A6C34878D82A}">
                    <a16:rowId xmlns:a16="http://schemas.microsoft.com/office/drawing/2014/main" val="10000"/>
                  </a:ext>
                </a:extLst>
              </a:tr>
              <a:tr h="513201">
                <a:tc>
                  <a:txBody>
                    <a:bodyPr/>
                    <a:lstStyle/>
                    <a:p>
                      <a:r>
                        <a:rPr lang="en-US" sz="1200" b="1" dirty="0">
                          <a:solidFill>
                            <a:schemeClr val="tx1"/>
                          </a:solidFill>
                          <a:latin typeface="+mn-lt"/>
                          <a:cs typeface="Arial" panose="020B0604020202020204" pitchFamily="34" charset="0"/>
                        </a:rPr>
                        <a:t>Thesis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A transformer-based tool to check a document for consistency and completeness will reduce the </a:t>
                      </a:r>
                      <a:r>
                        <a:rPr lang="en-US" sz="1200" strike="noStrike" kern="1200" dirty="0">
                          <a:solidFill>
                            <a:schemeClr val="tx1"/>
                          </a:solidFill>
                          <a:effectLst/>
                          <a:latin typeface="+mn-lt"/>
                          <a:ea typeface="+mn-ea"/>
                          <a:cs typeface="Arial" panose="020B0604020202020204" pitchFamily="34" charset="0"/>
                        </a:rPr>
                        <a:t>negative implications of these mistakes, saving considerable money.</a:t>
                      </a:r>
                      <a:endParaRPr lang="en-US" sz="1200" strike="no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solidFill>
                            <a:schemeClr val="tx1"/>
                          </a:solidFill>
                          <a:latin typeface="+mn-lt"/>
                          <a:cs typeface="Arial" panose="020B0604020202020204" pitchFamily="34" charset="0"/>
                        </a:rPr>
                        <a:t>28</a:t>
                      </a:r>
                    </a:p>
                  </a:txBody>
                  <a:tcPr/>
                </a:tc>
                <a:extLst>
                  <a:ext uri="{0D108BD9-81ED-4DB2-BD59-A6C34878D82A}">
                    <a16:rowId xmlns:a16="http://schemas.microsoft.com/office/drawing/2014/main" val="10001"/>
                  </a:ext>
                </a:extLst>
              </a:tr>
              <a:tr h="227106">
                <a:tc>
                  <a:txBody>
                    <a:bodyPr/>
                    <a:lstStyle/>
                    <a:p>
                      <a:r>
                        <a:rPr lang="en-US" sz="1200" b="1" dirty="0">
                          <a:solidFill>
                            <a:schemeClr val="tx1"/>
                          </a:solidFill>
                          <a:latin typeface="+mn-lt"/>
                          <a:cs typeface="Arial" panose="020B0604020202020204" pitchFamily="34" charset="0"/>
                        </a:rPr>
                        <a:t>Research Product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Transformer-based tool</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10002"/>
                  </a:ext>
                </a:extLst>
              </a:tr>
              <a:tr h="227106">
                <a:tc>
                  <a:txBody>
                    <a:bodyPr/>
                    <a:lstStyle/>
                    <a:p>
                      <a:r>
                        <a:rPr lang="en-US" sz="1200" b="1" dirty="0">
                          <a:solidFill>
                            <a:schemeClr val="tx1"/>
                          </a:solidFill>
                          <a:latin typeface="+mn-lt"/>
                          <a:cs typeface="Arial" panose="020B0604020202020204" pitchFamily="34" charset="0"/>
                        </a:rPr>
                        <a:t>Format</a:t>
                      </a:r>
                    </a:p>
                  </a:txBody>
                  <a:tcPr/>
                </a:tc>
                <a:tc>
                  <a:txBody>
                    <a:bodyPr/>
                    <a:lstStyle/>
                    <a:p>
                      <a:r>
                        <a:rPr lang="en-US" sz="1200" dirty="0">
                          <a:solidFill>
                            <a:schemeClr val="tx1"/>
                          </a:solidFill>
                          <a:latin typeface="+mn-lt"/>
                          <a:cs typeface="Arial" panose="020B0604020202020204" pitchFamily="34" charset="0"/>
                        </a:rPr>
                        <a:t>Python Program</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4003017393"/>
                  </a:ext>
                </a:extLst>
              </a:tr>
              <a:tr h="513201">
                <a:tc>
                  <a:txBody>
                    <a:bodyPr/>
                    <a:lstStyle/>
                    <a:p>
                      <a:r>
                        <a:rPr lang="en-US" sz="1200" b="1" dirty="0">
                          <a:solidFill>
                            <a:schemeClr val="tx1"/>
                          </a:solidFill>
                          <a:latin typeface="+mn-lt"/>
                          <a:cs typeface="Arial" panose="020B0604020202020204" pitchFamily="34" charset="0"/>
                        </a:rPr>
                        <a:t>Deliverable Usage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Lawyers who draft new regulations will use the tool to check if the new regulation adds any inconsistencies.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solidFill>
                            <a:schemeClr val="tx1"/>
                          </a:solidFill>
                          <a:latin typeface="+mn-lt"/>
                          <a:cs typeface="Arial" panose="020B0604020202020204" pitchFamily="34" charset="0"/>
                        </a:rPr>
                        <a:t>18</a:t>
                      </a:r>
                    </a:p>
                  </a:txBody>
                  <a:tcPr/>
                </a:tc>
                <a:extLst>
                  <a:ext uri="{0D108BD9-81ED-4DB2-BD59-A6C34878D82A}">
                    <a16:rowId xmlns:a16="http://schemas.microsoft.com/office/drawing/2014/main" val="770052122"/>
                  </a:ext>
                </a:extLst>
              </a:tr>
              <a:tr h="5132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n-lt"/>
                          <a:ea typeface="+mn-ea"/>
                          <a:cs typeface="Arial" panose="020B0604020202020204" pitchFamily="34" charset="0"/>
                        </a:rPr>
                        <a:t>Tie back to PS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Inconsistent and incomplete laws are found sooner and resolved thereby eradicating their cost to the municipality and taxpayers.</a:t>
                      </a:r>
                      <a:endParaRPr lang="en-US" sz="1200"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18</a:t>
                      </a:r>
                    </a:p>
                  </a:txBody>
                  <a:tcPr/>
                </a:tc>
                <a:extLst>
                  <a:ext uri="{0D108BD9-81ED-4DB2-BD59-A6C34878D82A}">
                    <a16:rowId xmlns:a16="http://schemas.microsoft.com/office/drawing/2014/main" val="833044523"/>
                  </a:ext>
                </a:extLst>
              </a:tr>
              <a:tr h="5132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Arial" panose="020B0604020202020204" pitchFamily="34" charset="0"/>
                        </a:rPr>
                        <a:t>New Contributions</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Work has focused on financial documents and business requirements to date. It has not leveraged the power of transformers.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19</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baseline="0" dirty="0">
                        <a:solidFill>
                          <a:schemeClr val="tx1"/>
                        </a:solidFill>
                        <a:latin typeface="+mn-lt"/>
                        <a:ea typeface="+mn-ea"/>
                        <a:cs typeface="Arial" panose="020B0604020202020204" pitchFamily="34" charset="0"/>
                      </a:endParaRPr>
                    </a:p>
                  </a:txBody>
                  <a:tcPr/>
                </a:tc>
                <a:extLst>
                  <a:ext uri="{0D108BD9-81ED-4DB2-BD59-A6C34878D82A}">
                    <a16:rowId xmlns:a16="http://schemas.microsoft.com/office/drawing/2014/main" val="1096071760"/>
                  </a:ext>
                </a:extLst>
              </a:tr>
              <a:tr h="36657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Arial" panose="020B0604020202020204" pitchFamily="34" charset="0"/>
                        </a:rPr>
                        <a:t>Scope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I am using municipal laws due to the free availability of laws. The tool should be able to work on any large documents.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23</a:t>
                      </a:r>
                    </a:p>
                  </a:txBody>
                  <a:tcPr/>
                </a:tc>
                <a:extLst>
                  <a:ext uri="{0D108BD9-81ED-4DB2-BD59-A6C34878D82A}">
                    <a16:rowId xmlns:a16="http://schemas.microsoft.com/office/drawing/2014/main" val="1343236813"/>
                  </a:ext>
                </a:extLst>
              </a:tr>
              <a:tr h="228624">
                <a:tc>
                  <a:txBody>
                    <a:bodyPr/>
                    <a:lstStyle/>
                    <a:p>
                      <a:r>
                        <a:rPr lang="en-US" sz="1200" b="1" baseline="0" dirty="0">
                          <a:solidFill>
                            <a:schemeClr val="tx1"/>
                          </a:solidFill>
                          <a:latin typeface="+mn-lt"/>
                          <a:cs typeface="Arial" panose="020B0604020202020204" pitchFamily="34" charset="0"/>
                        </a:rPr>
                        <a:t>Main methodology</a:t>
                      </a:r>
                      <a:endParaRPr lang="en-US" sz="1200" b="1"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Transformers</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356598693"/>
                  </a:ext>
                </a:extLst>
              </a:tr>
              <a:tr h="236295">
                <a:tc>
                  <a:txBody>
                    <a:bodyPr/>
                    <a:lstStyle/>
                    <a:p>
                      <a:r>
                        <a:rPr lang="en-US" sz="1200" b="1" baseline="0" dirty="0">
                          <a:solidFill>
                            <a:schemeClr val="tx1"/>
                          </a:solidFill>
                          <a:latin typeface="+mn-lt"/>
                          <a:cs typeface="Arial" panose="020B0604020202020204" pitchFamily="34" charset="0"/>
                        </a:rPr>
                        <a:t>Inputs</a:t>
                      </a:r>
                      <a:endParaRPr lang="en-US" sz="1200" b="1"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A subset of the laws of the 1,456 Pennsylvania Townships of the Second Class, </a:t>
                      </a:r>
                      <a:r>
                        <a:rPr lang="en-US" sz="1200" dirty="0" err="1">
                          <a:solidFill>
                            <a:schemeClr val="tx1"/>
                          </a:solidFill>
                          <a:latin typeface="+mn-lt"/>
                          <a:cs typeface="Arial" panose="020B0604020202020204" pitchFamily="34" charset="0"/>
                        </a:rPr>
                        <a:t>Easttown</a:t>
                      </a:r>
                      <a:r>
                        <a:rPr lang="en-US" sz="1200" dirty="0">
                          <a:solidFill>
                            <a:schemeClr val="tx1"/>
                          </a:solidFill>
                          <a:latin typeface="+mn-lt"/>
                          <a:cs typeface="Arial" panose="020B0604020202020204" pitchFamily="34" charset="0"/>
                        </a:rPr>
                        <a:t> Township (DOCX), Willistown Township (DOCX), etc.</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882876628"/>
                  </a:ext>
                </a:extLst>
              </a:tr>
              <a:tr h="300939">
                <a:tc>
                  <a:txBody>
                    <a:bodyPr/>
                    <a:lstStyle/>
                    <a:p>
                      <a:r>
                        <a:rPr lang="en-US" sz="1200" b="1" dirty="0">
                          <a:solidFill>
                            <a:schemeClr val="tx1"/>
                          </a:solidFill>
                          <a:latin typeface="+mn-lt"/>
                          <a:cs typeface="Arial" panose="020B0604020202020204" pitchFamily="34" charset="0"/>
                        </a:rPr>
                        <a:t>Outputs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Laws annotated with anything that is inconsistent or incomplete in DOCX format.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3544266992"/>
                  </a:ext>
                </a:extLst>
              </a:tr>
            </a:tbl>
          </a:graphicData>
        </a:graphic>
      </p:graphicFrame>
      <p:sp>
        <p:nvSpPr>
          <p:cNvPr id="6" name="Title 2">
            <a:extLst>
              <a:ext uri="{FF2B5EF4-FFF2-40B4-BE49-F238E27FC236}">
                <a16:creationId xmlns:a16="http://schemas.microsoft.com/office/drawing/2014/main" id="{FA01919A-EAD0-434D-990E-2E4C06142748}"/>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Thesis Statement</a:t>
            </a:r>
          </a:p>
        </p:txBody>
      </p:sp>
    </p:spTree>
    <p:extLst>
      <p:ext uri="{BB962C8B-B14F-4D97-AF65-F5344CB8AC3E}">
        <p14:creationId xmlns:p14="http://schemas.microsoft.com/office/powerpoint/2010/main" val="1676332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31446" y="692026"/>
          <a:ext cx="8880783" cy="1645920"/>
        </p:xfrm>
        <a:graphic>
          <a:graphicData uri="http://schemas.openxmlformats.org/drawingml/2006/table">
            <a:tbl>
              <a:tblPr firstRow="1" bandRow="1">
                <a:tableStyleId>{5C22544A-7EE6-4342-B048-85BDC9FD1C3A}</a:tableStyleId>
              </a:tblPr>
              <a:tblGrid>
                <a:gridCol w="1958611">
                  <a:extLst>
                    <a:ext uri="{9D8B030D-6E8A-4147-A177-3AD203B41FA5}">
                      <a16:colId xmlns:a16="http://schemas.microsoft.com/office/drawing/2014/main" val="20000"/>
                    </a:ext>
                  </a:extLst>
                </a:gridCol>
                <a:gridCol w="6260123">
                  <a:extLst>
                    <a:ext uri="{9D8B030D-6E8A-4147-A177-3AD203B41FA5}">
                      <a16:colId xmlns:a16="http://schemas.microsoft.com/office/drawing/2014/main" val="20001"/>
                    </a:ext>
                  </a:extLst>
                </a:gridCol>
                <a:gridCol w="662049">
                  <a:extLst>
                    <a:ext uri="{9D8B030D-6E8A-4147-A177-3AD203B41FA5}">
                      <a16:colId xmlns:a16="http://schemas.microsoft.com/office/drawing/2014/main" val="2172403899"/>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dirty="0">
                          <a:latin typeface="+mn-lt"/>
                          <a:cs typeface="Arial" panose="020B0604020202020204" pitchFamily="34" charset="0"/>
                        </a:rPr>
                        <a:t>Research Question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Can a neural network-based model accurately determine consistency and completeness of a law document?</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001"/>
                  </a:ext>
                </a:extLst>
              </a:tr>
              <a:tr h="209550">
                <a:tc>
                  <a:txBody>
                    <a:bodyPr/>
                    <a:lstStyle/>
                    <a:p>
                      <a:r>
                        <a:rPr lang="en-US" sz="1200" b="1" dirty="0">
                          <a:latin typeface="+mn-lt"/>
                          <a:cs typeface="Arial" panose="020B0604020202020204" pitchFamily="34" charset="0"/>
                        </a:rPr>
                        <a:t>Research Question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Which of GNN, CNN, or transformers most accurately determines consistency and completeness of a law document?</a:t>
                      </a:r>
                      <a:endParaRPr lang="en-US" sz="1200" strike="noStrike"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16</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txBody>
                  <a:tcPr/>
                </a:tc>
                <a:extLst>
                  <a:ext uri="{0D108BD9-81ED-4DB2-BD59-A6C34878D82A}">
                    <a16:rowId xmlns:a16="http://schemas.microsoft.com/office/drawing/2014/main" val="10002"/>
                  </a:ext>
                </a:extLst>
              </a:tr>
              <a:tr h="125730">
                <a:tc>
                  <a:txBody>
                    <a:bodyPr/>
                    <a:lstStyle/>
                    <a:p>
                      <a:r>
                        <a:rPr lang="en-US" sz="1200" b="1" dirty="0">
                          <a:solidFill>
                            <a:schemeClr val="tx1"/>
                          </a:solidFill>
                          <a:latin typeface="+mn-lt"/>
                          <a:cs typeface="Arial" panose="020B0604020202020204" pitchFamily="34" charset="0"/>
                        </a:rPr>
                        <a:t>Research Question 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Can using a GNN to label entities, such as a person or a company, be used to accurately determine consistency and completeness of law document?</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25</a:t>
                      </a:r>
                    </a:p>
                    <a:p>
                      <a:endParaRPr lang="en-US" sz="1200" b="0" dirty="0">
                        <a:latin typeface="+mn-lt"/>
                        <a:cs typeface="Arial" panose="020B0604020202020204" pitchFamily="34" charset="0"/>
                      </a:endParaRPr>
                    </a:p>
                  </a:txBody>
                  <a:tcPr/>
                </a:tc>
                <a:extLst>
                  <a:ext uri="{0D108BD9-81ED-4DB2-BD59-A6C34878D82A}">
                    <a16:rowId xmlns:a16="http://schemas.microsoft.com/office/drawing/2014/main" val="10003"/>
                  </a:ext>
                </a:extLst>
              </a:tr>
            </a:tbl>
          </a:graphicData>
        </a:graphic>
      </p:graphicFrame>
      <p:sp>
        <p:nvSpPr>
          <p:cNvPr id="5" name="Title 2">
            <a:extLst>
              <a:ext uri="{FF2B5EF4-FFF2-40B4-BE49-F238E27FC236}">
                <a16:creationId xmlns:a16="http://schemas.microsoft.com/office/drawing/2014/main" id="{FC1D2AB2-2600-E247-AB3F-FCA58484E415}"/>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Questions</a:t>
            </a:r>
          </a:p>
        </p:txBody>
      </p:sp>
    </p:spTree>
    <p:extLst>
      <p:ext uri="{BB962C8B-B14F-4D97-AF65-F5344CB8AC3E}">
        <p14:creationId xmlns:p14="http://schemas.microsoft.com/office/powerpoint/2010/main" val="1799658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21398" y="611642"/>
          <a:ext cx="8878824" cy="5029200"/>
        </p:xfrm>
        <a:graphic>
          <a:graphicData uri="http://schemas.openxmlformats.org/drawingml/2006/table">
            <a:tbl>
              <a:tblPr firstRow="1" bandRow="1">
                <a:tableStyleId>{5C22544A-7EE6-4342-B048-85BDC9FD1C3A}</a:tableStyleId>
              </a:tblPr>
              <a:tblGrid>
                <a:gridCol w="1858128">
                  <a:extLst>
                    <a:ext uri="{9D8B030D-6E8A-4147-A177-3AD203B41FA5}">
                      <a16:colId xmlns:a16="http://schemas.microsoft.com/office/drawing/2014/main" val="20000"/>
                    </a:ext>
                  </a:extLst>
                </a:gridCol>
                <a:gridCol w="6380703">
                  <a:extLst>
                    <a:ext uri="{9D8B030D-6E8A-4147-A177-3AD203B41FA5}">
                      <a16:colId xmlns:a16="http://schemas.microsoft.com/office/drawing/2014/main" val="20001"/>
                    </a:ext>
                  </a:extLst>
                </a:gridCol>
                <a:gridCol w="639993">
                  <a:extLst>
                    <a:ext uri="{9D8B030D-6E8A-4147-A177-3AD203B41FA5}">
                      <a16:colId xmlns:a16="http://schemas.microsoft.com/office/drawing/2014/main" val="2172403899"/>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dirty="0">
                          <a:solidFill>
                            <a:schemeClr val="tx1"/>
                          </a:solidFill>
                          <a:latin typeface="+mn-lt"/>
                          <a:cs typeface="Arial" panose="020B0604020202020204" pitchFamily="34" charset="0"/>
                        </a:rPr>
                        <a:t>Hypothesis 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A neural network-based model can accurately determine consistency and completeness of a law document.</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001"/>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a law document that has been checked for inconsistencies and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0002"/>
                  </a:ext>
                </a:extLst>
              </a:tr>
              <a:tr h="12573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 or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10003"/>
                  </a:ext>
                </a:extLst>
              </a:tr>
              <a:tr h="12573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Switch paragraphs in documents and see if the model detects the inconsistency. Remove paragraphs and see if the model detects the incompleteness.</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22</a:t>
                      </a:r>
                    </a:p>
                  </a:txBody>
                  <a:tcPr/>
                </a:tc>
                <a:extLst>
                  <a:ext uri="{0D108BD9-81ED-4DB2-BD59-A6C34878D82A}">
                    <a16:rowId xmlns:a16="http://schemas.microsoft.com/office/drawing/2014/main" val="10007"/>
                  </a:ext>
                </a:extLst>
              </a:tr>
              <a:tr h="0">
                <a:tc>
                  <a:txBody>
                    <a:bodyPr/>
                    <a:lstStyle/>
                    <a:p>
                      <a:r>
                        <a:rPr lang="en-US" sz="1200" b="1" dirty="0">
                          <a:solidFill>
                            <a:schemeClr val="tx1"/>
                          </a:solidFill>
                          <a:latin typeface="+mn-lt"/>
                          <a:cs typeface="Arial" panose="020B0604020202020204" pitchFamily="34" charset="0"/>
                        </a:rPr>
                        <a:t>Hypothesis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Transformers perform more accurately than a GNN or CNN, to determine the consistency and completeness of a law document.</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19</a:t>
                      </a:r>
                    </a:p>
                  </a:txBody>
                  <a:tcPr/>
                </a:tc>
                <a:extLst>
                  <a:ext uri="{0D108BD9-81ED-4DB2-BD59-A6C34878D82A}">
                    <a16:rowId xmlns:a16="http://schemas.microsoft.com/office/drawing/2014/main" val="1096071760"/>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a law document that has been checked for inconsistencies and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343236813"/>
                  </a:ext>
                </a:extLst>
              </a:tr>
              <a:tr h="20955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 or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560585428"/>
                  </a:ext>
                </a:extLst>
              </a:tr>
              <a:tr h="20955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Implement multiple models based on Transformers, GNNs, and CNNs and compare their accuracy.</a:t>
                      </a:r>
                      <a:endParaRPr lang="en-US" sz="1200" strike="no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3028355428"/>
                  </a:ext>
                </a:extLst>
              </a:tr>
              <a:tr h="209550">
                <a:tc>
                  <a:txBody>
                    <a:bodyPr/>
                    <a:lstStyle/>
                    <a:p>
                      <a:r>
                        <a:rPr lang="en-US" sz="1200" b="1" dirty="0">
                          <a:solidFill>
                            <a:schemeClr val="tx1"/>
                          </a:solidFill>
                          <a:latin typeface="+mn-lt"/>
                          <a:cs typeface="Arial" panose="020B0604020202020204" pitchFamily="34" charset="0"/>
                        </a:rPr>
                        <a:t>Hypothesis 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dirty="0">
                          <a:solidFill>
                            <a:schemeClr val="tx1"/>
                          </a:solidFill>
                          <a:latin typeface="+mn-lt"/>
                          <a:cs typeface="Arial" panose="020B0604020202020204" pitchFamily="34" charset="0"/>
                        </a:rPr>
                        <a:t>Using a GNN to label entities can be used to determine the consistency and completeness of a law document.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19</a:t>
                      </a:r>
                    </a:p>
                  </a:txBody>
                  <a:tcPr/>
                </a:tc>
                <a:extLst>
                  <a:ext uri="{0D108BD9-81ED-4DB2-BD59-A6C34878D82A}">
                    <a16:rowId xmlns:a16="http://schemas.microsoft.com/office/drawing/2014/main" val="2663295773"/>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a law document that has been checked for inconsistencies and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3065693737"/>
                  </a:ext>
                </a:extLst>
              </a:tr>
              <a:tr h="20955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 or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331144063"/>
                  </a:ext>
                </a:extLst>
              </a:tr>
              <a:tr h="20955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Review generated GNN graphs to identify differences between graphs of consistent/inconsistent and complete/incomplete entities.</a:t>
                      </a:r>
                      <a:endParaRPr lang="en-US" sz="1200" strike="no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16</a:t>
                      </a:r>
                    </a:p>
                  </a:txBody>
                  <a:tcPr/>
                </a:tc>
                <a:extLst>
                  <a:ext uri="{0D108BD9-81ED-4DB2-BD59-A6C34878D82A}">
                    <a16:rowId xmlns:a16="http://schemas.microsoft.com/office/drawing/2014/main" val="773435680"/>
                  </a:ext>
                </a:extLst>
              </a:tr>
            </a:tbl>
          </a:graphicData>
        </a:graphic>
      </p:graphicFrame>
      <p:sp>
        <p:nvSpPr>
          <p:cNvPr id="5" name="Title 2">
            <a:extLst>
              <a:ext uri="{FF2B5EF4-FFF2-40B4-BE49-F238E27FC236}">
                <a16:creationId xmlns:a16="http://schemas.microsoft.com/office/drawing/2014/main" id="{93CFF7CA-B4E9-9747-8737-F9518DA2EFAA}"/>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Hypotheses</a:t>
            </a:r>
          </a:p>
        </p:txBody>
      </p:sp>
    </p:spTree>
    <p:extLst>
      <p:ext uri="{BB962C8B-B14F-4D97-AF65-F5344CB8AC3E}">
        <p14:creationId xmlns:p14="http://schemas.microsoft.com/office/powerpoint/2010/main" val="1497050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64489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Laban, P., Dai, L., </a:t>
                      </a:r>
                      <a:r>
                        <a:rPr lang="en-US" sz="1200" kern="1200" dirty="0" err="1">
                          <a:solidFill>
                            <a:schemeClr val="tx1"/>
                          </a:solidFill>
                          <a:effectLst/>
                          <a:latin typeface="+mn-lt"/>
                          <a:ea typeface="+mn-ea"/>
                          <a:cs typeface="Arial" panose="020B0604020202020204" pitchFamily="34" charset="0"/>
                        </a:rPr>
                        <a:t>Bandarkar</a:t>
                      </a:r>
                      <a:r>
                        <a:rPr lang="en-US" sz="1200" kern="1200" dirty="0">
                          <a:solidFill>
                            <a:schemeClr val="tx1"/>
                          </a:solidFill>
                          <a:effectLst/>
                          <a:latin typeface="+mn-lt"/>
                          <a:ea typeface="+mn-ea"/>
                          <a:cs typeface="Arial" panose="020B0604020202020204" pitchFamily="34" charset="0"/>
                        </a:rPr>
                        <a:t>, L., &amp; Hearst, M. A. (2021). Can Transformer Models Measure Coherence In Text? Re-Thinking the Shuffle Test. </a:t>
                      </a:r>
                      <a:r>
                        <a:rPr lang="en-US" sz="1200" kern="1200" dirty="0" err="1">
                          <a:solidFill>
                            <a:schemeClr val="tx1"/>
                          </a:solidFill>
                          <a:effectLst/>
                          <a:latin typeface="+mn-lt"/>
                          <a:ea typeface="+mn-ea"/>
                          <a:cs typeface="Arial" panose="020B0604020202020204" pitchFamily="34" charset="0"/>
                        </a:rPr>
                        <a:t>arXiv</a:t>
                      </a:r>
                      <a:r>
                        <a:rPr lang="en-US" sz="1200" kern="1200" dirty="0">
                          <a:solidFill>
                            <a:schemeClr val="tx1"/>
                          </a:solidFill>
                          <a:effectLst/>
                          <a:latin typeface="+mn-lt"/>
                          <a:ea typeface="+mn-ea"/>
                          <a:cs typeface="Arial" panose="020B0604020202020204" pitchFamily="34" charset="0"/>
                        </a:rPr>
                        <a:t> (Cornell University), 10.48550/arxiv.2107.03448</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Introduces the concept of coherence and the difficulty defining it.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Summarizes the various ways to measure coherence and focuses on the shuffle test.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Shows that the shuffle test can have a perfect score but still not measure coherence.</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10</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13</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15</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GPT-2</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Aggregate model performance drops  from 94.5% for block-size 1 to 77.9% for block-size 5.</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Identifies the problem that shuffle test can be perfect without measuring coherence.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Identifies a solution (zero shot shuffle test) that does as well as humans, 97.5% for human's vs 94.5 for average model.</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14</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12</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21</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Provided me with the term coherence for consistency.</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Provided me with many references on coherence and how to test it.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Confirmed that this is a problem being researched.</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8</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12</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8</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(1 of 5)</a:t>
            </a:r>
          </a:p>
        </p:txBody>
      </p:sp>
    </p:spTree>
    <p:extLst>
      <p:ext uri="{BB962C8B-B14F-4D97-AF65-F5344CB8AC3E}">
        <p14:creationId xmlns:p14="http://schemas.microsoft.com/office/powerpoint/2010/main" val="357635512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7992</TotalTime>
  <Words>6160</Words>
  <Application>Microsoft Office PowerPoint</Application>
  <PresentationFormat>On-screen Show (4:3)</PresentationFormat>
  <Paragraphs>758</Paragraphs>
  <Slides>48</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48</vt:i4>
      </vt:variant>
    </vt:vector>
  </HeadingPairs>
  <TitlesOfParts>
    <vt:vector size="56" baseType="lpstr">
      <vt:lpstr>Aptos</vt:lpstr>
      <vt:lpstr>Arial</vt:lpstr>
      <vt:lpstr>Calibri</vt:lpstr>
      <vt:lpstr>Calibri Light</vt:lpstr>
      <vt:lpstr>Circular-Bold</vt:lpstr>
      <vt:lpstr>Custom Design</vt:lpstr>
      <vt:lpstr>1_Custom Design</vt:lpstr>
      <vt:lpstr>Office 2013 - 2022 Theme</vt:lpstr>
      <vt:lpstr>Using Transformers to Check a Document for Completeness and Consistency</vt:lpstr>
      <vt:lpstr>Advisor Feedback Status</vt:lpstr>
      <vt:lpstr>Glossary of Terms</vt:lpstr>
      <vt:lpstr>Acronyms</vt:lpstr>
      <vt:lpstr>Problem Statement</vt:lpstr>
      <vt:lpstr>PowerPoint Presentation</vt:lpstr>
      <vt:lpstr>PowerPoint Presentation</vt:lpstr>
      <vt:lpstr>PowerPoint Presentation</vt:lpstr>
      <vt:lpstr>Annotated Bibliography (1 of 5)</vt:lpstr>
      <vt:lpstr>Annotated Bibliography (2 of 5)</vt:lpstr>
      <vt:lpstr>Annotated Bibliography (3 of 5)</vt:lpstr>
      <vt:lpstr>Annotated Bibliography (4 of 5)</vt:lpstr>
      <vt:lpstr>Annotated Bibliography (5 of 5)</vt:lpstr>
      <vt:lpstr>Data Sources List</vt:lpstr>
      <vt:lpstr>Data Source Example</vt:lpstr>
      <vt:lpstr>Data Source Example</vt:lpstr>
      <vt:lpstr>Hierarchy</vt:lpstr>
      <vt:lpstr>Level 0</vt:lpstr>
      <vt:lpstr>Level 0</vt:lpstr>
      <vt:lpstr>Level 0</vt:lpstr>
      <vt:lpstr>Level 0</vt:lpstr>
      <vt:lpstr>Level 0</vt:lpstr>
      <vt:lpstr>Level 0</vt:lpstr>
      <vt:lpstr>Level 1 – Ongoing Research of Relevant Topics</vt:lpstr>
      <vt:lpstr>Level 1 – Ongoing Research of Relevant Topics</vt:lpstr>
      <vt:lpstr>Level 1 – Gather Data and EDA</vt:lpstr>
      <vt:lpstr>Level 1 – Gather Data and EDA</vt:lpstr>
      <vt:lpstr>Level 1 – Build and Test Model for Entity Creation</vt:lpstr>
      <vt:lpstr>Level 1 – Build and Test Model for Entity Creation</vt:lpstr>
      <vt:lpstr>    Appendix</vt:lpstr>
      <vt:lpstr>Problem Statement Example</vt:lpstr>
      <vt:lpstr>Thesis Statement Example</vt:lpstr>
      <vt:lpstr>PowerPoint Presentation</vt:lpstr>
      <vt:lpstr>Synthesize Map</vt:lpstr>
      <vt:lpstr>Synthesize Map Example Area: Risk Identification</vt:lpstr>
      <vt:lpstr>Example of Block Diagram (start on this page and continues is subsequent pages) Level 1</vt:lpstr>
      <vt:lpstr>Methodology Steps – Second Level</vt:lpstr>
      <vt:lpstr>Methodology Steps – Second Level</vt:lpstr>
      <vt:lpstr>Methodology Steps – Second Level</vt:lpstr>
      <vt:lpstr>Methodology Steps – Second Level</vt:lpstr>
      <vt:lpstr>Methodology Steps – Second Level</vt:lpstr>
      <vt:lpstr>Methodology Steps – Second Level</vt:lpstr>
      <vt:lpstr>Methodology Steps – Second Level</vt:lpstr>
      <vt:lpstr>APA Guidelines(*) </vt:lpstr>
      <vt:lpstr>Appendix B Chapter Guidelines </vt:lpstr>
      <vt:lpstr>General Chapter Guidelines</vt:lpstr>
      <vt:lpstr>General Chapter Guidelines</vt:lpstr>
      <vt:lpstr>General Chapter Guidelines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Healy, Devin Marie</dc:creator>
  <cp:lastModifiedBy>Michael</cp:lastModifiedBy>
  <cp:revision>34</cp:revision>
  <dcterms:created xsi:type="dcterms:W3CDTF">2020-03-10T16:22:03Z</dcterms:created>
  <dcterms:modified xsi:type="dcterms:W3CDTF">2024-11-16T21:38:10Z</dcterms:modified>
</cp:coreProperties>
</file>