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modernComment_28E_D93ABA.xml" ContentType="application/vnd.ms-powerpoint.comments+xml"/>
  <Override PartName="/ppt/comments/modernComment_1F3_455D13E5.xml" ContentType="application/vnd.ms-powerpoint.comments+xml"/>
  <Override PartName="/ppt/comments/modernComment_1F2_63EACC52.xml" ContentType="application/vnd.ms-powerpoint.comments+xml"/>
  <Override PartName="/ppt/comments/modernComment_287_6B449C86.xml" ContentType="application/vnd.ms-powerpoint.comments+xml"/>
  <Override PartName="/ppt/comments/modernComment_298_CDED774B.xml" ContentType="application/vnd.ms-powerpoint.comments+xml"/>
  <Override PartName="/ppt/comments/modernComment_28F_593B2CE9.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 id="2147483694" r:id="rId2"/>
  </p:sldMasterIdLst>
  <p:notesMasterIdLst>
    <p:notesMasterId r:id="rId23"/>
  </p:notesMasterIdLst>
  <p:sldIdLst>
    <p:sldId id="659" r:id="rId3"/>
    <p:sldId id="660" r:id="rId4"/>
    <p:sldId id="661" r:id="rId5"/>
    <p:sldId id="654" r:id="rId6"/>
    <p:sldId id="499" r:id="rId7"/>
    <p:sldId id="498" r:id="rId8"/>
    <p:sldId id="647" r:id="rId9"/>
    <p:sldId id="664" r:id="rId10"/>
    <p:sldId id="655" r:id="rId11"/>
    <p:sldId id="665" r:id="rId12"/>
    <p:sldId id="651" r:id="rId13"/>
    <p:sldId id="650" r:id="rId14"/>
    <p:sldId id="652" r:id="rId15"/>
    <p:sldId id="649" r:id="rId16"/>
    <p:sldId id="653" r:id="rId17"/>
    <p:sldId id="657" r:id="rId18"/>
    <p:sldId id="658" r:id="rId19"/>
    <p:sldId id="662" r:id="rId20"/>
    <p:sldId id="643" r:id="rId21"/>
    <p:sldId id="642"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D2A8813-8C41-9D70-DC11-2054BEEB02C8}" name="Elbasheer, Mohamed Zain Elabdeen" initials="ME" userId="S::elbasheer@gwu.edu::d9573f3c-d1a1-4ac1-bd5a-66b7722c282f" providerId="AD"/>
  <p188:author id="{2487FA1D-81B6-6410-A468-6C8CEF5B5F3D}" name="Michael" initials="M" userId="S::mwacey@easttown.org::b3004b66-4d69-4907-b2e0-5ef911ed95b8"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4C22"/>
    <a:srgbClr val="FFC000"/>
    <a:srgbClr val="505046"/>
    <a:srgbClr val="B22600"/>
    <a:srgbClr val="70AD47"/>
    <a:srgbClr val="4472C4"/>
    <a:srgbClr val="4454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359"/>
    <p:restoredTop sz="94668"/>
  </p:normalViewPr>
  <p:slideViewPr>
    <p:cSldViewPr snapToGrid="0" snapToObjects="1">
      <p:cViewPr varScale="1">
        <p:scale>
          <a:sx n="111" d="100"/>
          <a:sy n="111" d="100"/>
        </p:scale>
        <p:origin x="1008" y="96"/>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microsoft.com/office/2018/10/relationships/authors" Target="author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comments/modernComment_1F2_63EACC52.xml><?xml version="1.0" encoding="utf-8"?>
<p188:cmLst xmlns:a="http://schemas.openxmlformats.org/drawingml/2006/main" xmlns:r="http://schemas.openxmlformats.org/officeDocument/2006/relationships" xmlns:p188="http://schemas.microsoft.com/office/powerpoint/2018/8/main">
  <p188:cm id="{6ED511C3-92D3-4351-A6B6-1010D0489E2A}" authorId="{BD2A8813-8C41-9D70-DC11-2054BEEB02C8}" created="2024-11-18T15:47:42.970">
    <ac:txMkLst xmlns:ac="http://schemas.microsoft.com/office/drawing/2013/main/command">
      <pc:docMk xmlns:pc="http://schemas.microsoft.com/office/powerpoint/2013/main/command"/>
      <pc:sldMk xmlns:pc="http://schemas.microsoft.com/office/powerpoint/2013/main/command" cId="1676332114" sldId="498"/>
      <ac:graphicFrameMk id="4" creationId="{00000000-0000-0000-0000-000000000000}"/>
      <ac:tblMk/>
      <ac:tcMk rowId="10001" colId="20001"/>
      <ac:txMk cp="0" len="161">
        <ac:context len="162" hash="3307802462"/>
      </ac:txMk>
    </ac:txMkLst>
    <p188:pos x="8182759" y="459869"/>
    <p188:replyLst>
      <p188:reply id="{5CE658A9-1D9B-4CE4-B59E-0B67F7603411}" authorId="{2487FA1D-81B6-6410-A468-6C8CEF5B5F3D}" created="2024-11-25T01:10:35.210">
        <p188:txBody>
          <a:bodyPr/>
          <a:lstStyle/>
          <a:p>
            <a:r>
              <a:rPr lang="en-US"/>
              <a:t>Why did this pass my SEAS-8599 class?</a:t>
            </a:r>
          </a:p>
        </p188:txBody>
      </p188:reply>
    </p188:replyLst>
    <p188:txBody>
      <a:bodyPr/>
      <a:lstStyle/>
      <a:p>
        <a:r>
          <a:rPr lang="en-US"/>
          <a:t>The thesis statement also has some guidelines (words like considerable, these mistakes are vague)
You are almost there but follow the guidelines I attached in the PDF files
based on the thesis statement formulation guideline:
"Explicitly states the deliverable of the research
• The Thesis Statement needs to contain a clear deliverable.
• For example: a decision support tool to help…, or a predictive 
model to…
• You can always refine your thesis statement as you go deeper 
into your research
• Do not expect your thesis statement to be finalized until you are 
completely done with the research phase."
and this checklist
"Clear – states your claim and has a clear deliverable.
• Concise – has less than 30 words.
• Directly links back to your problem statement – ties back 
to the PS.
• Does not start with a verb – starts with the deliverable (a 
noun).
• No personal pronouns – does not include “I” or “We”
"  
For example:
A transformer-based tool for annotating and checking document completeness and consistencies will help identifying inconsistencies and gaps in municipal laws, reducing costly errors.
You can work with the fragment like--&gt; “reducing costly errors” to make meet the guidelines I attached.</a:t>
        </a:r>
      </a:p>
    </p188:txBody>
  </p188:cm>
</p188:cmLst>
</file>

<file path=ppt/comments/modernComment_1F3_455D13E5.xml><?xml version="1.0" encoding="utf-8"?>
<p188:cmLst xmlns:a="http://schemas.openxmlformats.org/drawingml/2006/main" xmlns:r="http://schemas.openxmlformats.org/officeDocument/2006/relationships" xmlns:p188="http://schemas.microsoft.com/office/powerpoint/2018/8/main">
  <p188:cm id="{5384A2EF-1AAC-45F0-BECC-5E0C7F176570}" authorId="{BD2A8813-8C41-9D70-DC11-2054BEEB02C8}" created="2024-11-18T14:30:19.018">
    <ac:txMkLst xmlns:ac="http://schemas.microsoft.com/office/drawing/2013/main/command">
      <pc:docMk xmlns:pc="http://schemas.microsoft.com/office/powerpoint/2013/main/command"/>
      <pc:sldMk xmlns:pc="http://schemas.microsoft.com/office/powerpoint/2013/main/command" cId="1163727845" sldId="499"/>
      <ac:graphicFrameMk id="4" creationId="{00000000-0000-0000-0000-000000000000}"/>
      <ac:tblMk/>
      <ac:tcMk rowId="10006" colId="20001"/>
      <ac:txMk cp="0" len="185">
        <ac:context len="186" hash="3025909915"/>
      </ac:txMk>
    </ac:txMkLst>
    <p188:pos x="7853119" y="4356710"/>
    <p188:replyLst>
      <p188:reply id="{38C957BF-6B9B-4F41-8347-1531A3E438E5}" authorId="{2487FA1D-81B6-6410-A468-6C8CEF5B5F3D}" created="2024-11-25T01:08:57.298">
        <p188:txBody>
          <a:bodyPr/>
          <a:lstStyle/>
          <a:p>
            <a:r>
              <a:rPr lang="en-US"/>
              <a:t>Per APA, personal commination's are just in the text, they are not references since nobody else can access them. I took SEAS-8599 not SEAS-8499.</a:t>
            </a:r>
          </a:p>
        </p188:txBody>
      </p188:reply>
    </p188:replyLst>
    <p188:txBody>
      <a:bodyPr/>
      <a:lstStyle/>
      <a:p>
        <a:r>
          <a:rPr lang="en-US"/>
          <a:t>The problem statement is very long. It needs to be 30 words or less.
You are trying to put too much. I think you  know what you want to do but you need to be succinct.
Single Issue – focuses on a single issue and does not attempt to 
address various topics.
• Concise – has less than 30 words.
• Not too broad – stays specific to the clear topic.
• Not hinting at a solution – focuses on the problem. For example, 
do not use the word “lack” in your problem statement. If there is a 
lack of something, then in essence a solution is being proposed.
• Has structure – begins with an issue and ends with a “so what”. 
Not the other way around.
I can see what you are trying to accomplish but you need to state it according to the guidelines of research.
For example I can say:
Problem statement:
Municipal laws in Pennsylvania Townships, authored by multiple people over time, develop inconsistencies, costing Easttown hundreds of thousands of dollars in lost fees annually.
And even with that you may need to be specific as to the--&gt; so what? I mean in terms of dollars etc.  But at least the problem statement is succinct and meets the guidelines.
One last thing: Cite the reference and don’t put the entire reference text 
I attached SEAS-8499 guideline for problem, thesis statement, questions and hypotheses  in my email.
</a:t>
        </a:r>
      </a:p>
    </p188:txBody>
  </p188:cm>
</p188:cmLst>
</file>

<file path=ppt/comments/modernComment_287_6B449C86.xml><?xml version="1.0" encoding="utf-8"?>
<p188:cmLst xmlns:a="http://schemas.openxmlformats.org/drawingml/2006/main" xmlns:r="http://schemas.openxmlformats.org/officeDocument/2006/relationships" xmlns:p188="http://schemas.microsoft.com/office/powerpoint/2018/8/main">
  <p188:cm id="{103169E4-2248-45EE-A325-FE0BA95ACD41}" authorId="{BD2A8813-8C41-9D70-DC11-2054BEEB02C8}" created="2024-11-18T15:56:32.599">
    <pc:sldMkLst xmlns:pc="http://schemas.microsoft.com/office/powerpoint/2013/main/command">
      <pc:docMk/>
      <pc:sldMk cId="1799658630" sldId="647"/>
    </pc:sldMkLst>
    <p188:replyLst>
      <p188:reply id="{FD8E47C7-9263-4FE6-A720-55B9C14ACD70}" authorId="{2487FA1D-81B6-6410-A468-6C8CEF5B5F3D}" created="2024-11-25T01:17:59.304">
        <p188:txBody>
          <a:bodyPr/>
          <a:lstStyle/>
          <a:p>
            <a:r>
              <a:rPr lang="en-US"/>
              <a:t>The long version is that I plan to use a GNN to identify entities in the documents. People and companies are just two examples. That is why I start with ‘Such as’. Can processing these entities determine if the document is consistent and complete? For example, if I find seven entities that are all of type ‘fences’. What if five of them mention height an length of the fence but the other two only mention length. Then we have an inconsistency and can point out that the other two need height mentioned.
Question 2 is about consistency. Question 3 is about completeness. They are not the same.
I have no intention of doing such a comparison. The human processing of checking laws takes days to weeks. I can compare to that but in SEAS-8599 I was told that is not a research question.</a:t>
            </a:r>
          </a:p>
        </p188:txBody>
      </p188:reply>
    </p188:replyLst>
    <p188:txBody>
      <a:bodyPr/>
      <a:lstStyle/>
      <a:p>
        <a:r>
          <a:rPr lang="en-US"/>
          <a:t>Question 2 and 3 are the same.
Question 1 is not clear. I am not sure what such a person or company means in the context of your research
Those  questions purpose are:
Narrows down your topic.
• Deals with specific aspects of your topic.
• Pick aspects of the topic you want to focus on.
Also are you comparing GNN to Transformers like you alluded to in our first meeting. If so then you need to have a comparative question ( your old question 2 is good if you are going to compare GNN to Transformers. If CNN is not needed then you can remove CNN.
See the guidelines I attached in the pdf and I am sure you will be able to fix the questions.
</a:t>
        </a:r>
      </a:p>
    </p188:txBody>
  </p188:cm>
</p188:cmLst>
</file>

<file path=ppt/comments/modernComment_28E_D93ABA.xml><?xml version="1.0" encoding="utf-8"?>
<p188:cmLst xmlns:a="http://schemas.openxmlformats.org/drawingml/2006/main" xmlns:r="http://schemas.openxmlformats.org/officeDocument/2006/relationships" xmlns:p188="http://schemas.microsoft.com/office/powerpoint/2018/8/main">
  <p188:cm id="{1A571DFB-2504-43B3-8C83-26A05B523295}" authorId="{BD2A8813-8C41-9D70-DC11-2054BEEB02C8}" created="2024-11-18T13:52:03.441">
    <pc:sldMkLst xmlns:pc="http://schemas.microsoft.com/office/powerpoint/2013/main/command">
      <pc:docMk/>
      <pc:sldMk cId="14236346" sldId="654"/>
    </pc:sldMkLst>
    <p188:replyLst>
      <p188:reply id="{6887BDDD-C108-4912-B9C2-4392FA4AA8AF}" authorId="{2487FA1D-81B6-6410-A468-6C8CEF5B5F3D}" created="2024-11-25T01:01:27.575">
        <p188:txBody>
          <a:bodyPr/>
          <a:lstStyle/>
          <a:p>
            <a:r>
              <a:rPr lang="en-US"/>
              <a:t>I took SEAS-8599 not SEAS-8499. I and my professor were OK with the SOW as presented. But I will take your wording.</a:t>
            </a:r>
          </a:p>
        </p188:txBody>
      </p188:reply>
    </p188:replyLst>
    <p188:txBody>
      <a:bodyPr/>
      <a:lstStyle/>
      <a:p>
        <a:r>
          <a:rPr lang="en-US"/>
          <a:t>Based on the SEAS-8499 class guideline, Defining the Scope of Work (SOW) for the research phase includes, but 
is not limited to, setting the defined boundaries for the study. It outlines 
the targets of the study in terms of the parameters such as the 
objectives, methodologies, and deliverables. 
As an example, I  can formulate the SOW along this line :
 “Analyzing Inconsistencies and Gaps in Municipal Laws using Transformer-Based Models: Developing an automated tool to identify and annotate contradictions, redundancies, and missing references in municipal law documents, with a focus on Pennsylvania townships.”
See attached guideline from  SEAS-8499.
</a:t>
        </a:r>
      </a:p>
    </p188:txBody>
  </p188:cm>
</p188:cmLst>
</file>

<file path=ppt/comments/modernComment_28F_593B2CE9.xml><?xml version="1.0" encoding="utf-8"?>
<p188:cmLst xmlns:a="http://schemas.openxmlformats.org/drawingml/2006/main" xmlns:r="http://schemas.openxmlformats.org/officeDocument/2006/relationships" xmlns:p188="http://schemas.microsoft.com/office/powerpoint/2018/8/main">
  <p188:cm id="{9B1DF62C-9F45-4540-BC27-76077B4A09E0}" authorId="{BD2A8813-8C41-9D70-DC11-2054BEEB02C8}" created="2024-11-18T16:01:54.207">
    <pc:sldMkLst xmlns:pc="http://schemas.microsoft.com/office/powerpoint/2013/main/command">
      <pc:docMk/>
      <pc:sldMk cId="1497050345" sldId="655"/>
    </pc:sldMkLst>
    <p188:replyLst>
      <p188:reply id="{BE5E4C42-8F5F-4984-95B3-7698AA67C165}" authorId="{2487FA1D-81B6-6410-A468-6C8CEF5B5F3D}" created="2024-11-25T01:18:50.776">
        <p188:txBody>
          <a:bodyPr/>
          <a:lstStyle/>
          <a:p>
            <a:r>
              <a:rPr lang="en-US"/>
              <a:t>I did not change the questions so I left these as is.</a:t>
            </a:r>
          </a:p>
        </p188:txBody>
      </p188:reply>
    </p188:replyLst>
    <p188:txBody>
      <a:bodyPr/>
      <a:lstStyle/>
      <a:p>
        <a:r>
          <a:rPr lang="en-US"/>
          <a:t>Once you fix your questions the hypotheses will be based on that.
Please take a look at the attached document.
</a:t>
        </a:r>
      </a:p>
    </p188:txBody>
  </p188:cm>
</p188:cmLst>
</file>

<file path=ppt/comments/modernComment_298_CDED774B.xml><?xml version="1.0" encoding="utf-8"?>
<p188:cmLst xmlns:a="http://schemas.openxmlformats.org/drawingml/2006/main" xmlns:r="http://schemas.openxmlformats.org/officeDocument/2006/relationships" xmlns:p188="http://schemas.microsoft.com/office/powerpoint/2018/8/main">
  <p188:cm id="{FFA0681A-16E7-4F4B-84AC-4ADE88B613C2}" authorId="{BD2A8813-8C41-9D70-DC11-2054BEEB02C8}" created="2024-11-18T15:57:53.306">
    <pc:sldMkLst xmlns:pc="http://schemas.microsoft.com/office/powerpoint/2013/main/command">
      <pc:docMk/>
      <pc:sldMk cId="3454891851" sldId="664"/>
    </pc:sldMkLst>
    <p188:txBody>
      <a:bodyPr/>
      <a:lstStyle/>
      <a:p>
        <a:r>
          <a:rPr lang="en-US"/>
          <a:t>I think question 2 is appropriate and if you going to compare GNN to transformers then you should use that. If you are not going to use CNN then remove it
I know you change this slide but never mention something like
Can a neural network-based model …
The above is to vague as it will require you to test against all available Neural network based models</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CF2B60-A650-A240-9969-3833CC7E6942}" type="datetimeFigureOut">
              <a:rPr lang="en-US" smtClean="0"/>
              <a:t>11/24/2024</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EB8F1-786E-1E4C-8521-6592BFBA63DE}" type="slidenum">
              <a:rPr lang="en-US" smtClean="0"/>
              <a:t>‹#›</a:t>
            </a:fld>
            <a:endParaRPr lang="en-US" dirty="0"/>
          </a:p>
        </p:txBody>
      </p:sp>
    </p:spTree>
    <p:extLst>
      <p:ext uri="{BB962C8B-B14F-4D97-AF65-F5344CB8AC3E}">
        <p14:creationId xmlns:p14="http://schemas.microsoft.com/office/powerpoint/2010/main" val="2452586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descr="photos-ppt.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itle 1"/>
          <p:cNvSpPr>
            <a:spLocks noGrp="1"/>
          </p:cNvSpPr>
          <p:nvPr>
            <p:ph type="ctrTitle" hasCustomPrompt="1"/>
          </p:nvPr>
        </p:nvSpPr>
        <p:spPr>
          <a:xfrm>
            <a:off x="360379" y="601091"/>
            <a:ext cx="4301269"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9" name="Subtitle 2"/>
          <p:cNvSpPr>
            <a:spLocks noGrp="1"/>
          </p:cNvSpPr>
          <p:nvPr>
            <p:ph type="subTitle" idx="1" hasCustomPrompt="1"/>
          </p:nvPr>
        </p:nvSpPr>
        <p:spPr>
          <a:xfrm>
            <a:off x="360379" y="3137687"/>
            <a:ext cx="4301269" cy="1752600"/>
          </a:xfrm>
          <a:prstGeom prst="rect">
            <a:avLst/>
          </a:prstGeom>
        </p:spPr>
        <p:txBody>
          <a:bodyPr/>
          <a:lstStyle>
            <a:lvl1pPr marL="0" indent="0" algn="l">
              <a:buNone/>
              <a:defRPr>
                <a:solidFill>
                  <a:srgbClr val="ECE9C6"/>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br>
              <a:rPr lang="en-US" dirty="0"/>
            </a:br>
            <a:r>
              <a:rPr lang="en-US" dirty="0"/>
              <a:t>subtitle style</a:t>
            </a:r>
          </a:p>
        </p:txBody>
      </p:sp>
    </p:spTree>
    <p:extLst>
      <p:ext uri="{BB962C8B-B14F-4D97-AF65-F5344CB8AC3E}">
        <p14:creationId xmlns:p14="http://schemas.microsoft.com/office/powerpoint/2010/main" val="2948828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descr="photos-ppt.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itle 1"/>
          <p:cNvSpPr>
            <a:spLocks noGrp="1"/>
          </p:cNvSpPr>
          <p:nvPr>
            <p:ph type="ctrTitle" hasCustomPrompt="1"/>
          </p:nvPr>
        </p:nvSpPr>
        <p:spPr>
          <a:xfrm>
            <a:off x="360379" y="601091"/>
            <a:ext cx="4301269"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9" name="Subtitle 2"/>
          <p:cNvSpPr>
            <a:spLocks noGrp="1"/>
          </p:cNvSpPr>
          <p:nvPr>
            <p:ph type="subTitle" idx="1" hasCustomPrompt="1"/>
          </p:nvPr>
        </p:nvSpPr>
        <p:spPr>
          <a:xfrm>
            <a:off x="360379" y="3137687"/>
            <a:ext cx="4301269" cy="1752600"/>
          </a:xfrm>
          <a:prstGeom prst="rect">
            <a:avLst/>
          </a:prstGeom>
        </p:spPr>
        <p:txBody>
          <a:bodyPr/>
          <a:lstStyle>
            <a:lvl1pPr marL="0" indent="0" algn="l">
              <a:buNone/>
              <a:defRPr>
                <a:solidFill>
                  <a:srgbClr val="ECE9C6"/>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br>
              <a:rPr lang="en-US" dirty="0"/>
            </a:br>
            <a:r>
              <a:rPr lang="en-US" dirty="0"/>
              <a:t>subtitle style</a:t>
            </a:r>
          </a:p>
        </p:txBody>
      </p:sp>
    </p:spTree>
    <p:extLst>
      <p:ext uri="{BB962C8B-B14F-4D97-AF65-F5344CB8AC3E}">
        <p14:creationId xmlns:p14="http://schemas.microsoft.com/office/powerpoint/2010/main" val="1649556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699248" y="1264358"/>
            <a:ext cx="7745505" cy="4007555"/>
          </a:xfrm>
          <a:prstGeom prst="rect">
            <a:avLst/>
          </a:prstGeom>
        </p:spPr>
        <p:txBody>
          <a:bodyPr/>
          <a:lstStyle>
            <a:lvl1pPr>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a:t>Click to edit Master text styles</a:t>
            </a:r>
          </a:p>
        </p:txBody>
      </p:sp>
      <p:sp>
        <p:nvSpPr>
          <p:cNvPr id="8" name="Title 10"/>
          <p:cNvSpPr>
            <a:spLocks noGrp="1"/>
          </p:cNvSpPr>
          <p:nvPr>
            <p:ph type="title"/>
          </p:nvPr>
        </p:nvSpPr>
        <p:spPr>
          <a:xfrm>
            <a:off x="688490" y="366958"/>
            <a:ext cx="7756263" cy="739355"/>
          </a:xfrm>
          <a:prstGeom prst="rect">
            <a:avLst/>
          </a:prstGeom>
        </p:spPr>
        <p:txBody>
          <a:bodyPr/>
          <a:lstStyle>
            <a:lvl1pPr algn="l">
              <a:defRPr sz="4000" b="1">
                <a:solidFill>
                  <a:schemeClr val="tx1">
                    <a:lumMod val="75000"/>
                    <a:lumOff val="25000"/>
                  </a:schemeClr>
                </a:solidFill>
                <a:latin typeface="Arial"/>
                <a:cs typeface="Arial"/>
              </a:defRPr>
            </a:lvl1pPr>
          </a:lstStyle>
          <a:p>
            <a:r>
              <a:rPr lang="en-US" dirty="0"/>
              <a:t>Click to edit Master title style</a:t>
            </a:r>
          </a:p>
        </p:txBody>
      </p:sp>
    </p:spTree>
    <p:extLst>
      <p:ext uri="{BB962C8B-B14F-4D97-AF65-F5344CB8AC3E}">
        <p14:creationId xmlns:p14="http://schemas.microsoft.com/office/powerpoint/2010/main" val="20642732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1"/>
          <p:cNvSpPr>
            <a:spLocks noGrp="1"/>
          </p:cNvSpPr>
          <p:nvPr>
            <p:ph type="title"/>
          </p:nvPr>
        </p:nvSpPr>
        <p:spPr>
          <a:xfrm>
            <a:off x="690041" y="1204857"/>
            <a:ext cx="7754713" cy="1910716"/>
          </a:xfrm>
          <a:prstGeom prst="rect">
            <a:avLst/>
          </a:prstGeom>
        </p:spPr>
        <p:txBody>
          <a:bodyPr anchor="b"/>
          <a:lstStyle>
            <a:lvl1pPr algn="ctr">
              <a:defRPr sz="5400" b="1" cap="none" baseline="0">
                <a:solidFill>
                  <a:srgbClr val="595959"/>
                </a:solidFill>
                <a:latin typeface="Arial"/>
                <a:cs typeface="Arial"/>
              </a:defRPr>
            </a:lvl1pPr>
          </a:lstStyle>
          <a:p>
            <a:r>
              <a:rPr lang="en-US" dirty="0"/>
              <a:t>Click to edit Master title style</a:t>
            </a:r>
          </a:p>
        </p:txBody>
      </p:sp>
      <p:sp>
        <p:nvSpPr>
          <p:cNvPr id="9" name="Text Placeholder 2"/>
          <p:cNvSpPr>
            <a:spLocks noGrp="1"/>
          </p:cNvSpPr>
          <p:nvPr>
            <p:ph type="body" idx="1"/>
          </p:nvPr>
        </p:nvSpPr>
        <p:spPr>
          <a:xfrm>
            <a:off x="699248" y="3324433"/>
            <a:ext cx="7734747" cy="1500187"/>
          </a:xfrm>
          <a:prstGeom prst="rect">
            <a:avLst/>
          </a:prstGeom>
        </p:spPr>
        <p:txBody>
          <a:bodyPr anchor="t"/>
          <a:lstStyle>
            <a:lvl1pPr marL="0" indent="0" algn="ctr">
              <a:buNone/>
              <a:defRPr sz="2000">
                <a:solidFill>
                  <a:srgbClr val="595959"/>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28425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Areas">
    <p:spTree>
      <p:nvGrpSpPr>
        <p:cNvPr id="1" name=""/>
        <p:cNvGrpSpPr/>
        <p:nvPr/>
      </p:nvGrpSpPr>
      <p:grpSpPr>
        <a:xfrm>
          <a:off x="0" y="0"/>
          <a:ext cx="0" cy="0"/>
          <a:chOff x="0" y="0"/>
          <a:chExt cx="0" cy="0"/>
        </a:xfrm>
      </p:grpSpPr>
      <p:sp>
        <p:nvSpPr>
          <p:cNvPr id="10" name="Title 1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11" name="Content Placeholder 7"/>
          <p:cNvSpPr>
            <a:spLocks noGrp="1"/>
          </p:cNvSpPr>
          <p:nvPr>
            <p:ph sz="quarter" idx="13"/>
          </p:nvPr>
        </p:nvSpPr>
        <p:spPr>
          <a:xfrm>
            <a:off x="685800"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
        <p:nvSpPr>
          <p:cNvPr id="12" name="Content Placeholder 9"/>
          <p:cNvSpPr>
            <a:spLocks noGrp="1"/>
          </p:cNvSpPr>
          <p:nvPr>
            <p:ph sz="quarter" idx="14"/>
          </p:nvPr>
        </p:nvSpPr>
        <p:spPr>
          <a:xfrm>
            <a:off x="4645151"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Tree>
    <p:extLst>
      <p:ext uri="{BB962C8B-B14F-4D97-AF65-F5344CB8AC3E}">
        <p14:creationId xmlns:p14="http://schemas.microsoft.com/office/powerpoint/2010/main" val="3645936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s with Subtitles">
    <p:spTree>
      <p:nvGrpSpPr>
        <p:cNvPr id="1" name=""/>
        <p:cNvGrpSpPr/>
        <p:nvPr/>
      </p:nvGrpSpPr>
      <p:grpSpPr>
        <a:xfrm>
          <a:off x="0" y="0"/>
          <a:ext cx="0" cy="0"/>
          <a:chOff x="0" y="0"/>
          <a:chExt cx="0" cy="0"/>
        </a:xfrm>
      </p:grpSpPr>
      <p:sp>
        <p:nvSpPr>
          <p:cNvPr id="6" name="Title 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7" name="Text Placeholder 2"/>
          <p:cNvSpPr>
            <a:spLocks noGrp="1"/>
          </p:cNvSpPr>
          <p:nvPr>
            <p:ph type="body" idx="1"/>
          </p:nvPr>
        </p:nvSpPr>
        <p:spPr>
          <a:xfrm>
            <a:off x="688491" y="1783601"/>
            <a:ext cx="3621929"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3"/>
          <p:cNvSpPr>
            <a:spLocks noGrp="1"/>
          </p:cNvSpPr>
          <p:nvPr>
            <p:ph sz="half" idx="2"/>
          </p:nvPr>
        </p:nvSpPr>
        <p:spPr>
          <a:xfrm>
            <a:off x="688489" y="2622290"/>
            <a:ext cx="3621931" cy="2595107"/>
          </a:xfrm>
          <a:prstGeom prst="rect">
            <a:avLst/>
          </a:prstGeom>
        </p:spPr>
        <p:txBody>
          <a:bodyPr>
            <a:normAutofit/>
          </a:bodyPr>
          <a:lstStyle>
            <a:lvl1pPr>
              <a:defRPr sz="2000">
                <a:solidFill>
                  <a:srgbClr val="595959"/>
                </a:solidFill>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vl6pPr>
              <a:defRPr sz="1600"/>
            </a:lvl6pPr>
            <a:lvl7pPr>
              <a:defRPr sz="1600"/>
            </a:lvl7pPr>
            <a:lvl8pPr>
              <a:defRPr sz="1600"/>
            </a:lvl8pPr>
            <a:lvl9pPr>
              <a:defRPr sz="1600"/>
            </a:lvl9pPr>
          </a:lstStyle>
          <a:p>
            <a:pPr lvl="0"/>
            <a:r>
              <a:rPr lang="en-US"/>
              <a:t>Click to edit Master text styles</a:t>
            </a:r>
          </a:p>
        </p:txBody>
      </p:sp>
      <p:sp>
        <p:nvSpPr>
          <p:cNvPr id="9" name="Text Placeholder 4"/>
          <p:cNvSpPr>
            <a:spLocks noGrp="1"/>
          </p:cNvSpPr>
          <p:nvPr>
            <p:ph type="body" sz="quarter" idx="3"/>
          </p:nvPr>
        </p:nvSpPr>
        <p:spPr>
          <a:xfrm>
            <a:off x="4785879" y="1783601"/>
            <a:ext cx="3663716"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5"/>
          <p:cNvSpPr>
            <a:spLocks noGrp="1"/>
          </p:cNvSpPr>
          <p:nvPr>
            <p:ph sz="quarter" idx="4"/>
          </p:nvPr>
        </p:nvSpPr>
        <p:spPr>
          <a:xfrm>
            <a:off x="4785878" y="2619063"/>
            <a:ext cx="3658875" cy="2595107"/>
          </a:xfrm>
          <a:prstGeom prst="rect">
            <a:avLst/>
          </a:prstGeom>
        </p:spPr>
        <p:txBody>
          <a:bodyPr>
            <a:normAutofit/>
          </a:bodyPr>
          <a:lstStyle>
            <a:lvl1pPr>
              <a:defRPr sz="2000">
                <a:solidFill>
                  <a:srgbClr val="595959"/>
                </a:solidFill>
                <a:latin typeface="Arial"/>
                <a:cs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p:txBody>
      </p:sp>
    </p:spTree>
    <p:extLst>
      <p:ext uri="{BB962C8B-B14F-4D97-AF65-F5344CB8AC3E}">
        <p14:creationId xmlns:p14="http://schemas.microsoft.com/office/powerpoint/2010/main" val="36758126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Content Placeholder 2"/>
          <p:cNvSpPr>
            <a:spLocks noGrp="1"/>
          </p:cNvSpPr>
          <p:nvPr>
            <p:ph idx="1"/>
          </p:nvPr>
        </p:nvSpPr>
        <p:spPr>
          <a:xfrm>
            <a:off x="692003" y="559401"/>
            <a:ext cx="3580882" cy="4414019"/>
          </a:xfrm>
          <a:prstGeom prst="rect">
            <a:avLst/>
          </a:prstGeom>
        </p:spPr>
        <p:txBody>
          <a:bodyPr anchor="t">
            <a:normAutofit/>
          </a:bodyPr>
          <a:lstStyle>
            <a:lvl1pPr marL="0" indent="0" algn="l">
              <a:buNone/>
              <a:defRPr sz="2000">
                <a:solidFill>
                  <a:srgbClr val="595959"/>
                </a:solidFill>
                <a:latin typeface="Arial"/>
                <a:cs typeface="Arial"/>
              </a:defRPr>
            </a:lvl1pPr>
            <a:lvl2pPr algn="l">
              <a:defRPr sz="2000">
                <a:latin typeface="Arial"/>
                <a:cs typeface="Arial"/>
              </a:defRPr>
            </a:lvl2pPr>
            <a:lvl3pPr algn="l">
              <a:defRPr sz="2000">
                <a:latin typeface="Arial"/>
                <a:cs typeface="Arial"/>
              </a:defRPr>
            </a:lvl3pPr>
            <a:lvl4pPr algn="l">
              <a:defRPr sz="2000">
                <a:latin typeface="Arial"/>
                <a:cs typeface="Arial"/>
              </a:defRPr>
            </a:lvl4pPr>
            <a:lvl5pPr algn="l">
              <a:defRPr sz="2000">
                <a:latin typeface="Arial"/>
                <a:cs typeface="Arial"/>
              </a:defRPr>
            </a:lvl5pPr>
            <a:lvl6pPr>
              <a:defRPr sz="2000"/>
            </a:lvl6pPr>
            <a:lvl7pPr>
              <a:defRPr sz="2000"/>
            </a:lvl7pPr>
            <a:lvl8pPr>
              <a:defRPr sz="2000"/>
            </a:lvl8pPr>
            <a:lvl9pPr>
              <a:defRPr sz="2000"/>
            </a:lvl9pPr>
          </a:lstStyle>
          <a:p>
            <a:pPr lvl="0"/>
            <a:r>
              <a:rPr lang="en-US" dirty="0"/>
              <a:t>Click to edit Master text styles</a:t>
            </a:r>
          </a:p>
        </p:txBody>
      </p:sp>
      <p:sp>
        <p:nvSpPr>
          <p:cNvPr id="6" name="Text Placeholder 3"/>
          <p:cNvSpPr>
            <a:spLocks noGrp="1"/>
          </p:cNvSpPr>
          <p:nvPr>
            <p:ph type="body" sz="half" idx="2"/>
          </p:nvPr>
        </p:nvSpPr>
        <p:spPr>
          <a:xfrm>
            <a:off x="4889813" y="562026"/>
            <a:ext cx="3580882" cy="4414018"/>
          </a:xfrm>
          <a:prstGeom prst="rect">
            <a:avLst/>
          </a:prstGeom>
        </p:spPr>
        <p:txBody>
          <a:bodyPr>
            <a:normAutofit/>
          </a:bodyPr>
          <a:lstStyle>
            <a:lvl1pPr marL="0" indent="0">
              <a:buNone/>
              <a:defRPr sz="200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04888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with Caption">
    <p:spTree>
      <p:nvGrpSpPr>
        <p:cNvPr id="1" name=""/>
        <p:cNvGrpSpPr/>
        <p:nvPr/>
      </p:nvGrpSpPr>
      <p:grpSpPr>
        <a:xfrm>
          <a:off x="0" y="0"/>
          <a:ext cx="0" cy="0"/>
          <a:chOff x="0" y="0"/>
          <a:chExt cx="0" cy="0"/>
        </a:xfrm>
      </p:grpSpPr>
      <p:sp>
        <p:nvSpPr>
          <p:cNvPr id="8" name="Picture Placeholder 2"/>
          <p:cNvSpPr>
            <a:spLocks noGrp="1"/>
          </p:cNvSpPr>
          <p:nvPr>
            <p:ph type="pic" idx="1"/>
          </p:nvPr>
        </p:nvSpPr>
        <p:spPr>
          <a:xfrm rot="344365">
            <a:off x="773476" y="536674"/>
            <a:ext cx="7578326" cy="3491307"/>
          </a:xfrm>
          <a:prstGeom prst="rect">
            <a:avLst/>
          </a:prstGeom>
          <a:solidFill>
            <a:srgbClr val="FFFFFF">
              <a:shade val="85000"/>
            </a:srgbClr>
          </a:solidFill>
          <a:ln w="190500" cap="sq">
            <a:solidFill>
              <a:srgbClr val="FFFFFF"/>
            </a:solidFill>
            <a:miter lim="800000"/>
          </a:ln>
          <a:effectLst/>
          <a:scene3d>
            <a:camera prst="orthographicFront">
              <a:rot lat="0" lon="0" rev="360000"/>
            </a:camera>
            <a:lightRig rig="twoPt" dir="t">
              <a:rot lat="0" lon="0" rev="7200000"/>
            </a:lightRig>
          </a:scene3d>
          <a:sp3d contourW="12700">
            <a:contourClr>
              <a:srgbClr val="969696"/>
            </a:contourClr>
          </a:sp3d>
        </p:spPr>
        <p:txBody>
          <a:bodyPr>
            <a:normAutofit/>
          </a:bodyPr>
          <a:lstStyle>
            <a:lvl1pPr marL="0" indent="0">
              <a:buNone/>
              <a:defRPr sz="20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9" name="Text Placeholder 3"/>
          <p:cNvSpPr>
            <a:spLocks noGrp="1"/>
          </p:cNvSpPr>
          <p:nvPr>
            <p:ph type="body" sz="half" idx="2"/>
          </p:nvPr>
        </p:nvSpPr>
        <p:spPr>
          <a:xfrm>
            <a:off x="688490" y="4486019"/>
            <a:ext cx="7756264" cy="804862"/>
          </a:xfrm>
          <a:prstGeom prst="rect">
            <a:avLst/>
          </a:prstGeom>
        </p:spPr>
        <p:txBody>
          <a:bodyPr>
            <a:normAutofit/>
          </a:bodyPr>
          <a:lstStyle>
            <a:lvl1pPr marL="0" indent="0" algn="ctr">
              <a:buNone/>
              <a:defRPr sz="1600" b="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18096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3" name="Picture 2" descr="PPT-General9.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1048421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with Custom Photo">
    <p:spTree>
      <p:nvGrpSpPr>
        <p:cNvPr id="1" name=""/>
        <p:cNvGrpSpPr/>
        <p:nvPr/>
      </p:nvGrpSpPr>
      <p:grpSpPr>
        <a:xfrm>
          <a:off x="0" y="0"/>
          <a:ext cx="0" cy="0"/>
          <a:chOff x="0" y="0"/>
          <a:chExt cx="0" cy="0"/>
        </a:xfrm>
      </p:grpSpPr>
      <p:pic>
        <p:nvPicPr>
          <p:cNvPr id="7" name="Picture 6" descr="bgblueonephoto.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Subtitle 2"/>
          <p:cNvSpPr>
            <a:spLocks noGrp="1"/>
          </p:cNvSpPr>
          <p:nvPr>
            <p:ph type="subTitle" idx="1" hasCustomPrompt="1"/>
          </p:nvPr>
        </p:nvSpPr>
        <p:spPr>
          <a:xfrm>
            <a:off x="360378" y="3137687"/>
            <a:ext cx="3658798" cy="1752600"/>
          </a:xfrm>
          <a:prstGeom prst="rect">
            <a:avLst/>
          </a:prstGeom>
        </p:spPr>
        <p:txBody>
          <a:bodyPr/>
          <a:lstStyle>
            <a:lvl1pPr marL="0" indent="0" algn="l">
              <a:buNone/>
              <a:defRPr>
                <a:solidFill>
                  <a:schemeClr val="bg2"/>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br>
              <a:rPr lang="en-US" dirty="0"/>
            </a:br>
            <a:r>
              <a:rPr lang="en-US" dirty="0"/>
              <a:t>subtitle style</a:t>
            </a:r>
          </a:p>
        </p:txBody>
      </p:sp>
      <p:sp>
        <p:nvSpPr>
          <p:cNvPr id="9" name="Title 1"/>
          <p:cNvSpPr>
            <a:spLocks noGrp="1"/>
          </p:cNvSpPr>
          <p:nvPr>
            <p:ph type="ctrTitle" hasCustomPrompt="1"/>
          </p:nvPr>
        </p:nvSpPr>
        <p:spPr>
          <a:xfrm>
            <a:off x="360379" y="601091"/>
            <a:ext cx="4480563"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10" name="Picture Placeholder 8"/>
          <p:cNvSpPr>
            <a:spLocks noGrp="1" noChangeAspect="1"/>
          </p:cNvSpPr>
          <p:nvPr>
            <p:ph type="pic" sz="quarter" idx="10" hasCustomPrompt="1"/>
          </p:nvPr>
        </p:nvSpPr>
        <p:spPr>
          <a:xfrm>
            <a:off x="1954870" y="0"/>
            <a:ext cx="7201580" cy="6858000"/>
          </a:xfrm>
          <a:custGeom>
            <a:avLst/>
            <a:gdLst>
              <a:gd name="connsiteX0" fmla="*/ 0 w 7201580"/>
              <a:gd name="connsiteY0" fmla="*/ 0 h 6858000"/>
              <a:gd name="connsiteX1" fmla="*/ 7201580 w 7201580"/>
              <a:gd name="connsiteY1" fmla="*/ 0 h 6858000"/>
              <a:gd name="connsiteX2" fmla="*/ 7201580 w 7201580"/>
              <a:gd name="connsiteY2" fmla="*/ 6858000 h 6858000"/>
              <a:gd name="connsiteX3" fmla="*/ 0 w 7201580"/>
              <a:gd name="connsiteY3" fmla="*/ 6858000 h 6858000"/>
              <a:gd name="connsiteX4" fmla="*/ 0 w 7201580"/>
              <a:gd name="connsiteY4" fmla="*/ 0 h 6858000"/>
              <a:gd name="connsiteX0" fmla="*/ 5050118 w 7201580"/>
              <a:gd name="connsiteY0" fmla="*/ 74706 h 6858000"/>
              <a:gd name="connsiteX1" fmla="*/ 7201580 w 7201580"/>
              <a:gd name="connsiteY1" fmla="*/ 0 h 6858000"/>
              <a:gd name="connsiteX2" fmla="*/ 7201580 w 7201580"/>
              <a:gd name="connsiteY2" fmla="*/ 6858000 h 6858000"/>
              <a:gd name="connsiteX3" fmla="*/ 0 w 7201580"/>
              <a:gd name="connsiteY3" fmla="*/ 6858000 h 6858000"/>
              <a:gd name="connsiteX4" fmla="*/ 5050118 w 7201580"/>
              <a:gd name="connsiteY4" fmla="*/ 74706 h 6858000"/>
              <a:gd name="connsiteX0" fmla="*/ 5020236 w 7201580"/>
              <a:gd name="connsiteY0" fmla="*/ 29883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29883 h 6858000"/>
              <a:gd name="connsiteX0" fmla="*/ 5020236 w 7201580"/>
              <a:gd name="connsiteY0" fmla="*/ 14941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14941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1580" h="6858000">
                <a:moveTo>
                  <a:pt x="5020236" y="14941"/>
                </a:moveTo>
                <a:lnTo>
                  <a:pt x="7201580" y="0"/>
                </a:lnTo>
                <a:lnTo>
                  <a:pt x="7201580" y="6858000"/>
                </a:lnTo>
                <a:lnTo>
                  <a:pt x="0" y="6858000"/>
                </a:lnTo>
                <a:lnTo>
                  <a:pt x="5020236" y="14941"/>
                </a:lnTo>
                <a:close/>
              </a:path>
            </a:pathLst>
          </a:custGeom>
        </p:spPr>
        <p:txBody>
          <a:bodyPr vert="horz" anchor="ctr"/>
          <a:lstStyle>
            <a:lvl1pPr algn="r">
              <a:lnSpc>
                <a:spcPct val="100000"/>
              </a:lnSpc>
              <a:defRPr sz="2000">
                <a:solidFill>
                  <a:srgbClr val="ECE9C6"/>
                </a:solidFill>
                <a:latin typeface="Arial"/>
                <a:cs typeface="Arial"/>
              </a:defRPr>
            </a:lvl1pPr>
          </a:lstStyle>
          <a:p>
            <a:r>
              <a:rPr lang="en-US" dirty="0"/>
              <a:t>Drag picture to placeholder </a:t>
            </a:r>
            <a:br>
              <a:rPr lang="en-US" dirty="0"/>
            </a:br>
            <a:r>
              <a:rPr lang="en-US" dirty="0"/>
              <a:t>or click icon to add</a:t>
            </a:r>
          </a:p>
        </p:txBody>
      </p:sp>
    </p:spTree>
    <p:extLst>
      <p:ext uri="{BB962C8B-B14F-4D97-AF65-F5344CB8AC3E}">
        <p14:creationId xmlns:p14="http://schemas.microsoft.com/office/powerpoint/2010/main" val="2549265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699248" y="1861441"/>
            <a:ext cx="7745505" cy="3170264"/>
          </a:xfrm>
          <a:prstGeom prst="rect">
            <a:avLst/>
          </a:prstGeom>
        </p:spPr>
        <p:txBody>
          <a:bodyPr/>
          <a:lstStyle>
            <a:lvl1pPr>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a:t>Click to edit Master text styles</a:t>
            </a:r>
          </a:p>
        </p:txBody>
      </p:sp>
      <p:sp>
        <p:nvSpPr>
          <p:cNvPr id="8" name="Title 10"/>
          <p:cNvSpPr>
            <a:spLocks noGrp="1"/>
          </p:cNvSpPr>
          <p:nvPr>
            <p:ph type="title"/>
          </p:nvPr>
        </p:nvSpPr>
        <p:spPr>
          <a:xfrm>
            <a:off x="688490" y="570156"/>
            <a:ext cx="7756263" cy="1054250"/>
          </a:xfrm>
          <a:prstGeom prst="rect">
            <a:avLst/>
          </a:prstGeom>
        </p:spPr>
        <p:txBody>
          <a:bodyPr/>
          <a:lstStyle>
            <a:lvl1pPr algn="l">
              <a:defRPr sz="4000" b="1">
                <a:solidFill>
                  <a:schemeClr val="tx1">
                    <a:lumMod val="75000"/>
                    <a:lumOff val="25000"/>
                  </a:schemeClr>
                </a:solidFill>
                <a:latin typeface="Arial"/>
                <a:cs typeface="Arial"/>
              </a:defRPr>
            </a:lvl1pPr>
          </a:lstStyle>
          <a:p>
            <a:r>
              <a:rPr lang="en-US" dirty="0"/>
              <a:t>Click to edit Master title style</a:t>
            </a:r>
          </a:p>
        </p:txBody>
      </p:sp>
    </p:spTree>
    <p:extLst>
      <p:ext uri="{BB962C8B-B14F-4D97-AF65-F5344CB8AC3E}">
        <p14:creationId xmlns:p14="http://schemas.microsoft.com/office/powerpoint/2010/main" val="786147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1"/>
          <p:cNvSpPr>
            <a:spLocks noGrp="1"/>
          </p:cNvSpPr>
          <p:nvPr>
            <p:ph type="title"/>
          </p:nvPr>
        </p:nvSpPr>
        <p:spPr>
          <a:xfrm>
            <a:off x="690041" y="1204857"/>
            <a:ext cx="7754713" cy="1910716"/>
          </a:xfrm>
          <a:prstGeom prst="rect">
            <a:avLst/>
          </a:prstGeom>
        </p:spPr>
        <p:txBody>
          <a:bodyPr anchor="b"/>
          <a:lstStyle>
            <a:lvl1pPr algn="ctr">
              <a:defRPr sz="5400" b="1" cap="none" baseline="0">
                <a:solidFill>
                  <a:srgbClr val="595959"/>
                </a:solidFill>
                <a:latin typeface="Arial"/>
                <a:cs typeface="Arial"/>
              </a:defRPr>
            </a:lvl1pPr>
          </a:lstStyle>
          <a:p>
            <a:r>
              <a:rPr lang="en-US" dirty="0"/>
              <a:t>Click to edit Master title style</a:t>
            </a:r>
          </a:p>
        </p:txBody>
      </p:sp>
      <p:sp>
        <p:nvSpPr>
          <p:cNvPr id="9" name="Text Placeholder 2"/>
          <p:cNvSpPr>
            <a:spLocks noGrp="1"/>
          </p:cNvSpPr>
          <p:nvPr>
            <p:ph type="body" idx="1"/>
          </p:nvPr>
        </p:nvSpPr>
        <p:spPr>
          <a:xfrm>
            <a:off x="699248" y="3324433"/>
            <a:ext cx="7734747" cy="1500187"/>
          </a:xfrm>
          <a:prstGeom prst="rect">
            <a:avLst/>
          </a:prstGeom>
        </p:spPr>
        <p:txBody>
          <a:bodyPr anchor="t"/>
          <a:lstStyle>
            <a:lvl1pPr marL="0" indent="0" algn="ctr">
              <a:buNone/>
              <a:defRPr sz="2000">
                <a:solidFill>
                  <a:srgbClr val="595959"/>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54003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Areas">
    <p:spTree>
      <p:nvGrpSpPr>
        <p:cNvPr id="1" name=""/>
        <p:cNvGrpSpPr/>
        <p:nvPr/>
      </p:nvGrpSpPr>
      <p:grpSpPr>
        <a:xfrm>
          <a:off x="0" y="0"/>
          <a:ext cx="0" cy="0"/>
          <a:chOff x="0" y="0"/>
          <a:chExt cx="0" cy="0"/>
        </a:xfrm>
      </p:grpSpPr>
      <p:sp>
        <p:nvSpPr>
          <p:cNvPr id="10" name="Title 1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11" name="Content Placeholder 7"/>
          <p:cNvSpPr>
            <a:spLocks noGrp="1"/>
          </p:cNvSpPr>
          <p:nvPr>
            <p:ph sz="quarter" idx="13"/>
          </p:nvPr>
        </p:nvSpPr>
        <p:spPr>
          <a:xfrm>
            <a:off x="685800"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
        <p:nvSpPr>
          <p:cNvPr id="12" name="Content Placeholder 9"/>
          <p:cNvSpPr>
            <a:spLocks noGrp="1"/>
          </p:cNvSpPr>
          <p:nvPr>
            <p:ph sz="quarter" idx="14"/>
          </p:nvPr>
        </p:nvSpPr>
        <p:spPr>
          <a:xfrm>
            <a:off x="4645151"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Tree>
    <p:extLst>
      <p:ext uri="{BB962C8B-B14F-4D97-AF65-F5344CB8AC3E}">
        <p14:creationId xmlns:p14="http://schemas.microsoft.com/office/powerpoint/2010/main" val="3423993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s with Subtitles">
    <p:spTree>
      <p:nvGrpSpPr>
        <p:cNvPr id="1" name=""/>
        <p:cNvGrpSpPr/>
        <p:nvPr/>
      </p:nvGrpSpPr>
      <p:grpSpPr>
        <a:xfrm>
          <a:off x="0" y="0"/>
          <a:ext cx="0" cy="0"/>
          <a:chOff x="0" y="0"/>
          <a:chExt cx="0" cy="0"/>
        </a:xfrm>
      </p:grpSpPr>
      <p:sp>
        <p:nvSpPr>
          <p:cNvPr id="6" name="Title 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7" name="Text Placeholder 2"/>
          <p:cNvSpPr>
            <a:spLocks noGrp="1"/>
          </p:cNvSpPr>
          <p:nvPr>
            <p:ph type="body" idx="1"/>
          </p:nvPr>
        </p:nvSpPr>
        <p:spPr>
          <a:xfrm>
            <a:off x="688491" y="1783601"/>
            <a:ext cx="3621929"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3"/>
          <p:cNvSpPr>
            <a:spLocks noGrp="1"/>
          </p:cNvSpPr>
          <p:nvPr>
            <p:ph sz="half" idx="2"/>
          </p:nvPr>
        </p:nvSpPr>
        <p:spPr>
          <a:xfrm>
            <a:off x="688489" y="2622290"/>
            <a:ext cx="3621931" cy="2595107"/>
          </a:xfrm>
          <a:prstGeom prst="rect">
            <a:avLst/>
          </a:prstGeom>
        </p:spPr>
        <p:txBody>
          <a:bodyPr>
            <a:normAutofit/>
          </a:bodyPr>
          <a:lstStyle>
            <a:lvl1pPr>
              <a:defRPr sz="2000">
                <a:solidFill>
                  <a:srgbClr val="595959"/>
                </a:solidFill>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vl6pPr>
              <a:defRPr sz="1600"/>
            </a:lvl6pPr>
            <a:lvl7pPr>
              <a:defRPr sz="1600"/>
            </a:lvl7pPr>
            <a:lvl8pPr>
              <a:defRPr sz="1600"/>
            </a:lvl8pPr>
            <a:lvl9pPr>
              <a:defRPr sz="1600"/>
            </a:lvl9pPr>
          </a:lstStyle>
          <a:p>
            <a:pPr lvl="0"/>
            <a:r>
              <a:rPr lang="en-US"/>
              <a:t>Click to edit Master text styles</a:t>
            </a:r>
          </a:p>
        </p:txBody>
      </p:sp>
      <p:sp>
        <p:nvSpPr>
          <p:cNvPr id="9" name="Text Placeholder 4"/>
          <p:cNvSpPr>
            <a:spLocks noGrp="1"/>
          </p:cNvSpPr>
          <p:nvPr>
            <p:ph type="body" sz="quarter" idx="3"/>
          </p:nvPr>
        </p:nvSpPr>
        <p:spPr>
          <a:xfrm>
            <a:off x="4785879" y="1783601"/>
            <a:ext cx="3663716"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5"/>
          <p:cNvSpPr>
            <a:spLocks noGrp="1"/>
          </p:cNvSpPr>
          <p:nvPr>
            <p:ph sz="quarter" idx="4"/>
          </p:nvPr>
        </p:nvSpPr>
        <p:spPr>
          <a:xfrm>
            <a:off x="4785878" y="2619063"/>
            <a:ext cx="3658875" cy="2595107"/>
          </a:xfrm>
          <a:prstGeom prst="rect">
            <a:avLst/>
          </a:prstGeom>
        </p:spPr>
        <p:txBody>
          <a:bodyPr>
            <a:normAutofit/>
          </a:bodyPr>
          <a:lstStyle>
            <a:lvl1pPr>
              <a:defRPr sz="2000">
                <a:solidFill>
                  <a:srgbClr val="595959"/>
                </a:solidFill>
                <a:latin typeface="Arial"/>
                <a:cs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p:txBody>
      </p:sp>
    </p:spTree>
    <p:extLst>
      <p:ext uri="{BB962C8B-B14F-4D97-AF65-F5344CB8AC3E}">
        <p14:creationId xmlns:p14="http://schemas.microsoft.com/office/powerpoint/2010/main" val="949256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Content Placeholder 2"/>
          <p:cNvSpPr>
            <a:spLocks noGrp="1"/>
          </p:cNvSpPr>
          <p:nvPr>
            <p:ph idx="1"/>
          </p:nvPr>
        </p:nvSpPr>
        <p:spPr>
          <a:xfrm>
            <a:off x="692003" y="559401"/>
            <a:ext cx="3580882" cy="4414019"/>
          </a:xfrm>
          <a:prstGeom prst="rect">
            <a:avLst/>
          </a:prstGeom>
        </p:spPr>
        <p:txBody>
          <a:bodyPr anchor="t">
            <a:normAutofit/>
          </a:bodyPr>
          <a:lstStyle>
            <a:lvl1pPr marL="0" indent="0" algn="l">
              <a:buNone/>
              <a:defRPr sz="2000">
                <a:solidFill>
                  <a:srgbClr val="595959"/>
                </a:solidFill>
                <a:latin typeface="Arial"/>
                <a:cs typeface="Arial"/>
              </a:defRPr>
            </a:lvl1pPr>
            <a:lvl2pPr algn="l">
              <a:defRPr sz="2000">
                <a:latin typeface="Arial"/>
                <a:cs typeface="Arial"/>
              </a:defRPr>
            </a:lvl2pPr>
            <a:lvl3pPr algn="l">
              <a:defRPr sz="2000">
                <a:latin typeface="Arial"/>
                <a:cs typeface="Arial"/>
              </a:defRPr>
            </a:lvl3pPr>
            <a:lvl4pPr algn="l">
              <a:defRPr sz="2000">
                <a:latin typeface="Arial"/>
                <a:cs typeface="Arial"/>
              </a:defRPr>
            </a:lvl4pPr>
            <a:lvl5pPr algn="l">
              <a:defRPr sz="2000">
                <a:latin typeface="Arial"/>
                <a:cs typeface="Arial"/>
              </a:defRPr>
            </a:lvl5pPr>
            <a:lvl6pPr>
              <a:defRPr sz="2000"/>
            </a:lvl6pPr>
            <a:lvl7pPr>
              <a:defRPr sz="2000"/>
            </a:lvl7pPr>
            <a:lvl8pPr>
              <a:defRPr sz="2000"/>
            </a:lvl8pPr>
            <a:lvl9pPr>
              <a:defRPr sz="2000"/>
            </a:lvl9pPr>
          </a:lstStyle>
          <a:p>
            <a:pPr lvl="0"/>
            <a:r>
              <a:rPr lang="en-US" dirty="0"/>
              <a:t>Click to edit Master text styles</a:t>
            </a:r>
          </a:p>
        </p:txBody>
      </p:sp>
      <p:sp>
        <p:nvSpPr>
          <p:cNvPr id="6" name="Text Placeholder 3"/>
          <p:cNvSpPr>
            <a:spLocks noGrp="1"/>
          </p:cNvSpPr>
          <p:nvPr>
            <p:ph type="body" sz="half" idx="2"/>
          </p:nvPr>
        </p:nvSpPr>
        <p:spPr>
          <a:xfrm>
            <a:off x="4889813" y="562026"/>
            <a:ext cx="3580882" cy="4414018"/>
          </a:xfrm>
          <a:prstGeom prst="rect">
            <a:avLst/>
          </a:prstGeom>
        </p:spPr>
        <p:txBody>
          <a:bodyPr>
            <a:normAutofit/>
          </a:bodyPr>
          <a:lstStyle>
            <a:lvl1pPr marL="0" indent="0">
              <a:buNone/>
              <a:defRPr sz="200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59519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hoto with Caption">
    <p:spTree>
      <p:nvGrpSpPr>
        <p:cNvPr id="1" name=""/>
        <p:cNvGrpSpPr/>
        <p:nvPr/>
      </p:nvGrpSpPr>
      <p:grpSpPr>
        <a:xfrm>
          <a:off x="0" y="0"/>
          <a:ext cx="0" cy="0"/>
          <a:chOff x="0" y="0"/>
          <a:chExt cx="0" cy="0"/>
        </a:xfrm>
      </p:grpSpPr>
      <p:sp>
        <p:nvSpPr>
          <p:cNvPr id="8" name="Picture Placeholder 2"/>
          <p:cNvSpPr>
            <a:spLocks noGrp="1"/>
          </p:cNvSpPr>
          <p:nvPr>
            <p:ph type="pic" idx="1"/>
          </p:nvPr>
        </p:nvSpPr>
        <p:spPr>
          <a:xfrm rot="344365">
            <a:off x="773476" y="536674"/>
            <a:ext cx="7578326" cy="3491307"/>
          </a:xfrm>
          <a:prstGeom prst="rect">
            <a:avLst/>
          </a:prstGeom>
          <a:solidFill>
            <a:srgbClr val="FFFFFF">
              <a:shade val="85000"/>
            </a:srgbClr>
          </a:solidFill>
          <a:ln w="190500" cap="sq">
            <a:solidFill>
              <a:srgbClr val="FFFFFF"/>
            </a:solidFill>
            <a:miter lim="800000"/>
          </a:ln>
          <a:effectLst/>
          <a:scene3d>
            <a:camera prst="orthographicFront">
              <a:rot lat="0" lon="0" rev="360000"/>
            </a:camera>
            <a:lightRig rig="twoPt" dir="t">
              <a:rot lat="0" lon="0" rev="7200000"/>
            </a:lightRig>
          </a:scene3d>
          <a:sp3d contourW="12700">
            <a:contourClr>
              <a:srgbClr val="969696"/>
            </a:contourClr>
          </a:sp3d>
        </p:spPr>
        <p:txBody>
          <a:bodyPr>
            <a:normAutofit/>
          </a:bodyPr>
          <a:lstStyle>
            <a:lvl1pPr marL="0" indent="0">
              <a:buNone/>
              <a:defRPr sz="20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9" name="Text Placeholder 3"/>
          <p:cNvSpPr>
            <a:spLocks noGrp="1"/>
          </p:cNvSpPr>
          <p:nvPr>
            <p:ph type="body" sz="half" idx="2"/>
          </p:nvPr>
        </p:nvSpPr>
        <p:spPr>
          <a:xfrm>
            <a:off x="688490" y="4486019"/>
            <a:ext cx="7756264" cy="804862"/>
          </a:xfrm>
          <a:prstGeom prst="rect">
            <a:avLst/>
          </a:prstGeom>
        </p:spPr>
        <p:txBody>
          <a:bodyPr>
            <a:normAutofit/>
          </a:bodyPr>
          <a:lstStyle>
            <a:lvl1pPr marL="0" indent="0" algn="ctr">
              <a:buNone/>
              <a:defRPr sz="1600" b="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47662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3" name="Picture 2" descr="PPT-General9.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106529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with Custom Photo">
    <p:spTree>
      <p:nvGrpSpPr>
        <p:cNvPr id="1" name=""/>
        <p:cNvGrpSpPr/>
        <p:nvPr/>
      </p:nvGrpSpPr>
      <p:grpSpPr>
        <a:xfrm>
          <a:off x="0" y="0"/>
          <a:ext cx="0" cy="0"/>
          <a:chOff x="0" y="0"/>
          <a:chExt cx="0" cy="0"/>
        </a:xfrm>
      </p:grpSpPr>
      <p:pic>
        <p:nvPicPr>
          <p:cNvPr id="7" name="Picture 6" descr="bgblueonephoto.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Subtitle 2"/>
          <p:cNvSpPr>
            <a:spLocks noGrp="1"/>
          </p:cNvSpPr>
          <p:nvPr>
            <p:ph type="subTitle" idx="1" hasCustomPrompt="1"/>
          </p:nvPr>
        </p:nvSpPr>
        <p:spPr>
          <a:xfrm>
            <a:off x="360378" y="3137687"/>
            <a:ext cx="3658798" cy="1752600"/>
          </a:xfrm>
          <a:prstGeom prst="rect">
            <a:avLst/>
          </a:prstGeom>
        </p:spPr>
        <p:txBody>
          <a:bodyPr/>
          <a:lstStyle>
            <a:lvl1pPr marL="0" indent="0" algn="l">
              <a:buNone/>
              <a:defRPr>
                <a:solidFill>
                  <a:schemeClr val="bg2"/>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br>
              <a:rPr lang="en-US" dirty="0"/>
            </a:br>
            <a:r>
              <a:rPr lang="en-US" dirty="0"/>
              <a:t>subtitle style</a:t>
            </a:r>
          </a:p>
        </p:txBody>
      </p:sp>
      <p:sp>
        <p:nvSpPr>
          <p:cNvPr id="9" name="Title 1"/>
          <p:cNvSpPr>
            <a:spLocks noGrp="1"/>
          </p:cNvSpPr>
          <p:nvPr>
            <p:ph type="ctrTitle" hasCustomPrompt="1"/>
          </p:nvPr>
        </p:nvSpPr>
        <p:spPr>
          <a:xfrm>
            <a:off x="360379" y="601091"/>
            <a:ext cx="4480563"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10" name="Picture Placeholder 8"/>
          <p:cNvSpPr>
            <a:spLocks noGrp="1" noChangeAspect="1"/>
          </p:cNvSpPr>
          <p:nvPr>
            <p:ph type="pic" sz="quarter" idx="10" hasCustomPrompt="1"/>
          </p:nvPr>
        </p:nvSpPr>
        <p:spPr>
          <a:xfrm>
            <a:off x="1954870" y="0"/>
            <a:ext cx="7201580" cy="6858000"/>
          </a:xfrm>
          <a:custGeom>
            <a:avLst/>
            <a:gdLst>
              <a:gd name="connsiteX0" fmla="*/ 0 w 7201580"/>
              <a:gd name="connsiteY0" fmla="*/ 0 h 6858000"/>
              <a:gd name="connsiteX1" fmla="*/ 7201580 w 7201580"/>
              <a:gd name="connsiteY1" fmla="*/ 0 h 6858000"/>
              <a:gd name="connsiteX2" fmla="*/ 7201580 w 7201580"/>
              <a:gd name="connsiteY2" fmla="*/ 6858000 h 6858000"/>
              <a:gd name="connsiteX3" fmla="*/ 0 w 7201580"/>
              <a:gd name="connsiteY3" fmla="*/ 6858000 h 6858000"/>
              <a:gd name="connsiteX4" fmla="*/ 0 w 7201580"/>
              <a:gd name="connsiteY4" fmla="*/ 0 h 6858000"/>
              <a:gd name="connsiteX0" fmla="*/ 5050118 w 7201580"/>
              <a:gd name="connsiteY0" fmla="*/ 74706 h 6858000"/>
              <a:gd name="connsiteX1" fmla="*/ 7201580 w 7201580"/>
              <a:gd name="connsiteY1" fmla="*/ 0 h 6858000"/>
              <a:gd name="connsiteX2" fmla="*/ 7201580 w 7201580"/>
              <a:gd name="connsiteY2" fmla="*/ 6858000 h 6858000"/>
              <a:gd name="connsiteX3" fmla="*/ 0 w 7201580"/>
              <a:gd name="connsiteY3" fmla="*/ 6858000 h 6858000"/>
              <a:gd name="connsiteX4" fmla="*/ 5050118 w 7201580"/>
              <a:gd name="connsiteY4" fmla="*/ 74706 h 6858000"/>
              <a:gd name="connsiteX0" fmla="*/ 5020236 w 7201580"/>
              <a:gd name="connsiteY0" fmla="*/ 29883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29883 h 6858000"/>
              <a:gd name="connsiteX0" fmla="*/ 5020236 w 7201580"/>
              <a:gd name="connsiteY0" fmla="*/ 14941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14941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1580" h="6858000">
                <a:moveTo>
                  <a:pt x="5020236" y="14941"/>
                </a:moveTo>
                <a:lnTo>
                  <a:pt x="7201580" y="0"/>
                </a:lnTo>
                <a:lnTo>
                  <a:pt x="7201580" y="6858000"/>
                </a:lnTo>
                <a:lnTo>
                  <a:pt x="0" y="6858000"/>
                </a:lnTo>
                <a:lnTo>
                  <a:pt x="5020236" y="14941"/>
                </a:lnTo>
                <a:close/>
              </a:path>
            </a:pathLst>
          </a:custGeom>
        </p:spPr>
        <p:txBody>
          <a:bodyPr vert="horz" anchor="ctr"/>
          <a:lstStyle>
            <a:lvl1pPr algn="r">
              <a:lnSpc>
                <a:spcPct val="100000"/>
              </a:lnSpc>
              <a:defRPr sz="2000">
                <a:solidFill>
                  <a:srgbClr val="ECE9C6"/>
                </a:solidFill>
                <a:latin typeface="Arial"/>
                <a:cs typeface="Arial"/>
              </a:defRPr>
            </a:lvl1pPr>
          </a:lstStyle>
          <a:p>
            <a:r>
              <a:rPr lang="en-US" dirty="0"/>
              <a:t>Drag picture to placeholder </a:t>
            </a:r>
            <a:br>
              <a:rPr lang="en-US" dirty="0"/>
            </a:br>
            <a:r>
              <a:rPr lang="en-US" dirty="0"/>
              <a:t>or click icon to add</a:t>
            </a:r>
          </a:p>
        </p:txBody>
      </p:sp>
    </p:spTree>
    <p:extLst>
      <p:ext uri="{BB962C8B-B14F-4D97-AF65-F5344CB8AC3E}">
        <p14:creationId xmlns:p14="http://schemas.microsoft.com/office/powerpoint/2010/main" val="891787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image" Target="../media/image1.jpeg"/><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PPT-General11.jp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26307993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PPT-General11.jp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49496453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ecode360.com/TR1485" TargetMode="External"/><Relationship Id="rId2" Type="http://schemas.openxmlformats.org/officeDocument/2006/relationships/hyperlink" Target="https://ecode360.com/EA3052"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ecode360.com/EA3052"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ecode360.com/TR1485"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microsoft.com/office/2018/10/relationships/comments" Target="../comments/modernComment_28E_D93ABA.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microsoft.com/office/2018/10/relationships/comments" Target="../comments/modernComment_1F3_455D13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microsoft.com/office/2018/10/relationships/comments" Target="../comments/modernComment_1F2_63EACC5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microsoft.com/office/2018/10/relationships/comments" Target="../comments/modernComment_287_6B449C8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microsoft.com/office/2018/10/relationships/comments" Target="../comments/modernComment_298_CDED774B.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microsoft.com/office/2018/10/relationships/comments" Target="../comments/modernComment_28F_593B2C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a:xfrm>
            <a:off x="186623" y="2197355"/>
            <a:ext cx="5320839" cy="1200230"/>
          </a:xfrm>
        </p:spPr>
        <p:txBody>
          <a:bodyPr>
            <a:noAutofit/>
          </a:bodyPr>
          <a:lstStyle/>
          <a:p>
            <a:pPr eaLnBrk="1" hangingPunct="1"/>
            <a:r>
              <a:rPr lang="en-US" sz="3200" dirty="0">
                <a:latin typeface="Arial" charset="0"/>
                <a:ea typeface="ＭＳ Ｐゴシック" charset="0"/>
              </a:rPr>
              <a:t>Using Transformers to Check a Document for Completeness and Consistency</a:t>
            </a:r>
          </a:p>
        </p:txBody>
      </p:sp>
      <p:sp>
        <p:nvSpPr>
          <p:cNvPr id="15362" name="Rectangle 3"/>
          <p:cNvSpPr>
            <a:spLocks noGrp="1" noChangeArrowheads="1"/>
          </p:cNvSpPr>
          <p:nvPr>
            <p:ph type="subTitle" idx="1"/>
          </p:nvPr>
        </p:nvSpPr>
        <p:spPr>
          <a:xfrm>
            <a:off x="186621" y="3732729"/>
            <a:ext cx="4058106" cy="1752600"/>
          </a:xfrm>
        </p:spPr>
        <p:txBody>
          <a:bodyPr/>
          <a:lstStyle/>
          <a:p>
            <a:pPr eaLnBrk="1" hangingPunct="1"/>
            <a:r>
              <a:rPr lang="en-US" sz="2400" dirty="0">
                <a:latin typeface="Arial" charset="0"/>
                <a:ea typeface="ＭＳ Ｐゴシック" charset="0"/>
              </a:rPr>
              <a:t>Michael </a:t>
            </a:r>
            <a:r>
              <a:rPr lang="en-US" sz="2400">
                <a:latin typeface="Arial" charset="0"/>
                <a:ea typeface="ＭＳ Ｐゴシック" charset="0"/>
              </a:rPr>
              <a:t>Wacey</a:t>
            </a:r>
            <a:endParaRPr lang="en-US" sz="2400" dirty="0">
              <a:latin typeface="Arial" charset="0"/>
              <a:ea typeface="ＭＳ Ｐゴシック" charset="0"/>
            </a:endParaRPr>
          </a:p>
        </p:txBody>
      </p:sp>
      <p:sp>
        <p:nvSpPr>
          <p:cNvPr id="15365" name="Slide Number Placeholder 1"/>
          <p:cNvSpPr>
            <a:spLocks noGrp="1"/>
          </p:cNvSpPr>
          <p:nvPr>
            <p:ph type="sldNum" sz="quarter" idx="4294967295"/>
          </p:nvPr>
        </p:nvSpPr>
        <p:spPr>
          <a:xfrm>
            <a:off x="7010400" y="6356354"/>
            <a:ext cx="2133600" cy="36512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BD932FA0-379F-A34C-A330-38314102EBC0}" type="slidenum">
              <a:rPr lang="en-US" sz="1400">
                <a:solidFill>
                  <a:prstClr val="black"/>
                </a:solidFill>
              </a:rPr>
              <a:pPr/>
              <a:t>1</a:t>
            </a:fld>
            <a:endParaRPr lang="en-US" sz="1400" dirty="0">
              <a:solidFill>
                <a:prstClr val="black"/>
              </a:solidFill>
            </a:endParaRPr>
          </a:p>
        </p:txBody>
      </p:sp>
    </p:spTree>
    <p:extLst>
      <p:ext uri="{BB962C8B-B14F-4D97-AF65-F5344CB8AC3E}">
        <p14:creationId xmlns:p14="http://schemas.microsoft.com/office/powerpoint/2010/main" val="782424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EF3206-EB82-FA4A-1534-0899F231D44D}"/>
            </a:ext>
          </a:extLst>
        </p:cNvPr>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652344DA-5327-5548-DDA5-F9818B5DADB5}"/>
              </a:ext>
            </a:extLst>
          </p:cNvPr>
          <p:cNvGraphicFramePr>
            <a:graphicFrameLocks noGrp="1"/>
          </p:cNvGraphicFramePr>
          <p:nvPr>
            <p:ph idx="1"/>
          </p:nvPr>
        </p:nvGraphicFramePr>
        <p:xfrm>
          <a:off x="121398" y="611642"/>
          <a:ext cx="8878824" cy="5029200"/>
        </p:xfrm>
        <a:graphic>
          <a:graphicData uri="http://schemas.openxmlformats.org/drawingml/2006/table">
            <a:tbl>
              <a:tblPr firstRow="1" bandRow="1">
                <a:tableStyleId>{5C22544A-7EE6-4342-B048-85BDC9FD1C3A}</a:tableStyleId>
              </a:tblPr>
              <a:tblGrid>
                <a:gridCol w="1858128">
                  <a:extLst>
                    <a:ext uri="{9D8B030D-6E8A-4147-A177-3AD203B41FA5}">
                      <a16:colId xmlns:a16="http://schemas.microsoft.com/office/drawing/2014/main" val="20000"/>
                    </a:ext>
                  </a:extLst>
                </a:gridCol>
                <a:gridCol w="6380703">
                  <a:extLst>
                    <a:ext uri="{9D8B030D-6E8A-4147-A177-3AD203B41FA5}">
                      <a16:colId xmlns:a16="http://schemas.microsoft.com/office/drawing/2014/main" val="20001"/>
                    </a:ext>
                  </a:extLst>
                </a:gridCol>
                <a:gridCol w="639993">
                  <a:extLst>
                    <a:ext uri="{9D8B030D-6E8A-4147-A177-3AD203B41FA5}">
                      <a16:colId xmlns:a16="http://schemas.microsoft.com/office/drawing/2014/main" val="2172403899"/>
                    </a:ext>
                  </a:extLst>
                </a:gridCol>
              </a:tblGrid>
              <a:tr h="125730">
                <a:tc>
                  <a:txBody>
                    <a:bodyPr/>
                    <a:lstStyle/>
                    <a:p>
                      <a:r>
                        <a:rPr lang="en-US" sz="1200" baseline="0" dirty="0">
                          <a:latin typeface="+mn-lt"/>
                          <a:cs typeface="Arial" panose="020B0604020202020204" pitchFamily="34" charset="0"/>
                        </a:rPr>
                        <a:t>(A) Deliverable</a:t>
                      </a:r>
                      <a:endParaRPr lang="en-US" sz="1200" dirty="0">
                        <a:latin typeface="+mn-lt"/>
                        <a:cs typeface="Arial" panose="020B0604020202020204" pitchFamily="34" charset="0"/>
                      </a:endParaRPr>
                    </a:p>
                  </a:txBody>
                  <a:tcPr/>
                </a:tc>
                <a:tc>
                  <a:txBody>
                    <a:bodyPr/>
                    <a:lstStyle/>
                    <a:p>
                      <a:pPr algn="ctr"/>
                      <a:r>
                        <a:rPr lang="en-US" sz="1200" dirty="0">
                          <a:latin typeface="+mn-lt"/>
                          <a:cs typeface="Arial" panose="020B0604020202020204" pitchFamily="34" charset="0"/>
                        </a:rPr>
                        <a:t>(B) Format</a:t>
                      </a:r>
                    </a:p>
                  </a:txBody>
                  <a:tcPr/>
                </a:tc>
                <a:tc>
                  <a:txBody>
                    <a:bodyPr/>
                    <a:lstStyle/>
                    <a:p>
                      <a:pPr algn="l"/>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293370">
                <a:tc>
                  <a:txBody>
                    <a:bodyPr/>
                    <a:lstStyle/>
                    <a:p>
                      <a:r>
                        <a:rPr lang="en-US" sz="1200" b="1" dirty="0">
                          <a:solidFill>
                            <a:schemeClr val="tx1"/>
                          </a:solidFill>
                          <a:latin typeface="+mn-lt"/>
                          <a:cs typeface="Arial" panose="020B0604020202020204" pitchFamily="34" charset="0"/>
                        </a:rPr>
                        <a:t>Hypothesis 1</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A neural network-based model can accurately determine consistency and completeness of a law document.</a:t>
                      </a:r>
                      <a:endParaRPr lang="en-US" sz="1200" strike="sng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15</a:t>
                      </a:r>
                    </a:p>
                  </a:txBody>
                  <a:tcPr/>
                </a:tc>
                <a:extLst>
                  <a:ext uri="{0D108BD9-81ED-4DB2-BD59-A6C34878D82A}">
                    <a16:rowId xmlns:a16="http://schemas.microsoft.com/office/drawing/2014/main" val="10001"/>
                  </a:ext>
                </a:extLst>
              </a:tr>
              <a:tr h="209550">
                <a:tc>
                  <a:txBody>
                    <a:bodyPr/>
                    <a:lstStyle/>
                    <a:p>
                      <a:r>
                        <a:rPr lang="en-US" sz="1200" b="1" dirty="0">
                          <a:solidFill>
                            <a:schemeClr val="tx1"/>
                          </a:solidFill>
                          <a:latin typeface="+mn-lt"/>
                          <a:cs typeface="Arial" panose="020B0604020202020204" pitchFamily="34" charset="0"/>
                        </a:rPr>
                        <a:t>Independent Variables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Words, sentences, paragraphs in a law document that has been checked for inconsistencies and incompleteness by lawyers and compilers.</a:t>
                      </a:r>
                      <a:endParaRPr lang="en-US" sz="1200" dirty="0">
                        <a:solidFill>
                          <a:schemeClr val="tx1"/>
                        </a:solidFill>
                        <a:latin typeface="+mn-lt"/>
                        <a:cs typeface="Arial" panose="020B06040202020202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10002"/>
                  </a:ext>
                </a:extLst>
              </a:tr>
              <a:tr h="125730">
                <a:tc>
                  <a:txBody>
                    <a:bodyPr/>
                    <a:lstStyle/>
                    <a:p>
                      <a:r>
                        <a:rPr lang="en-US" sz="1200" b="1" baseline="0" dirty="0">
                          <a:solidFill>
                            <a:schemeClr val="tx1"/>
                          </a:solidFill>
                          <a:latin typeface="+mn-lt"/>
                          <a:cs typeface="Arial" panose="020B0604020202020204" pitchFamily="34" charset="0"/>
                        </a:rPr>
                        <a:t>Dependent Variable</a:t>
                      </a:r>
                      <a:endParaRPr lang="en-US" sz="1200" b="1" dirty="0">
                        <a:solidFill>
                          <a:schemeClr val="tx1"/>
                        </a:solidFill>
                        <a:latin typeface="+mn-lt"/>
                        <a:cs typeface="Arial" panose="020B0604020202020204" pitchFamily="34" charset="0"/>
                      </a:endParaRPr>
                    </a:p>
                  </a:txBody>
                  <a:tcPr/>
                </a:tc>
                <a:tc>
                  <a:txBody>
                    <a:bodyPr/>
                    <a:lstStyle/>
                    <a:p>
                      <a:r>
                        <a:rPr lang="en-US" sz="1200" kern="1200" dirty="0">
                          <a:solidFill>
                            <a:schemeClr val="tx1"/>
                          </a:solidFill>
                          <a:effectLst/>
                          <a:latin typeface="+mn-lt"/>
                          <a:ea typeface="+mn-ea"/>
                          <a:cs typeface="Arial" panose="020B0604020202020204" pitchFamily="34" charset="0"/>
                        </a:rPr>
                        <a:t>Identifies inconsistencies or incompleteness</a:t>
                      </a:r>
                      <a:endParaRPr lang="en-US" sz="1200" dirty="0">
                        <a:solidFill>
                          <a:schemeClr val="tx1"/>
                        </a:solidFill>
                        <a:latin typeface="+mn-lt"/>
                        <a:cs typeface="Arial" panose="020B0604020202020204" pitchFamily="34" charset="0"/>
                      </a:endParaRPr>
                    </a:p>
                  </a:txBody>
                  <a:tcPr/>
                </a:tc>
                <a:tc>
                  <a:txBody>
                    <a:bodyPr/>
                    <a:lstStyle/>
                    <a:p>
                      <a:r>
                        <a:rPr lang="en-US" sz="1200" b="0" dirty="0">
                          <a:latin typeface="+mn-lt"/>
                          <a:cs typeface="Arial" panose="020B0604020202020204" pitchFamily="34" charset="0"/>
                        </a:rPr>
                        <a:t>NA</a:t>
                      </a:r>
                    </a:p>
                  </a:txBody>
                  <a:tcPr/>
                </a:tc>
                <a:extLst>
                  <a:ext uri="{0D108BD9-81ED-4DB2-BD59-A6C34878D82A}">
                    <a16:rowId xmlns:a16="http://schemas.microsoft.com/office/drawing/2014/main" val="10003"/>
                  </a:ext>
                </a:extLst>
              </a:tr>
              <a:tr h="125730">
                <a:tc>
                  <a:txBody>
                    <a:bodyPr/>
                    <a:lstStyle/>
                    <a:p>
                      <a:r>
                        <a:rPr lang="en-US" sz="1200" b="1" dirty="0">
                          <a:solidFill>
                            <a:schemeClr val="tx1"/>
                          </a:solidFill>
                          <a:latin typeface="+mn-lt"/>
                          <a:cs typeface="Arial" panose="020B0604020202020204" pitchFamily="34" charset="0"/>
                        </a:rPr>
                        <a:t>Testable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Switch paragraphs in documents and see if the model detects the inconsistency. Remove paragraphs and see if the model detects the incompleteness.</a:t>
                      </a:r>
                      <a:endParaRPr lang="en-US" sz="1200" strike="sng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22</a:t>
                      </a:r>
                    </a:p>
                  </a:txBody>
                  <a:tcPr/>
                </a:tc>
                <a:extLst>
                  <a:ext uri="{0D108BD9-81ED-4DB2-BD59-A6C34878D82A}">
                    <a16:rowId xmlns:a16="http://schemas.microsoft.com/office/drawing/2014/main" val="10007"/>
                  </a:ext>
                </a:extLst>
              </a:tr>
              <a:tr h="0">
                <a:tc>
                  <a:txBody>
                    <a:bodyPr/>
                    <a:lstStyle/>
                    <a:p>
                      <a:r>
                        <a:rPr lang="en-US" sz="1200" b="1" dirty="0">
                          <a:solidFill>
                            <a:schemeClr val="tx1"/>
                          </a:solidFill>
                          <a:latin typeface="+mn-lt"/>
                          <a:cs typeface="Arial" panose="020B0604020202020204" pitchFamily="34" charset="0"/>
                        </a:rPr>
                        <a:t>Hypothesis 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Transformers perform more accurately than a GNN or CNN, to determine the consistency and completeness of a law document.</a:t>
                      </a:r>
                      <a:endParaRPr lang="en-US" sz="1200" strike="sng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19</a:t>
                      </a:r>
                    </a:p>
                  </a:txBody>
                  <a:tcPr/>
                </a:tc>
                <a:extLst>
                  <a:ext uri="{0D108BD9-81ED-4DB2-BD59-A6C34878D82A}">
                    <a16:rowId xmlns:a16="http://schemas.microsoft.com/office/drawing/2014/main" val="1096071760"/>
                  </a:ext>
                </a:extLst>
              </a:tr>
              <a:tr h="209550">
                <a:tc>
                  <a:txBody>
                    <a:bodyPr/>
                    <a:lstStyle/>
                    <a:p>
                      <a:r>
                        <a:rPr lang="en-US" sz="1200" b="1" dirty="0">
                          <a:solidFill>
                            <a:schemeClr val="tx1"/>
                          </a:solidFill>
                          <a:latin typeface="+mn-lt"/>
                          <a:cs typeface="Arial" panose="020B0604020202020204" pitchFamily="34" charset="0"/>
                        </a:rPr>
                        <a:t>Independent Variables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Words, sentences, paragraphs in a law document that has been checked for inconsistencies and incompleteness by lawyers and compilers.</a:t>
                      </a:r>
                      <a:endParaRPr lang="en-US" sz="1200" dirty="0">
                        <a:solidFill>
                          <a:schemeClr val="tx1"/>
                        </a:solidFill>
                        <a:latin typeface="+mn-lt"/>
                        <a:cs typeface="Arial" panose="020B06040202020202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1343236813"/>
                  </a:ext>
                </a:extLst>
              </a:tr>
              <a:tr h="209550">
                <a:tc>
                  <a:txBody>
                    <a:bodyPr/>
                    <a:lstStyle/>
                    <a:p>
                      <a:r>
                        <a:rPr lang="en-US" sz="1200" b="1" baseline="0" dirty="0">
                          <a:solidFill>
                            <a:schemeClr val="tx1"/>
                          </a:solidFill>
                          <a:latin typeface="+mn-lt"/>
                          <a:cs typeface="Arial" panose="020B0604020202020204" pitchFamily="34" charset="0"/>
                        </a:rPr>
                        <a:t>Dependent Variable</a:t>
                      </a:r>
                      <a:endParaRPr lang="en-US" sz="1200" b="1" dirty="0">
                        <a:solidFill>
                          <a:schemeClr val="tx1"/>
                        </a:solidFill>
                        <a:latin typeface="+mn-lt"/>
                        <a:cs typeface="Arial" panose="020B0604020202020204" pitchFamily="34" charset="0"/>
                      </a:endParaRPr>
                    </a:p>
                  </a:txBody>
                  <a:tcPr/>
                </a:tc>
                <a:tc>
                  <a:txBody>
                    <a:bodyPr/>
                    <a:lstStyle/>
                    <a:p>
                      <a:r>
                        <a:rPr lang="en-US" sz="1200" kern="1200" dirty="0">
                          <a:solidFill>
                            <a:schemeClr val="tx1"/>
                          </a:solidFill>
                          <a:effectLst/>
                          <a:latin typeface="+mn-lt"/>
                          <a:ea typeface="+mn-ea"/>
                          <a:cs typeface="Arial" panose="020B0604020202020204" pitchFamily="34" charset="0"/>
                        </a:rPr>
                        <a:t>Identifies inconsistencies or incompleteness</a:t>
                      </a:r>
                      <a:endParaRPr lang="en-US" sz="1200" dirty="0">
                        <a:solidFill>
                          <a:schemeClr val="tx1"/>
                        </a:solidFill>
                        <a:latin typeface="+mn-lt"/>
                        <a:cs typeface="Arial" panose="020B0604020202020204" pitchFamily="34" charset="0"/>
                      </a:endParaRPr>
                    </a:p>
                  </a:txBody>
                  <a:tcPr/>
                </a:tc>
                <a:tc>
                  <a:txBody>
                    <a:bodyPr/>
                    <a:lstStyle/>
                    <a:p>
                      <a:r>
                        <a:rPr lang="en-US" sz="1200" b="0" dirty="0">
                          <a:latin typeface="+mn-lt"/>
                          <a:cs typeface="Arial" panose="020B0604020202020204" pitchFamily="34" charset="0"/>
                        </a:rPr>
                        <a:t>NA</a:t>
                      </a:r>
                    </a:p>
                  </a:txBody>
                  <a:tcPr/>
                </a:tc>
                <a:extLst>
                  <a:ext uri="{0D108BD9-81ED-4DB2-BD59-A6C34878D82A}">
                    <a16:rowId xmlns:a16="http://schemas.microsoft.com/office/drawing/2014/main" val="3560585428"/>
                  </a:ext>
                </a:extLst>
              </a:tr>
              <a:tr h="209550">
                <a:tc>
                  <a:txBody>
                    <a:bodyPr/>
                    <a:lstStyle/>
                    <a:p>
                      <a:r>
                        <a:rPr lang="en-US" sz="1200" b="1" dirty="0">
                          <a:solidFill>
                            <a:schemeClr val="tx1"/>
                          </a:solidFill>
                          <a:latin typeface="+mn-lt"/>
                          <a:cs typeface="Arial" panose="020B0604020202020204" pitchFamily="34" charset="0"/>
                        </a:rPr>
                        <a:t>Testable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Implement multiple models based on Transformers, GNNs, and CNNs and compare their accuracy.</a:t>
                      </a:r>
                      <a:endParaRPr lang="en-US" sz="1200" strike="no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15</a:t>
                      </a:r>
                    </a:p>
                  </a:txBody>
                  <a:tcPr/>
                </a:tc>
                <a:extLst>
                  <a:ext uri="{0D108BD9-81ED-4DB2-BD59-A6C34878D82A}">
                    <a16:rowId xmlns:a16="http://schemas.microsoft.com/office/drawing/2014/main" val="3028355428"/>
                  </a:ext>
                </a:extLst>
              </a:tr>
              <a:tr h="209550">
                <a:tc>
                  <a:txBody>
                    <a:bodyPr/>
                    <a:lstStyle/>
                    <a:p>
                      <a:r>
                        <a:rPr lang="en-US" sz="1200" b="1" dirty="0">
                          <a:solidFill>
                            <a:schemeClr val="tx1"/>
                          </a:solidFill>
                          <a:latin typeface="+mn-lt"/>
                          <a:cs typeface="Arial" panose="020B0604020202020204" pitchFamily="34" charset="0"/>
                        </a:rPr>
                        <a:t>Hypothesis 3</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trike="noStrike" dirty="0">
                          <a:solidFill>
                            <a:schemeClr val="tx1"/>
                          </a:solidFill>
                          <a:latin typeface="+mn-lt"/>
                          <a:cs typeface="Arial" panose="020B0604020202020204" pitchFamily="34" charset="0"/>
                        </a:rPr>
                        <a:t>Using a GNN to label entities can be used to determine the consistency and completeness of a law document.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19</a:t>
                      </a:r>
                    </a:p>
                  </a:txBody>
                  <a:tcPr/>
                </a:tc>
                <a:extLst>
                  <a:ext uri="{0D108BD9-81ED-4DB2-BD59-A6C34878D82A}">
                    <a16:rowId xmlns:a16="http://schemas.microsoft.com/office/drawing/2014/main" val="2663295773"/>
                  </a:ext>
                </a:extLst>
              </a:tr>
              <a:tr h="209550">
                <a:tc>
                  <a:txBody>
                    <a:bodyPr/>
                    <a:lstStyle/>
                    <a:p>
                      <a:r>
                        <a:rPr lang="en-US" sz="1200" b="1" dirty="0">
                          <a:solidFill>
                            <a:schemeClr val="tx1"/>
                          </a:solidFill>
                          <a:latin typeface="+mn-lt"/>
                          <a:cs typeface="Arial" panose="020B0604020202020204" pitchFamily="34" charset="0"/>
                        </a:rPr>
                        <a:t>Independent Variables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Words, sentences, paragraphs in a law document that has been checked for inconsistencies and incompleteness by lawyers and compilers.</a:t>
                      </a:r>
                      <a:endParaRPr lang="en-US" sz="1200" dirty="0">
                        <a:solidFill>
                          <a:schemeClr val="tx1"/>
                        </a:solidFill>
                        <a:latin typeface="+mn-lt"/>
                        <a:cs typeface="Arial" panose="020B06040202020202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3065693737"/>
                  </a:ext>
                </a:extLst>
              </a:tr>
              <a:tr h="209550">
                <a:tc>
                  <a:txBody>
                    <a:bodyPr/>
                    <a:lstStyle/>
                    <a:p>
                      <a:r>
                        <a:rPr lang="en-US" sz="1200" b="1" baseline="0" dirty="0">
                          <a:solidFill>
                            <a:schemeClr val="tx1"/>
                          </a:solidFill>
                          <a:latin typeface="+mn-lt"/>
                          <a:cs typeface="Arial" panose="020B0604020202020204" pitchFamily="34" charset="0"/>
                        </a:rPr>
                        <a:t>Dependent Variable</a:t>
                      </a:r>
                      <a:endParaRPr lang="en-US" sz="1200" b="1" dirty="0">
                        <a:solidFill>
                          <a:schemeClr val="tx1"/>
                        </a:solidFill>
                        <a:latin typeface="+mn-lt"/>
                        <a:cs typeface="Arial" panose="020B0604020202020204" pitchFamily="34" charset="0"/>
                      </a:endParaRPr>
                    </a:p>
                  </a:txBody>
                  <a:tcPr/>
                </a:tc>
                <a:tc>
                  <a:txBody>
                    <a:bodyPr/>
                    <a:lstStyle/>
                    <a:p>
                      <a:r>
                        <a:rPr lang="en-US" sz="1200" kern="1200" dirty="0">
                          <a:solidFill>
                            <a:schemeClr val="tx1"/>
                          </a:solidFill>
                          <a:effectLst/>
                          <a:latin typeface="+mn-lt"/>
                          <a:ea typeface="+mn-ea"/>
                          <a:cs typeface="Arial" panose="020B0604020202020204" pitchFamily="34" charset="0"/>
                        </a:rPr>
                        <a:t>Identifies inconsistencies or incompleteness</a:t>
                      </a:r>
                      <a:endParaRPr lang="en-US" sz="1200" dirty="0">
                        <a:solidFill>
                          <a:schemeClr val="tx1"/>
                        </a:solidFill>
                        <a:latin typeface="+mn-lt"/>
                        <a:cs typeface="Arial" panose="020B0604020202020204" pitchFamily="34" charset="0"/>
                      </a:endParaRPr>
                    </a:p>
                  </a:txBody>
                  <a:tcPr/>
                </a:tc>
                <a:tc>
                  <a:txBody>
                    <a:bodyPr/>
                    <a:lstStyle/>
                    <a:p>
                      <a:r>
                        <a:rPr lang="en-US" sz="1200" b="0" dirty="0">
                          <a:latin typeface="+mn-lt"/>
                          <a:cs typeface="Arial" panose="020B0604020202020204" pitchFamily="34" charset="0"/>
                        </a:rPr>
                        <a:t>NA</a:t>
                      </a:r>
                    </a:p>
                  </a:txBody>
                  <a:tcPr/>
                </a:tc>
                <a:extLst>
                  <a:ext uri="{0D108BD9-81ED-4DB2-BD59-A6C34878D82A}">
                    <a16:rowId xmlns:a16="http://schemas.microsoft.com/office/drawing/2014/main" val="3331144063"/>
                  </a:ext>
                </a:extLst>
              </a:tr>
              <a:tr h="209550">
                <a:tc>
                  <a:txBody>
                    <a:bodyPr/>
                    <a:lstStyle/>
                    <a:p>
                      <a:r>
                        <a:rPr lang="en-US" sz="1200" b="1" dirty="0">
                          <a:solidFill>
                            <a:schemeClr val="tx1"/>
                          </a:solidFill>
                          <a:latin typeface="+mn-lt"/>
                          <a:cs typeface="Arial" panose="020B0604020202020204" pitchFamily="34" charset="0"/>
                        </a:rPr>
                        <a:t>Testable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Review generated GNN graphs to identify differences between graphs of consistent/inconsistent and complete/incomplete entities.</a:t>
                      </a:r>
                      <a:endParaRPr lang="en-US" sz="1200" strike="no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16</a:t>
                      </a:r>
                    </a:p>
                  </a:txBody>
                  <a:tcPr/>
                </a:tc>
                <a:extLst>
                  <a:ext uri="{0D108BD9-81ED-4DB2-BD59-A6C34878D82A}">
                    <a16:rowId xmlns:a16="http://schemas.microsoft.com/office/drawing/2014/main" val="773435680"/>
                  </a:ext>
                </a:extLst>
              </a:tr>
            </a:tbl>
          </a:graphicData>
        </a:graphic>
      </p:graphicFrame>
      <p:sp>
        <p:nvSpPr>
          <p:cNvPr id="5" name="Title 2">
            <a:extLst>
              <a:ext uri="{FF2B5EF4-FFF2-40B4-BE49-F238E27FC236}">
                <a16:creationId xmlns:a16="http://schemas.microsoft.com/office/drawing/2014/main" id="{8D340440-ABC9-E373-B40A-F6E32705A08C}"/>
              </a:ext>
            </a:extLst>
          </p:cNvPr>
          <p:cNvSpPr txBox="1">
            <a:spLocks/>
          </p:cNvSpPr>
          <p:nvPr/>
        </p:nvSpPr>
        <p:spPr>
          <a:xfrm>
            <a:off x="131446" y="0"/>
            <a:ext cx="7756263" cy="621690"/>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r>
              <a:rPr lang="en-US" sz="1400" dirty="0"/>
              <a:t>Research Hypotheses (OLD)</a:t>
            </a:r>
          </a:p>
        </p:txBody>
      </p:sp>
    </p:spTree>
    <p:extLst>
      <p:ext uri="{BB962C8B-B14F-4D97-AF65-F5344CB8AC3E}">
        <p14:creationId xmlns:p14="http://schemas.microsoft.com/office/powerpoint/2010/main" val="94896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E40C5A6F-D14F-3640-8420-D1DED0E7D895}"/>
              </a:ext>
            </a:extLst>
          </p:cNvPr>
          <p:cNvGraphicFramePr>
            <a:graphicFrameLocks noGrp="1"/>
          </p:cNvGraphicFramePr>
          <p:nvPr>
            <p:ph idx="1"/>
            <p:extLst>
              <p:ext uri="{D42A27DB-BD31-4B8C-83A1-F6EECF244321}">
                <p14:modId xmlns:p14="http://schemas.microsoft.com/office/powerpoint/2010/main" val="2374867472"/>
              </p:ext>
            </p:extLst>
          </p:nvPr>
        </p:nvGraphicFramePr>
        <p:xfrm>
          <a:off x="173736" y="1461154"/>
          <a:ext cx="8796528" cy="3644898"/>
        </p:xfrm>
        <a:graphic>
          <a:graphicData uri="http://schemas.openxmlformats.org/drawingml/2006/table">
            <a:tbl>
              <a:tblPr firstRow="1" bandRow="1">
                <a:tableStyleId>{5C22544A-7EE6-4342-B048-85BDC9FD1C3A}</a:tableStyleId>
              </a:tblPr>
              <a:tblGrid>
                <a:gridCol w="1181833">
                  <a:extLst>
                    <a:ext uri="{9D8B030D-6E8A-4147-A177-3AD203B41FA5}">
                      <a16:colId xmlns:a16="http://schemas.microsoft.com/office/drawing/2014/main" val="20000"/>
                    </a:ext>
                  </a:extLst>
                </a:gridCol>
                <a:gridCol w="6989772">
                  <a:extLst>
                    <a:ext uri="{9D8B030D-6E8A-4147-A177-3AD203B41FA5}">
                      <a16:colId xmlns:a16="http://schemas.microsoft.com/office/drawing/2014/main" val="20001"/>
                    </a:ext>
                  </a:extLst>
                </a:gridCol>
                <a:gridCol w="624923">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Laban, P., Dai, L., </a:t>
                      </a:r>
                      <a:r>
                        <a:rPr lang="en-US" sz="1200" kern="1200" dirty="0" err="1">
                          <a:solidFill>
                            <a:schemeClr val="tx1"/>
                          </a:solidFill>
                          <a:effectLst/>
                          <a:latin typeface="+mn-lt"/>
                          <a:ea typeface="+mn-ea"/>
                          <a:cs typeface="Arial" panose="020B0604020202020204" pitchFamily="34" charset="0"/>
                        </a:rPr>
                        <a:t>Bandarkar</a:t>
                      </a:r>
                      <a:r>
                        <a:rPr lang="en-US" sz="1200" kern="1200" dirty="0">
                          <a:solidFill>
                            <a:schemeClr val="tx1"/>
                          </a:solidFill>
                          <a:effectLst/>
                          <a:latin typeface="+mn-lt"/>
                          <a:ea typeface="+mn-ea"/>
                          <a:cs typeface="Arial" panose="020B0604020202020204" pitchFamily="34" charset="0"/>
                        </a:rPr>
                        <a:t>, L., &amp; Hearst, M. A. (2021). Can Transformer Models Measure Coherence In Text? Re-Thinking the Shuffle Test. </a:t>
                      </a:r>
                      <a:r>
                        <a:rPr lang="en-US" sz="1200" kern="1200" dirty="0" err="1">
                          <a:solidFill>
                            <a:schemeClr val="tx1"/>
                          </a:solidFill>
                          <a:effectLst/>
                          <a:latin typeface="+mn-lt"/>
                          <a:ea typeface="+mn-ea"/>
                          <a:cs typeface="Arial" panose="020B0604020202020204" pitchFamily="34" charset="0"/>
                        </a:rPr>
                        <a:t>arXiv</a:t>
                      </a:r>
                      <a:r>
                        <a:rPr lang="en-US" sz="1200" kern="1200" dirty="0">
                          <a:solidFill>
                            <a:schemeClr val="tx1"/>
                          </a:solidFill>
                          <a:effectLst/>
                          <a:latin typeface="+mn-lt"/>
                          <a:ea typeface="+mn-ea"/>
                          <a:cs typeface="Arial" panose="020B0604020202020204" pitchFamily="34" charset="0"/>
                        </a:rPr>
                        <a:t> (Cornell University), 10.48550/arxiv.2107.03448</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Summary</a:t>
                      </a:r>
                    </a:p>
                  </a:txBody>
                  <a:tcPr/>
                </a:tc>
                <a:tc>
                  <a:txBody>
                    <a:bodyPr/>
                    <a:lstStyle/>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Introduces the concept of coherence and the difficulty defining it.</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Summarizes the various ways to measure coherence and focuses on the shuffle test.</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Shows that the shuffle test can have a perfect score but still not measure coherence.</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10</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13</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15</a:t>
                      </a:r>
                    </a:p>
                  </a:txBody>
                  <a:tcPr/>
                </a:tc>
                <a:extLst>
                  <a:ext uri="{0D108BD9-81ED-4DB2-BD59-A6C34878D82A}">
                    <a16:rowId xmlns:a16="http://schemas.microsoft.com/office/drawing/2014/main" val="2076857690"/>
                  </a:ext>
                </a:extLst>
              </a:tr>
              <a:tr h="547493">
                <a:tc>
                  <a:txBody>
                    <a:bodyPr/>
                    <a:lstStyle/>
                    <a:p>
                      <a:r>
                        <a:rPr lang="en-US" sz="1200" b="1" dirty="0">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GPT-2</a:t>
                      </a:r>
                      <a:endParaRPr lang="en-US" sz="1200" dirty="0">
                        <a:solidFill>
                          <a:schemeClr val="tx1"/>
                        </a:solidFill>
                        <a:latin typeface="+mn-lt"/>
                        <a:cs typeface="Arial" panose="020B0604020202020204" pitchFamily="34" charset="0"/>
                      </a:endParaRP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dirty="0">
                          <a:latin typeface="+mn-lt"/>
                          <a:cs typeface="Arial" panose="020B0604020202020204" pitchFamily="34" charset="0"/>
                        </a:rPr>
                        <a:t>Evaluation</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Aggregate model performance drops  from 94.5% for block-size 1 to 77.9% for block-size 5.</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Identifies the problem that shuffle test can be perfect without measuring coherence.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Identifies a solution (zero shot shuffle test) that does as well as humans, 97.5% for human's vs 94.5 for average model.</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14</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12</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21</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Relevance</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Provided me with the term coherence for consistency.</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Provided me with many references on coherence and how to test it.</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Confirmed that this is a problem being researched.</a:t>
                      </a:r>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8</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12</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8</a:t>
                      </a:r>
                    </a:p>
                  </a:txBody>
                  <a:tcPr/>
                </a:tc>
                <a:extLst>
                  <a:ext uri="{0D108BD9-81ED-4DB2-BD59-A6C34878D82A}">
                    <a16:rowId xmlns:a16="http://schemas.microsoft.com/office/drawing/2014/main" val="3994788455"/>
                  </a:ext>
                </a:extLst>
              </a:tr>
            </a:tbl>
          </a:graphicData>
        </a:graphic>
      </p:graphicFrame>
      <p:sp>
        <p:nvSpPr>
          <p:cNvPr id="9" name="Title 2">
            <a:extLst>
              <a:ext uri="{FF2B5EF4-FFF2-40B4-BE49-F238E27FC236}">
                <a16:creationId xmlns:a16="http://schemas.microsoft.com/office/drawing/2014/main" id="{F75340DF-FD2B-E64B-9E8D-FFDCF6EF2C38}"/>
              </a:ext>
            </a:extLst>
          </p:cNvPr>
          <p:cNvSpPr>
            <a:spLocks noGrp="1"/>
          </p:cNvSpPr>
          <p:nvPr>
            <p:ph type="title"/>
          </p:nvPr>
        </p:nvSpPr>
        <p:spPr>
          <a:xfrm>
            <a:off x="640754" y="500780"/>
            <a:ext cx="8246594" cy="1054250"/>
          </a:xfrm>
        </p:spPr>
        <p:txBody>
          <a:bodyPr/>
          <a:lstStyle/>
          <a:p>
            <a:r>
              <a:rPr lang="en-US" sz="3600" dirty="0"/>
              <a:t>Annotated Bibliography (1 of 5)</a:t>
            </a:r>
          </a:p>
        </p:txBody>
      </p:sp>
    </p:spTree>
    <p:extLst>
      <p:ext uri="{BB962C8B-B14F-4D97-AF65-F5344CB8AC3E}">
        <p14:creationId xmlns:p14="http://schemas.microsoft.com/office/powerpoint/2010/main" val="3576355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E40C5A6F-D14F-3640-8420-D1DED0E7D895}"/>
              </a:ext>
            </a:extLst>
          </p:cNvPr>
          <p:cNvGraphicFramePr>
            <a:graphicFrameLocks noGrp="1"/>
          </p:cNvGraphicFramePr>
          <p:nvPr>
            <p:ph idx="1"/>
          </p:nvPr>
        </p:nvGraphicFramePr>
        <p:xfrm>
          <a:off x="173736" y="1461154"/>
          <a:ext cx="8796528" cy="3645795"/>
        </p:xfrm>
        <a:graphic>
          <a:graphicData uri="http://schemas.openxmlformats.org/drawingml/2006/table">
            <a:tbl>
              <a:tblPr firstRow="1" bandRow="1">
                <a:tableStyleId>{5C22544A-7EE6-4342-B048-85BDC9FD1C3A}</a:tableStyleId>
              </a:tblPr>
              <a:tblGrid>
                <a:gridCol w="1181833">
                  <a:extLst>
                    <a:ext uri="{9D8B030D-6E8A-4147-A177-3AD203B41FA5}">
                      <a16:colId xmlns:a16="http://schemas.microsoft.com/office/drawing/2014/main" val="20000"/>
                    </a:ext>
                  </a:extLst>
                </a:gridCol>
                <a:gridCol w="6989772">
                  <a:extLst>
                    <a:ext uri="{9D8B030D-6E8A-4147-A177-3AD203B41FA5}">
                      <a16:colId xmlns:a16="http://schemas.microsoft.com/office/drawing/2014/main" val="20001"/>
                    </a:ext>
                  </a:extLst>
                </a:gridCol>
                <a:gridCol w="624923">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Gemelli, A., Biswas, S., </a:t>
                      </a:r>
                      <a:r>
                        <a:rPr lang="en-US" sz="1200" kern="1200" dirty="0" err="1">
                          <a:solidFill>
                            <a:schemeClr val="tx1"/>
                          </a:solidFill>
                          <a:effectLst/>
                          <a:latin typeface="+mn-lt"/>
                          <a:ea typeface="+mn-ea"/>
                          <a:cs typeface="Arial" panose="020B0604020202020204" pitchFamily="34" charset="0"/>
                        </a:rPr>
                        <a:t>Civitelli</a:t>
                      </a:r>
                      <a:r>
                        <a:rPr lang="en-US" sz="1200" kern="1200" dirty="0">
                          <a:solidFill>
                            <a:schemeClr val="tx1"/>
                          </a:solidFill>
                          <a:effectLst/>
                          <a:latin typeface="+mn-lt"/>
                          <a:ea typeface="+mn-ea"/>
                          <a:cs typeface="Arial" panose="020B0604020202020204" pitchFamily="34" charset="0"/>
                        </a:rPr>
                        <a:t>, E., </a:t>
                      </a:r>
                      <a:r>
                        <a:rPr lang="en-US" sz="1200" kern="1200" dirty="0" err="1">
                          <a:solidFill>
                            <a:schemeClr val="tx1"/>
                          </a:solidFill>
                          <a:effectLst/>
                          <a:latin typeface="+mn-lt"/>
                          <a:ea typeface="+mn-ea"/>
                          <a:cs typeface="Arial" panose="020B0604020202020204" pitchFamily="34" charset="0"/>
                        </a:rPr>
                        <a:t>Lladós</a:t>
                      </a:r>
                      <a:r>
                        <a:rPr lang="en-US" sz="1200" kern="1200" dirty="0">
                          <a:solidFill>
                            <a:schemeClr val="tx1"/>
                          </a:solidFill>
                          <a:effectLst/>
                          <a:latin typeface="+mn-lt"/>
                          <a:ea typeface="+mn-ea"/>
                          <a:cs typeface="Arial" panose="020B0604020202020204" pitchFamily="34" charset="0"/>
                        </a:rPr>
                        <a:t>, J., &amp; </a:t>
                      </a:r>
                      <a:r>
                        <a:rPr lang="en-US" sz="1200" kern="1200" dirty="0" err="1">
                          <a:solidFill>
                            <a:schemeClr val="tx1"/>
                          </a:solidFill>
                          <a:effectLst/>
                          <a:latin typeface="+mn-lt"/>
                          <a:ea typeface="+mn-ea"/>
                          <a:cs typeface="Arial" panose="020B0604020202020204" pitchFamily="34" charset="0"/>
                        </a:rPr>
                        <a:t>Marinai</a:t>
                      </a:r>
                      <a:r>
                        <a:rPr lang="en-US" sz="1200" kern="1200" dirty="0">
                          <a:solidFill>
                            <a:schemeClr val="tx1"/>
                          </a:solidFill>
                          <a:effectLst/>
                          <a:latin typeface="+mn-lt"/>
                          <a:ea typeface="+mn-ea"/>
                          <a:cs typeface="Arial" panose="020B0604020202020204" pitchFamily="34" charset="0"/>
                        </a:rPr>
                        <a:t>, S. (2022). Doc2Graph: a Task Agnostic Document Understanding Framework based on Graph Neural Networks. (). Ithaca: Cornell University Library, arXiv.org. 10.48550/arxiv.2208.11168 Retrieved from Publicly Available Content Database https://www.proquest.com/docview/2706457673/abstract/</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Summary</a:t>
                      </a:r>
                    </a:p>
                  </a:txBody>
                  <a:tcPr/>
                </a:tc>
                <a:tc>
                  <a:txBody>
                    <a:bodyPr/>
                    <a:lstStyle/>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Historically documents have been understood as they relate to specific tasks.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This article takes a structural approach to understanding documents using GNNs.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 approach is applied to form and invoice understanding.</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11</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11</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9</a:t>
                      </a:r>
                    </a:p>
                  </a:txBody>
                  <a:tcPr/>
                </a:tc>
                <a:extLst>
                  <a:ext uri="{0D108BD9-81ED-4DB2-BD59-A6C34878D82A}">
                    <a16:rowId xmlns:a16="http://schemas.microsoft.com/office/drawing/2014/main" val="2076857690"/>
                  </a:ext>
                </a:extLst>
              </a:tr>
              <a:tr h="547493">
                <a:tc>
                  <a:txBody>
                    <a:bodyPr/>
                    <a:lstStyle/>
                    <a:p>
                      <a:r>
                        <a:rPr lang="en-US" sz="1200" b="1" dirty="0">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Graph Neural Networks (GNN)</a:t>
                      </a:r>
                      <a:endParaRPr lang="en-US" sz="1200" dirty="0">
                        <a:solidFill>
                          <a:schemeClr val="tx1"/>
                        </a:solidFill>
                        <a:latin typeface="+mn-lt"/>
                        <a:cs typeface="Arial" panose="020B0604020202020204" pitchFamily="34" charset="0"/>
                      </a:endParaRP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dirty="0">
                          <a:latin typeface="+mn-lt"/>
                          <a:cs typeface="Arial" panose="020B0604020202020204" pitchFamily="34" charset="0"/>
                        </a:rPr>
                        <a:t>Evaluation</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 article compares the GNN approach to existing approaches.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They have a good F1 on forms (0.82 vs 0.81) and a better F1 (0.37 vs 0.31) on invoices.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But they only need 6.2 x 10</a:t>
                      </a:r>
                      <a:r>
                        <a:rPr lang="en-US" sz="1200" kern="1200" baseline="30000" dirty="0">
                          <a:solidFill>
                            <a:schemeClr val="tx1"/>
                          </a:solidFill>
                          <a:effectLst/>
                          <a:latin typeface="+mn-lt"/>
                          <a:ea typeface="+mn-ea"/>
                          <a:cs typeface="Arial" panose="020B0604020202020204" pitchFamily="34" charset="0"/>
                        </a:rPr>
                        <a:t>6</a:t>
                      </a:r>
                      <a:r>
                        <a:rPr lang="en-US" sz="1200" kern="1200" dirty="0">
                          <a:solidFill>
                            <a:schemeClr val="tx1"/>
                          </a:solidFill>
                          <a:effectLst/>
                          <a:latin typeface="+mn-lt"/>
                          <a:ea typeface="+mn-ea"/>
                          <a:cs typeface="Arial" panose="020B0604020202020204" pitchFamily="34" charset="0"/>
                        </a:rPr>
                        <a:t> parameters vs 138 x 10</a:t>
                      </a:r>
                      <a:r>
                        <a:rPr lang="en-US" sz="1200" kern="1200" baseline="30000" dirty="0">
                          <a:solidFill>
                            <a:schemeClr val="tx1"/>
                          </a:solidFill>
                          <a:effectLst/>
                          <a:latin typeface="+mn-lt"/>
                          <a:ea typeface="+mn-ea"/>
                          <a:cs typeface="Arial" panose="020B0604020202020204" pitchFamily="34" charset="0"/>
                        </a:rPr>
                        <a:t>6</a:t>
                      </a:r>
                      <a:r>
                        <a:rPr lang="en-US" sz="1200" kern="1200" dirty="0">
                          <a:solidFill>
                            <a:schemeClr val="tx1"/>
                          </a:solidFill>
                          <a:effectLst/>
                          <a:latin typeface="+mn-lt"/>
                          <a:ea typeface="+mn-ea"/>
                          <a:cs typeface="Arial" panose="020B0604020202020204" pitchFamily="34" charset="0"/>
                        </a:rPr>
                        <a:t> parameters.</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9</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19</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13</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Relevance</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I had planned to use GNNs to process the documents, and this seems very related to that.</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It provides me with a start on how to process documents into a form that can be used for consistency and completeness checks.</a:t>
                      </a:r>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17</a:t>
                      </a:r>
                    </a:p>
                    <a:p>
                      <a:pPr marL="0" algn="ctr" defTabSz="457200" rtl="0" eaLnBrk="1" latinLnBrk="0" hangingPunct="1"/>
                      <a:endParaRPr lang="en-US" sz="1200" b="0" kern="1200" dirty="0">
                        <a:solidFill>
                          <a:schemeClr val="dk1"/>
                        </a:solidFill>
                        <a:latin typeface="+mn-lt"/>
                        <a:ea typeface="+mn-ea"/>
                        <a:cs typeface="Arial" panose="020B0604020202020204" pitchFamily="34" charset="0"/>
                      </a:endParaRPr>
                    </a:p>
                    <a:p>
                      <a:pPr marL="0" algn="ctr" defTabSz="457200" rtl="0" eaLnBrk="1" latinLnBrk="0" hangingPunct="1"/>
                      <a:r>
                        <a:rPr lang="en-US" sz="1200" b="0" kern="1200" dirty="0">
                          <a:solidFill>
                            <a:schemeClr val="dk1"/>
                          </a:solidFill>
                          <a:latin typeface="+mn-lt"/>
                          <a:ea typeface="+mn-ea"/>
                          <a:cs typeface="Arial" panose="020B0604020202020204" pitchFamily="34" charset="0"/>
                        </a:rPr>
                        <a:t>23</a:t>
                      </a:r>
                    </a:p>
                  </a:txBody>
                  <a:tcPr/>
                </a:tc>
                <a:extLst>
                  <a:ext uri="{0D108BD9-81ED-4DB2-BD59-A6C34878D82A}">
                    <a16:rowId xmlns:a16="http://schemas.microsoft.com/office/drawing/2014/main" val="3994788455"/>
                  </a:ext>
                </a:extLst>
              </a:tr>
            </a:tbl>
          </a:graphicData>
        </a:graphic>
      </p:graphicFrame>
      <p:sp>
        <p:nvSpPr>
          <p:cNvPr id="9" name="Title 2">
            <a:extLst>
              <a:ext uri="{FF2B5EF4-FFF2-40B4-BE49-F238E27FC236}">
                <a16:creationId xmlns:a16="http://schemas.microsoft.com/office/drawing/2014/main" id="{F75340DF-FD2B-E64B-9E8D-FFDCF6EF2C38}"/>
              </a:ext>
            </a:extLst>
          </p:cNvPr>
          <p:cNvSpPr>
            <a:spLocks noGrp="1"/>
          </p:cNvSpPr>
          <p:nvPr>
            <p:ph type="title"/>
          </p:nvPr>
        </p:nvSpPr>
        <p:spPr>
          <a:xfrm>
            <a:off x="640754" y="500780"/>
            <a:ext cx="8246594" cy="1054250"/>
          </a:xfrm>
        </p:spPr>
        <p:txBody>
          <a:bodyPr/>
          <a:lstStyle/>
          <a:p>
            <a:r>
              <a:rPr lang="en-US" sz="3600" dirty="0"/>
              <a:t>Annotated Bibliography (2 of 5)</a:t>
            </a:r>
          </a:p>
        </p:txBody>
      </p:sp>
    </p:spTree>
    <p:extLst>
      <p:ext uri="{BB962C8B-B14F-4D97-AF65-F5344CB8AC3E}">
        <p14:creationId xmlns:p14="http://schemas.microsoft.com/office/powerpoint/2010/main" val="1676717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E40C5A6F-D14F-3640-8420-D1DED0E7D895}"/>
              </a:ext>
            </a:extLst>
          </p:cNvPr>
          <p:cNvGraphicFramePr>
            <a:graphicFrameLocks noGrp="1"/>
          </p:cNvGraphicFramePr>
          <p:nvPr>
            <p:ph idx="1"/>
          </p:nvPr>
        </p:nvGraphicFramePr>
        <p:xfrm>
          <a:off x="173736" y="1461154"/>
          <a:ext cx="8796528" cy="3644898"/>
        </p:xfrm>
        <a:graphic>
          <a:graphicData uri="http://schemas.openxmlformats.org/drawingml/2006/table">
            <a:tbl>
              <a:tblPr firstRow="1" bandRow="1">
                <a:tableStyleId>{5C22544A-7EE6-4342-B048-85BDC9FD1C3A}</a:tableStyleId>
              </a:tblPr>
              <a:tblGrid>
                <a:gridCol w="1181833">
                  <a:extLst>
                    <a:ext uri="{9D8B030D-6E8A-4147-A177-3AD203B41FA5}">
                      <a16:colId xmlns:a16="http://schemas.microsoft.com/office/drawing/2014/main" val="20000"/>
                    </a:ext>
                  </a:extLst>
                </a:gridCol>
                <a:gridCol w="6989772">
                  <a:extLst>
                    <a:ext uri="{9D8B030D-6E8A-4147-A177-3AD203B41FA5}">
                      <a16:colId xmlns:a16="http://schemas.microsoft.com/office/drawing/2014/main" val="20001"/>
                    </a:ext>
                  </a:extLst>
                </a:gridCol>
                <a:gridCol w="624923">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Yang, J., Yoon, S., Kim, B., &amp; Lee, H. (2024). FIZZ: Factual Inconsistency Detection by Zoom-in Summary and Zoom-out Document. </a:t>
                      </a:r>
                      <a:r>
                        <a:rPr lang="en-US" sz="1200" kern="1200" dirty="0" err="1">
                          <a:solidFill>
                            <a:schemeClr val="tx1"/>
                          </a:solidFill>
                          <a:effectLst/>
                          <a:latin typeface="+mn-lt"/>
                          <a:ea typeface="+mn-ea"/>
                          <a:cs typeface="Arial" panose="020B0604020202020204" pitchFamily="34" charset="0"/>
                        </a:rPr>
                        <a:t>arXiv</a:t>
                      </a:r>
                      <a:r>
                        <a:rPr lang="en-US" sz="1200" kern="1200" dirty="0">
                          <a:solidFill>
                            <a:schemeClr val="tx1"/>
                          </a:solidFill>
                          <a:effectLst/>
                          <a:latin typeface="+mn-lt"/>
                          <a:ea typeface="+mn-ea"/>
                          <a:cs typeface="Arial" panose="020B0604020202020204" pitchFamily="34" charset="0"/>
                        </a:rPr>
                        <a:t> (Cornell University), 10.48550/arxiv.2404.11184</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Summary</a:t>
                      </a:r>
                    </a:p>
                  </a:txBody>
                  <a:tcPr/>
                </a:tc>
                <a:tc>
                  <a:txBody>
                    <a:bodyPr/>
                    <a:lstStyle/>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A new approach to check that the summary of a document is consistent with a document.</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Break the summary down into Atomic Facts.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Compare Atomic Facts to the original document.</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16</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7</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7</a:t>
                      </a:r>
                    </a:p>
                  </a:txBody>
                  <a:tcPr/>
                </a:tc>
                <a:extLst>
                  <a:ext uri="{0D108BD9-81ED-4DB2-BD59-A6C34878D82A}">
                    <a16:rowId xmlns:a16="http://schemas.microsoft.com/office/drawing/2014/main" val="2076857690"/>
                  </a:ext>
                </a:extLst>
              </a:tr>
              <a:tr h="547493">
                <a:tc>
                  <a:txBody>
                    <a:bodyPr/>
                    <a:lstStyle/>
                    <a:p>
                      <a:r>
                        <a:rPr lang="en-US" sz="1200" b="1" dirty="0">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Natural Language Inference (NLI)</a:t>
                      </a:r>
                      <a:endParaRPr lang="en-US" sz="1200" dirty="0">
                        <a:solidFill>
                          <a:schemeClr val="tx1"/>
                        </a:solidFill>
                        <a:latin typeface="+mn-lt"/>
                        <a:cs typeface="Arial" panose="020B0604020202020204" pitchFamily="34" charset="0"/>
                      </a:endParaRP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dirty="0">
                          <a:latin typeface="+mn-lt"/>
                          <a:cs typeface="Arial" panose="020B0604020202020204" pitchFamily="34" charset="0"/>
                        </a:rPr>
                        <a:t>Evaluation</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They only looked at article and news domains, no results for other domains.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 tool does not create the summaries.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Higher interpretability by breaking it down into Atomic Facts.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FIZZ performed with highest average accuracy (71.2) on two standard data sets (</a:t>
                      </a:r>
                      <a:r>
                        <a:rPr lang="en-US" sz="1200" kern="1200" dirty="0" err="1">
                          <a:solidFill>
                            <a:schemeClr val="tx1"/>
                          </a:solidFill>
                          <a:effectLst/>
                          <a:latin typeface="+mn-lt"/>
                          <a:ea typeface="+mn-ea"/>
                          <a:cs typeface="Arial" panose="020B0604020202020204" pitchFamily="34" charset="0"/>
                        </a:rPr>
                        <a:t>AggreFact-Cnn</a:t>
                      </a:r>
                      <a:r>
                        <a:rPr lang="en-US" sz="1200" kern="1200" dirty="0">
                          <a:solidFill>
                            <a:schemeClr val="tx1"/>
                          </a:solidFill>
                          <a:effectLst/>
                          <a:latin typeface="+mn-lt"/>
                          <a:ea typeface="+mn-ea"/>
                          <a:cs typeface="Arial" panose="020B0604020202020204" pitchFamily="34" charset="0"/>
                        </a:rPr>
                        <a:t>, </a:t>
                      </a:r>
                      <a:r>
                        <a:rPr lang="en-US" sz="1200" kern="1200" dirty="0" err="1">
                          <a:solidFill>
                            <a:schemeClr val="tx1"/>
                          </a:solidFill>
                          <a:effectLst/>
                          <a:latin typeface="+mn-lt"/>
                          <a:ea typeface="+mn-ea"/>
                          <a:cs typeface="Arial" panose="020B0604020202020204" pitchFamily="34" charset="0"/>
                        </a:rPr>
                        <a:t>AggreFact-XSum</a:t>
                      </a:r>
                      <a:r>
                        <a:rPr lang="en-US" sz="1200" kern="1200" dirty="0">
                          <a:solidFill>
                            <a:schemeClr val="tx1"/>
                          </a:solidFill>
                          <a:effectLst/>
                          <a:latin typeface="+mn-lt"/>
                          <a:ea typeface="+mn-ea"/>
                          <a:cs typeface="Arial" panose="020B0604020202020204" pitchFamily="34" charset="0"/>
                        </a:rPr>
                        <a:t>).</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13</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7</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9</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14</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Relevance</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This will be useful to break a document down for analysis, into the Atomic Facts.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 approach works well but is slow.</a:t>
                      </a:r>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15</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7</a:t>
                      </a:r>
                    </a:p>
                  </a:txBody>
                  <a:tcPr/>
                </a:tc>
                <a:extLst>
                  <a:ext uri="{0D108BD9-81ED-4DB2-BD59-A6C34878D82A}">
                    <a16:rowId xmlns:a16="http://schemas.microsoft.com/office/drawing/2014/main" val="3994788455"/>
                  </a:ext>
                </a:extLst>
              </a:tr>
            </a:tbl>
          </a:graphicData>
        </a:graphic>
      </p:graphicFrame>
      <p:sp>
        <p:nvSpPr>
          <p:cNvPr id="9" name="Title 2">
            <a:extLst>
              <a:ext uri="{FF2B5EF4-FFF2-40B4-BE49-F238E27FC236}">
                <a16:creationId xmlns:a16="http://schemas.microsoft.com/office/drawing/2014/main" id="{F75340DF-FD2B-E64B-9E8D-FFDCF6EF2C38}"/>
              </a:ext>
            </a:extLst>
          </p:cNvPr>
          <p:cNvSpPr>
            <a:spLocks noGrp="1"/>
          </p:cNvSpPr>
          <p:nvPr>
            <p:ph type="title"/>
          </p:nvPr>
        </p:nvSpPr>
        <p:spPr>
          <a:xfrm>
            <a:off x="640754" y="500780"/>
            <a:ext cx="8246594" cy="1054250"/>
          </a:xfrm>
        </p:spPr>
        <p:txBody>
          <a:bodyPr/>
          <a:lstStyle/>
          <a:p>
            <a:r>
              <a:rPr lang="en-US" sz="3600" dirty="0"/>
              <a:t>Annotated Bibliography (3 of 5)</a:t>
            </a:r>
          </a:p>
        </p:txBody>
      </p:sp>
    </p:spTree>
    <p:extLst>
      <p:ext uri="{BB962C8B-B14F-4D97-AF65-F5344CB8AC3E}">
        <p14:creationId xmlns:p14="http://schemas.microsoft.com/office/powerpoint/2010/main" val="1514820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E40C5A6F-D14F-3640-8420-D1DED0E7D895}"/>
              </a:ext>
            </a:extLst>
          </p:cNvPr>
          <p:cNvGraphicFramePr>
            <a:graphicFrameLocks noGrp="1"/>
          </p:cNvGraphicFramePr>
          <p:nvPr>
            <p:ph idx="1"/>
          </p:nvPr>
        </p:nvGraphicFramePr>
        <p:xfrm>
          <a:off x="173736" y="1461154"/>
          <a:ext cx="8796528" cy="3827778"/>
        </p:xfrm>
        <a:graphic>
          <a:graphicData uri="http://schemas.openxmlformats.org/drawingml/2006/table">
            <a:tbl>
              <a:tblPr firstRow="1" bandRow="1">
                <a:tableStyleId>{5C22544A-7EE6-4342-B048-85BDC9FD1C3A}</a:tableStyleId>
              </a:tblPr>
              <a:tblGrid>
                <a:gridCol w="1181833">
                  <a:extLst>
                    <a:ext uri="{9D8B030D-6E8A-4147-A177-3AD203B41FA5}">
                      <a16:colId xmlns:a16="http://schemas.microsoft.com/office/drawing/2014/main" val="20000"/>
                    </a:ext>
                  </a:extLst>
                </a:gridCol>
                <a:gridCol w="6989772">
                  <a:extLst>
                    <a:ext uri="{9D8B030D-6E8A-4147-A177-3AD203B41FA5}">
                      <a16:colId xmlns:a16="http://schemas.microsoft.com/office/drawing/2014/main" val="20001"/>
                    </a:ext>
                  </a:extLst>
                </a:gridCol>
                <a:gridCol w="624923">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err="1">
                          <a:solidFill>
                            <a:schemeClr val="tx1"/>
                          </a:solidFill>
                          <a:effectLst/>
                          <a:latin typeface="+mn-lt"/>
                          <a:ea typeface="+mn-ea"/>
                          <a:cs typeface="Arial" panose="020B0604020202020204" pitchFamily="34" charset="0"/>
                        </a:rPr>
                        <a:t>Aumiller</a:t>
                      </a:r>
                      <a:r>
                        <a:rPr lang="en-US" sz="1200" kern="1200" dirty="0">
                          <a:solidFill>
                            <a:schemeClr val="tx1"/>
                          </a:solidFill>
                          <a:effectLst/>
                          <a:latin typeface="+mn-lt"/>
                          <a:ea typeface="+mn-ea"/>
                          <a:cs typeface="Arial" panose="020B0604020202020204" pitchFamily="34" charset="0"/>
                        </a:rPr>
                        <a:t>, D., </a:t>
                      </a:r>
                      <a:r>
                        <a:rPr lang="en-US" sz="1200" kern="1200" dirty="0" err="1">
                          <a:solidFill>
                            <a:schemeClr val="tx1"/>
                          </a:solidFill>
                          <a:effectLst/>
                          <a:latin typeface="+mn-lt"/>
                          <a:ea typeface="+mn-ea"/>
                          <a:cs typeface="Arial" panose="020B0604020202020204" pitchFamily="34" charset="0"/>
                        </a:rPr>
                        <a:t>Almasian</a:t>
                      </a:r>
                      <a:r>
                        <a:rPr lang="en-US" sz="1200" kern="1200" dirty="0">
                          <a:solidFill>
                            <a:schemeClr val="tx1"/>
                          </a:solidFill>
                          <a:effectLst/>
                          <a:latin typeface="+mn-lt"/>
                          <a:ea typeface="+mn-ea"/>
                          <a:cs typeface="Arial" panose="020B0604020202020204" pitchFamily="34" charset="0"/>
                        </a:rPr>
                        <a:t>, S., Lackner, S., &amp; Gertz, M. (Jun 21, 2021). Structural text segmentation of legal documents. Paper presented at the 2–11. 10.1145/3462757.3466085</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Summary</a:t>
                      </a:r>
                    </a:p>
                  </a:txBody>
                  <a:tcPr/>
                </a:tc>
                <a:tc>
                  <a:txBody>
                    <a:bodyPr/>
                    <a:lstStyle/>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They use LLMs to process legal documents into a standard structure.</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Most previous work focused on sentences while this work focuses on paragraphs.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 data they use is Terms of Service from over 70,000 web sites where they have extracted section headings to use as labels.</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11</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12</a:t>
                      </a:r>
                    </a:p>
                    <a:p>
                      <a:pPr marL="0" marR="0" lvl="1" indent="0" algn="ctr"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23</a:t>
                      </a:r>
                    </a:p>
                  </a:txBody>
                  <a:tcPr/>
                </a:tc>
                <a:extLst>
                  <a:ext uri="{0D108BD9-81ED-4DB2-BD59-A6C34878D82A}">
                    <a16:rowId xmlns:a16="http://schemas.microsoft.com/office/drawing/2014/main" val="2076857690"/>
                  </a:ext>
                </a:extLst>
              </a:tr>
              <a:tr h="547493">
                <a:tc>
                  <a:txBody>
                    <a:bodyPr/>
                    <a:lstStyle/>
                    <a:p>
                      <a:r>
                        <a:rPr lang="en-US" sz="1200" b="1" dirty="0">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Transformers using models from Hugging Face.</a:t>
                      </a:r>
                      <a:endParaRPr lang="en-US" sz="1200" dirty="0">
                        <a:solidFill>
                          <a:schemeClr val="tx1"/>
                        </a:solidFill>
                        <a:latin typeface="+mn-lt"/>
                        <a:cs typeface="Arial" panose="020B0604020202020204" pitchFamily="34" charset="0"/>
                      </a:endParaRP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dirty="0">
                          <a:latin typeface="+mn-lt"/>
                          <a:cs typeface="Arial" panose="020B0604020202020204" pitchFamily="34" charset="0"/>
                        </a:rPr>
                        <a:t>Evaluation</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They show improvement in errors with their method over prior methods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Ensemble approaches performed better.</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For example, one prior method had an error rate (misclassification of a section) of 32.28 while the authors approach had an error rate of 12.95.</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11</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4</a:t>
                      </a:r>
                    </a:p>
                    <a:p>
                      <a:pPr marL="0" marR="0" lvl="1" indent="0" algn="ctr"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25</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Relevance</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This paper makes it clear that Transformers can be used to understand legal documents and their structure.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There are many references in this paper that will help me.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My expectation had been that paragraphs would be the right unit to work with and this confirms that.</a:t>
                      </a:r>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17</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11</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18</a:t>
                      </a:r>
                    </a:p>
                  </a:txBody>
                  <a:tcPr/>
                </a:tc>
                <a:extLst>
                  <a:ext uri="{0D108BD9-81ED-4DB2-BD59-A6C34878D82A}">
                    <a16:rowId xmlns:a16="http://schemas.microsoft.com/office/drawing/2014/main" val="3994788455"/>
                  </a:ext>
                </a:extLst>
              </a:tr>
            </a:tbl>
          </a:graphicData>
        </a:graphic>
      </p:graphicFrame>
      <p:sp>
        <p:nvSpPr>
          <p:cNvPr id="9" name="Title 2">
            <a:extLst>
              <a:ext uri="{FF2B5EF4-FFF2-40B4-BE49-F238E27FC236}">
                <a16:creationId xmlns:a16="http://schemas.microsoft.com/office/drawing/2014/main" id="{F75340DF-FD2B-E64B-9E8D-FFDCF6EF2C38}"/>
              </a:ext>
            </a:extLst>
          </p:cNvPr>
          <p:cNvSpPr>
            <a:spLocks noGrp="1"/>
          </p:cNvSpPr>
          <p:nvPr>
            <p:ph type="title"/>
          </p:nvPr>
        </p:nvSpPr>
        <p:spPr>
          <a:xfrm>
            <a:off x="640754" y="500780"/>
            <a:ext cx="8246594" cy="1054250"/>
          </a:xfrm>
        </p:spPr>
        <p:txBody>
          <a:bodyPr/>
          <a:lstStyle/>
          <a:p>
            <a:r>
              <a:rPr lang="en-US" sz="3600" dirty="0"/>
              <a:t>Annotated Bibliography (4 of 5)</a:t>
            </a:r>
          </a:p>
        </p:txBody>
      </p:sp>
    </p:spTree>
    <p:extLst>
      <p:ext uri="{BB962C8B-B14F-4D97-AF65-F5344CB8AC3E}">
        <p14:creationId xmlns:p14="http://schemas.microsoft.com/office/powerpoint/2010/main" val="2830673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E40C5A6F-D14F-3640-8420-D1DED0E7D895}"/>
              </a:ext>
            </a:extLst>
          </p:cNvPr>
          <p:cNvGraphicFramePr>
            <a:graphicFrameLocks noGrp="1"/>
          </p:cNvGraphicFramePr>
          <p:nvPr>
            <p:ph idx="1"/>
            <p:extLst>
              <p:ext uri="{D42A27DB-BD31-4B8C-83A1-F6EECF244321}">
                <p14:modId xmlns:p14="http://schemas.microsoft.com/office/powerpoint/2010/main" val="2859210756"/>
              </p:ext>
            </p:extLst>
          </p:nvPr>
        </p:nvGraphicFramePr>
        <p:xfrm>
          <a:off x="173736" y="1461154"/>
          <a:ext cx="8796528" cy="3462915"/>
        </p:xfrm>
        <a:graphic>
          <a:graphicData uri="http://schemas.openxmlformats.org/drawingml/2006/table">
            <a:tbl>
              <a:tblPr firstRow="1" bandRow="1">
                <a:tableStyleId>{5C22544A-7EE6-4342-B048-85BDC9FD1C3A}</a:tableStyleId>
              </a:tblPr>
              <a:tblGrid>
                <a:gridCol w="1181833">
                  <a:extLst>
                    <a:ext uri="{9D8B030D-6E8A-4147-A177-3AD203B41FA5}">
                      <a16:colId xmlns:a16="http://schemas.microsoft.com/office/drawing/2014/main" val="20000"/>
                    </a:ext>
                  </a:extLst>
                </a:gridCol>
                <a:gridCol w="6989772">
                  <a:extLst>
                    <a:ext uri="{9D8B030D-6E8A-4147-A177-3AD203B41FA5}">
                      <a16:colId xmlns:a16="http://schemas.microsoft.com/office/drawing/2014/main" val="20001"/>
                    </a:ext>
                  </a:extLst>
                </a:gridCol>
                <a:gridCol w="624923">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solidFill>
                            <a:schemeClr val="tx1"/>
                          </a:solidFill>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solidFill>
                          <a:latin typeface="+mn-lt"/>
                          <a:cs typeface="Arial" panose="020B0604020202020204" pitchFamily="34" charset="0"/>
                        </a:rPr>
                        <a:t>Carbonell, M., Riba, P., Villegas, M., </a:t>
                      </a:r>
                      <a:r>
                        <a:rPr lang="en-US" sz="1200" dirty="0" err="1">
                          <a:solidFill>
                            <a:schemeClr val="tx1"/>
                          </a:solidFill>
                          <a:latin typeface="+mn-lt"/>
                          <a:cs typeface="Arial" panose="020B0604020202020204" pitchFamily="34" charset="0"/>
                        </a:rPr>
                        <a:t>Fornes</a:t>
                      </a:r>
                      <a:r>
                        <a:rPr lang="en-US" sz="1200" dirty="0">
                          <a:solidFill>
                            <a:schemeClr val="tx1"/>
                          </a:solidFill>
                          <a:latin typeface="+mn-lt"/>
                          <a:cs typeface="Arial" panose="020B0604020202020204" pitchFamily="34" charset="0"/>
                        </a:rPr>
                        <a:t>, A., &amp; </a:t>
                      </a:r>
                      <a:r>
                        <a:rPr lang="en-US" sz="1200" dirty="0" err="1">
                          <a:solidFill>
                            <a:schemeClr val="tx1"/>
                          </a:solidFill>
                          <a:latin typeface="+mn-lt"/>
                          <a:cs typeface="Arial" panose="020B0604020202020204" pitchFamily="34" charset="0"/>
                        </a:rPr>
                        <a:t>Llados</a:t>
                      </a:r>
                      <a:r>
                        <a:rPr lang="en-US" sz="1200" dirty="0">
                          <a:solidFill>
                            <a:schemeClr val="tx1"/>
                          </a:solidFill>
                          <a:latin typeface="+mn-lt"/>
                          <a:cs typeface="Arial" panose="020B0604020202020204" pitchFamily="34" charset="0"/>
                        </a:rPr>
                        <a:t>, J. (Jan 10, 2021). Named Entity Recognition and Relation Extraction with Graph Neural Networks in Semi Structured Documents. Paper presented at the 9622–9627. 10.1109/ICPR48806.2021.9412669 https://ieeexplore.ieee.org/document/9412669</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mn-lt"/>
                          <a:cs typeface="Arial" panose="020B0604020202020204" pitchFamily="34" charset="0"/>
                        </a:rPr>
                        <a:t>Summary</a:t>
                      </a:r>
                    </a:p>
                  </a:txBody>
                  <a:tcPr/>
                </a:tc>
                <a:tc>
                  <a:txBody>
                    <a:bodyPr/>
                    <a:lstStyle/>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The task is to take a document, group words that relate to an entity, label the entities, and identify pair wise relationships between entities.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They use a GNN to learn how to do these tasks.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They use the FUNSD and IEHHR datasets.</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24</a:t>
                      </a:r>
                    </a:p>
                    <a:p>
                      <a:pPr marL="0" marR="0" lvl="1" indent="0" algn="ctr"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11</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7</a:t>
                      </a:r>
                    </a:p>
                  </a:txBody>
                  <a:tcPr/>
                </a:tc>
                <a:extLst>
                  <a:ext uri="{0D108BD9-81ED-4DB2-BD59-A6C34878D82A}">
                    <a16:rowId xmlns:a16="http://schemas.microsoft.com/office/drawing/2014/main" val="2076857690"/>
                  </a:ext>
                </a:extLst>
              </a:tr>
              <a:tr h="547493">
                <a:tc>
                  <a:txBody>
                    <a:bodyPr/>
                    <a:lstStyle/>
                    <a:p>
                      <a:r>
                        <a:rPr lang="en-US" sz="1200" b="1" dirty="0">
                          <a:solidFill>
                            <a:schemeClr val="tx1"/>
                          </a:solidFill>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dirty="0">
                          <a:solidFill>
                            <a:schemeClr val="tx1"/>
                          </a:solidFill>
                          <a:latin typeface="+mn-lt"/>
                          <a:cs typeface="Arial" panose="020B0604020202020204" pitchFamily="34" charset="0"/>
                        </a:rPr>
                        <a:t>GNN, k-NN, GAT</a:t>
                      </a: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dirty="0">
                          <a:solidFill>
                            <a:schemeClr val="tx1"/>
                          </a:solidFill>
                          <a:latin typeface="+mn-lt"/>
                          <a:cs typeface="Arial" panose="020B0604020202020204" pitchFamily="34" charset="0"/>
                        </a:rPr>
                        <a:t>Evaluation</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They compare F1 scores for labeling and linking to previous work on the FUNSD data set and show an F1 of 0.64 on labeling and 0.39 on linking which is better for linking but worse for labeling.</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For IEHHR they have 0.53 for labeling and 0.67 for linking but there is no prior work on this data set.</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37</a:t>
                      </a:r>
                    </a:p>
                    <a:p>
                      <a:pPr marL="0" indent="0" algn="ctr">
                        <a:buFont typeface="Arial" panose="020B0604020202020204" pitchFamily="34" charset="0"/>
                        <a:buNone/>
                      </a:pPr>
                      <a:endParaRPr lang="en-US" sz="1200" i="1" dirty="0">
                        <a:latin typeface="+mn-lt"/>
                        <a:cs typeface="Arial" panose="020B0604020202020204" pitchFamily="34" charset="0"/>
                      </a:endParaRP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21</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mn-lt"/>
                          <a:cs typeface="Arial" panose="020B0604020202020204" pitchFamily="34" charset="0"/>
                        </a:rPr>
                        <a:t>Relevance</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This will provide me with an approach to understand the main entities of the law documents.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This shows how to use a GNN to process a law document.</a:t>
                      </a: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16</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12</a:t>
                      </a:r>
                    </a:p>
                  </a:txBody>
                  <a:tcPr/>
                </a:tc>
                <a:extLst>
                  <a:ext uri="{0D108BD9-81ED-4DB2-BD59-A6C34878D82A}">
                    <a16:rowId xmlns:a16="http://schemas.microsoft.com/office/drawing/2014/main" val="3994788455"/>
                  </a:ext>
                </a:extLst>
              </a:tr>
            </a:tbl>
          </a:graphicData>
        </a:graphic>
      </p:graphicFrame>
      <p:sp>
        <p:nvSpPr>
          <p:cNvPr id="9" name="Title 2">
            <a:extLst>
              <a:ext uri="{FF2B5EF4-FFF2-40B4-BE49-F238E27FC236}">
                <a16:creationId xmlns:a16="http://schemas.microsoft.com/office/drawing/2014/main" id="{F75340DF-FD2B-E64B-9E8D-FFDCF6EF2C38}"/>
              </a:ext>
            </a:extLst>
          </p:cNvPr>
          <p:cNvSpPr>
            <a:spLocks noGrp="1"/>
          </p:cNvSpPr>
          <p:nvPr>
            <p:ph type="title"/>
          </p:nvPr>
        </p:nvSpPr>
        <p:spPr>
          <a:xfrm>
            <a:off x="640754" y="500780"/>
            <a:ext cx="8246594" cy="1054250"/>
          </a:xfrm>
        </p:spPr>
        <p:txBody>
          <a:bodyPr/>
          <a:lstStyle/>
          <a:p>
            <a:r>
              <a:rPr lang="en-US" sz="3600" dirty="0"/>
              <a:t>Annotated Bibliography (5 of 5)</a:t>
            </a:r>
          </a:p>
        </p:txBody>
      </p:sp>
    </p:spTree>
    <p:extLst>
      <p:ext uri="{BB962C8B-B14F-4D97-AF65-F5344CB8AC3E}">
        <p14:creationId xmlns:p14="http://schemas.microsoft.com/office/powerpoint/2010/main" val="3281784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768687519"/>
              </p:ext>
            </p:extLst>
          </p:nvPr>
        </p:nvGraphicFramePr>
        <p:xfrm>
          <a:off x="177165" y="1050294"/>
          <a:ext cx="8789670" cy="3021048"/>
        </p:xfrm>
        <a:graphic>
          <a:graphicData uri="http://schemas.openxmlformats.org/drawingml/2006/table">
            <a:tbl>
              <a:tblPr firstRow="1" bandRow="1">
                <a:tableStyleId>{BDBED569-4797-4DF1-A0F4-6AAB3CD982D8}</a:tableStyleId>
              </a:tblPr>
              <a:tblGrid>
                <a:gridCol w="406527">
                  <a:extLst>
                    <a:ext uri="{9D8B030D-6E8A-4147-A177-3AD203B41FA5}">
                      <a16:colId xmlns:a16="http://schemas.microsoft.com/office/drawing/2014/main" val="3550450280"/>
                    </a:ext>
                  </a:extLst>
                </a:gridCol>
                <a:gridCol w="1228878">
                  <a:extLst>
                    <a:ext uri="{9D8B030D-6E8A-4147-A177-3AD203B41FA5}">
                      <a16:colId xmlns:a16="http://schemas.microsoft.com/office/drawing/2014/main" val="20000"/>
                    </a:ext>
                  </a:extLst>
                </a:gridCol>
                <a:gridCol w="1330821">
                  <a:extLst>
                    <a:ext uri="{9D8B030D-6E8A-4147-A177-3AD203B41FA5}">
                      <a16:colId xmlns:a16="http://schemas.microsoft.com/office/drawing/2014/main" val="20001"/>
                    </a:ext>
                  </a:extLst>
                </a:gridCol>
                <a:gridCol w="2257284">
                  <a:extLst>
                    <a:ext uri="{9D8B030D-6E8A-4147-A177-3AD203B41FA5}">
                      <a16:colId xmlns:a16="http://schemas.microsoft.com/office/drawing/2014/main" val="20002"/>
                    </a:ext>
                  </a:extLst>
                </a:gridCol>
                <a:gridCol w="925830">
                  <a:extLst>
                    <a:ext uri="{9D8B030D-6E8A-4147-A177-3AD203B41FA5}">
                      <a16:colId xmlns:a16="http://schemas.microsoft.com/office/drawing/2014/main" val="4159153369"/>
                    </a:ext>
                  </a:extLst>
                </a:gridCol>
                <a:gridCol w="1143000">
                  <a:extLst>
                    <a:ext uri="{9D8B030D-6E8A-4147-A177-3AD203B41FA5}">
                      <a16:colId xmlns:a16="http://schemas.microsoft.com/office/drawing/2014/main" val="1135235911"/>
                    </a:ext>
                  </a:extLst>
                </a:gridCol>
                <a:gridCol w="891540">
                  <a:extLst>
                    <a:ext uri="{9D8B030D-6E8A-4147-A177-3AD203B41FA5}">
                      <a16:colId xmlns:a16="http://schemas.microsoft.com/office/drawing/2014/main" val="51346172"/>
                    </a:ext>
                  </a:extLst>
                </a:gridCol>
                <a:gridCol w="605790">
                  <a:extLst>
                    <a:ext uri="{9D8B030D-6E8A-4147-A177-3AD203B41FA5}">
                      <a16:colId xmlns:a16="http://schemas.microsoft.com/office/drawing/2014/main" val="2818843589"/>
                    </a:ext>
                  </a:extLst>
                </a:gridCol>
              </a:tblGrid>
              <a:tr h="455286">
                <a:tc>
                  <a:txBody>
                    <a:bodyPr/>
                    <a:lstStyle/>
                    <a:p>
                      <a:pPr algn="ctr"/>
                      <a:r>
                        <a:rPr lang="en-US" sz="1200" dirty="0">
                          <a:solidFill>
                            <a:schemeClr val="bg1"/>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Brief 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Format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Time Span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Num. of records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Access </a:t>
                      </a:r>
                    </a:p>
                    <a:p>
                      <a:pPr algn="ctr"/>
                      <a:r>
                        <a:rPr lang="en-US" sz="1200" dirty="0">
                          <a:solidFill>
                            <a:schemeClr val="bg1"/>
                          </a:solidFill>
                        </a:rPr>
                        <a:t>(Y/N)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extLst>
                  <a:ext uri="{0D108BD9-81ED-4DB2-BD59-A6C34878D82A}">
                    <a16:rowId xmlns:a16="http://schemas.microsoft.com/office/drawing/2014/main" val="10000"/>
                  </a:ext>
                </a:extLst>
              </a:tr>
              <a:tr h="773112">
                <a:tc>
                  <a:txBody>
                    <a:bodyPr/>
                    <a:lstStyle/>
                    <a:p>
                      <a:pPr marL="0" indent="0">
                        <a:buFont typeface="Arial"/>
                        <a:buNone/>
                      </a:pPr>
                      <a:r>
                        <a:rPr lang="en-US" sz="12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a:buNone/>
                      </a:pPr>
                      <a:r>
                        <a:rPr lang="en-US" sz="1200" dirty="0"/>
                        <a:t>Easttown Code</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err="1"/>
                        <a:t>eCode</a:t>
                      </a:r>
                      <a:r>
                        <a:rPr lang="en-US" sz="1200" dirty="0"/>
                        <a:t> 360 - </a:t>
                      </a:r>
                      <a:r>
                        <a:rPr lang="en-US" sz="1200" dirty="0">
                          <a:hlinkClick r:id="rId2"/>
                        </a:rPr>
                        <a:t>https://ecode360.com/EA3052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a:buNone/>
                      </a:pPr>
                      <a:r>
                        <a:rPr lang="en-US" sz="1200" dirty="0"/>
                        <a:t>The Laws of Easttown Township, Pennsylvania as enacted by the Board of Supervisors.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Word File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About 1940 to 10/16/2023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4.42 MB and 732 pages and 288,412 words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9288">
                <a:tc>
                  <a:txBody>
                    <a:bodyPr/>
                    <a:lstStyle/>
                    <a:p>
                      <a:r>
                        <a:rPr lang="en-US" sz="1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a:t>Tredyffrin</a:t>
                      </a:r>
                      <a:r>
                        <a:rPr lang="en-US" sz="1200" dirty="0"/>
                        <a:t> 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err="1"/>
                        <a:t>eCode</a:t>
                      </a:r>
                      <a:r>
                        <a:rPr lang="en-US" sz="1200" dirty="0"/>
                        <a:t> 360 - </a:t>
                      </a:r>
                      <a:r>
                        <a:rPr lang="en-US" sz="1200" dirty="0">
                          <a:hlinkClick r:id="rId3"/>
                        </a:rPr>
                        <a:t>https://ecode360.com/TR1485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The Laws of </a:t>
                      </a:r>
                      <a:r>
                        <a:rPr lang="en-US" sz="1200" dirty="0" err="1"/>
                        <a:t>Tredyffrin</a:t>
                      </a:r>
                      <a:r>
                        <a:rPr lang="en-US" sz="1200" dirty="0"/>
                        <a:t> Township, Pennsylvania as enacted by the Board of Supervisors.</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Word File</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About 1940 to 6/17/2024</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6.69 MB and 819 pages and 318,231 words</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Y</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69288">
                <a:tc>
                  <a:txBody>
                    <a:bodyPr/>
                    <a:lstStyle/>
                    <a:p>
                      <a:r>
                        <a:rPr lang="en-US" sz="1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8844753"/>
                  </a:ext>
                </a:extLst>
              </a:tr>
            </a:tbl>
          </a:graphicData>
        </a:graphic>
      </p:graphicFrame>
      <p:sp>
        <p:nvSpPr>
          <p:cNvPr id="3" name="Title 2"/>
          <p:cNvSpPr>
            <a:spLocks noGrp="1"/>
          </p:cNvSpPr>
          <p:nvPr>
            <p:ph type="title"/>
          </p:nvPr>
        </p:nvSpPr>
        <p:spPr>
          <a:xfrm>
            <a:off x="607808" y="211294"/>
            <a:ext cx="7756263" cy="657386"/>
          </a:xfrm>
        </p:spPr>
        <p:txBody>
          <a:bodyPr/>
          <a:lstStyle/>
          <a:p>
            <a:r>
              <a:rPr lang="en-US" sz="3600" dirty="0">
                <a:solidFill>
                  <a:srgbClr val="B22600"/>
                </a:solidFill>
              </a:rPr>
              <a:t>Data Sources List</a:t>
            </a:r>
          </a:p>
        </p:txBody>
      </p:sp>
    </p:spTree>
    <p:extLst>
      <p:ext uri="{BB962C8B-B14F-4D97-AF65-F5344CB8AC3E}">
        <p14:creationId xmlns:p14="http://schemas.microsoft.com/office/powerpoint/2010/main" val="1291836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836CC-FD00-C345-BAEB-837501B6C1B7}"/>
              </a:ext>
            </a:extLst>
          </p:cNvPr>
          <p:cNvSpPr>
            <a:spLocks noGrp="1"/>
          </p:cNvSpPr>
          <p:nvPr>
            <p:ph type="title"/>
          </p:nvPr>
        </p:nvSpPr>
        <p:spPr>
          <a:xfrm>
            <a:off x="400050" y="266286"/>
            <a:ext cx="8606790" cy="645437"/>
          </a:xfrm>
        </p:spPr>
        <p:txBody>
          <a:bodyPr/>
          <a:lstStyle/>
          <a:p>
            <a:r>
              <a:rPr lang="en-US" sz="3600" dirty="0">
                <a:solidFill>
                  <a:srgbClr val="B22600"/>
                </a:solidFill>
              </a:rPr>
              <a:t>Data Source Example</a:t>
            </a:r>
            <a:endParaRPr lang="en-US" sz="3600" dirty="0"/>
          </a:p>
        </p:txBody>
      </p:sp>
      <p:graphicFrame>
        <p:nvGraphicFramePr>
          <p:cNvPr id="5" name="Content Placeholder 3">
            <a:extLst>
              <a:ext uri="{FF2B5EF4-FFF2-40B4-BE49-F238E27FC236}">
                <a16:creationId xmlns:a16="http://schemas.microsoft.com/office/drawing/2014/main" id="{72F42877-0A5A-4E47-93CF-852B591BA204}"/>
              </a:ext>
            </a:extLst>
          </p:cNvPr>
          <p:cNvGraphicFramePr>
            <a:graphicFrameLocks/>
          </p:cNvGraphicFramePr>
          <p:nvPr>
            <p:extLst>
              <p:ext uri="{D42A27DB-BD31-4B8C-83A1-F6EECF244321}">
                <p14:modId xmlns:p14="http://schemas.microsoft.com/office/powerpoint/2010/main" val="2052785682"/>
              </p:ext>
            </p:extLst>
          </p:nvPr>
        </p:nvGraphicFramePr>
        <p:xfrm>
          <a:off x="177165" y="1132289"/>
          <a:ext cx="8789670" cy="1463040"/>
        </p:xfrm>
        <a:graphic>
          <a:graphicData uri="http://schemas.openxmlformats.org/drawingml/2006/table">
            <a:tbl>
              <a:tblPr firstRow="1" bandRow="1">
                <a:tableStyleId>{BDBED569-4797-4DF1-A0F4-6AAB3CD982D8}</a:tableStyleId>
              </a:tblPr>
              <a:tblGrid>
                <a:gridCol w="406527">
                  <a:extLst>
                    <a:ext uri="{9D8B030D-6E8A-4147-A177-3AD203B41FA5}">
                      <a16:colId xmlns:a16="http://schemas.microsoft.com/office/drawing/2014/main" val="3550450280"/>
                    </a:ext>
                  </a:extLst>
                </a:gridCol>
                <a:gridCol w="1228878">
                  <a:extLst>
                    <a:ext uri="{9D8B030D-6E8A-4147-A177-3AD203B41FA5}">
                      <a16:colId xmlns:a16="http://schemas.microsoft.com/office/drawing/2014/main" val="20000"/>
                    </a:ext>
                  </a:extLst>
                </a:gridCol>
                <a:gridCol w="1330821">
                  <a:extLst>
                    <a:ext uri="{9D8B030D-6E8A-4147-A177-3AD203B41FA5}">
                      <a16:colId xmlns:a16="http://schemas.microsoft.com/office/drawing/2014/main" val="20001"/>
                    </a:ext>
                  </a:extLst>
                </a:gridCol>
                <a:gridCol w="2257284">
                  <a:extLst>
                    <a:ext uri="{9D8B030D-6E8A-4147-A177-3AD203B41FA5}">
                      <a16:colId xmlns:a16="http://schemas.microsoft.com/office/drawing/2014/main" val="20002"/>
                    </a:ext>
                  </a:extLst>
                </a:gridCol>
                <a:gridCol w="925830">
                  <a:extLst>
                    <a:ext uri="{9D8B030D-6E8A-4147-A177-3AD203B41FA5}">
                      <a16:colId xmlns:a16="http://schemas.microsoft.com/office/drawing/2014/main" val="4159153369"/>
                    </a:ext>
                  </a:extLst>
                </a:gridCol>
                <a:gridCol w="1143000">
                  <a:extLst>
                    <a:ext uri="{9D8B030D-6E8A-4147-A177-3AD203B41FA5}">
                      <a16:colId xmlns:a16="http://schemas.microsoft.com/office/drawing/2014/main" val="1135235911"/>
                    </a:ext>
                  </a:extLst>
                </a:gridCol>
                <a:gridCol w="891540">
                  <a:extLst>
                    <a:ext uri="{9D8B030D-6E8A-4147-A177-3AD203B41FA5}">
                      <a16:colId xmlns:a16="http://schemas.microsoft.com/office/drawing/2014/main" val="51346172"/>
                    </a:ext>
                  </a:extLst>
                </a:gridCol>
                <a:gridCol w="605790">
                  <a:extLst>
                    <a:ext uri="{9D8B030D-6E8A-4147-A177-3AD203B41FA5}">
                      <a16:colId xmlns:a16="http://schemas.microsoft.com/office/drawing/2014/main" val="2818843589"/>
                    </a:ext>
                  </a:extLst>
                </a:gridCol>
              </a:tblGrid>
              <a:tr h="455286">
                <a:tc>
                  <a:txBody>
                    <a:bodyPr/>
                    <a:lstStyle/>
                    <a:p>
                      <a:pPr algn="ctr"/>
                      <a:r>
                        <a:rPr lang="en-US" sz="1200" dirty="0">
                          <a:solidFill>
                            <a:schemeClr val="bg1"/>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Brief 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Format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Time Span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Num. of records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Access </a:t>
                      </a:r>
                    </a:p>
                    <a:p>
                      <a:pPr algn="ctr"/>
                      <a:r>
                        <a:rPr lang="en-US" sz="1200" dirty="0">
                          <a:solidFill>
                            <a:schemeClr val="bg1"/>
                          </a:solidFill>
                        </a:rPr>
                        <a:t>(Y/N)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extLst>
                  <a:ext uri="{0D108BD9-81ED-4DB2-BD59-A6C34878D82A}">
                    <a16:rowId xmlns:a16="http://schemas.microsoft.com/office/drawing/2014/main" val="10000"/>
                  </a:ext>
                </a:extLst>
              </a:tr>
              <a:tr h="773112">
                <a:tc>
                  <a:txBody>
                    <a:bodyPr/>
                    <a:lstStyle/>
                    <a:p>
                      <a:pPr marL="0" indent="0">
                        <a:buFont typeface="Arial"/>
                        <a:buNone/>
                      </a:pPr>
                      <a:r>
                        <a:rPr lang="en-US" sz="12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a:buNone/>
                      </a:pPr>
                      <a:r>
                        <a:rPr lang="en-US" sz="1200" dirty="0"/>
                        <a:t>Easttown Code</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err="1"/>
                        <a:t>eCode</a:t>
                      </a:r>
                      <a:r>
                        <a:rPr lang="en-US" sz="1200" dirty="0"/>
                        <a:t> 360 - </a:t>
                      </a:r>
                      <a:r>
                        <a:rPr lang="en-US" sz="1200" dirty="0">
                          <a:hlinkClick r:id="rId2"/>
                        </a:rPr>
                        <a:t>https://ecode360.com/EA3052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a:buNone/>
                      </a:pPr>
                      <a:r>
                        <a:rPr lang="en-US" sz="1200" dirty="0"/>
                        <a:t>The Laws of Easttown Township, Pennsylvania as enacted by the Board of Supervisors.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Word File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About 1940 to 10/16/2023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4.42 MB and 732 pages and 288,412 words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4" name="Table 3">
            <a:extLst>
              <a:ext uri="{FF2B5EF4-FFF2-40B4-BE49-F238E27FC236}">
                <a16:creationId xmlns:a16="http://schemas.microsoft.com/office/drawing/2014/main" id="{3C87D6F4-2CF4-DC40-8E0F-EEDBB952745B}"/>
              </a:ext>
            </a:extLst>
          </p:cNvPr>
          <p:cNvGraphicFramePr>
            <a:graphicFrameLocks noGrp="1"/>
          </p:cNvGraphicFramePr>
          <p:nvPr>
            <p:extLst>
              <p:ext uri="{D42A27DB-BD31-4B8C-83A1-F6EECF244321}">
                <p14:modId xmlns:p14="http://schemas.microsoft.com/office/powerpoint/2010/main" val="3135756212"/>
              </p:ext>
            </p:extLst>
          </p:nvPr>
        </p:nvGraphicFramePr>
        <p:xfrm>
          <a:off x="256651" y="2600288"/>
          <a:ext cx="8630695" cy="1673987"/>
        </p:xfrm>
        <a:graphic>
          <a:graphicData uri="http://schemas.openxmlformats.org/drawingml/2006/table">
            <a:tbl>
              <a:tblPr/>
              <a:tblGrid>
                <a:gridCol w="1223380">
                  <a:extLst>
                    <a:ext uri="{9D8B030D-6E8A-4147-A177-3AD203B41FA5}">
                      <a16:colId xmlns:a16="http://schemas.microsoft.com/office/drawing/2014/main" val="2080272933"/>
                    </a:ext>
                  </a:extLst>
                </a:gridCol>
                <a:gridCol w="6795868">
                  <a:extLst>
                    <a:ext uri="{9D8B030D-6E8A-4147-A177-3AD203B41FA5}">
                      <a16:colId xmlns:a16="http://schemas.microsoft.com/office/drawing/2014/main" val="3146173574"/>
                    </a:ext>
                  </a:extLst>
                </a:gridCol>
                <a:gridCol w="611447">
                  <a:extLst>
                    <a:ext uri="{9D8B030D-6E8A-4147-A177-3AD203B41FA5}">
                      <a16:colId xmlns:a16="http://schemas.microsoft.com/office/drawing/2014/main" val="2286285797"/>
                    </a:ext>
                  </a:extLst>
                </a:gridCol>
              </a:tblGrid>
              <a:tr h="413286">
                <a:tc>
                  <a:txBody>
                    <a:bodyPr/>
                    <a:lstStyle/>
                    <a:p>
                      <a:pPr algn="ctr" fontAlgn="ctr"/>
                      <a:r>
                        <a:rPr lang="en-US" sz="1200" b="1" i="0" u="none" strike="noStrike" dirty="0">
                          <a:solidFill>
                            <a:srgbClr val="FFFFFF"/>
                          </a:solidFill>
                          <a:effectLst/>
                          <a:latin typeface="Calibri" panose="020F0502020204030204" pitchFamily="34" charset="0"/>
                        </a:rPr>
                        <a:t>Item</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tc>
                  <a:txBody>
                    <a:bodyPr/>
                    <a:lstStyle/>
                    <a:p>
                      <a:pPr algn="ctr" fontAlgn="ctr"/>
                      <a:r>
                        <a:rPr lang="en-US" sz="1200" b="1" i="0" u="none" strike="noStrike" dirty="0">
                          <a:solidFill>
                            <a:srgbClr val="FFFFFF"/>
                          </a:solidFill>
                          <a:effectLst/>
                          <a:latin typeface="Calibri" panose="020F0502020204030204" pitchFamily="34" charset="0"/>
                        </a:rPr>
                        <a:t>Description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tc>
                  <a:txBody>
                    <a:bodyPr/>
                    <a:lstStyle/>
                    <a:p>
                      <a:pPr algn="ctr" fontAlgn="ctr"/>
                      <a:r>
                        <a:rPr lang="en-US" sz="1200" b="1" i="0" u="none" strike="noStrike" dirty="0">
                          <a:solidFill>
                            <a:srgbClr val="FFFFFF"/>
                          </a:solidFill>
                          <a:effectLst/>
                          <a:latin typeface="Calibri" panose="020F0502020204030204" pitchFamily="34" charset="0"/>
                        </a:rPr>
                        <a:t>WC</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extLst>
                  <a:ext uri="{0D108BD9-81ED-4DB2-BD59-A6C34878D82A}">
                    <a16:rowId xmlns:a16="http://schemas.microsoft.com/office/drawing/2014/main" val="140853089"/>
                  </a:ext>
                </a:extLst>
              </a:tr>
              <a:tr h="506289">
                <a:tc>
                  <a:txBody>
                    <a:bodyPr/>
                    <a:lstStyle/>
                    <a:p>
                      <a:pPr algn="l" fontAlgn="ctr"/>
                      <a:r>
                        <a:rPr lang="en-US" sz="1200" b="1" i="0" u="none" strike="noStrike" dirty="0">
                          <a:solidFill>
                            <a:srgbClr val="000000"/>
                          </a:solidFill>
                          <a:effectLst/>
                          <a:latin typeface="Calibri" panose="020F0502020204030204" pitchFamily="34" charset="0"/>
                        </a:rPr>
                        <a:t>Purpose</a:t>
                      </a:r>
                    </a:p>
                  </a:txBody>
                  <a:tcPr marL="857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Provides me with real world examples of large law documents that I can manipulate to create inconsistences and incompleteness.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lvl="0" algn="ctr" fontAlgn="ctr"/>
                      <a:r>
                        <a:rPr lang="en-US" sz="1200" b="0" i="0" u="none" strike="noStrike" dirty="0">
                          <a:solidFill>
                            <a:srgbClr val="000000"/>
                          </a:solidFill>
                          <a:effectLst/>
                          <a:latin typeface="Calibri" panose="020F0502020204030204" pitchFamily="34" charset="0"/>
                        </a:rPr>
                        <a:t>19</a:t>
                      </a:r>
                    </a:p>
                  </a:txBody>
                  <a:tcPr marL="857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82554080"/>
                  </a:ext>
                </a:extLst>
              </a:tr>
              <a:tr h="754412">
                <a:tc>
                  <a:txBody>
                    <a:bodyPr/>
                    <a:lstStyle/>
                    <a:p>
                      <a:pPr algn="l" fontAlgn="ctr"/>
                      <a:r>
                        <a:rPr lang="en-US" sz="1200" b="1" i="0" u="none" strike="noStrike" dirty="0">
                          <a:solidFill>
                            <a:srgbClr val="000000"/>
                          </a:solidFill>
                          <a:effectLst/>
                          <a:latin typeface="Calibri" panose="020F0502020204030204" pitchFamily="34" charset="0"/>
                        </a:rPr>
                        <a:t>Data Treatment</a:t>
                      </a:r>
                    </a:p>
                  </a:txBody>
                  <a:tcPr marL="857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For some of these documents, I will inject inconsistency and remove sections to make it incomplete.</a:t>
                      </a:r>
                    </a:p>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The document will be processed by a GNN to create a graph that documents the entities within the document.</a:t>
                      </a:r>
                    </a:p>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The graph will be processed by a Transformer to identify inconsistent or incomplete entities.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fontAlgn="ctr"/>
                      <a:r>
                        <a:rPr lang="en-US" sz="1200" b="0" i="0" u="none" strike="noStrike" dirty="0">
                          <a:solidFill>
                            <a:srgbClr val="000000"/>
                          </a:solidFill>
                          <a:effectLst/>
                          <a:latin typeface="Calibri" panose="020F0502020204030204" pitchFamily="34" charset="0"/>
                        </a:rPr>
                        <a:t>16</a:t>
                      </a:r>
                    </a:p>
                    <a:p>
                      <a:pPr lvl="0" algn="ctr" fontAlgn="ctr"/>
                      <a:r>
                        <a:rPr lang="en-US" sz="1200" b="0" i="0" u="none" strike="noStrike" dirty="0">
                          <a:solidFill>
                            <a:srgbClr val="000000"/>
                          </a:solidFill>
                          <a:effectLst/>
                          <a:latin typeface="Calibri" panose="020F0502020204030204" pitchFamily="34" charset="0"/>
                        </a:rPr>
                        <a:t>19</a:t>
                      </a:r>
                    </a:p>
                    <a:p>
                      <a:pPr lvl="0" algn="ctr" fontAlgn="ctr"/>
                      <a:r>
                        <a:rPr lang="en-US" sz="1200" b="0" i="0" u="none" strike="noStrike" dirty="0">
                          <a:solidFill>
                            <a:srgbClr val="000000"/>
                          </a:solidFill>
                          <a:effectLst/>
                          <a:latin typeface="Calibri" panose="020F0502020204030204" pitchFamily="34" charset="0"/>
                        </a:rPr>
                        <a:t>14</a:t>
                      </a:r>
                    </a:p>
                  </a:txBody>
                  <a:tcPr marL="857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62312980"/>
                  </a:ext>
                </a:extLst>
              </a:tr>
            </a:tbl>
          </a:graphicData>
        </a:graphic>
      </p:graphicFrame>
      <p:sp>
        <p:nvSpPr>
          <p:cNvPr id="6" name="Rectangle 5">
            <a:extLst>
              <a:ext uri="{FF2B5EF4-FFF2-40B4-BE49-F238E27FC236}">
                <a16:creationId xmlns:a16="http://schemas.microsoft.com/office/drawing/2014/main" id="{CF6B851D-ACA9-D84D-BED9-E279509EE465}"/>
              </a:ext>
            </a:extLst>
          </p:cNvPr>
          <p:cNvSpPr/>
          <p:nvPr/>
        </p:nvSpPr>
        <p:spPr>
          <a:xfrm>
            <a:off x="256651" y="4511962"/>
            <a:ext cx="8630695" cy="216488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pic>
        <p:nvPicPr>
          <p:cNvPr id="7" name="Picture 6">
            <a:extLst>
              <a:ext uri="{FF2B5EF4-FFF2-40B4-BE49-F238E27FC236}">
                <a16:creationId xmlns:a16="http://schemas.microsoft.com/office/drawing/2014/main" id="{6571F813-61EE-785C-4400-BC90673EEA41}"/>
              </a:ext>
            </a:extLst>
          </p:cNvPr>
          <p:cNvPicPr>
            <a:picLocks noChangeAspect="1"/>
          </p:cNvPicPr>
          <p:nvPr/>
        </p:nvPicPr>
        <p:blipFill>
          <a:blip r:embed="rId3"/>
          <a:stretch>
            <a:fillRect/>
          </a:stretch>
        </p:blipFill>
        <p:spPr>
          <a:xfrm>
            <a:off x="400049" y="4633156"/>
            <a:ext cx="2256309" cy="2011680"/>
          </a:xfrm>
          <a:prstGeom prst="rect">
            <a:avLst/>
          </a:prstGeom>
        </p:spPr>
      </p:pic>
      <p:sp>
        <p:nvSpPr>
          <p:cNvPr id="8" name="TextBox 7">
            <a:extLst>
              <a:ext uri="{FF2B5EF4-FFF2-40B4-BE49-F238E27FC236}">
                <a16:creationId xmlns:a16="http://schemas.microsoft.com/office/drawing/2014/main" id="{463E9558-F4F1-49F2-F0CB-9C3127E48ECD}"/>
              </a:ext>
            </a:extLst>
          </p:cNvPr>
          <p:cNvSpPr txBox="1"/>
          <p:nvPr/>
        </p:nvSpPr>
        <p:spPr>
          <a:xfrm>
            <a:off x="2935582" y="4946499"/>
            <a:ext cx="1403856" cy="1384995"/>
          </a:xfrm>
          <a:prstGeom prst="rect">
            <a:avLst/>
          </a:prstGeom>
          <a:noFill/>
        </p:spPr>
        <p:txBody>
          <a:bodyPr wrap="square" rtlCol="0">
            <a:spAutoFit/>
          </a:bodyPr>
          <a:lstStyle/>
          <a:p>
            <a:r>
              <a:rPr lang="en-US" sz="1400" dirty="0"/>
              <a:t>Page 3 of the document. I looked for a table of contents but did not find one.</a:t>
            </a:r>
          </a:p>
        </p:txBody>
      </p:sp>
      <p:pic>
        <p:nvPicPr>
          <p:cNvPr id="10" name="Picture 9">
            <a:extLst>
              <a:ext uri="{FF2B5EF4-FFF2-40B4-BE49-F238E27FC236}">
                <a16:creationId xmlns:a16="http://schemas.microsoft.com/office/drawing/2014/main" id="{4F31EDCC-BF08-AC3C-4192-4170A2A17EFF}"/>
              </a:ext>
            </a:extLst>
          </p:cNvPr>
          <p:cNvPicPr>
            <a:picLocks noChangeAspect="1"/>
          </p:cNvPicPr>
          <p:nvPr/>
        </p:nvPicPr>
        <p:blipFill>
          <a:blip r:embed="rId4"/>
          <a:stretch>
            <a:fillRect/>
          </a:stretch>
        </p:blipFill>
        <p:spPr>
          <a:xfrm>
            <a:off x="4618662" y="4633156"/>
            <a:ext cx="2369017" cy="2011680"/>
          </a:xfrm>
          <a:prstGeom prst="rect">
            <a:avLst/>
          </a:prstGeom>
        </p:spPr>
      </p:pic>
      <p:sp>
        <p:nvSpPr>
          <p:cNvPr id="11" name="TextBox 10">
            <a:extLst>
              <a:ext uri="{FF2B5EF4-FFF2-40B4-BE49-F238E27FC236}">
                <a16:creationId xmlns:a16="http://schemas.microsoft.com/office/drawing/2014/main" id="{D245566C-C427-9F76-BA50-F6578FEA77B5}"/>
              </a:ext>
            </a:extLst>
          </p:cNvPr>
          <p:cNvSpPr txBox="1"/>
          <p:nvPr/>
        </p:nvSpPr>
        <p:spPr>
          <a:xfrm>
            <a:off x="7266902" y="5377386"/>
            <a:ext cx="1403856" cy="523220"/>
          </a:xfrm>
          <a:prstGeom prst="rect">
            <a:avLst/>
          </a:prstGeom>
          <a:noFill/>
        </p:spPr>
        <p:txBody>
          <a:bodyPr wrap="square" rtlCol="0">
            <a:spAutoFit/>
          </a:bodyPr>
          <a:lstStyle/>
          <a:p>
            <a:r>
              <a:rPr lang="en-US" sz="1400" dirty="0"/>
              <a:t>Page 531 of the document.</a:t>
            </a:r>
          </a:p>
        </p:txBody>
      </p:sp>
    </p:spTree>
    <p:extLst>
      <p:ext uri="{BB962C8B-B14F-4D97-AF65-F5344CB8AC3E}">
        <p14:creationId xmlns:p14="http://schemas.microsoft.com/office/powerpoint/2010/main" val="2139836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35CB95-C1D7-A2CB-7C59-2B11D07EE13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E0A00ED-9B61-CFAA-4B06-21CF03984086}"/>
              </a:ext>
            </a:extLst>
          </p:cNvPr>
          <p:cNvSpPr>
            <a:spLocks noGrp="1"/>
          </p:cNvSpPr>
          <p:nvPr>
            <p:ph type="title"/>
          </p:nvPr>
        </p:nvSpPr>
        <p:spPr>
          <a:xfrm>
            <a:off x="400050" y="266286"/>
            <a:ext cx="8606790" cy="645437"/>
          </a:xfrm>
        </p:spPr>
        <p:txBody>
          <a:bodyPr/>
          <a:lstStyle/>
          <a:p>
            <a:r>
              <a:rPr lang="en-US" sz="3600" dirty="0">
                <a:solidFill>
                  <a:srgbClr val="B22600"/>
                </a:solidFill>
              </a:rPr>
              <a:t>Data Source Example</a:t>
            </a:r>
            <a:endParaRPr lang="en-US" sz="3600" dirty="0"/>
          </a:p>
        </p:txBody>
      </p:sp>
      <p:graphicFrame>
        <p:nvGraphicFramePr>
          <p:cNvPr id="5" name="Content Placeholder 3">
            <a:extLst>
              <a:ext uri="{FF2B5EF4-FFF2-40B4-BE49-F238E27FC236}">
                <a16:creationId xmlns:a16="http://schemas.microsoft.com/office/drawing/2014/main" id="{84DD0C29-0D80-5BD6-2686-850CC11214A1}"/>
              </a:ext>
            </a:extLst>
          </p:cNvPr>
          <p:cNvGraphicFramePr>
            <a:graphicFrameLocks/>
          </p:cNvGraphicFramePr>
          <p:nvPr>
            <p:extLst>
              <p:ext uri="{D42A27DB-BD31-4B8C-83A1-F6EECF244321}">
                <p14:modId xmlns:p14="http://schemas.microsoft.com/office/powerpoint/2010/main" val="1780938388"/>
              </p:ext>
            </p:extLst>
          </p:nvPr>
        </p:nvGraphicFramePr>
        <p:xfrm>
          <a:off x="177165" y="1132289"/>
          <a:ext cx="8789670" cy="1463040"/>
        </p:xfrm>
        <a:graphic>
          <a:graphicData uri="http://schemas.openxmlformats.org/drawingml/2006/table">
            <a:tbl>
              <a:tblPr firstRow="1" bandRow="1">
                <a:tableStyleId>{BDBED569-4797-4DF1-A0F4-6AAB3CD982D8}</a:tableStyleId>
              </a:tblPr>
              <a:tblGrid>
                <a:gridCol w="406527">
                  <a:extLst>
                    <a:ext uri="{9D8B030D-6E8A-4147-A177-3AD203B41FA5}">
                      <a16:colId xmlns:a16="http://schemas.microsoft.com/office/drawing/2014/main" val="3550450280"/>
                    </a:ext>
                  </a:extLst>
                </a:gridCol>
                <a:gridCol w="1228878">
                  <a:extLst>
                    <a:ext uri="{9D8B030D-6E8A-4147-A177-3AD203B41FA5}">
                      <a16:colId xmlns:a16="http://schemas.microsoft.com/office/drawing/2014/main" val="20000"/>
                    </a:ext>
                  </a:extLst>
                </a:gridCol>
                <a:gridCol w="1330821">
                  <a:extLst>
                    <a:ext uri="{9D8B030D-6E8A-4147-A177-3AD203B41FA5}">
                      <a16:colId xmlns:a16="http://schemas.microsoft.com/office/drawing/2014/main" val="20001"/>
                    </a:ext>
                  </a:extLst>
                </a:gridCol>
                <a:gridCol w="2257284">
                  <a:extLst>
                    <a:ext uri="{9D8B030D-6E8A-4147-A177-3AD203B41FA5}">
                      <a16:colId xmlns:a16="http://schemas.microsoft.com/office/drawing/2014/main" val="20002"/>
                    </a:ext>
                  </a:extLst>
                </a:gridCol>
                <a:gridCol w="925830">
                  <a:extLst>
                    <a:ext uri="{9D8B030D-6E8A-4147-A177-3AD203B41FA5}">
                      <a16:colId xmlns:a16="http://schemas.microsoft.com/office/drawing/2014/main" val="4159153369"/>
                    </a:ext>
                  </a:extLst>
                </a:gridCol>
                <a:gridCol w="1143000">
                  <a:extLst>
                    <a:ext uri="{9D8B030D-6E8A-4147-A177-3AD203B41FA5}">
                      <a16:colId xmlns:a16="http://schemas.microsoft.com/office/drawing/2014/main" val="1135235911"/>
                    </a:ext>
                  </a:extLst>
                </a:gridCol>
                <a:gridCol w="891540">
                  <a:extLst>
                    <a:ext uri="{9D8B030D-6E8A-4147-A177-3AD203B41FA5}">
                      <a16:colId xmlns:a16="http://schemas.microsoft.com/office/drawing/2014/main" val="51346172"/>
                    </a:ext>
                  </a:extLst>
                </a:gridCol>
                <a:gridCol w="605790">
                  <a:extLst>
                    <a:ext uri="{9D8B030D-6E8A-4147-A177-3AD203B41FA5}">
                      <a16:colId xmlns:a16="http://schemas.microsoft.com/office/drawing/2014/main" val="2818843589"/>
                    </a:ext>
                  </a:extLst>
                </a:gridCol>
              </a:tblGrid>
              <a:tr h="455286">
                <a:tc>
                  <a:txBody>
                    <a:bodyPr/>
                    <a:lstStyle/>
                    <a:p>
                      <a:pPr algn="ctr"/>
                      <a:r>
                        <a:rPr lang="en-US" sz="1200" dirty="0">
                          <a:solidFill>
                            <a:schemeClr val="bg1"/>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Brief 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Format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Time Span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Num. of records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Access </a:t>
                      </a:r>
                    </a:p>
                    <a:p>
                      <a:pPr algn="ctr"/>
                      <a:r>
                        <a:rPr lang="en-US" sz="1200" dirty="0">
                          <a:solidFill>
                            <a:schemeClr val="bg1"/>
                          </a:solidFill>
                        </a:rPr>
                        <a:t>(Y/N)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extLst>
                  <a:ext uri="{0D108BD9-81ED-4DB2-BD59-A6C34878D82A}">
                    <a16:rowId xmlns:a16="http://schemas.microsoft.com/office/drawing/2014/main" val="10000"/>
                  </a:ext>
                </a:extLst>
              </a:tr>
              <a:tr h="773112">
                <a:tc>
                  <a:txBody>
                    <a:bodyPr/>
                    <a:lstStyle/>
                    <a:p>
                      <a:pPr marL="0" indent="0">
                        <a:buFont typeface="Arial"/>
                        <a:buNone/>
                      </a:pPr>
                      <a:r>
                        <a:rPr lang="en-US" sz="1200" b="1"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err="1"/>
                        <a:t>Tredyffrin</a:t>
                      </a:r>
                      <a:r>
                        <a:rPr lang="en-US" sz="1200" dirty="0"/>
                        <a:t> 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err="1"/>
                        <a:t>eCode</a:t>
                      </a:r>
                      <a:r>
                        <a:rPr lang="en-US" sz="1200" dirty="0"/>
                        <a:t> 360 - </a:t>
                      </a:r>
                      <a:r>
                        <a:rPr lang="en-US" sz="1200" dirty="0">
                          <a:hlinkClick r:id="rId2"/>
                        </a:rPr>
                        <a:t>https://ecode360.com/TR1485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The Laws of </a:t>
                      </a:r>
                      <a:r>
                        <a:rPr lang="en-US" sz="1200" dirty="0" err="1"/>
                        <a:t>Tredyffrin</a:t>
                      </a:r>
                      <a:r>
                        <a:rPr lang="en-US" sz="1200" dirty="0"/>
                        <a:t> Township, Pennsylvania as enacted by the Board of Supervisors.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Word File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About 1940 to 6/17/2024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6.69 MB and 819 pages and 318,231 words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4" name="Table 3">
            <a:extLst>
              <a:ext uri="{FF2B5EF4-FFF2-40B4-BE49-F238E27FC236}">
                <a16:creationId xmlns:a16="http://schemas.microsoft.com/office/drawing/2014/main" id="{D9A86544-ADA7-EE89-EC5B-BB7F121212B4}"/>
              </a:ext>
            </a:extLst>
          </p:cNvPr>
          <p:cNvGraphicFramePr>
            <a:graphicFrameLocks noGrp="1"/>
          </p:cNvGraphicFramePr>
          <p:nvPr>
            <p:extLst>
              <p:ext uri="{D42A27DB-BD31-4B8C-83A1-F6EECF244321}">
                <p14:modId xmlns:p14="http://schemas.microsoft.com/office/powerpoint/2010/main" val="1547319799"/>
              </p:ext>
            </p:extLst>
          </p:nvPr>
        </p:nvGraphicFramePr>
        <p:xfrm>
          <a:off x="256651" y="2600288"/>
          <a:ext cx="8630695" cy="1673987"/>
        </p:xfrm>
        <a:graphic>
          <a:graphicData uri="http://schemas.openxmlformats.org/drawingml/2006/table">
            <a:tbl>
              <a:tblPr/>
              <a:tblGrid>
                <a:gridCol w="1223380">
                  <a:extLst>
                    <a:ext uri="{9D8B030D-6E8A-4147-A177-3AD203B41FA5}">
                      <a16:colId xmlns:a16="http://schemas.microsoft.com/office/drawing/2014/main" val="2080272933"/>
                    </a:ext>
                  </a:extLst>
                </a:gridCol>
                <a:gridCol w="6795868">
                  <a:extLst>
                    <a:ext uri="{9D8B030D-6E8A-4147-A177-3AD203B41FA5}">
                      <a16:colId xmlns:a16="http://schemas.microsoft.com/office/drawing/2014/main" val="3146173574"/>
                    </a:ext>
                  </a:extLst>
                </a:gridCol>
                <a:gridCol w="611447">
                  <a:extLst>
                    <a:ext uri="{9D8B030D-6E8A-4147-A177-3AD203B41FA5}">
                      <a16:colId xmlns:a16="http://schemas.microsoft.com/office/drawing/2014/main" val="2286285797"/>
                    </a:ext>
                  </a:extLst>
                </a:gridCol>
              </a:tblGrid>
              <a:tr h="413286">
                <a:tc>
                  <a:txBody>
                    <a:bodyPr/>
                    <a:lstStyle/>
                    <a:p>
                      <a:pPr algn="ctr" fontAlgn="ctr"/>
                      <a:r>
                        <a:rPr lang="en-US" sz="1200" b="1" i="0" u="none" strike="noStrike" dirty="0">
                          <a:solidFill>
                            <a:srgbClr val="FFFFFF"/>
                          </a:solidFill>
                          <a:effectLst/>
                          <a:latin typeface="Calibri" panose="020F0502020204030204" pitchFamily="34" charset="0"/>
                        </a:rPr>
                        <a:t>Item</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tc>
                  <a:txBody>
                    <a:bodyPr/>
                    <a:lstStyle/>
                    <a:p>
                      <a:pPr algn="ctr" fontAlgn="ctr"/>
                      <a:r>
                        <a:rPr lang="en-US" sz="1200" b="1" i="0" u="none" strike="noStrike" dirty="0">
                          <a:solidFill>
                            <a:srgbClr val="FFFFFF"/>
                          </a:solidFill>
                          <a:effectLst/>
                          <a:latin typeface="Calibri" panose="020F0502020204030204" pitchFamily="34" charset="0"/>
                        </a:rPr>
                        <a:t>Description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tc>
                  <a:txBody>
                    <a:bodyPr/>
                    <a:lstStyle/>
                    <a:p>
                      <a:pPr algn="ctr" fontAlgn="ctr"/>
                      <a:r>
                        <a:rPr lang="en-US" sz="1200" b="1" i="0" u="none" strike="noStrike" dirty="0">
                          <a:solidFill>
                            <a:srgbClr val="FFFFFF"/>
                          </a:solidFill>
                          <a:effectLst/>
                          <a:latin typeface="Calibri" panose="020F0502020204030204" pitchFamily="34" charset="0"/>
                        </a:rPr>
                        <a:t>WC</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extLst>
                  <a:ext uri="{0D108BD9-81ED-4DB2-BD59-A6C34878D82A}">
                    <a16:rowId xmlns:a16="http://schemas.microsoft.com/office/drawing/2014/main" val="140853089"/>
                  </a:ext>
                </a:extLst>
              </a:tr>
              <a:tr h="506289">
                <a:tc>
                  <a:txBody>
                    <a:bodyPr/>
                    <a:lstStyle/>
                    <a:p>
                      <a:pPr algn="l" fontAlgn="ctr"/>
                      <a:r>
                        <a:rPr lang="en-US" sz="1200" b="1" i="0" u="none" strike="noStrike" dirty="0">
                          <a:solidFill>
                            <a:srgbClr val="000000"/>
                          </a:solidFill>
                          <a:effectLst/>
                          <a:latin typeface="Calibri" panose="020F0502020204030204" pitchFamily="34" charset="0"/>
                        </a:rPr>
                        <a:t>Purpose</a:t>
                      </a:r>
                    </a:p>
                  </a:txBody>
                  <a:tcPr marL="857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Provides me with real world examples of large law documents that I can manipulate to create inconsistences and incompleteness.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lvl="0" algn="ctr" fontAlgn="ctr"/>
                      <a:r>
                        <a:rPr lang="en-US" sz="1200" b="0" i="0" u="none" strike="noStrike" dirty="0">
                          <a:solidFill>
                            <a:srgbClr val="000000"/>
                          </a:solidFill>
                          <a:effectLst/>
                          <a:latin typeface="Calibri" panose="020F0502020204030204" pitchFamily="34" charset="0"/>
                        </a:rPr>
                        <a:t>19</a:t>
                      </a:r>
                    </a:p>
                  </a:txBody>
                  <a:tcPr marL="857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82554080"/>
                  </a:ext>
                </a:extLst>
              </a:tr>
              <a:tr h="754412">
                <a:tc>
                  <a:txBody>
                    <a:bodyPr/>
                    <a:lstStyle/>
                    <a:p>
                      <a:pPr algn="l" fontAlgn="ctr"/>
                      <a:r>
                        <a:rPr lang="en-US" sz="1200" b="1" i="0" u="none" strike="noStrike" dirty="0">
                          <a:solidFill>
                            <a:srgbClr val="000000"/>
                          </a:solidFill>
                          <a:effectLst/>
                          <a:latin typeface="Calibri" panose="020F0502020204030204" pitchFamily="34" charset="0"/>
                        </a:rPr>
                        <a:t>Data Treatment</a:t>
                      </a:r>
                    </a:p>
                  </a:txBody>
                  <a:tcPr marL="857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For some of these documents, I will inject inconsistency and remove sections to make it incomplete.</a:t>
                      </a:r>
                    </a:p>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The document will be processed by a GNN to create a graph that documents the entities within the document.</a:t>
                      </a:r>
                    </a:p>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The graph will be processed by a Transformer to identify inconsistent or incomplete entities.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fontAlgn="ctr"/>
                      <a:r>
                        <a:rPr lang="en-US" sz="1200" b="0" i="0" u="none" strike="noStrike" dirty="0">
                          <a:solidFill>
                            <a:srgbClr val="000000"/>
                          </a:solidFill>
                          <a:effectLst/>
                          <a:latin typeface="Calibri" panose="020F0502020204030204" pitchFamily="34" charset="0"/>
                        </a:rPr>
                        <a:t>16</a:t>
                      </a:r>
                    </a:p>
                    <a:p>
                      <a:pPr lvl="0" algn="ctr" fontAlgn="ctr"/>
                      <a:r>
                        <a:rPr lang="en-US" sz="1200" b="0" i="0" u="none" strike="noStrike" dirty="0">
                          <a:solidFill>
                            <a:srgbClr val="000000"/>
                          </a:solidFill>
                          <a:effectLst/>
                          <a:latin typeface="Calibri" panose="020F0502020204030204" pitchFamily="34" charset="0"/>
                        </a:rPr>
                        <a:t>19</a:t>
                      </a:r>
                    </a:p>
                    <a:p>
                      <a:pPr lvl="0" algn="ctr" fontAlgn="ctr"/>
                      <a:r>
                        <a:rPr lang="en-US" sz="1200" b="0" i="0" u="none" strike="noStrike" dirty="0">
                          <a:solidFill>
                            <a:srgbClr val="000000"/>
                          </a:solidFill>
                          <a:effectLst/>
                          <a:latin typeface="Calibri" panose="020F0502020204030204" pitchFamily="34" charset="0"/>
                        </a:rPr>
                        <a:t>14</a:t>
                      </a:r>
                    </a:p>
                  </a:txBody>
                  <a:tcPr marL="857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62312980"/>
                  </a:ext>
                </a:extLst>
              </a:tr>
            </a:tbl>
          </a:graphicData>
        </a:graphic>
      </p:graphicFrame>
      <p:sp>
        <p:nvSpPr>
          <p:cNvPr id="6" name="Rectangle 5">
            <a:extLst>
              <a:ext uri="{FF2B5EF4-FFF2-40B4-BE49-F238E27FC236}">
                <a16:creationId xmlns:a16="http://schemas.microsoft.com/office/drawing/2014/main" id="{77B8F622-C595-912C-C438-97CA0F40866C}"/>
              </a:ext>
            </a:extLst>
          </p:cNvPr>
          <p:cNvSpPr/>
          <p:nvPr/>
        </p:nvSpPr>
        <p:spPr>
          <a:xfrm>
            <a:off x="256651" y="4511962"/>
            <a:ext cx="8630695" cy="225977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pic>
        <p:nvPicPr>
          <p:cNvPr id="7" name="Picture 6">
            <a:extLst>
              <a:ext uri="{FF2B5EF4-FFF2-40B4-BE49-F238E27FC236}">
                <a16:creationId xmlns:a16="http://schemas.microsoft.com/office/drawing/2014/main" id="{A30BF093-EF93-E413-C3B5-4929094D3D61}"/>
              </a:ext>
            </a:extLst>
          </p:cNvPr>
          <p:cNvPicPr>
            <a:picLocks noChangeAspect="1"/>
          </p:cNvPicPr>
          <p:nvPr/>
        </p:nvPicPr>
        <p:blipFill>
          <a:blip r:embed="rId3"/>
          <a:stretch>
            <a:fillRect/>
          </a:stretch>
        </p:blipFill>
        <p:spPr>
          <a:xfrm>
            <a:off x="483078" y="4579059"/>
            <a:ext cx="2489351" cy="2011680"/>
          </a:xfrm>
          <a:prstGeom prst="rect">
            <a:avLst/>
          </a:prstGeom>
        </p:spPr>
      </p:pic>
      <p:sp>
        <p:nvSpPr>
          <p:cNvPr id="8" name="TextBox 7">
            <a:extLst>
              <a:ext uri="{FF2B5EF4-FFF2-40B4-BE49-F238E27FC236}">
                <a16:creationId xmlns:a16="http://schemas.microsoft.com/office/drawing/2014/main" id="{972566E1-9A6E-2677-383A-05A125737A05}"/>
              </a:ext>
            </a:extLst>
          </p:cNvPr>
          <p:cNvSpPr txBox="1"/>
          <p:nvPr/>
        </p:nvSpPr>
        <p:spPr>
          <a:xfrm>
            <a:off x="3131112" y="4982224"/>
            <a:ext cx="1403856" cy="1384995"/>
          </a:xfrm>
          <a:prstGeom prst="rect">
            <a:avLst/>
          </a:prstGeom>
          <a:noFill/>
        </p:spPr>
        <p:txBody>
          <a:bodyPr wrap="square" rtlCol="0">
            <a:spAutoFit/>
          </a:bodyPr>
          <a:lstStyle/>
          <a:p>
            <a:r>
              <a:rPr lang="en-US" sz="1400" dirty="0"/>
              <a:t>Page 3 of the document. I looked for a table of contents but did not find one.</a:t>
            </a:r>
          </a:p>
        </p:txBody>
      </p:sp>
      <p:pic>
        <p:nvPicPr>
          <p:cNvPr id="10" name="Picture 9">
            <a:extLst>
              <a:ext uri="{FF2B5EF4-FFF2-40B4-BE49-F238E27FC236}">
                <a16:creationId xmlns:a16="http://schemas.microsoft.com/office/drawing/2014/main" id="{EC7F74AB-0A7A-B8D7-DB1C-70BDBE85FAAB}"/>
              </a:ext>
            </a:extLst>
          </p:cNvPr>
          <p:cNvPicPr>
            <a:picLocks noChangeAspect="1"/>
          </p:cNvPicPr>
          <p:nvPr/>
        </p:nvPicPr>
        <p:blipFill>
          <a:blip r:embed="rId4"/>
          <a:stretch>
            <a:fillRect/>
          </a:stretch>
        </p:blipFill>
        <p:spPr>
          <a:xfrm>
            <a:off x="4693651" y="4579059"/>
            <a:ext cx="2414568" cy="2011680"/>
          </a:xfrm>
          <a:prstGeom prst="rect">
            <a:avLst/>
          </a:prstGeom>
        </p:spPr>
      </p:pic>
      <p:sp>
        <p:nvSpPr>
          <p:cNvPr id="11" name="TextBox 10">
            <a:extLst>
              <a:ext uri="{FF2B5EF4-FFF2-40B4-BE49-F238E27FC236}">
                <a16:creationId xmlns:a16="http://schemas.microsoft.com/office/drawing/2014/main" id="{9CA74E9B-FD39-EA32-4612-37D1EE56B336}"/>
              </a:ext>
            </a:extLst>
          </p:cNvPr>
          <p:cNvSpPr txBox="1"/>
          <p:nvPr/>
        </p:nvSpPr>
        <p:spPr>
          <a:xfrm>
            <a:off x="7266902" y="5413111"/>
            <a:ext cx="1403856" cy="523220"/>
          </a:xfrm>
          <a:prstGeom prst="rect">
            <a:avLst/>
          </a:prstGeom>
          <a:noFill/>
        </p:spPr>
        <p:txBody>
          <a:bodyPr wrap="square" rtlCol="0">
            <a:spAutoFit/>
          </a:bodyPr>
          <a:lstStyle/>
          <a:p>
            <a:r>
              <a:rPr lang="en-US" sz="1400" dirty="0"/>
              <a:t>Page 531 of the document.</a:t>
            </a:r>
          </a:p>
        </p:txBody>
      </p:sp>
    </p:spTree>
    <p:extLst>
      <p:ext uri="{BB962C8B-B14F-4D97-AF65-F5344CB8AC3E}">
        <p14:creationId xmlns:p14="http://schemas.microsoft.com/office/powerpoint/2010/main" val="429633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73C1375F-F2AF-5D4A-8D70-611AD7CD024D}"/>
              </a:ext>
            </a:extLst>
          </p:cNvPr>
          <p:cNvSpPr>
            <a:spLocks noGrp="1"/>
          </p:cNvSpPr>
          <p:nvPr>
            <p:ph type="title"/>
          </p:nvPr>
        </p:nvSpPr>
        <p:spPr>
          <a:xfrm>
            <a:off x="693868" y="2807310"/>
            <a:ext cx="7756263" cy="621690"/>
          </a:xfrm>
        </p:spPr>
        <p:txBody>
          <a:bodyPr/>
          <a:lstStyle/>
          <a:p>
            <a:pPr algn="ctr"/>
            <a:r>
              <a:rPr lang="en-US" dirty="0"/>
              <a:t>Appendix</a:t>
            </a:r>
          </a:p>
        </p:txBody>
      </p:sp>
    </p:spTree>
    <p:extLst>
      <p:ext uri="{BB962C8B-B14F-4D97-AF65-F5344CB8AC3E}">
        <p14:creationId xmlns:p14="http://schemas.microsoft.com/office/powerpoint/2010/main" val="924959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697563367"/>
              </p:ext>
            </p:extLst>
          </p:nvPr>
        </p:nvGraphicFramePr>
        <p:xfrm>
          <a:off x="125608" y="1686063"/>
          <a:ext cx="8878824" cy="3879645"/>
        </p:xfrm>
        <a:graphic>
          <a:graphicData uri="http://schemas.openxmlformats.org/drawingml/2006/table">
            <a:tbl>
              <a:tblPr firstRow="1" bandRow="1">
                <a:tableStyleId>{5C22544A-7EE6-4342-B048-85BDC9FD1C3A}</a:tableStyleId>
              </a:tblPr>
              <a:tblGrid>
                <a:gridCol w="2136637">
                  <a:extLst>
                    <a:ext uri="{9D8B030D-6E8A-4147-A177-3AD203B41FA5}">
                      <a16:colId xmlns:a16="http://schemas.microsoft.com/office/drawing/2014/main" val="20000"/>
                    </a:ext>
                  </a:extLst>
                </a:gridCol>
                <a:gridCol w="6742187">
                  <a:extLst>
                    <a:ext uri="{9D8B030D-6E8A-4147-A177-3AD203B41FA5}">
                      <a16:colId xmlns:a16="http://schemas.microsoft.com/office/drawing/2014/main" val="20001"/>
                    </a:ext>
                  </a:extLst>
                </a:gridCol>
              </a:tblGrid>
              <a:tr h="288813">
                <a:tc>
                  <a:txBody>
                    <a:bodyPr/>
                    <a:lstStyle/>
                    <a:p>
                      <a:pPr algn="ctr"/>
                      <a:r>
                        <a:rPr lang="en-US" sz="1200" dirty="0"/>
                        <a:t>Term</a:t>
                      </a:r>
                    </a:p>
                  </a:txBody>
                  <a:tcPr/>
                </a:tc>
                <a:tc>
                  <a:txBody>
                    <a:bodyPr/>
                    <a:lstStyle/>
                    <a:p>
                      <a:pPr algn="ctr"/>
                      <a:r>
                        <a:rPr lang="en-US" sz="1200" dirty="0"/>
                        <a:t>Definition</a:t>
                      </a:r>
                    </a:p>
                  </a:txBody>
                  <a:tcPr/>
                </a:tc>
                <a:extLst>
                  <a:ext uri="{0D108BD9-81ED-4DB2-BD59-A6C34878D82A}">
                    <a16:rowId xmlns:a16="http://schemas.microsoft.com/office/drawing/2014/main" val="10000"/>
                  </a:ext>
                </a:extLst>
              </a:tr>
              <a:tr h="315034">
                <a:tc>
                  <a:txBody>
                    <a:bodyPr/>
                    <a:lstStyle/>
                    <a:p>
                      <a:r>
                        <a:rPr lang="en-US" sz="1200" dirty="0"/>
                        <a:t>Coherence</a:t>
                      </a:r>
                    </a:p>
                  </a:txBody>
                  <a:tcPr/>
                </a:tc>
                <a:tc>
                  <a:txBody>
                    <a:bodyPr/>
                    <a:lstStyle/>
                    <a:p>
                      <a:pPr marL="0" indent="0">
                        <a:buFont typeface="Arial" panose="020B0604020202020204" pitchFamily="34" charset="0"/>
                        <a:buNone/>
                      </a:pPr>
                      <a:r>
                        <a:rPr lang="en-US" sz="1200" dirty="0"/>
                        <a:t>Coherence in documents refers to the logical and smooth flow of ideas or information from one sentence to the next and throughout the entire piece. It's about how well the different parts of the document connect and make sense together.</a:t>
                      </a:r>
                    </a:p>
                  </a:txBody>
                  <a:tcPr/>
                </a:tc>
                <a:extLst>
                  <a:ext uri="{0D108BD9-81ED-4DB2-BD59-A6C34878D82A}">
                    <a16:rowId xmlns:a16="http://schemas.microsoft.com/office/drawing/2014/main" val="10002"/>
                  </a:ext>
                </a:extLst>
              </a:tr>
              <a:tr h="390432">
                <a:tc>
                  <a:txBody>
                    <a:bodyPr/>
                    <a:lstStyle/>
                    <a:p>
                      <a:r>
                        <a:rPr lang="en-US" sz="1200" dirty="0"/>
                        <a:t>Completeness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Completeness in documents refers to the thoroughness and comprehensiveness of the information presented. It means that the document contains all the necessary details to effectively convey its message or fulfill its purpose.</a:t>
                      </a:r>
                    </a:p>
                  </a:txBody>
                  <a:tcPr/>
                </a:tc>
                <a:extLst>
                  <a:ext uri="{0D108BD9-81ED-4DB2-BD59-A6C34878D82A}">
                    <a16:rowId xmlns:a16="http://schemas.microsoft.com/office/drawing/2014/main" val="10003"/>
                  </a:ext>
                </a:extLst>
              </a:tr>
              <a:tr h="28881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Consistency</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Consistency of content in documents refers to the coherence and uniformity of the information presented. It ensures that the ideas and arguments flow logically, and that there are no contradictions or inconsistencies in the facts or claims.</a:t>
                      </a:r>
                    </a:p>
                  </a:txBody>
                  <a:tcPr/>
                </a:tc>
                <a:extLst>
                  <a:ext uri="{0D108BD9-81ED-4DB2-BD59-A6C34878D82A}">
                    <a16:rowId xmlns:a16="http://schemas.microsoft.com/office/drawing/2014/main" val="10004"/>
                  </a:ext>
                </a:extLst>
              </a:tr>
              <a:tr h="390432">
                <a:tc>
                  <a:txBody>
                    <a:bodyPr/>
                    <a:lstStyle/>
                    <a:p>
                      <a:r>
                        <a:rPr lang="en-US" sz="1200" dirty="0"/>
                        <a:t>Dynamic GNN</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t>A dynamic GNN (Graph Neural Network) is a type of GNN specifically designed to handle graphs that evolve over time. In traditional GNNs, the graph structure remains fixed throughout the learning process. However, in many real-world applications, the relationships between nodes in a graph can change dynamically. Dynamic GNNs are equipped to handle such scenarios.</a:t>
                      </a:r>
                    </a:p>
                  </a:txBody>
                  <a:tcPr/>
                </a:tc>
                <a:extLst>
                  <a:ext uri="{0D108BD9-81ED-4DB2-BD59-A6C34878D82A}">
                    <a16:rowId xmlns:a16="http://schemas.microsoft.com/office/drawing/2014/main" val="10005"/>
                  </a:ext>
                </a:extLst>
              </a:tr>
              <a:tr h="39043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Transformer</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 transformer is a neural network architecture that uses an attention mechanism to process input data in parallel, making it highly effective for tasks like machine translation and text summarization.</a:t>
                      </a:r>
                    </a:p>
                  </a:txBody>
                  <a:tcPr/>
                </a:tc>
                <a:extLst>
                  <a:ext uri="{0D108BD9-81ED-4DB2-BD59-A6C34878D82A}">
                    <a16:rowId xmlns:a16="http://schemas.microsoft.com/office/drawing/2014/main" val="10006"/>
                  </a:ext>
                </a:extLst>
              </a:tr>
              <a:tr h="390432">
                <a:tc>
                  <a:txBody>
                    <a:bodyPr/>
                    <a:lstStyle/>
                    <a:p>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txBody>
                  <a:tcPr/>
                </a:tc>
                <a:extLst>
                  <a:ext uri="{0D108BD9-81ED-4DB2-BD59-A6C34878D82A}">
                    <a16:rowId xmlns:a16="http://schemas.microsoft.com/office/drawing/2014/main" val="10007"/>
                  </a:ext>
                </a:extLst>
              </a:tr>
            </a:tbl>
          </a:graphicData>
        </a:graphic>
      </p:graphicFrame>
      <p:sp>
        <p:nvSpPr>
          <p:cNvPr id="9" name="Title 2">
            <a:extLst>
              <a:ext uri="{FF2B5EF4-FFF2-40B4-BE49-F238E27FC236}">
                <a16:creationId xmlns:a16="http://schemas.microsoft.com/office/drawing/2014/main" id="{AFC37406-1BEF-4348-BEA0-96EECF88929D}"/>
              </a:ext>
            </a:extLst>
          </p:cNvPr>
          <p:cNvSpPr>
            <a:spLocks noGrp="1"/>
          </p:cNvSpPr>
          <p:nvPr>
            <p:ph type="title"/>
          </p:nvPr>
        </p:nvSpPr>
        <p:spPr>
          <a:xfrm>
            <a:off x="640754" y="500780"/>
            <a:ext cx="7874597" cy="1054250"/>
          </a:xfrm>
        </p:spPr>
        <p:txBody>
          <a:bodyPr/>
          <a:lstStyle/>
          <a:p>
            <a:r>
              <a:rPr lang="en-US" dirty="0"/>
              <a:t>Glossary of Terms</a:t>
            </a:r>
          </a:p>
        </p:txBody>
      </p:sp>
    </p:spTree>
    <p:extLst>
      <p:ext uri="{BB962C8B-B14F-4D97-AF65-F5344CB8AC3E}">
        <p14:creationId xmlns:p14="http://schemas.microsoft.com/office/powerpoint/2010/main" val="42068170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12AF15C-2928-C946-AF44-578030B4A5C7}"/>
              </a:ext>
            </a:extLst>
          </p:cNvPr>
          <p:cNvGraphicFramePr>
            <a:graphicFrameLocks noGrp="1"/>
          </p:cNvGraphicFramePr>
          <p:nvPr>
            <p:ph idx="1"/>
            <p:extLst>
              <p:ext uri="{D42A27DB-BD31-4B8C-83A1-F6EECF244321}">
                <p14:modId xmlns:p14="http://schemas.microsoft.com/office/powerpoint/2010/main" val="2763163980"/>
              </p:ext>
            </p:extLst>
          </p:nvPr>
        </p:nvGraphicFramePr>
        <p:xfrm>
          <a:off x="1011333" y="2558059"/>
          <a:ext cx="7205552" cy="1278800"/>
        </p:xfrm>
        <a:graphic>
          <a:graphicData uri="http://schemas.openxmlformats.org/drawingml/2006/table">
            <a:tbl>
              <a:tblPr>
                <a:tableStyleId>{46F890A9-2807-4EBB-B81D-B2AA78EC7F39}</a:tableStyleId>
              </a:tblPr>
              <a:tblGrid>
                <a:gridCol w="1513289">
                  <a:extLst>
                    <a:ext uri="{9D8B030D-6E8A-4147-A177-3AD203B41FA5}">
                      <a16:colId xmlns:a16="http://schemas.microsoft.com/office/drawing/2014/main" val="4043085832"/>
                    </a:ext>
                  </a:extLst>
                </a:gridCol>
                <a:gridCol w="5692263">
                  <a:extLst>
                    <a:ext uri="{9D8B030D-6E8A-4147-A177-3AD203B41FA5}">
                      <a16:colId xmlns:a16="http://schemas.microsoft.com/office/drawing/2014/main" val="1595140951"/>
                    </a:ext>
                  </a:extLst>
                </a:gridCol>
              </a:tblGrid>
              <a:tr h="219196">
                <a:tc>
                  <a:txBody>
                    <a:bodyPr/>
                    <a:lstStyle/>
                    <a:p>
                      <a:pPr algn="l" fontAlgn="t"/>
                      <a:r>
                        <a:rPr lang="en-US" sz="1200" dirty="0">
                          <a:effectLst/>
                        </a:rPr>
                        <a:t>1 author</a:t>
                      </a:r>
                    </a:p>
                  </a:txBody>
                  <a:tcPr marL="91101" marR="91101" marT="45550" marB="45550"/>
                </a:tc>
                <a:tc>
                  <a:txBody>
                    <a:bodyPr/>
                    <a:lstStyle/>
                    <a:p>
                      <a:pPr fontAlgn="t"/>
                      <a:r>
                        <a:rPr lang="en-US" sz="1200" dirty="0">
                          <a:effectLst/>
                        </a:rPr>
                        <a:t>(Taylor, 2018, p. 23)</a:t>
                      </a:r>
                    </a:p>
                  </a:txBody>
                  <a:tcPr marL="91101" marR="91101" marT="45550" marB="45550"/>
                </a:tc>
                <a:extLst>
                  <a:ext uri="{0D108BD9-81ED-4DB2-BD59-A6C34878D82A}">
                    <a16:rowId xmlns:a16="http://schemas.microsoft.com/office/drawing/2014/main" val="3898324175"/>
                  </a:ext>
                </a:extLst>
              </a:tr>
              <a:tr h="219196">
                <a:tc>
                  <a:txBody>
                    <a:bodyPr/>
                    <a:lstStyle/>
                    <a:p>
                      <a:pPr algn="l" fontAlgn="t"/>
                      <a:r>
                        <a:rPr lang="en-US" sz="1200" dirty="0">
                          <a:effectLst/>
                        </a:rPr>
                        <a:t>2 authors</a:t>
                      </a:r>
                    </a:p>
                  </a:txBody>
                  <a:tcPr marL="91101" marR="91101" marT="45550" marB="45550"/>
                </a:tc>
                <a:tc>
                  <a:txBody>
                    <a:bodyPr/>
                    <a:lstStyle/>
                    <a:p>
                      <a:pPr fontAlgn="t"/>
                      <a:r>
                        <a:rPr lang="en-US" sz="1200" dirty="0">
                          <a:effectLst/>
                        </a:rPr>
                        <a:t>(Taylor &amp; Kotler, 2018, p. 23)</a:t>
                      </a:r>
                    </a:p>
                  </a:txBody>
                  <a:tcPr marL="91101" marR="91101" marT="45550" marB="45550"/>
                </a:tc>
                <a:extLst>
                  <a:ext uri="{0D108BD9-81ED-4DB2-BD59-A6C34878D82A}">
                    <a16:rowId xmlns:a16="http://schemas.microsoft.com/office/drawing/2014/main" val="2573026158"/>
                  </a:ext>
                </a:extLst>
              </a:tr>
              <a:tr h="365508">
                <a:tc>
                  <a:txBody>
                    <a:bodyPr/>
                    <a:lstStyle/>
                    <a:p>
                      <a:pPr algn="l" fontAlgn="t"/>
                      <a:r>
                        <a:rPr lang="en-US" sz="1200" dirty="0">
                          <a:effectLst/>
                        </a:rPr>
                        <a:t>3–5 authors</a:t>
                      </a:r>
                    </a:p>
                  </a:txBody>
                  <a:tcPr marL="91101" marR="91101" marT="45550" marB="45550"/>
                </a:tc>
                <a:tc>
                  <a:txBody>
                    <a:bodyPr/>
                    <a:lstStyle/>
                    <a:p>
                      <a:pPr fontAlgn="t"/>
                      <a:r>
                        <a:rPr lang="en-US" sz="1200" dirty="0">
                          <a:effectLst/>
                        </a:rPr>
                        <a:t>First citation: (Taylor, Kotler, Johnson, &amp; Parker, 2018, p. 23)</a:t>
                      </a:r>
                    </a:p>
                    <a:p>
                      <a:pPr fontAlgn="t"/>
                      <a:r>
                        <a:rPr lang="en-US" sz="1200" dirty="0">
                          <a:effectLst/>
                        </a:rPr>
                        <a:t>Subsequent citations: (Taylor et al., 2018, p. 23)</a:t>
                      </a:r>
                    </a:p>
                  </a:txBody>
                  <a:tcPr marL="91101" marR="91101" marT="45550" marB="45550"/>
                </a:tc>
                <a:extLst>
                  <a:ext uri="{0D108BD9-81ED-4DB2-BD59-A6C34878D82A}">
                    <a16:rowId xmlns:a16="http://schemas.microsoft.com/office/drawing/2014/main" val="2516117376"/>
                  </a:ext>
                </a:extLst>
              </a:tr>
              <a:tr h="259517">
                <a:tc>
                  <a:txBody>
                    <a:bodyPr/>
                    <a:lstStyle/>
                    <a:p>
                      <a:pPr algn="l" fontAlgn="t"/>
                      <a:r>
                        <a:rPr lang="en-US" sz="1200" dirty="0">
                          <a:effectLst/>
                        </a:rPr>
                        <a:t>6+ authors</a:t>
                      </a:r>
                    </a:p>
                  </a:txBody>
                  <a:tcPr marL="91101" marR="91101" marT="45550" marB="45550"/>
                </a:tc>
                <a:tc>
                  <a:txBody>
                    <a:bodyPr/>
                    <a:lstStyle/>
                    <a:p>
                      <a:pPr fontAlgn="t"/>
                      <a:r>
                        <a:rPr lang="en-US" sz="1200" dirty="0">
                          <a:effectLst/>
                        </a:rPr>
                        <a:t>(Taylor et al., 2018, p. 23)</a:t>
                      </a:r>
                    </a:p>
                  </a:txBody>
                  <a:tcPr marL="91101" marR="91101" marT="45550" marB="45550"/>
                </a:tc>
                <a:extLst>
                  <a:ext uri="{0D108BD9-81ED-4DB2-BD59-A6C34878D82A}">
                    <a16:rowId xmlns:a16="http://schemas.microsoft.com/office/drawing/2014/main" val="1875433718"/>
                  </a:ext>
                </a:extLst>
              </a:tr>
            </a:tbl>
          </a:graphicData>
        </a:graphic>
      </p:graphicFrame>
      <p:sp>
        <p:nvSpPr>
          <p:cNvPr id="5" name="Rectangle 4">
            <a:extLst>
              <a:ext uri="{FF2B5EF4-FFF2-40B4-BE49-F238E27FC236}">
                <a16:creationId xmlns:a16="http://schemas.microsoft.com/office/drawing/2014/main" id="{2EA5A575-9B03-D04F-A685-CC8E2DC92E9F}"/>
              </a:ext>
            </a:extLst>
          </p:cNvPr>
          <p:cNvSpPr/>
          <p:nvPr/>
        </p:nvSpPr>
        <p:spPr>
          <a:xfrm>
            <a:off x="589546" y="1291827"/>
            <a:ext cx="7756263" cy="646331"/>
          </a:xfrm>
          <a:prstGeom prst="rect">
            <a:avLst/>
          </a:prstGeom>
        </p:spPr>
        <p:txBody>
          <a:bodyPr wrap="square">
            <a:spAutoFit/>
          </a:bodyPr>
          <a:lstStyle/>
          <a:p>
            <a:pPr marL="285750" indent="-285750">
              <a:buFont typeface="Arial" panose="020B0604020202020204" pitchFamily="34" charset="0"/>
              <a:buChar char="•"/>
            </a:pPr>
            <a:r>
              <a:rPr lang="en-US" sz="1200" dirty="0"/>
              <a:t>Source citation consists of:</a:t>
            </a:r>
          </a:p>
          <a:p>
            <a:pPr marL="742950" lvl="1" indent="-285750">
              <a:buFont typeface="Arial" panose="020B0604020202020204" pitchFamily="34" charset="0"/>
              <a:buChar char="•"/>
            </a:pPr>
            <a:r>
              <a:rPr lang="en-US" sz="1200" dirty="0"/>
              <a:t>A brief </a:t>
            </a:r>
            <a:r>
              <a:rPr lang="en-US" sz="1200" b="1" dirty="0"/>
              <a:t>parenthetical citation</a:t>
            </a:r>
            <a:r>
              <a:rPr lang="en-US" sz="1200" dirty="0"/>
              <a:t> in the text</a:t>
            </a:r>
          </a:p>
          <a:p>
            <a:pPr marL="742950" lvl="1" indent="-285750">
              <a:buFont typeface="Arial" panose="020B0604020202020204" pitchFamily="34" charset="0"/>
              <a:buChar char="•"/>
            </a:pPr>
            <a:r>
              <a:rPr lang="en-US" sz="1200" dirty="0"/>
              <a:t>A</a:t>
            </a:r>
            <a:r>
              <a:rPr lang="en-US" sz="1200" b="1" dirty="0"/>
              <a:t> full reference</a:t>
            </a:r>
            <a:r>
              <a:rPr lang="en-US" sz="1200" dirty="0"/>
              <a:t> at the end of the paper</a:t>
            </a:r>
          </a:p>
        </p:txBody>
      </p:sp>
      <p:sp>
        <p:nvSpPr>
          <p:cNvPr id="8" name="Rectangle 7">
            <a:extLst>
              <a:ext uri="{FF2B5EF4-FFF2-40B4-BE49-F238E27FC236}">
                <a16:creationId xmlns:a16="http://schemas.microsoft.com/office/drawing/2014/main" id="{D36C3350-6B7B-6C45-BDCA-49C47BCBCE28}"/>
              </a:ext>
            </a:extLst>
          </p:cNvPr>
          <p:cNvSpPr/>
          <p:nvPr/>
        </p:nvSpPr>
        <p:spPr>
          <a:xfrm>
            <a:off x="688490" y="1853202"/>
            <a:ext cx="5516575" cy="954107"/>
          </a:xfrm>
          <a:prstGeom prst="rect">
            <a:avLst/>
          </a:prstGeom>
        </p:spPr>
        <p:txBody>
          <a:bodyPr wrap="none">
            <a:spAutoFit/>
          </a:bodyPr>
          <a:lstStyle/>
          <a:p>
            <a:r>
              <a:rPr lang="en-US" sz="1400" b="1" u="sng" dirty="0">
                <a:solidFill>
                  <a:srgbClr val="0070C0"/>
                </a:solidFill>
              </a:rPr>
              <a:t>APA In-text Citations</a:t>
            </a:r>
          </a:p>
          <a:p>
            <a:pPr marL="285750" indent="-285750">
              <a:buFont typeface="Arial" panose="020B0604020202020204" pitchFamily="34" charset="0"/>
              <a:buChar char="•"/>
            </a:pPr>
            <a:r>
              <a:rPr lang="en-US" sz="1200" dirty="0"/>
              <a:t>An APA in-text citation includes the author’s last name and the publication year.</a:t>
            </a:r>
          </a:p>
          <a:p>
            <a:pPr marL="285750" indent="-285750">
              <a:buFont typeface="Arial" panose="020B0604020202020204" pitchFamily="34" charset="0"/>
              <a:buChar char="•"/>
            </a:pPr>
            <a:r>
              <a:rPr lang="en-US" sz="1200" dirty="0"/>
              <a:t>If you’re quoting or paraphrasing a specific passage, you also add a page number.</a:t>
            </a:r>
          </a:p>
          <a:p>
            <a:endParaRPr lang="en-US" b="1" dirty="0"/>
          </a:p>
        </p:txBody>
      </p:sp>
      <p:sp>
        <p:nvSpPr>
          <p:cNvPr id="9" name="Rectangle 8">
            <a:extLst>
              <a:ext uri="{FF2B5EF4-FFF2-40B4-BE49-F238E27FC236}">
                <a16:creationId xmlns:a16="http://schemas.microsoft.com/office/drawing/2014/main" id="{3418D132-D12B-5948-8EB4-3BB4107E719F}"/>
              </a:ext>
            </a:extLst>
          </p:cNvPr>
          <p:cNvSpPr/>
          <p:nvPr/>
        </p:nvSpPr>
        <p:spPr>
          <a:xfrm>
            <a:off x="589546" y="3840155"/>
            <a:ext cx="8049126" cy="1415772"/>
          </a:xfrm>
          <a:prstGeom prst="rect">
            <a:avLst/>
          </a:prstGeom>
        </p:spPr>
        <p:txBody>
          <a:bodyPr wrap="square">
            <a:spAutoFit/>
          </a:bodyPr>
          <a:lstStyle/>
          <a:p>
            <a:r>
              <a:rPr lang="en-US" sz="1400" b="1" u="sng" dirty="0">
                <a:solidFill>
                  <a:srgbClr val="0070C0"/>
                </a:solidFill>
                <a:latin typeface="Circular-Bold"/>
              </a:rPr>
              <a:t>APA Reference List</a:t>
            </a:r>
          </a:p>
          <a:p>
            <a:pPr lvl="1"/>
            <a:r>
              <a:rPr lang="en-US" sz="1200" dirty="0"/>
              <a:t>Smith, T. (2019). </a:t>
            </a:r>
            <a:r>
              <a:rPr lang="en-US" sz="1200" i="1" dirty="0"/>
              <a:t>Citing sources and referencing: A quick guide</a:t>
            </a:r>
            <a:r>
              <a:rPr lang="en-US" sz="1200" dirty="0"/>
              <a:t>. (J. M. Taylor, Ed.) (2nd ed.). Amsterdam, The Netherlands: Scribbr.</a:t>
            </a:r>
          </a:p>
          <a:p>
            <a:r>
              <a:rPr lang="en-US" sz="1200" b="1" i="1" dirty="0"/>
              <a:t>In-text citation</a:t>
            </a:r>
          </a:p>
          <a:p>
            <a:r>
              <a:rPr lang="en-US" sz="1200" i="1" dirty="0"/>
              <a:t>According to new research (Smith, 2019, pp. 11–12) …</a:t>
            </a:r>
          </a:p>
          <a:p>
            <a:r>
              <a:rPr lang="en-US" sz="1200" i="1" dirty="0"/>
              <a:t>As mentioned before (Smith, 2019, pp. 11–12) …</a:t>
            </a:r>
          </a:p>
          <a:p>
            <a:r>
              <a:rPr lang="en-US" sz="1200" i="1" dirty="0"/>
              <a:t>(See Smith, 2019)</a:t>
            </a:r>
            <a:endParaRPr lang="en-US" sz="1200" b="0" i="1" u="none" strike="noStrike" dirty="0">
              <a:effectLst/>
            </a:endParaRPr>
          </a:p>
        </p:txBody>
      </p:sp>
      <p:sp>
        <p:nvSpPr>
          <p:cNvPr id="10" name="Rectangle 9">
            <a:extLst>
              <a:ext uri="{FF2B5EF4-FFF2-40B4-BE49-F238E27FC236}">
                <a16:creationId xmlns:a16="http://schemas.microsoft.com/office/drawing/2014/main" id="{63E9D0AA-9634-6F42-84A1-DE21F60B0DDF}"/>
              </a:ext>
            </a:extLst>
          </p:cNvPr>
          <p:cNvSpPr/>
          <p:nvPr/>
        </p:nvSpPr>
        <p:spPr>
          <a:xfrm>
            <a:off x="505328" y="5280085"/>
            <a:ext cx="4572000" cy="261610"/>
          </a:xfrm>
          <a:prstGeom prst="rect">
            <a:avLst/>
          </a:prstGeom>
        </p:spPr>
        <p:txBody>
          <a:bodyPr>
            <a:spAutoFit/>
          </a:bodyPr>
          <a:lstStyle/>
          <a:p>
            <a:r>
              <a:rPr lang="en-US" sz="1050" dirty="0"/>
              <a:t>* https://www.scribbr.com/citing-sources/apa-vs-mla/</a:t>
            </a:r>
          </a:p>
        </p:txBody>
      </p:sp>
      <p:sp>
        <p:nvSpPr>
          <p:cNvPr id="12" name="Title 2">
            <a:extLst>
              <a:ext uri="{FF2B5EF4-FFF2-40B4-BE49-F238E27FC236}">
                <a16:creationId xmlns:a16="http://schemas.microsoft.com/office/drawing/2014/main" id="{0F68BAF4-0714-AE4A-A95C-F9F041133744}"/>
              </a:ext>
            </a:extLst>
          </p:cNvPr>
          <p:cNvSpPr>
            <a:spLocks noGrp="1"/>
          </p:cNvSpPr>
          <p:nvPr>
            <p:ph type="title"/>
          </p:nvPr>
        </p:nvSpPr>
        <p:spPr>
          <a:xfrm>
            <a:off x="640754" y="500780"/>
            <a:ext cx="7874597" cy="1054250"/>
          </a:xfrm>
        </p:spPr>
        <p:txBody>
          <a:bodyPr/>
          <a:lstStyle/>
          <a:p>
            <a:r>
              <a:rPr lang="en-US" dirty="0"/>
              <a:t>APA Guidelines</a:t>
            </a:r>
            <a:r>
              <a:rPr lang="en-US" baseline="30000" dirty="0"/>
              <a:t>(*)</a:t>
            </a:r>
          </a:p>
        </p:txBody>
      </p:sp>
    </p:spTree>
    <p:extLst>
      <p:ext uri="{BB962C8B-B14F-4D97-AF65-F5344CB8AC3E}">
        <p14:creationId xmlns:p14="http://schemas.microsoft.com/office/powerpoint/2010/main" val="1219240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783413262"/>
              </p:ext>
            </p:extLst>
          </p:nvPr>
        </p:nvGraphicFramePr>
        <p:xfrm>
          <a:off x="125605" y="1686063"/>
          <a:ext cx="8878824" cy="2529786"/>
        </p:xfrm>
        <a:graphic>
          <a:graphicData uri="http://schemas.openxmlformats.org/drawingml/2006/table">
            <a:tbl>
              <a:tblPr firstRow="1" bandRow="1">
                <a:tableStyleId>{5C22544A-7EE6-4342-B048-85BDC9FD1C3A}</a:tableStyleId>
              </a:tblPr>
              <a:tblGrid>
                <a:gridCol w="2136637">
                  <a:extLst>
                    <a:ext uri="{9D8B030D-6E8A-4147-A177-3AD203B41FA5}">
                      <a16:colId xmlns:a16="http://schemas.microsoft.com/office/drawing/2014/main" val="20000"/>
                    </a:ext>
                  </a:extLst>
                </a:gridCol>
                <a:gridCol w="6742187">
                  <a:extLst>
                    <a:ext uri="{9D8B030D-6E8A-4147-A177-3AD203B41FA5}">
                      <a16:colId xmlns:a16="http://schemas.microsoft.com/office/drawing/2014/main" val="20001"/>
                    </a:ext>
                  </a:extLst>
                </a:gridCol>
              </a:tblGrid>
              <a:tr h="288813">
                <a:tc>
                  <a:txBody>
                    <a:bodyPr/>
                    <a:lstStyle/>
                    <a:p>
                      <a:pPr algn="ctr"/>
                      <a:r>
                        <a:rPr lang="en-US" sz="1200" dirty="0"/>
                        <a:t>Acronym</a:t>
                      </a:r>
                    </a:p>
                  </a:txBody>
                  <a:tcPr/>
                </a:tc>
                <a:tc>
                  <a:txBody>
                    <a:bodyPr/>
                    <a:lstStyle/>
                    <a:p>
                      <a:pPr algn="ctr"/>
                      <a:r>
                        <a:rPr lang="en-US" sz="1200" dirty="0"/>
                        <a:t>Definition</a:t>
                      </a:r>
                    </a:p>
                  </a:txBody>
                  <a:tcPr/>
                </a:tc>
                <a:extLst>
                  <a:ext uri="{0D108BD9-81ED-4DB2-BD59-A6C34878D82A}">
                    <a16:rowId xmlns:a16="http://schemas.microsoft.com/office/drawing/2014/main" val="10000"/>
                  </a:ext>
                </a:extLst>
              </a:tr>
              <a:tr h="288813">
                <a:tc>
                  <a:txBody>
                    <a:bodyPr/>
                    <a:lstStyle/>
                    <a:p>
                      <a:r>
                        <a:rPr lang="en-US" sz="1200" dirty="0"/>
                        <a:t>AI</a:t>
                      </a: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a:t>Artificial </a:t>
                      </a:r>
                      <a:r>
                        <a:rPr lang="en-US" sz="1200" dirty="0"/>
                        <a:t>Intelligence</a:t>
                      </a:r>
                    </a:p>
                  </a:txBody>
                  <a:tcPr/>
                </a:tc>
                <a:extLst>
                  <a:ext uri="{0D108BD9-81ED-4DB2-BD59-A6C34878D82A}">
                    <a16:rowId xmlns:a16="http://schemas.microsoft.com/office/drawing/2014/main" val="10001"/>
                  </a:ext>
                </a:extLst>
              </a:tr>
              <a:tr h="390432">
                <a:tc>
                  <a:txBody>
                    <a:bodyPr/>
                    <a:lstStyle/>
                    <a:p>
                      <a:r>
                        <a:rPr lang="en-US" sz="1200" b="0" dirty="0"/>
                        <a:t>GAT</a:t>
                      </a:r>
                    </a:p>
                  </a:txBody>
                  <a:tcPr/>
                </a:tc>
                <a:tc>
                  <a:txBody>
                    <a:bodyPr/>
                    <a:lstStyle/>
                    <a:p>
                      <a:r>
                        <a:rPr lang="en-US" sz="1200" dirty="0"/>
                        <a:t>Graph Attention Networks</a:t>
                      </a:r>
                    </a:p>
                  </a:txBody>
                  <a:tcPr/>
                </a:tc>
                <a:extLst>
                  <a:ext uri="{0D108BD9-81ED-4DB2-BD59-A6C34878D82A}">
                    <a16:rowId xmlns:a16="http://schemas.microsoft.com/office/drawing/2014/main" val="10006"/>
                  </a:ext>
                </a:extLst>
              </a:tr>
              <a:tr h="390432">
                <a:tc>
                  <a:txBody>
                    <a:bodyPr/>
                    <a:lstStyle/>
                    <a:p>
                      <a:r>
                        <a:rPr lang="en-US" sz="1200" dirty="0"/>
                        <a:t>GCNN</a:t>
                      </a:r>
                    </a:p>
                  </a:txBody>
                  <a:tcPr/>
                </a:tc>
                <a:tc>
                  <a:txBody>
                    <a:bodyPr/>
                    <a:lstStyle/>
                    <a:p>
                      <a:pPr marL="0" indent="0">
                        <a:buFont typeface="Arial" panose="020B0604020202020204" pitchFamily="34" charset="0"/>
                        <a:buNone/>
                      </a:pPr>
                      <a:r>
                        <a:rPr lang="en-US" sz="1200" dirty="0"/>
                        <a:t>Graph Convolutional Neural Network</a:t>
                      </a:r>
                    </a:p>
                  </a:txBody>
                  <a:tcPr/>
                </a:tc>
                <a:extLst>
                  <a:ext uri="{0D108BD9-81ED-4DB2-BD59-A6C34878D82A}">
                    <a16:rowId xmlns:a16="http://schemas.microsoft.com/office/drawing/2014/main" val="10007"/>
                  </a:ext>
                </a:extLst>
              </a:tr>
              <a:tr h="390432">
                <a:tc>
                  <a:txBody>
                    <a:bodyPr/>
                    <a:lstStyle/>
                    <a:p>
                      <a:r>
                        <a:rPr lang="en-US" sz="1200" dirty="0"/>
                        <a:t>GNN</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Graph Neural Network</a:t>
                      </a:r>
                    </a:p>
                  </a:txBody>
                  <a:tcPr/>
                </a:tc>
                <a:extLst>
                  <a:ext uri="{0D108BD9-81ED-4DB2-BD59-A6C34878D82A}">
                    <a16:rowId xmlns:a16="http://schemas.microsoft.com/office/drawing/2014/main" val="3925171416"/>
                  </a:ext>
                </a:extLst>
              </a:tr>
              <a:tr h="39043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ML</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Machine Learning</a:t>
                      </a:r>
                    </a:p>
                  </a:txBody>
                  <a:tcPr/>
                </a:tc>
                <a:extLst>
                  <a:ext uri="{0D108BD9-81ED-4DB2-BD59-A6C34878D82A}">
                    <a16:rowId xmlns:a16="http://schemas.microsoft.com/office/drawing/2014/main" val="2655391664"/>
                  </a:ext>
                </a:extLst>
              </a:tr>
              <a:tr h="39043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NER</a:t>
                      </a:r>
                    </a:p>
                  </a:txBody>
                  <a:tcPr/>
                </a:tc>
                <a:tc>
                  <a:txBody>
                    <a:bodyPr/>
                    <a:lstStyle/>
                    <a:p>
                      <a:r>
                        <a:rPr lang="en-US" sz="1200" dirty="0"/>
                        <a:t>Named Entity Recognition</a:t>
                      </a:r>
                    </a:p>
                  </a:txBody>
                  <a:tcPr/>
                </a:tc>
                <a:extLst>
                  <a:ext uri="{0D108BD9-81ED-4DB2-BD59-A6C34878D82A}">
                    <a16:rowId xmlns:a16="http://schemas.microsoft.com/office/drawing/2014/main" val="3183640610"/>
                  </a:ext>
                </a:extLst>
              </a:tr>
            </a:tbl>
          </a:graphicData>
        </a:graphic>
      </p:graphicFrame>
      <p:sp>
        <p:nvSpPr>
          <p:cNvPr id="6" name="Title 2">
            <a:extLst>
              <a:ext uri="{FF2B5EF4-FFF2-40B4-BE49-F238E27FC236}">
                <a16:creationId xmlns:a16="http://schemas.microsoft.com/office/drawing/2014/main" id="{3CDCDFF2-0628-5A44-B167-F3F6CD8C05DB}"/>
              </a:ext>
            </a:extLst>
          </p:cNvPr>
          <p:cNvSpPr>
            <a:spLocks noGrp="1"/>
          </p:cNvSpPr>
          <p:nvPr>
            <p:ph type="title"/>
          </p:nvPr>
        </p:nvSpPr>
        <p:spPr>
          <a:xfrm>
            <a:off x="640754" y="500780"/>
            <a:ext cx="7874597" cy="1054250"/>
          </a:xfrm>
        </p:spPr>
        <p:txBody>
          <a:bodyPr/>
          <a:lstStyle/>
          <a:p>
            <a:r>
              <a:rPr lang="en-US" dirty="0"/>
              <a:t>Acronyms</a:t>
            </a:r>
          </a:p>
        </p:txBody>
      </p:sp>
    </p:spTree>
    <p:extLst>
      <p:ext uri="{BB962C8B-B14F-4D97-AF65-F5344CB8AC3E}">
        <p14:creationId xmlns:p14="http://schemas.microsoft.com/office/powerpoint/2010/main" val="2865499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EFB91CE-0825-3544-837B-FB95B0202A8A}"/>
              </a:ext>
            </a:extLst>
          </p:cNvPr>
          <p:cNvSpPr>
            <a:spLocks noGrp="1"/>
          </p:cNvSpPr>
          <p:nvPr>
            <p:ph idx="1"/>
          </p:nvPr>
        </p:nvSpPr>
        <p:spPr>
          <a:xfrm>
            <a:off x="699248" y="1555029"/>
            <a:ext cx="7745505" cy="3476675"/>
          </a:xfrm>
        </p:spPr>
        <p:txBody>
          <a:bodyPr/>
          <a:lstStyle/>
          <a:p>
            <a:pPr marL="0" indent="0">
              <a:buNone/>
            </a:pPr>
            <a:r>
              <a:rPr lang="en-US" sz="1200" dirty="0">
                <a:solidFill>
                  <a:srgbClr val="FF0000"/>
                </a:solidFill>
                <a:latin typeface="+mn-lt"/>
                <a:cs typeface="Calibri" panose="020F0502020204030204" pitchFamily="34" charset="0"/>
              </a:rPr>
              <a:t>There are documents, such as municipal laws, that represent the work of many people over time and end up being inconsistent and incomplete. This work focuses on </a:t>
            </a:r>
            <a:r>
              <a:rPr lang="en-US" sz="1200" b="1" dirty="0">
                <a:solidFill>
                  <a:srgbClr val="FF0000"/>
                </a:solidFill>
                <a:latin typeface="+mn-lt"/>
                <a:cs typeface="Calibri" panose="020F0502020204030204" pitchFamily="34" charset="0"/>
              </a:rPr>
              <a:t>checking a document for consistency and completeness</a:t>
            </a:r>
            <a:r>
              <a:rPr lang="en-US" sz="1200" dirty="0">
                <a:solidFill>
                  <a:srgbClr val="FF0000"/>
                </a:solidFill>
                <a:latin typeface="+mn-lt"/>
                <a:cs typeface="Calibri" panose="020F0502020204030204" pitchFamily="34" charset="0"/>
              </a:rPr>
              <a:t>. The deliverable is a </a:t>
            </a:r>
            <a:r>
              <a:rPr lang="en-US" sz="1200" b="1" dirty="0">
                <a:solidFill>
                  <a:srgbClr val="FF0000"/>
                </a:solidFill>
                <a:latin typeface="+mn-lt"/>
                <a:cs typeface="Calibri" panose="020F0502020204030204" pitchFamily="34" charset="0"/>
              </a:rPr>
              <a:t>transformer-based tool </a:t>
            </a:r>
            <a:r>
              <a:rPr lang="en-US" sz="1200" dirty="0">
                <a:solidFill>
                  <a:srgbClr val="FF0000"/>
                </a:solidFill>
                <a:latin typeface="+mn-lt"/>
                <a:cs typeface="Calibri" panose="020F0502020204030204" pitchFamily="34" charset="0"/>
              </a:rPr>
              <a:t>that reviews a document in DOCX format and regenerates the input in DOCX format with inconsistences and incompleteness annotated. </a:t>
            </a:r>
            <a:r>
              <a:rPr lang="en-US" sz="1200" b="1" dirty="0">
                <a:solidFill>
                  <a:srgbClr val="FF0000"/>
                </a:solidFill>
                <a:latin typeface="+mn-lt"/>
                <a:cs typeface="Calibri" panose="020F0502020204030204" pitchFamily="34" charset="0"/>
              </a:rPr>
              <a:t>Training will be based on municipal laws of Pennsylvania townships</a:t>
            </a:r>
            <a:r>
              <a:rPr lang="en-US" sz="1200" dirty="0">
                <a:solidFill>
                  <a:srgbClr val="FF0000"/>
                </a:solidFill>
                <a:latin typeface="+mn-lt"/>
                <a:cs typeface="Calibri" panose="020F0502020204030204" pitchFamily="34" charset="0"/>
              </a:rPr>
              <a:t>. It will have the original text, but some sections swapped between municipalities. A hold-out set of municipal laws will be used for testing.</a:t>
            </a:r>
            <a:endParaRPr lang="en-US" sz="2400" dirty="0">
              <a:solidFill>
                <a:srgbClr val="FF0000"/>
              </a:solidFill>
              <a:latin typeface="+mn-lt"/>
              <a:cs typeface="Calibri" panose="020F0502020204030204" pitchFamily="34" charset="0"/>
            </a:endParaRPr>
          </a:p>
          <a:p>
            <a:pPr marL="0" indent="0">
              <a:buNone/>
            </a:pPr>
            <a:endParaRPr lang="en-US" sz="2400" dirty="0">
              <a:latin typeface="Calibri" panose="020F0502020204030204" pitchFamily="34" charset="0"/>
              <a:cs typeface="Calibri" panose="020F0502020204030204" pitchFamily="34" charset="0"/>
            </a:endParaRPr>
          </a:p>
        </p:txBody>
      </p:sp>
      <p:sp>
        <p:nvSpPr>
          <p:cNvPr id="8" name="Title 2">
            <a:extLst>
              <a:ext uri="{FF2B5EF4-FFF2-40B4-BE49-F238E27FC236}">
                <a16:creationId xmlns:a16="http://schemas.microsoft.com/office/drawing/2014/main" id="{543FA557-0A22-5E47-A9A2-43A5EC016E50}"/>
              </a:ext>
            </a:extLst>
          </p:cNvPr>
          <p:cNvSpPr>
            <a:spLocks noGrp="1"/>
          </p:cNvSpPr>
          <p:nvPr>
            <p:ph type="title"/>
          </p:nvPr>
        </p:nvSpPr>
        <p:spPr>
          <a:xfrm>
            <a:off x="640754" y="500780"/>
            <a:ext cx="7874597" cy="1054250"/>
          </a:xfrm>
        </p:spPr>
        <p:txBody>
          <a:bodyPr/>
          <a:lstStyle/>
          <a:p>
            <a:r>
              <a:rPr lang="en-US" dirty="0"/>
              <a:t>Scope of Work (SOW)</a:t>
            </a:r>
          </a:p>
        </p:txBody>
      </p:sp>
    </p:spTree>
    <p:extLst>
      <p:ext uri="{BB962C8B-B14F-4D97-AF65-F5344CB8AC3E}">
        <p14:creationId xmlns:p14="http://schemas.microsoft.com/office/powerpoint/2010/main" val="14236346"/>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225444843"/>
              </p:ext>
            </p:extLst>
          </p:nvPr>
        </p:nvGraphicFramePr>
        <p:xfrm>
          <a:off x="131446" y="621690"/>
          <a:ext cx="8881108" cy="5088666"/>
        </p:xfrm>
        <a:graphic>
          <a:graphicData uri="http://schemas.openxmlformats.org/drawingml/2006/table">
            <a:tbl>
              <a:tblPr firstRow="1" bandRow="1">
                <a:tableStyleId>{5C22544A-7EE6-4342-B048-85BDC9FD1C3A}</a:tableStyleId>
              </a:tblPr>
              <a:tblGrid>
                <a:gridCol w="1655519">
                  <a:extLst>
                    <a:ext uri="{9D8B030D-6E8A-4147-A177-3AD203B41FA5}">
                      <a16:colId xmlns:a16="http://schemas.microsoft.com/office/drawing/2014/main" val="20000"/>
                    </a:ext>
                  </a:extLst>
                </a:gridCol>
                <a:gridCol w="6458239">
                  <a:extLst>
                    <a:ext uri="{9D8B030D-6E8A-4147-A177-3AD203B41FA5}">
                      <a16:colId xmlns:a16="http://schemas.microsoft.com/office/drawing/2014/main" val="20001"/>
                    </a:ext>
                  </a:extLst>
                </a:gridCol>
                <a:gridCol w="767350">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458603">
                <a:tc>
                  <a:txBody>
                    <a:bodyPr/>
                    <a:lstStyle/>
                    <a:p>
                      <a:r>
                        <a:rPr lang="en-US" sz="1200" b="1" dirty="0">
                          <a:solidFill>
                            <a:schemeClr val="tx1"/>
                          </a:solidFill>
                          <a:latin typeface="+mn-lt"/>
                          <a:cs typeface="Arial" panose="020B0604020202020204" pitchFamily="34" charset="0"/>
                        </a:rPr>
                        <a:t>Issue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Considerable effort is put into make sure that laws of Pennsylvania Townships are consistent and complete, but they always have inconsistencies and are incomplete </a:t>
                      </a:r>
                      <a:r>
                        <a:rPr lang="en-US" sz="1200" dirty="0">
                          <a:solidFill>
                            <a:schemeClr val="tx1"/>
                          </a:solidFill>
                        </a:rPr>
                        <a:t>(D. Curley, Easttown Supervisor, personal communication, September 16, 2024; A. Rau, Esq., Easttown Solicitor, personal communication, September 20, 2024; J. Sanders, personal communication, October 25, 2024).</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endParaRPr lang="en-US" sz="1200" i="1" dirty="0">
                        <a:latin typeface="+mn-lt"/>
                        <a:cs typeface="Arial" panose="020B0604020202020204" pitchFamily="34" charset="0"/>
                      </a:endParaRP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mn-lt"/>
                          <a:cs typeface="Arial" panose="020B0604020202020204" pitchFamily="34" charset="0"/>
                        </a:rPr>
                        <a:t>Reference</a:t>
                      </a:r>
                    </a:p>
                  </a:txBody>
                  <a:tcPr/>
                </a:tc>
                <a:tc>
                  <a:txBody>
                    <a:bodyPr/>
                    <a:lstStyle/>
                    <a:p>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NA</a:t>
                      </a:r>
                    </a:p>
                  </a:txBody>
                  <a:tcPr/>
                </a:tc>
                <a:extLst>
                  <a:ext uri="{0D108BD9-81ED-4DB2-BD59-A6C34878D82A}">
                    <a16:rowId xmlns:a16="http://schemas.microsoft.com/office/drawing/2014/main" val="2076857690"/>
                  </a:ext>
                </a:extLst>
              </a:tr>
              <a:tr h="287079">
                <a:tc>
                  <a:txBody>
                    <a:bodyPr/>
                    <a:lstStyle/>
                    <a:p>
                      <a:r>
                        <a:rPr lang="en-US" sz="1200" b="1" dirty="0">
                          <a:solidFill>
                            <a:schemeClr val="tx1"/>
                          </a:solidFill>
                          <a:latin typeface="+mn-lt"/>
                          <a:cs typeface="Arial" panose="020B0604020202020204" pitchFamily="34" charset="0"/>
                        </a:rPr>
                        <a:t>”so what”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Due to an inconsistency in Easttown’s laws a resident found a way to not pay a required $20,000 fee which could have cost Easttown several hundred thousand in fees a year </a:t>
                      </a:r>
                      <a:r>
                        <a:rPr lang="en-US" sz="1200" dirty="0">
                          <a:solidFill>
                            <a:schemeClr val="tx1"/>
                          </a:solidFill>
                        </a:rPr>
                        <a:t>(M. </a:t>
                      </a:r>
                      <a:r>
                        <a:rPr lang="en-US" sz="1200" dirty="0" err="1">
                          <a:solidFill>
                            <a:schemeClr val="tx1"/>
                          </a:solidFill>
                        </a:rPr>
                        <a:t>Wacey</a:t>
                      </a:r>
                      <a:r>
                        <a:rPr lang="en-US" sz="1200" dirty="0">
                          <a:solidFill>
                            <a:schemeClr val="tx1"/>
                          </a:solidFill>
                        </a:rPr>
                        <a:t>, Easttown Supervisor, personal communication, September 23, 2024)</a:t>
                      </a:r>
                      <a:r>
                        <a:rPr lang="en-US" sz="1200" dirty="0">
                          <a:solidFill>
                            <a:schemeClr val="tx1"/>
                          </a:solidFill>
                          <a:latin typeface="+mn-lt"/>
                          <a:cs typeface="Arial" panose="020B0604020202020204" pitchFamily="34" charset="0"/>
                        </a:rPr>
                        <a:t>.</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14</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mn-lt"/>
                          <a:cs typeface="Arial" panose="020B0604020202020204" pitchFamily="34" charset="0"/>
                        </a:rPr>
                        <a:t>Reference</a:t>
                      </a:r>
                    </a:p>
                  </a:txBody>
                  <a:tcPr/>
                </a:tc>
                <a:tc>
                  <a:txBody>
                    <a:bodyPr/>
                    <a:lstStyle/>
                    <a:p>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NA</a:t>
                      </a:r>
                    </a:p>
                  </a:txBody>
                  <a:tcPr/>
                </a:tc>
                <a:extLst>
                  <a:ext uri="{0D108BD9-81ED-4DB2-BD59-A6C34878D82A}">
                    <a16:rowId xmlns:a16="http://schemas.microsoft.com/office/drawing/2014/main" val="3994788455"/>
                  </a:ext>
                </a:extLst>
              </a:tr>
              <a:tr h="497142">
                <a:tc>
                  <a:txBody>
                    <a:bodyPr/>
                    <a:lstStyle/>
                    <a:p>
                      <a:r>
                        <a:rPr lang="en-US" sz="1200" b="1" dirty="0">
                          <a:solidFill>
                            <a:schemeClr val="tx1"/>
                          </a:solidFill>
                          <a:latin typeface="+mn-lt"/>
                          <a:cs typeface="Arial" panose="020B0604020202020204" pitchFamily="34" charset="0"/>
                        </a:rPr>
                        <a:t>Problem statement</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rgbClr val="FF0000"/>
                          </a:solidFill>
                          <a:effectLst/>
                          <a:latin typeface="+mn-lt"/>
                          <a:ea typeface="+mn-ea"/>
                          <a:cs typeface="Arial" panose="020B0604020202020204" pitchFamily="34" charset="0"/>
                        </a:rPr>
                        <a:t>Considerable effort is put into make sure that laws of Pennsylvania Townships are consistent and complete, but they always have inconsistencies and are incomplete </a:t>
                      </a:r>
                      <a:r>
                        <a:rPr lang="en-US" sz="1200" dirty="0">
                          <a:solidFill>
                            <a:srgbClr val="FF0000"/>
                          </a:solidFill>
                        </a:rPr>
                        <a:t>(D. Curley, Easttown Supervisor, personal communication, September 16, 2024; A. Rau, Esq., Easttown Solicitor, personal communication, September 20, 2024; J. Sanders, personal communication, October 25, 2024)</a:t>
                      </a:r>
                      <a:r>
                        <a:rPr lang="en-US" sz="1200" kern="1200" dirty="0">
                          <a:solidFill>
                            <a:srgbClr val="FF0000"/>
                          </a:solidFill>
                          <a:effectLst/>
                          <a:latin typeface="+mn-lt"/>
                          <a:ea typeface="+mn-ea"/>
                          <a:cs typeface="Arial" panose="020B0604020202020204" pitchFamily="34" charset="0"/>
                        </a:rPr>
                        <a:t>, due to an inconsistency in Easttown’s laws a resident found a way to not pay a required $20,000 fee which could have cost Easttown several hundred thousand in fees a year </a:t>
                      </a:r>
                      <a:r>
                        <a:rPr lang="en-US" sz="1200" dirty="0">
                          <a:solidFill>
                            <a:srgbClr val="FF0000"/>
                          </a:solidFill>
                        </a:rPr>
                        <a:t>(M. </a:t>
                      </a:r>
                      <a:r>
                        <a:rPr lang="en-US" sz="1200" dirty="0" err="1">
                          <a:solidFill>
                            <a:srgbClr val="FF0000"/>
                          </a:solidFill>
                        </a:rPr>
                        <a:t>Wacey</a:t>
                      </a:r>
                      <a:r>
                        <a:rPr lang="en-US" sz="1200" dirty="0">
                          <a:solidFill>
                            <a:srgbClr val="FF0000"/>
                          </a:solidFill>
                        </a:rPr>
                        <a:t>, Easttown Supervisor, personal communication, September 23, 2024)</a:t>
                      </a:r>
                      <a:r>
                        <a:rPr lang="en-US" sz="1200" dirty="0">
                          <a:solidFill>
                            <a:srgbClr val="FF0000"/>
                          </a:solidFill>
                          <a:latin typeface="+mn-lt"/>
                          <a:cs typeface="Arial" panose="020B0604020202020204" pitchFamily="34" charset="0"/>
                        </a:rPr>
                        <a:t>.</a:t>
                      </a:r>
                    </a:p>
                  </a:txBody>
                  <a:tcPr/>
                </a:tc>
                <a:tc>
                  <a:txBody>
                    <a:bodyPr/>
                    <a:lstStyle/>
                    <a:p>
                      <a:pPr marL="0" indent="0" algn="ctr">
                        <a:buFont typeface="Arial" panose="020B0604020202020204" pitchFamily="34" charset="0"/>
                        <a:buNone/>
                      </a:pPr>
                      <a:endParaRPr lang="en-US" sz="1200" i="1" dirty="0">
                        <a:latin typeface="+mn-lt"/>
                        <a:cs typeface="Arial" panose="020B0604020202020204" pitchFamily="34" charset="0"/>
                      </a:endParaRPr>
                    </a:p>
                  </a:txBody>
                  <a:tcPr/>
                </a:tc>
                <a:extLst>
                  <a:ext uri="{0D108BD9-81ED-4DB2-BD59-A6C34878D82A}">
                    <a16:rowId xmlns:a16="http://schemas.microsoft.com/office/drawing/2014/main" val="10003"/>
                  </a:ext>
                </a:extLst>
              </a:tr>
              <a:tr h="21306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mn-lt"/>
                          <a:cs typeface="Arial" panose="020B0604020202020204" pitchFamily="34" charset="0"/>
                        </a:rPr>
                        <a:t>Industry</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Law</a:t>
                      </a: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NA</a:t>
                      </a:r>
                    </a:p>
                  </a:txBody>
                  <a:tcPr/>
                </a:tc>
                <a:extLst>
                  <a:ext uri="{0D108BD9-81ED-4DB2-BD59-A6C34878D82A}">
                    <a16:rowId xmlns:a16="http://schemas.microsoft.com/office/drawing/2014/main" val="3122434743"/>
                  </a:ext>
                </a:extLst>
              </a:tr>
              <a:tr h="304535">
                <a:tc>
                  <a:txBody>
                    <a:bodyPr/>
                    <a:lstStyle/>
                    <a:p>
                      <a:r>
                        <a:rPr lang="en-US" sz="1200" b="1" dirty="0">
                          <a:solidFill>
                            <a:schemeClr val="tx1"/>
                          </a:solidFill>
                          <a:latin typeface="+mn-lt"/>
                          <a:cs typeface="Arial" panose="020B0604020202020204" pitchFamily="34" charset="0"/>
                        </a:rPr>
                        <a:t>PS elaboration 1</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Documents that are authored by multiple people over time inevitably develop inconsistencies and are incomplete, even with multiple reviews these often are never identified and resolved.</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26</a:t>
                      </a:r>
                    </a:p>
                  </a:txBody>
                  <a:tcPr/>
                </a:tc>
                <a:extLst>
                  <a:ext uri="{0D108BD9-81ED-4DB2-BD59-A6C34878D82A}">
                    <a16:rowId xmlns:a16="http://schemas.microsoft.com/office/drawing/2014/main" val="10006"/>
                  </a:ext>
                </a:extLst>
              </a:tr>
              <a:tr h="0">
                <a:tc>
                  <a:txBody>
                    <a:bodyPr/>
                    <a:lstStyle/>
                    <a:p>
                      <a:r>
                        <a:rPr lang="en-US" sz="1200" b="1" dirty="0">
                          <a:solidFill>
                            <a:schemeClr val="tx1"/>
                          </a:solidFill>
                          <a:latin typeface="+mn-lt"/>
                          <a:cs typeface="Arial" panose="020B0604020202020204" pitchFamily="34" charset="0"/>
                        </a:rPr>
                        <a:t>PS elaboration 2</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If one law says that a fee is needed to cover costs, but another law says that fees cannot be collected, the township will have to use taxpayer money.</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29</a:t>
                      </a:r>
                    </a:p>
                  </a:txBody>
                  <a:tcPr/>
                </a:tc>
                <a:extLst>
                  <a:ext uri="{0D108BD9-81ED-4DB2-BD59-A6C34878D82A}">
                    <a16:rowId xmlns:a16="http://schemas.microsoft.com/office/drawing/2014/main" val="2857562420"/>
                  </a:ext>
                </a:extLst>
              </a:tr>
            </a:tbl>
          </a:graphicData>
        </a:graphic>
      </p:graphicFrame>
      <p:sp>
        <p:nvSpPr>
          <p:cNvPr id="3" name="Title 2"/>
          <p:cNvSpPr>
            <a:spLocks noGrp="1"/>
          </p:cNvSpPr>
          <p:nvPr>
            <p:ph type="title"/>
          </p:nvPr>
        </p:nvSpPr>
        <p:spPr>
          <a:xfrm>
            <a:off x="131446" y="0"/>
            <a:ext cx="7756263" cy="621690"/>
          </a:xfrm>
        </p:spPr>
        <p:txBody>
          <a:bodyPr/>
          <a:lstStyle/>
          <a:p>
            <a:r>
              <a:rPr lang="en-US" sz="1400" dirty="0"/>
              <a:t>Problem Statement</a:t>
            </a:r>
          </a:p>
        </p:txBody>
      </p:sp>
    </p:spTree>
    <p:extLst>
      <p:ext uri="{BB962C8B-B14F-4D97-AF65-F5344CB8AC3E}">
        <p14:creationId xmlns:p14="http://schemas.microsoft.com/office/powerpoint/2010/main" val="1163727845"/>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307270642"/>
              </p:ext>
            </p:extLst>
          </p:nvPr>
        </p:nvGraphicFramePr>
        <p:xfrm>
          <a:off x="148441" y="442578"/>
          <a:ext cx="8847118" cy="4365423"/>
        </p:xfrm>
        <a:graphic>
          <a:graphicData uri="http://schemas.openxmlformats.org/drawingml/2006/table">
            <a:tbl>
              <a:tblPr firstRow="1" bandRow="1">
                <a:tableStyleId>{5C22544A-7EE6-4342-B048-85BDC9FD1C3A}</a:tableStyleId>
              </a:tblPr>
              <a:tblGrid>
                <a:gridCol w="1514104">
                  <a:extLst>
                    <a:ext uri="{9D8B030D-6E8A-4147-A177-3AD203B41FA5}">
                      <a16:colId xmlns:a16="http://schemas.microsoft.com/office/drawing/2014/main" val="20000"/>
                    </a:ext>
                  </a:extLst>
                </a:gridCol>
                <a:gridCol w="6893626">
                  <a:extLst>
                    <a:ext uri="{9D8B030D-6E8A-4147-A177-3AD203B41FA5}">
                      <a16:colId xmlns:a16="http://schemas.microsoft.com/office/drawing/2014/main" val="20001"/>
                    </a:ext>
                  </a:extLst>
                </a:gridCol>
                <a:gridCol w="439388">
                  <a:extLst>
                    <a:ext uri="{9D8B030D-6E8A-4147-A177-3AD203B41FA5}">
                      <a16:colId xmlns:a16="http://schemas.microsoft.com/office/drawing/2014/main" val="2172403899"/>
                    </a:ext>
                  </a:extLst>
                </a:gridCol>
              </a:tblGrid>
              <a:tr h="0">
                <a:tc>
                  <a:txBody>
                    <a:bodyPr/>
                    <a:lstStyle/>
                    <a:p>
                      <a:r>
                        <a:rPr lang="en-US" sz="1200" baseline="0" dirty="0">
                          <a:solidFill>
                            <a:schemeClr val="bg1"/>
                          </a:solidFill>
                          <a:latin typeface="+mn-lt"/>
                          <a:cs typeface="Arial" panose="020B0604020202020204" pitchFamily="34" charset="0"/>
                        </a:rPr>
                        <a:t>(A) Deliverable</a:t>
                      </a:r>
                      <a:endParaRPr lang="en-US" sz="1200" dirty="0">
                        <a:solidFill>
                          <a:schemeClr val="bg1"/>
                        </a:solidFill>
                        <a:latin typeface="+mn-lt"/>
                        <a:cs typeface="Arial" panose="020B0604020202020204" pitchFamily="34" charset="0"/>
                      </a:endParaRPr>
                    </a:p>
                  </a:txBody>
                  <a:tcPr/>
                </a:tc>
                <a:tc>
                  <a:txBody>
                    <a:bodyPr/>
                    <a:lstStyle/>
                    <a:p>
                      <a:pPr algn="ctr"/>
                      <a:endParaRPr lang="en-US" sz="1200" dirty="0">
                        <a:solidFill>
                          <a:schemeClr val="bg1"/>
                        </a:solidFill>
                        <a:latin typeface="+mn-lt"/>
                        <a:cs typeface="Arial" panose="020B0604020202020204" pitchFamily="34" charset="0"/>
                      </a:endParaRPr>
                    </a:p>
                  </a:txBody>
                  <a:tcPr/>
                </a:tc>
                <a:tc>
                  <a:txBody>
                    <a:bodyPr/>
                    <a:lstStyle/>
                    <a:p>
                      <a:pPr algn="ctr"/>
                      <a:r>
                        <a:rPr lang="en-US" sz="1200" dirty="0">
                          <a:solidFill>
                            <a:schemeClr val="bg1"/>
                          </a:solidFill>
                          <a:latin typeface="+mn-lt"/>
                          <a:cs typeface="Arial" panose="020B0604020202020204" pitchFamily="34" charset="0"/>
                        </a:rPr>
                        <a:t>WC</a:t>
                      </a:r>
                    </a:p>
                  </a:txBody>
                  <a:tcPr/>
                </a:tc>
                <a:extLst>
                  <a:ext uri="{0D108BD9-81ED-4DB2-BD59-A6C34878D82A}">
                    <a16:rowId xmlns:a16="http://schemas.microsoft.com/office/drawing/2014/main" val="10000"/>
                  </a:ext>
                </a:extLst>
              </a:tr>
              <a:tr h="513201">
                <a:tc>
                  <a:txBody>
                    <a:bodyPr/>
                    <a:lstStyle/>
                    <a:p>
                      <a:r>
                        <a:rPr lang="en-US" sz="1200" b="1" dirty="0">
                          <a:solidFill>
                            <a:schemeClr val="tx1"/>
                          </a:solidFill>
                          <a:latin typeface="+mn-lt"/>
                          <a:cs typeface="Arial" panose="020B0604020202020204" pitchFamily="34" charset="0"/>
                        </a:rPr>
                        <a:t>Thesis Statement</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rgbClr val="FF0000"/>
                          </a:solidFill>
                          <a:effectLst/>
                          <a:latin typeface="+mn-lt"/>
                          <a:ea typeface="+mn-ea"/>
                          <a:cs typeface="Arial" panose="020B0604020202020204" pitchFamily="34" charset="0"/>
                        </a:rPr>
                        <a:t>A transformer-based tool to check a document for consistency and completeness will reduce the </a:t>
                      </a:r>
                      <a:r>
                        <a:rPr lang="en-US" sz="1200" strike="noStrike" kern="1200" dirty="0">
                          <a:solidFill>
                            <a:srgbClr val="FF0000"/>
                          </a:solidFill>
                          <a:effectLst/>
                          <a:latin typeface="+mn-lt"/>
                          <a:ea typeface="+mn-ea"/>
                          <a:cs typeface="Arial" panose="020B0604020202020204" pitchFamily="34" charset="0"/>
                        </a:rPr>
                        <a:t>negative implications of these mistakes, saving considerable money.</a:t>
                      </a:r>
                      <a:endParaRPr lang="en-US" sz="1200" strike="noStrike" dirty="0">
                        <a:solidFill>
                          <a:srgbClr val="FF0000"/>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solidFill>
                            <a:schemeClr val="tx1"/>
                          </a:solidFill>
                          <a:latin typeface="+mn-lt"/>
                          <a:cs typeface="Arial" panose="020B0604020202020204" pitchFamily="34" charset="0"/>
                        </a:rPr>
                        <a:t>28</a:t>
                      </a:r>
                    </a:p>
                  </a:txBody>
                  <a:tcPr/>
                </a:tc>
                <a:extLst>
                  <a:ext uri="{0D108BD9-81ED-4DB2-BD59-A6C34878D82A}">
                    <a16:rowId xmlns:a16="http://schemas.microsoft.com/office/drawing/2014/main" val="10001"/>
                  </a:ext>
                </a:extLst>
              </a:tr>
              <a:tr h="227106">
                <a:tc>
                  <a:txBody>
                    <a:bodyPr/>
                    <a:lstStyle/>
                    <a:p>
                      <a:r>
                        <a:rPr lang="en-US" sz="1200" b="1" dirty="0">
                          <a:solidFill>
                            <a:schemeClr val="tx1"/>
                          </a:solidFill>
                          <a:latin typeface="+mn-lt"/>
                          <a:cs typeface="Arial" panose="020B0604020202020204" pitchFamily="34" charset="0"/>
                        </a:rPr>
                        <a:t>Research Product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Transformer-based tool</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10002"/>
                  </a:ext>
                </a:extLst>
              </a:tr>
              <a:tr h="227106">
                <a:tc>
                  <a:txBody>
                    <a:bodyPr/>
                    <a:lstStyle/>
                    <a:p>
                      <a:r>
                        <a:rPr lang="en-US" sz="1200" b="1" dirty="0">
                          <a:solidFill>
                            <a:schemeClr val="tx1"/>
                          </a:solidFill>
                          <a:latin typeface="+mn-lt"/>
                          <a:cs typeface="Arial" panose="020B0604020202020204" pitchFamily="34" charset="0"/>
                        </a:rPr>
                        <a:t>Format</a:t>
                      </a:r>
                    </a:p>
                  </a:txBody>
                  <a:tcPr/>
                </a:tc>
                <a:tc>
                  <a:txBody>
                    <a:bodyPr/>
                    <a:lstStyle/>
                    <a:p>
                      <a:r>
                        <a:rPr lang="en-US" sz="1200" dirty="0">
                          <a:solidFill>
                            <a:schemeClr val="tx1"/>
                          </a:solidFill>
                          <a:latin typeface="+mn-lt"/>
                          <a:cs typeface="Arial" panose="020B0604020202020204" pitchFamily="34" charset="0"/>
                        </a:rPr>
                        <a:t>Python Program</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4003017393"/>
                  </a:ext>
                </a:extLst>
              </a:tr>
              <a:tr h="513201">
                <a:tc>
                  <a:txBody>
                    <a:bodyPr/>
                    <a:lstStyle/>
                    <a:p>
                      <a:r>
                        <a:rPr lang="en-US" sz="1200" b="1" dirty="0">
                          <a:solidFill>
                            <a:schemeClr val="tx1"/>
                          </a:solidFill>
                          <a:latin typeface="+mn-lt"/>
                          <a:cs typeface="Arial" panose="020B0604020202020204" pitchFamily="34" charset="0"/>
                        </a:rPr>
                        <a:t>Deliverable Usage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Lawyers who draft new regulations will use the tool to check if the new regulation adds any inconsistencies.</a:t>
                      </a:r>
                      <a:endParaRPr lang="en-US" sz="1200"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solidFill>
                            <a:schemeClr val="tx1"/>
                          </a:solidFill>
                          <a:latin typeface="+mn-lt"/>
                          <a:cs typeface="Arial" panose="020B0604020202020204" pitchFamily="34" charset="0"/>
                        </a:rPr>
                        <a:t>18</a:t>
                      </a:r>
                    </a:p>
                  </a:txBody>
                  <a:tcPr/>
                </a:tc>
                <a:extLst>
                  <a:ext uri="{0D108BD9-81ED-4DB2-BD59-A6C34878D82A}">
                    <a16:rowId xmlns:a16="http://schemas.microsoft.com/office/drawing/2014/main" val="770052122"/>
                  </a:ext>
                </a:extLst>
              </a:tr>
              <a:tr h="51320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mn-lt"/>
                          <a:ea typeface="+mn-ea"/>
                          <a:cs typeface="Arial" panose="020B0604020202020204" pitchFamily="34" charset="0"/>
                        </a:rPr>
                        <a:t>Tie back to PS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Inconsistent and incomplete laws are found sooner and resolved thereby eradicating their cost to the municipality and taxpayers.</a:t>
                      </a:r>
                      <a:endParaRPr lang="en-US" sz="1200" dirty="0">
                        <a:solidFill>
                          <a:schemeClr val="tx1"/>
                        </a:solidFill>
                        <a:latin typeface="+mn-lt"/>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18</a:t>
                      </a:r>
                    </a:p>
                  </a:txBody>
                  <a:tcPr/>
                </a:tc>
                <a:extLst>
                  <a:ext uri="{0D108BD9-81ED-4DB2-BD59-A6C34878D82A}">
                    <a16:rowId xmlns:a16="http://schemas.microsoft.com/office/drawing/2014/main" val="833044523"/>
                  </a:ext>
                </a:extLst>
              </a:tr>
              <a:tr h="51320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a:solidFill>
                            <a:schemeClr val="tx1"/>
                          </a:solidFill>
                          <a:latin typeface="+mn-lt"/>
                          <a:ea typeface="+mn-ea"/>
                          <a:cs typeface="Arial" panose="020B0604020202020204" pitchFamily="34" charset="0"/>
                        </a:rPr>
                        <a:t>New Contributions</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Work has focused on financial documents and business requirements to date. It has not leveraged the power of transformers.</a:t>
                      </a:r>
                      <a:endParaRPr lang="en-US" sz="1200"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19</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baseline="0" dirty="0">
                        <a:solidFill>
                          <a:schemeClr val="tx1"/>
                        </a:solidFill>
                        <a:latin typeface="+mn-lt"/>
                        <a:ea typeface="+mn-ea"/>
                        <a:cs typeface="Arial" panose="020B0604020202020204" pitchFamily="34" charset="0"/>
                      </a:endParaRPr>
                    </a:p>
                  </a:txBody>
                  <a:tcPr/>
                </a:tc>
                <a:extLst>
                  <a:ext uri="{0D108BD9-81ED-4DB2-BD59-A6C34878D82A}">
                    <a16:rowId xmlns:a16="http://schemas.microsoft.com/office/drawing/2014/main" val="1096071760"/>
                  </a:ext>
                </a:extLst>
              </a:tr>
              <a:tr h="36657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a:solidFill>
                            <a:schemeClr val="tx1"/>
                          </a:solidFill>
                          <a:latin typeface="+mn-lt"/>
                          <a:ea typeface="+mn-ea"/>
                          <a:cs typeface="Arial" panose="020B0604020202020204" pitchFamily="34" charset="0"/>
                        </a:rPr>
                        <a:t>Scope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I am using municipal laws due to the free availability of laws. The tool should be able to work on any large documents.</a:t>
                      </a:r>
                      <a:endParaRPr lang="en-US" sz="1200"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23</a:t>
                      </a:r>
                    </a:p>
                  </a:txBody>
                  <a:tcPr/>
                </a:tc>
                <a:extLst>
                  <a:ext uri="{0D108BD9-81ED-4DB2-BD59-A6C34878D82A}">
                    <a16:rowId xmlns:a16="http://schemas.microsoft.com/office/drawing/2014/main" val="1343236813"/>
                  </a:ext>
                </a:extLst>
              </a:tr>
              <a:tr h="228624">
                <a:tc>
                  <a:txBody>
                    <a:bodyPr/>
                    <a:lstStyle/>
                    <a:p>
                      <a:r>
                        <a:rPr lang="en-US" sz="1200" b="1" baseline="0" dirty="0">
                          <a:solidFill>
                            <a:schemeClr val="tx1"/>
                          </a:solidFill>
                          <a:latin typeface="+mn-lt"/>
                          <a:cs typeface="Arial" panose="020B0604020202020204" pitchFamily="34" charset="0"/>
                        </a:rPr>
                        <a:t>Main methodology</a:t>
                      </a:r>
                      <a:endParaRPr lang="en-US" sz="1200" b="1" dirty="0">
                        <a:solidFill>
                          <a:schemeClr val="tx1"/>
                        </a:solidFill>
                        <a:latin typeface="+mn-lt"/>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Transformers</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2356598693"/>
                  </a:ext>
                </a:extLst>
              </a:tr>
              <a:tr h="236295">
                <a:tc>
                  <a:txBody>
                    <a:bodyPr/>
                    <a:lstStyle/>
                    <a:p>
                      <a:r>
                        <a:rPr lang="en-US" sz="1200" b="1" baseline="0" dirty="0">
                          <a:solidFill>
                            <a:schemeClr val="tx1"/>
                          </a:solidFill>
                          <a:latin typeface="+mn-lt"/>
                          <a:cs typeface="Arial" panose="020B0604020202020204" pitchFamily="34" charset="0"/>
                        </a:rPr>
                        <a:t>Inputs</a:t>
                      </a:r>
                      <a:endParaRPr lang="en-US" sz="1200" b="1" dirty="0">
                        <a:solidFill>
                          <a:schemeClr val="tx1"/>
                        </a:solidFill>
                        <a:latin typeface="+mn-lt"/>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A subset of the laws of the 1,456 Pennsylvania Townships of the Second Class, </a:t>
                      </a:r>
                      <a:r>
                        <a:rPr lang="en-US" sz="1200" dirty="0" err="1">
                          <a:solidFill>
                            <a:schemeClr val="tx1"/>
                          </a:solidFill>
                          <a:latin typeface="+mn-lt"/>
                          <a:cs typeface="Arial" panose="020B0604020202020204" pitchFamily="34" charset="0"/>
                        </a:rPr>
                        <a:t>Easttown</a:t>
                      </a:r>
                      <a:r>
                        <a:rPr lang="en-US" sz="1200" dirty="0">
                          <a:solidFill>
                            <a:schemeClr val="tx1"/>
                          </a:solidFill>
                          <a:latin typeface="+mn-lt"/>
                          <a:cs typeface="Arial" panose="020B0604020202020204" pitchFamily="34" charset="0"/>
                        </a:rPr>
                        <a:t> Township (DOCX), Willistown Township (DOCX), etc.</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2882876628"/>
                  </a:ext>
                </a:extLst>
              </a:tr>
              <a:tr h="300939">
                <a:tc>
                  <a:txBody>
                    <a:bodyPr/>
                    <a:lstStyle/>
                    <a:p>
                      <a:r>
                        <a:rPr lang="en-US" sz="1200" b="1" dirty="0">
                          <a:solidFill>
                            <a:schemeClr val="tx1"/>
                          </a:solidFill>
                          <a:latin typeface="+mn-lt"/>
                          <a:cs typeface="Arial" panose="020B0604020202020204" pitchFamily="34" charset="0"/>
                        </a:rPr>
                        <a:t>Outputs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Laws annotated with anything that is inconsistent or incomplete in DOCX format.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3544266992"/>
                  </a:ext>
                </a:extLst>
              </a:tr>
            </a:tbl>
          </a:graphicData>
        </a:graphic>
      </p:graphicFrame>
      <p:sp>
        <p:nvSpPr>
          <p:cNvPr id="6" name="Title 2">
            <a:extLst>
              <a:ext uri="{FF2B5EF4-FFF2-40B4-BE49-F238E27FC236}">
                <a16:creationId xmlns:a16="http://schemas.microsoft.com/office/drawing/2014/main" id="{FA01919A-EAD0-434D-990E-2E4C06142748}"/>
              </a:ext>
            </a:extLst>
          </p:cNvPr>
          <p:cNvSpPr txBox="1">
            <a:spLocks/>
          </p:cNvSpPr>
          <p:nvPr/>
        </p:nvSpPr>
        <p:spPr>
          <a:xfrm>
            <a:off x="131446" y="0"/>
            <a:ext cx="7756263" cy="621690"/>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r>
              <a:rPr lang="en-US" sz="1400" dirty="0"/>
              <a:t>Thesis Statement</a:t>
            </a:r>
          </a:p>
        </p:txBody>
      </p:sp>
    </p:spTree>
    <p:extLst>
      <p:ext uri="{BB962C8B-B14F-4D97-AF65-F5344CB8AC3E}">
        <p14:creationId xmlns:p14="http://schemas.microsoft.com/office/powerpoint/2010/main" val="1676332114"/>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53472101"/>
              </p:ext>
            </p:extLst>
          </p:nvPr>
        </p:nvGraphicFramePr>
        <p:xfrm>
          <a:off x="131446" y="692026"/>
          <a:ext cx="8880783" cy="1645920"/>
        </p:xfrm>
        <a:graphic>
          <a:graphicData uri="http://schemas.openxmlformats.org/drawingml/2006/table">
            <a:tbl>
              <a:tblPr firstRow="1" bandRow="1">
                <a:tableStyleId>{5C22544A-7EE6-4342-B048-85BDC9FD1C3A}</a:tableStyleId>
              </a:tblPr>
              <a:tblGrid>
                <a:gridCol w="1958611">
                  <a:extLst>
                    <a:ext uri="{9D8B030D-6E8A-4147-A177-3AD203B41FA5}">
                      <a16:colId xmlns:a16="http://schemas.microsoft.com/office/drawing/2014/main" val="20000"/>
                    </a:ext>
                  </a:extLst>
                </a:gridCol>
                <a:gridCol w="6260123">
                  <a:extLst>
                    <a:ext uri="{9D8B030D-6E8A-4147-A177-3AD203B41FA5}">
                      <a16:colId xmlns:a16="http://schemas.microsoft.com/office/drawing/2014/main" val="20001"/>
                    </a:ext>
                  </a:extLst>
                </a:gridCol>
                <a:gridCol w="662049">
                  <a:extLst>
                    <a:ext uri="{9D8B030D-6E8A-4147-A177-3AD203B41FA5}">
                      <a16:colId xmlns:a16="http://schemas.microsoft.com/office/drawing/2014/main" val="2172403899"/>
                    </a:ext>
                  </a:extLst>
                </a:gridCol>
              </a:tblGrid>
              <a:tr h="125730">
                <a:tc>
                  <a:txBody>
                    <a:bodyPr/>
                    <a:lstStyle/>
                    <a:p>
                      <a:r>
                        <a:rPr lang="en-US" sz="1200" baseline="0" dirty="0">
                          <a:latin typeface="+mn-lt"/>
                          <a:cs typeface="Arial" panose="020B0604020202020204" pitchFamily="34" charset="0"/>
                        </a:rPr>
                        <a:t>(A) Deliverable</a:t>
                      </a:r>
                      <a:endParaRPr lang="en-US" sz="1200" dirty="0">
                        <a:latin typeface="+mn-lt"/>
                        <a:cs typeface="Arial" panose="020B0604020202020204" pitchFamily="34" charset="0"/>
                      </a:endParaRPr>
                    </a:p>
                  </a:txBody>
                  <a:tcPr/>
                </a:tc>
                <a:tc>
                  <a:txBody>
                    <a:bodyPr/>
                    <a:lstStyle/>
                    <a:p>
                      <a:pPr algn="ctr"/>
                      <a:r>
                        <a:rPr lang="en-US" sz="1200" dirty="0">
                          <a:latin typeface="+mn-lt"/>
                          <a:cs typeface="Arial" panose="020B0604020202020204" pitchFamily="34" charset="0"/>
                        </a:rPr>
                        <a:t>(B) Format</a:t>
                      </a:r>
                    </a:p>
                  </a:txBody>
                  <a:tcPr/>
                </a:tc>
                <a:tc>
                  <a:txBody>
                    <a:bodyPr/>
                    <a:lstStyle/>
                    <a:p>
                      <a:pPr algn="l"/>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293370">
                <a:tc>
                  <a:txBody>
                    <a:bodyPr/>
                    <a:lstStyle/>
                    <a:p>
                      <a:r>
                        <a:rPr lang="en-US" sz="1200" b="1" dirty="0">
                          <a:latin typeface="+mn-lt"/>
                          <a:cs typeface="Arial" panose="020B0604020202020204" pitchFamily="34" charset="0"/>
                        </a:rPr>
                        <a:t>Research Question 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rgbClr val="FF0000"/>
                          </a:solidFill>
                          <a:effectLst/>
                          <a:latin typeface="+mn-lt"/>
                          <a:ea typeface="+mn-ea"/>
                          <a:cs typeface="Arial" panose="020B0604020202020204" pitchFamily="34" charset="0"/>
                        </a:rPr>
                        <a:t>Can using a GNN to label entities, such as a person or a company, be used to accurately determine consistency and completeness of municipal laws?</a:t>
                      </a:r>
                      <a:endParaRPr lang="en-US" sz="1200" strike="sngStrike" dirty="0">
                        <a:solidFill>
                          <a:srgbClr val="FF0000"/>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15</a:t>
                      </a:r>
                    </a:p>
                  </a:txBody>
                  <a:tcPr/>
                </a:tc>
                <a:extLst>
                  <a:ext uri="{0D108BD9-81ED-4DB2-BD59-A6C34878D82A}">
                    <a16:rowId xmlns:a16="http://schemas.microsoft.com/office/drawing/2014/main" val="10001"/>
                  </a:ext>
                </a:extLst>
              </a:tr>
              <a:tr h="209550">
                <a:tc>
                  <a:txBody>
                    <a:bodyPr/>
                    <a:lstStyle/>
                    <a:p>
                      <a:r>
                        <a:rPr lang="en-US" sz="1200" b="1" dirty="0">
                          <a:latin typeface="+mn-lt"/>
                          <a:cs typeface="Arial" panose="020B0604020202020204" pitchFamily="34" charset="0"/>
                        </a:rPr>
                        <a:t>Research Question 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rgbClr val="FF0000"/>
                          </a:solidFill>
                          <a:effectLst/>
                          <a:latin typeface="+mn-lt"/>
                          <a:ea typeface="+mn-ea"/>
                          <a:cs typeface="Arial" panose="020B0604020202020204" pitchFamily="34" charset="0"/>
                        </a:rPr>
                        <a:t>Can a transformer-based model accurately determine consistency of municipal laws?</a:t>
                      </a:r>
                      <a:endParaRPr lang="en-US" sz="1200" dirty="0">
                        <a:solidFill>
                          <a:srgbClr val="FF0000"/>
                        </a:solidFill>
                        <a:latin typeface="+mn-lt"/>
                        <a:cs typeface="Arial" panose="020B06040202020202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16</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txBody>
                  <a:tcPr/>
                </a:tc>
                <a:extLst>
                  <a:ext uri="{0D108BD9-81ED-4DB2-BD59-A6C34878D82A}">
                    <a16:rowId xmlns:a16="http://schemas.microsoft.com/office/drawing/2014/main" val="10002"/>
                  </a:ext>
                </a:extLst>
              </a:tr>
              <a:tr h="125730">
                <a:tc>
                  <a:txBody>
                    <a:bodyPr/>
                    <a:lstStyle/>
                    <a:p>
                      <a:r>
                        <a:rPr lang="en-US" sz="1200" b="1" dirty="0">
                          <a:solidFill>
                            <a:schemeClr val="tx1"/>
                          </a:solidFill>
                          <a:latin typeface="+mn-lt"/>
                          <a:cs typeface="Arial" panose="020B0604020202020204" pitchFamily="34" charset="0"/>
                        </a:rPr>
                        <a:t>Research Question 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rgbClr val="FF0000"/>
                          </a:solidFill>
                          <a:effectLst/>
                          <a:latin typeface="+mn-lt"/>
                          <a:ea typeface="+mn-ea"/>
                          <a:cs typeface="Arial" panose="020B0604020202020204" pitchFamily="34" charset="0"/>
                        </a:rPr>
                        <a:t>Can a transformer-based model accurately determine incompleteness of municipal laws?</a:t>
                      </a:r>
                      <a:endParaRPr lang="en-US" sz="1200" dirty="0">
                        <a:solidFill>
                          <a:srgbClr val="FF0000"/>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25</a:t>
                      </a:r>
                    </a:p>
                    <a:p>
                      <a:endParaRPr lang="en-US" sz="1200" b="0" dirty="0">
                        <a:latin typeface="+mn-lt"/>
                        <a:cs typeface="Arial" panose="020B0604020202020204" pitchFamily="34" charset="0"/>
                      </a:endParaRPr>
                    </a:p>
                  </a:txBody>
                  <a:tcPr/>
                </a:tc>
                <a:extLst>
                  <a:ext uri="{0D108BD9-81ED-4DB2-BD59-A6C34878D82A}">
                    <a16:rowId xmlns:a16="http://schemas.microsoft.com/office/drawing/2014/main" val="10003"/>
                  </a:ext>
                </a:extLst>
              </a:tr>
            </a:tbl>
          </a:graphicData>
        </a:graphic>
      </p:graphicFrame>
      <p:sp>
        <p:nvSpPr>
          <p:cNvPr id="5" name="Title 2">
            <a:extLst>
              <a:ext uri="{FF2B5EF4-FFF2-40B4-BE49-F238E27FC236}">
                <a16:creationId xmlns:a16="http://schemas.microsoft.com/office/drawing/2014/main" id="{FC1D2AB2-2600-E247-AB3F-FCA58484E415}"/>
              </a:ext>
            </a:extLst>
          </p:cNvPr>
          <p:cNvSpPr txBox="1">
            <a:spLocks/>
          </p:cNvSpPr>
          <p:nvPr/>
        </p:nvSpPr>
        <p:spPr>
          <a:xfrm>
            <a:off x="131446" y="0"/>
            <a:ext cx="7756263" cy="621690"/>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r>
              <a:rPr lang="en-US" sz="1400" dirty="0"/>
              <a:t>Research Questions</a:t>
            </a:r>
          </a:p>
        </p:txBody>
      </p:sp>
    </p:spTree>
    <p:extLst>
      <p:ext uri="{BB962C8B-B14F-4D97-AF65-F5344CB8AC3E}">
        <p14:creationId xmlns:p14="http://schemas.microsoft.com/office/powerpoint/2010/main" val="1799658630"/>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6049FC-5091-C261-28D3-B8F69B08309B}"/>
            </a:ext>
          </a:extLst>
        </p:cNvPr>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633BD033-C9BC-9CF0-C699-ED293A113738}"/>
              </a:ext>
            </a:extLst>
          </p:cNvPr>
          <p:cNvGraphicFramePr>
            <a:graphicFrameLocks noGrp="1"/>
          </p:cNvGraphicFramePr>
          <p:nvPr>
            <p:ph idx="1"/>
          </p:nvPr>
        </p:nvGraphicFramePr>
        <p:xfrm>
          <a:off x="131446" y="692026"/>
          <a:ext cx="8880783" cy="1645920"/>
        </p:xfrm>
        <a:graphic>
          <a:graphicData uri="http://schemas.openxmlformats.org/drawingml/2006/table">
            <a:tbl>
              <a:tblPr firstRow="1" bandRow="1">
                <a:tableStyleId>{5C22544A-7EE6-4342-B048-85BDC9FD1C3A}</a:tableStyleId>
              </a:tblPr>
              <a:tblGrid>
                <a:gridCol w="1958611">
                  <a:extLst>
                    <a:ext uri="{9D8B030D-6E8A-4147-A177-3AD203B41FA5}">
                      <a16:colId xmlns:a16="http://schemas.microsoft.com/office/drawing/2014/main" val="20000"/>
                    </a:ext>
                  </a:extLst>
                </a:gridCol>
                <a:gridCol w="6260123">
                  <a:extLst>
                    <a:ext uri="{9D8B030D-6E8A-4147-A177-3AD203B41FA5}">
                      <a16:colId xmlns:a16="http://schemas.microsoft.com/office/drawing/2014/main" val="20001"/>
                    </a:ext>
                  </a:extLst>
                </a:gridCol>
                <a:gridCol w="662049">
                  <a:extLst>
                    <a:ext uri="{9D8B030D-6E8A-4147-A177-3AD203B41FA5}">
                      <a16:colId xmlns:a16="http://schemas.microsoft.com/office/drawing/2014/main" val="2172403899"/>
                    </a:ext>
                  </a:extLst>
                </a:gridCol>
              </a:tblGrid>
              <a:tr h="125730">
                <a:tc>
                  <a:txBody>
                    <a:bodyPr/>
                    <a:lstStyle/>
                    <a:p>
                      <a:r>
                        <a:rPr lang="en-US" sz="1200" baseline="0" dirty="0">
                          <a:latin typeface="+mn-lt"/>
                          <a:cs typeface="Arial" panose="020B0604020202020204" pitchFamily="34" charset="0"/>
                        </a:rPr>
                        <a:t>(A) Deliverable</a:t>
                      </a:r>
                      <a:endParaRPr lang="en-US" sz="1200" dirty="0">
                        <a:latin typeface="+mn-lt"/>
                        <a:cs typeface="Arial" panose="020B0604020202020204" pitchFamily="34" charset="0"/>
                      </a:endParaRPr>
                    </a:p>
                  </a:txBody>
                  <a:tcPr/>
                </a:tc>
                <a:tc>
                  <a:txBody>
                    <a:bodyPr/>
                    <a:lstStyle/>
                    <a:p>
                      <a:pPr algn="ctr"/>
                      <a:r>
                        <a:rPr lang="en-US" sz="1200" dirty="0">
                          <a:latin typeface="+mn-lt"/>
                          <a:cs typeface="Arial" panose="020B0604020202020204" pitchFamily="34" charset="0"/>
                        </a:rPr>
                        <a:t>(B) Format</a:t>
                      </a:r>
                    </a:p>
                  </a:txBody>
                  <a:tcPr/>
                </a:tc>
                <a:tc>
                  <a:txBody>
                    <a:bodyPr/>
                    <a:lstStyle/>
                    <a:p>
                      <a:pPr algn="l"/>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293370">
                <a:tc>
                  <a:txBody>
                    <a:bodyPr/>
                    <a:lstStyle/>
                    <a:p>
                      <a:r>
                        <a:rPr lang="en-US" sz="1200" b="1" dirty="0">
                          <a:latin typeface="+mn-lt"/>
                          <a:cs typeface="Arial" panose="020B0604020202020204" pitchFamily="34" charset="0"/>
                        </a:rPr>
                        <a:t>Research Question 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Can a neural network-based model accurately determine consistency and completeness of a law document?</a:t>
                      </a:r>
                      <a:endParaRPr lang="en-US" sz="1200"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15</a:t>
                      </a:r>
                    </a:p>
                  </a:txBody>
                  <a:tcPr/>
                </a:tc>
                <a:extLst>
                  <a:ext uri="{0D108BD9-81ED-4DB2-BD59-A6C34878D82A}">
                    <a16:rowId xmlns:a16="http://schemas.microsoft.com/office/drawing/2014/main" val="10001"/>
                  </a:ext>
                </a:extLst>
              </a:tr>
              <a:tr h="209550">
                <a:tc>
                  <a:txBody>
                    <a:bodyPr/>
                    <a:lstStyle/>
                    <a:p>
                      <a:r>
                        <a:rPr lang="en-US" sz="1200" b="1" dirty="0">
                          <a:latin typeface="+mn-lt"/>
                          <a:cs typeface="Arial" panose="020B0604020202020204" pitchFamily="34" charset="0"/>
                        </a:rPr>
                        <a:t>Research Question 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Which of GNN, CNN, or transformers most accurately determines consistency and completeness of a law document?</a:t>
                      </a:r>
                      <a:endParaRPr lang="en-US" sz="1200" strike="noStrike" dirty="0">
                        <a:solidFill>
                          <a:schemeClr val="tx1"/>
                        </a:solidFill>
                        <a:latin typeface="+mn-lt"/>
                        <a:cs typeface="Arial" panose="020B06040202020202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16</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txBody>
                  <a:tcPr/>
                </a:tc>
                <a:extLst>
                  <a:ext uri="{0D108BD9-81ED-4DB2-BD59-A6C34878D82A}">
                    <a16:rowId xmlns:a16="http://schemas.microsoft.com/office/drawing/2014/main" val="10002"/>
                  </a:ext>
                </a:extLst>
              </a:tr>
              <a:tr h="125730">
                <a:tc>
                  <a:txBody>
                    <a:bodyPr/>
                    <a:lstStyle/>
                    <a:p>
                      <a:r>
                        <a:rPr lang="en-US" sz="1200" b="1" dirty="0">
                          <a:solidFill>
                            <a:schemeClr val="tx1"/>
                          </a:solidFill>
                          <a:latin typeface="+mn-lt"/>
                          <a:cs typeface="Arial" panose="020B0604020202020204" pitchFamily="34" charset="0"/>
                        </a:rPr>
                        <a:t>Research Question 3</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Can using a GNN to label entities, such as a person or a company, be used to accurately determine consistency and completeness of law document?</a:t>
                      </a:r>
                      <a:endParaRPr lang="en-US" sz="1200" strike="sng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25</a:t>
                      </a:r>
                    </a:p>
                    <a:p>
                      <a:endParaRPr lang="en-US" sz="1200" b="0" dirty="0">
                        <a:latin typeface="+mn-lt"/>
                        <a:cs typeface="Arial" panose="020B0604020202020204" pitchFamily="34" charset="0"/>
                      </a:endParaRPr>
                    </a:p>
                  </a:txBody>
                  <a:tcPr/>
                </a:tc>
                <a:extLst>
                  <a:ext uri="{0D108BD9-81ED-4DB2-BD59-A6C34878D82A}">
                    <a16:rowId xmlns:a16="http://schemas.microsoft.com/office/drawing/2014/main" val="10003"/>
                  </a:ext>
                </a:extLst>
              </a:tr>
            </a:tbl>
          </a:graphicData>
        </a:graphic>
      </p:graphicFrame>
      <p:sp>
        <p:nvSpPr>
          <p:cNvPr id="5" name="Title 2">
            <a:extLst>
              <a:ext uri="{FF2B5EF4-FFF2-40B4-BE49-F238E27FC236}">
                <a16:creationId xmlns:a16="http://schemas.microsoft.com/office/drawing/2014/main" id="{91CEB647-EA71-6944-EB8E-6BF494B37709}"/>
              </a:ext>
            </a:extLst>
          </p:cNvPr>
          <p:cNvSpPr txBox="1">
            <a:spLocks/>
          </p:cNvSpPr>
          <p:nvPr/>
        </p:nvSpPr>
        <p:spPr>
          <a:xfrm>
            <a:off x="131446" y="0"/>
            <a:ext cx="7756263" cy="621690"/>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r>
              <a:rPr lang="en-US" sz="1400" dirty="0"/>
              <a:t>Research Questions (OLD)</a:t>
            </a:r>
          </a:p>
        </p:txBody>
      </p:sp>
    </p:spTree>
    <p:extLst>
      <p:ext uri="{BB962C8B-B14F-4D97-AF65-F5344CB8AC3E}">
        <p14:creationId xmlns:p14="http://schemas.microsoft.com/office/powerpoint/2010/main" val="3454891851"/>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15822301"/>
              </p:ext>
            </p:extLst>
          </p:nvPr>
        </p:nvGraphicFramePr>
        <p:xfrm>
          <a:off x="121398" y="611642"/>
          <a:ext cx="8878824" cy="4518660"/>
        </p:xfrm>
        <a:graphic>
          <a:graphicData uri="http://schemas.openxmlformats.org/drawingml/2006/table">
            <a:tbl>
              <a:tblPr firstRow="1" bandRow="1">
                <a:tableStyleId>{5C22544A-7EE6-4342-B048-85BDC9FD1C3A}</a:tableStyleId>
              </a:tblPr>
              <a:tblGrid>
                <a:gridCol w="1858128">
                  <a:extLst>
                    <a:ext uri="{9D8B030D-6E8A-4147-A177-3AD203B41FA5}">
                      <a16:colId xmlns:a16="http://schemas.microsoft.com/office/drawing/2014/main" val="20000"/>
                    </a:ext>
                  </a:extLst>
                </a:gridCol>
                <a:gridCol w="6380703">
                  <a:extLst>
                    <a:ext uri="{9D8B030D-6E8A-4147-A177-3AD203B41FA5}">
                      <a16:colId xmlns:a16="http://schemas.microsoft.com/office/drawing/2014/main" val="20001"/>
                    </a:ext>
                  </a:extLst>
                </a:gridCol>
                <a:gridCol w="639993">
                  <a:extLst>
                    <a:ext uri="{9D8B030D-6E8A-4147-A177-3AD203B41FA5}">
                      <a16:colId xmlns:a16="http://schemas.microsoft.com/office/drawing/2014/main" val="2172403899"/>
                    </a:ext>
                  </a:extLst>
                </a:gridCol>
              </a:tblGrid>
              <a:tr h="125730">
                <a:tc>
                  <a:txBody>
                    <a:bodyPr/>
                    <a:lstStyle/>
                    <a:p>
                      <a:r>
                        <a:rPr lang="en-US" sz="1200" baseline="0" dirty="0">
                          <a:latin typeface="+mn-lt"/>
                          <a:cs typeface="Arial" panose="020B0604020202020204" pitchFamily="34" charset="0"/>
                        </a:rPr>
                        <a:t>(A) Deliverable</a:t>
                      </a:r>
                      <a:endParaRPr lang="en-US" sz="1200" dirty="0">
                        <a:latin typeface="+mn-lt"/>
                        <a:cs typeface="Arial" panose="020B0604020202020204" pitchFamily="34" charset="0"/>
                      </a:endParaRPr>
                    </a:p>
                  </a:txBody>
                  <a:tcPr/>
                </a:tc>
                <a:tc>
                  <a:txBody>
                    <a:bodyPr/>
                    <a:lstStyle/>
                    <a:p>
                      <a:pPr algn="ctr"/>
                      <a:r>
                        <a:rPr lang="en-US" sz="1200" dirty="0">
                          <a:latin typeface="+mn-lt"/>
                          <a:cs typeface="Arial" panose="020B0604020202020204" pitchFamily="34" charset="0"/>
                        </a:rPr>
                        <a:t>(B) Format</a:t>
                      </a:r>
                    </a:p>
                  </a:txBody>
                  <a:tcPr/>
                </a:tc>
                <a:tc>
                  <a:txBody>
                    <a:bodyPr/>
                    <a:lstStyle/>
                    <a:p>
                      <a:pPr algn="l"/>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293370">
                <a:tc>
                  <a:txBody>
                    <a:bodyPr/>
                    <a:lstStyle/>
                    <a:p>
                      <a:r>
                        <a:rPr lang="en-US" sz="1200" b="1" dirty="0">
                          <a:solidFill>
                            <a:schemeClr val="tx1"/>
                          </a:solidFill>
                          <a:latin typeface="+mn-lt"/>
                          <a:cs typeface="Arial" panose="020B0604020202020204" pitchFamily="34" charset="0"/>
                        </a:rPr>
                        <a:t>Hypothesis 1</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trike="noStrike" dirty="0">
                          <a:solidFill>
                            <a:schemeClr val="tx1"/>
                          </a:solidFill>
                          <a:latin typeface="+mn-lt"/>
                          <a:cs typeface="Arial" panose="020B0604020202020204" pitchFamily="34" charset="0"/>
                        </a:rPr>
                        <a:t>A GNN can label entities that are used to determine the consistency and completeness of municipal laws.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19</a:t>
                      </a:r>
                    </a:p>
                  </a:txBody>
                  <a:tcPr/>
                </a:tc>
                <a:extLst>
                  <a:ext uri="{0D108BD9-81ED-4DB2-BD59-A6C34878D82A}">
                    <a16:rowId xmlns:a16="http://schemas.microsoft.com/office/drawing/2014/main" val="1342735920"/>
                  </a:ext>
                </a:extLst>
              </a:tr>
              <a:tr h="293370">
                <a:tc>
                  <a:txBody>
                    <a:bodyPr/>
                    <a:lstStyle/>
                    <a:p>
                      <a:r>
                        <a:rPr lang="en-US" sz="1200" b="1" dirty="0">
                          <a:solidFill>
                            <a:schemeClr val="tx1"/>
                          </a:solidFill>
                          <a:latin typeface="+mn-lt"/>
                          <a:cs typeface="Arial" panose="020B0604020202020204" pitchFamily="34" charset="0"/>
                        </a:rPr>
                        <a:t>Independent Variables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Words, sentences, paragraphs in municipal laws that have been checked for inconsistencies and incompleteness by lawyers and compilers.</a:t>
                      </a:r>
                      <a:endParaRPr lang="en-US" sz="1200" dirty="0">
                        <a:solidFill>
                          <a:schemeClr val="tx1"/>
                        </a:solidFill>
                        <a:latin typeface="+mn-lt"/>
                        <a:cs typeface="Arial" panose="020B06040202020202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4269454427"/>
                  </a:ext>
                </a:extLst>
              </a:tr>
              <a:tr h="293370">
                <a:tc>
                  <a:txBody>
                    <a:bodyPr/>
                    <a:lstStyle/>
                    <a:p>
                      <a:r>
                        <a:rPr lang="en-US" sz="1200" b="1" baseline="0" dirty="0">
                          <a:solidFill>
                            <a:schemeClr val="tx1"/>
                          </a:solidFill>
                          <a:latin typeface="+mn-lt"/>
                          <a:cs typeface="Arial" panose="020B0604020202020204" pitchFamily="34" charset="0"/>
                        </a:rPr>
                        <a:t>Dependent Variable</a:t>
                      </a:r>
                      <a:endParaRPr lang="en-US" sz="1200" b="1" dirty="0">
                        <a:solidFill>
                          <a:schemeClr val="tx1"/>
                        </a:solidFill>
                        <a:latin typeface="+mn-lt"/>
                        <a:cs typeface="Arial" panose="020B0604020202020204" pitchFamily="34" charset="0"/>
                      </a:endParaRPr>
                    </a:p>
                  </a:txBody>
                  <a:tcPr/>
                </a:tc>
                <a:tc>
                  <a:txBody>
                    <a:bodyPr/>
                    <a:lstStyle/>
                    <a:p>
                      <a:r>
                        <a:rPr lang="en-US" sz="1200" kern="1200" dirty="0">
                          <a:solidFill>
                            <a:schemeClr val="tx1"/>
                          </a:solidFill>
                          <a:effectLst/>
                          <a:latin typeface="+mn-lt"/>
                          <a:ea typeface="+mn-ea"/>
                          <a:cs typeface="Arial" panose="020B0604020202020204" pitchFamily="34" charset="0"/>
                        </a:rPr>
                        <a:t>Identifies inconsistencies or incompleteness</a:t>
                      </a:r>
                      <a:endParaRPr lang="en-US" sz="1200" dirty="0">
                        <a:solidFill>
                          <a:schemeClr val="tx1"/>
                        </a:solidFill>
                        <a:latin typeface="+mn-lt"/>
                        <a:cs typeface="Arial" panose="020B0604020202020204" pitchFamily="34" charset="0"/>
                      </a:endParaRPr>
                    </a:p>
                  </a:txBody>
                  <a:tcPr/>
                </a:tc>
                <a:tc>
                  <a:txBody>
                    <a:bodyPr/>
                    <a:lstStyle/>
                    <a:p>
                      <a:r>
                        <a:rPr lang="en-US" sz="1200" b="0" dirty="0">
                          <a:latin typeface="+mn-lt"/>
                          <a:cs typeface="Arial" panose="020B0604020202020204" pitchFamily="34" charset="0"/>
                        </a:rPr>
                        <a:t>NA</a:t>
                      </a:r>
                    </a:p>
                  </a:txBody>
                  <a:tcPr/>
                </a:tc>
                <a:extLst>
                  <a:ext uri="{0D108BD9-81ED-4DB2-BD59-A6C34878D82A}">
                    <a16:rowId xmlns:a16="http://schemas.microsoft.com/office/drawing/2014/main" val="3204264010"/>
                  </a:ext>
                </a:extLst>
              </a:tr>
              <a:tr h="293370">
                <a:tc>
                  <a:txBody>
                    <a:bodyPr/>
                    <a:lstStyle/>
                    <a:p>
                      <a:r>
                        <a:rPr lang="en-US" sz="1200" b="1" dirty="0">
                          <a:solidFill>
                            <a:schemeClr val="tx1"/>
                          </a:solidFill>
                          <a:latin typeface="+mn-lt"/>
                          <a:cs typeface="Arial" panose="020B0604020202020204" pitchFamily="34" charset="0"/>
                        </a:rPr>
                        <a:t>Testable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Review generated GNN graphs to identify differences between graphs of consistent/inconsistent and complete/incomplete entities.</a:t>
                      </a:r>
                      <a:endParaRPr lang="en-US" sz="1200" strike="no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16</a:t>
                      </a:r>
                    </a:p>
                  </a:txBody>
                  <a:tcPr/>
                </a:tc>
                <a:extLst>
                  <a:ext uri="{0D108BD9-81ED-4DB2-BD59-A6C34878D82A}">
                    <a16:rowId xmlns:a16="http://schemas.microsoft.com/office/drawing/2014/main" val="61720671"/>
                  </a:ext>
                </a:extLst>
              </a:tr>
              <a:tr h="293370">
                <a:tc>
                  <a:txBody>
                    <a:bodyPr/>
                    <a:lstStyle/>
                    <a:p>
                      <a:r>
                        <a:rPr lang="en-US" sz="1200" b="1" dirty="0">
                          <a:solidFill>
                            <a:schemeClr val="tx1"/>
                          </a:solidFill>
                          <a:latin typeface="+mn-lt"/>
                          <a:cs typeface="Arial" panose="020B0604020202020204" pitchFamily="34" charset="0"/>
                        </a:rPr>
                        <a:t>Hypothesis 2</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A transformer-based model can accurately determine consistency of a municipal laws.</a:t>
                      </a:r>
                      <a:endParaRPr lang="en-US" sz="1200" strike="sng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15</a:t>
                      </a:r>
                    </a:p>
                  </a:txBody>
                  <a:tcPr/>
                </a:tc>
                <a:extLst>
                  <a:ext uri="{0D108BD9-81ED-4DB2-BD59-A6C34878D82A}">
                    <a16:rowId xmlns:a16="http://schemas.microsoft.com/office/drawing/2014/main" val="10001"/>
                  </a:ext>
                </a:extLst>
              </a:tr>
              <a:tr h="209550">
                <a:tc>
                  <a:txBody>
                    <a:bodyPr/>
                    <a:lstStyle/>
                    <a:p>
                      <a:r>
                        <a:rPr lang="en-US" sz="1200" b="1" dirty="0">
                          <a:solidFill>
                            <a:schemeClr val="tx1"/>
                          </a:solidFill>
                          <a:latin typeface="+mn-lt"/>
                          <a:cs typeface="Arial" panose="020B0604020202020204" pitchFamily="34" charset="0"/>
                        </a:rPr>
                        <a:t>Independent Variables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Words, sentences, paragraphs in municipal laws that have been checked for inconsistencies by lawyers and compilers.</a:t>
                      </a:r>
                      <a:endParaRPr lang="en-US" sz="1200" dirty="0">
                        <a:solidFill>
                          <a:schemeClr val="tx1"/>
                        </a:solidFill>
                        <a:latin typeface="+mn-lt"/>
                        <a:cs typeface="Arial" panose="020B06040202020202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10002"/>
                  </a:ext>
                </a:extLst>
              </a:tr>
              <a:tr h="125730">
                <a:tc>
                  <a:txBody>
                    <a:bodyPr/>
                    <a:lstStyle/>
                    <a:p>
                      <a:r>
                        <a:rPr lang="en-US" sz="1200" b="1" baseline="0" dirty="0">
                          <a:solidFill>
                            <a:schemeClr val="tx1"/>
                          </a:solidFill>
                          <a:latin typeface="+mn-lt"/>
                          <a:cs typeface="Arial" panose="020B0604020202020204" pitchFamily="34" charset="0"/>
                        </a:rPr>
                        <a:t>Dependent Variable</a:t>
                      </a:r>
                      <a:endParaRPr lang="en-US" sz="1200" b="1" dirty="0">
                        <a:solidFill>
                          <a:schemeClr val="tx1"/>
                        </a:solidFill>
                        <a:latin typeface="+mn-lt"/>
                        <a:cs typeface="Arial" panose="020B0604020202020204" pitchFamily="34" charset="0"/>
                      </a:endParaRPr>
                    </a:p>
                  </a:txBody>
                  <a:tcPr/>
                </a:tc>
                <a:tc>
                  <a:txBody>
                    <a:bodyPr/>
                    <a:lstStyle/>
                    <a:p>
                      <a:r>
                        <a:rPr lang="en-US" sz="1200" kern="1200" dirty="0">
                          <a:solidFill>
                            <a:schemeClr val="tx1"/>
                          </a:solidFill>
                          <a:effectLst/>
                          <a:latin typeface="+mn-lt"/>
                          <a:ea typeface="+mn-ea"/>
                          <a:cs typeface="Arial" panose="020B0604020202020204" pitchFamily="34" charset="0"/>
                        </a:rPr>
                        <a:t>Identifies inconsistencies</a:t>
                      </a:r>
                      <a:endParaRPr lang="en-US" sz="1200" dirty="0">
                        <a:solidFill>
                          <a:schemeClr val="tx1"/>
                        </a:solidFill>
                        <a:latin typeface="+mn-lt"/>
                        <a:cs typeface="Arial" panose="020B0604020202020204" pitchFamily="34" charset="0"/>
                      </a:endParaRPr>
                    </a:p>
                  </a:txBody>
                  <a:tcPr/>
                </a:tc>
                <a:tc>
                  <a:txBody>
                    <a:bodyPr/>
                    <a:lstStyle/>
                    <a:p>
                      <a:r>
                        <a:rPr lang="en-US" sz="1200" b="0" dirty="0">
                          <a:latin typeface="+mn-lt"/>
                          <a:cs typeface="Arial" panose="020B0604020202020204" pitchFamily="34" charset="0"/>
                        </a:rPr>
                        <a:t>NA</a:t>
                      </a:r>
                    </a:p>
                  </a:txBody>
                  <a:tcPr/>
                </a:tc>
                <a:extLst>
                  <a:ext uri="{0D108BD9-81ED-4DB2-BD59-A6C34878D82A}">
                    <a16:rowId xmlns:a16="http://schemas.microsoft.com/office/drawing/2014/main" val="10003"/>
                  </a:ext>
                </a:extLst>
              </a:tr>
              <a:tr h="125730">
                <a:tc>
                  <a:txBody>
                    <a:bodyPr/>
                    <a:lstStyle/>
                    <a:p>
                      <a:r>
                        <a:rPr lang="en-US" sz="1200" b="1" dirty="0">
                          <a:solidFill>
                            <a:schemeClr val="tx1"/>
                          </a:solidFill>
                          <a:latin typeface="+mn-lt"/>
                          <a:cs typeface="Arial" panose="020B0604020202020204" pitchFamily="34" charset="0"/>
                        </a:rPr>
                        <a:t>Testable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Switch paragraphs in documents and see if the model detects the inconsistency.</a:t>
                      </a:r>
                      <a:endParaRPr lang="en-US" sz="1200" strike="sng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22</a:t>
                      </a:r>
                    </a:p>
                  </a:txBody>
                  <a:tcPr/>
                </a:tc>
                <a:extLst>
                  <a:ext uri="{0D108BD9-81ED-4DB2-BD59-A6C34878D82A}">
                    <a16:rowId xmlns:a16="http://schemas.microsoft.com/office/drawing/2014/main" val="10007"/>
                  </a:ext>
                </a:extLst>
              </a:tr>
              <a:tr h="0">
                <a:tc>
                  <a:txBody>
                    <a:bodyPr/>
                    <a:lstStyle/>
                    <a:p>
                      <a:r>
                        <a:rPr lang="en-US" sz="1200" b="1" dirty="0">
                          <a:solidFill>
                            <a:schemeClr val="tx1"/>
                          </a:solidFill>
                          <a:latin typeface="+mn-lt"/>
                          <a:cs typeface="Arial" panose="020B0604020202020204" pitchFamily="34" charset="0"/>
                        </a:rPr>
                        <a:t>Hypothesis 3</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A transformer-based model can accurately determine incompleteness of municipal laws.</a:t>
                      </a:r>
                      <a:endParaRPr lang="en-US" sz="1200" strike="sng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15</a:t>
                      </a:r>
                    </a:p>
                  </a:txBody>
                  <a:tcPr/>
                </a:tc>
                <a:extLst>
                  <a:ext uri="{0D108BD9-81ED-4DB2-BD59-A6C34878D82A}">
                    <a16:rowId xmlns:a16="http://schemas.microsoft.com/office/drawing/2014/main" val="1096071760"/>
                  </a:ext>
                </a:extLst>
              </a:tr>
              <a:tr h="209550">
                <a:tc>
                  <a:txBody>
                    <a:bodyPr/>
                    <a:lstStyle/>
                    <a:p>
                      <a:r>
                        <a:rPr lang="en-US" sz="1200" b="1" dirty="0">
                          <a:solidFill>
                            <a:schemeClr val="tx1"/>
                          </a:solidFill>
                          <a:latin typeface="+mn-lt"/>
                          <a:cs typeface="Arial" panose="020B0604020202020204" pitchFamily="34" charset="0"/>
                        </a:rPr>
                        <a:t>Independent Variables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Words, sentences, paragraphs in municipal laws that have been checked for incompleteness by lawyers and compilers.</a:t>
                      </a:r>
                      <a:endParaRPr lang="en-US" sz="1200" dirty="0">
                        <a:solidFill>
                          <a:schemeClr val="tx1"/>
                        </a:solidFill>
                        <a:latin typeface="+mn-lt"/>
                        <a:cs typeface="Arial" panose="020B06040202020202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1343236813"/>
                  </a:ext>
                </a:extLst>
              </a:tr>
              <a:tr h="209550">
                <a:tc>
                  <a:txBody>
                    <a:bodyPr/>
                    <a:lstStyle/>
                    <a:p>
                      <a:r>
                        <a:rPr lang="en-US" sz="1200" b="1" baseline="0" dirty="0">
                          <a:solidFill>
                            <a:schemeClr val="tx1"/>
                          </a:solidFill>
                          <a:latin typeface="+mn-lt"/>
                          <a:cs typeface="Arial" panose="020B0604020202020204" pitchFamily="34" charset="0"/>
                        </a:rPr>
                        <a:t>Dependent Variable</a:t>
                      </a:r>
                      <a:endParaRPr lang="en-US" sz="1200" b="1" dirty="0">
                        <a:solidFill>
                          <a:schemeClr val="tx1"/>
                        </a:solidFill>
                        <a:latin typeface="+mn-lt"/>
                        <a:cs typeface="Arial" panose="020B0604020202020204" pitchFamily="34" charset="0"/>
                      </a:endParaRPr>
                    </a:p>
                  </a:txBody>
                  <a:tcPr/>
                </a:tc>
                <a:tc>
                  <a:txBody>
                    <a:bodyPr/>
                    <a:lstStyle/>
                    <a:p>
                      <a:r>
                        <a:rPr lang="en-US" sz="1200" kern="1200" dirty="0">
                          <a:solidFill>
                            <a:schemeClr val="tx1"/>
                          </a:solidFill>
                          <a:effectLst/>
                          <a:latin typeface="+mn-lt"/>
                          <a:ea typeface="+mn-ea"/>
                          <a:cs typeface="Arial" panose="020B0604020202020204" pitchFamily="34" charset="0"/>
                        </a:rPr>
                        <a:t>Identifies incompleteness</a:t>
                      </a:r>
                      <a:endParaRPr lang="en-US" sz="1200" dirty="0">
                        <a:solidFill>
                          <a:schemeClr val="tx1"/>
                        </a:solidFill>
                        <a:latin typeface="+mn-lt"/>
                        <a:cs typeface="Arial" panose="020B0604020202020204" pitchFamily="34" charset="0"/>
                      </a:endParaRPr>
                    </a:p>
                  </a:txBody>
                  <a:tcPr/>
                </a:tc>
                <a:tc>
                  <a:txBody>
                    <a:bodyPr/>
                    <a:lstStyle/>
                    <a:p>
                      <a:r>
                        <a:rPr lang="en-US" sz="1200" b="0" dirty="0">
                          <a:latin typeface="+mn-lt"/>
                          <a:cs typeface="Arial" panose="020B0604020202020204" pitchFamily="34" charset="0"/>
                        </a:rPr>
                        <a:t>NA</a:t>
                      </a:r>
                    </a:p>
                  </a:txBody>
                  <a:tcPr/>
                </a:tc>
                <a:extLst>
                  <a:ext uri="{0D108BD9-81ED-4DB2-BD59-A6C34878D82A}">
                    <a16:rowId xmlns:a16="http://schemas.microsoft.com/office/drawing/2014/main" val="3560585428"/>
                  </a:ext>
                </a:extLst>
              </a:tr>
              <a:tr h="209550">
                <a:tc>
                  <a:txBody>
                    <a:bodyPr/>
                    <a:lstStyle/>
                    <a:p>
                      <a:r>
                        <a:rPr lang="en-US" sz="1200" b="1" dirty="0">
                          <a:solidFill>
                            <a:schemeClr val="tx1"/>
                          </a:solidFill>
                          <a:latin typeface="+mn-lt"/>
                          <a:cs typeface="Arial" panose="020B0604020202020204" pitchFamily="34" charset="0"/>
                        </a:rPr>
                        <a:t>Testable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Remove paragraphs and see if the model detects the incompleteness.</a:t>
                      </a:r>
                      <a:endParaRPr lang="en-US" sz="1200" strike="sng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22</a:t>
                      </a:r>
                    </a:p>
                  </a:txBody>
                  <a:tcPr/>
                </a:tc>
                <a:extLst>
                  <a:ext uri="{0D108BD9-81ED-4DB2-BD59-A6C34878D82A}">
                    <a16:rowId xmlns:a16="http://schemas.microsoft.com/office/drawing/2014/main" val="3028355428"/>
                  </a:ext>
                </a:extLst>
              </a:tr>
            </a:tbl>
          </a:graphicData>
        </a:graphic>
      </p:graphicFrame>
      <p:sp>
        <p:nvSpPr>
          <p:cNvPr id="5" name="Title 2">
            <a:extLst>
              <a:ext uri="{FF2B5EF4-FFF2-40B4-BE49-F238E27FC236}">
                <a16:creationId xmlns:a16="http://schemas.microsoft.com/office/drawing/2014/main" id="{93CFF7CA-B4E9-9747-8737-F9518DA2EFAA}"/>
              </a:ext>
            </a:extLst>
          </p:cNvPr>
          <p:cNvSpPr txBox="1">
            <a:spLocks/>
          </p:cNvSpPr>
          <p:nvPr/>
        </p:nvSpPr>
        <p:spPr>
          <a:xfrm>
            <a:off x="131446" y="0"/>
            <a:ext cx="7756263" cy="621690"/>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r>
              <a:rPr lang="en-US" sz="1400" dirty="0"/>
              <a:t>Research Hypotheses</a:t>
            </a:r>
          </a:p>
        </p:txBody>
      </p:sp>
    </p:spTree>
    <p:extLst>
      <p:ext uri="{BB962C8B-B14F-4D97-AF65-F5344CB8AC3E}">
        <p14:creationId xmlns:p14="http://schemas.microsoft.com/office/powerpoint/2010/main" val="1497050345"/>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7208</TotalTime>
  <Words>3276</Words>
  <Application>Microsoft Office PowerPoint</Application>
  <PresentationFormat>On-screen Show (4:3)</PresentationFormat>
  <Paragraphs>474</Paragraphs>
  <Slides>20</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20</vt:i4>
      </vt:variant>
    </vt:vector>
  </HeadingPairs>
  <TitlesOfParts>
    <vt:vector size="25" baseType="lpstr">
      <vt:lpstr>Arial</vt:lpstr>
      <vt:lpstr>Calibri</vt:lpstr>
      <vt:lpstr>Circular-Bold</vt:lpstr>
      <vt:lpstr>Custom Design</vt:lpstr>
      <vt:lpstr>1_Custom Design</vt:lpstr>
      <vt:lpstr>Using Transformers to Check a Document for Completeness and Consistency</vt:lpstr>
      <vt:lpstr>Glossary of Terms</vt:lpstr>
      <vt:lpstr>Acronyms</vt:lpstr>
      <vt:lpstr>Scope of Work (SOW)</vt:lpstr>
      <vt:lpstr>Problem Statement</vt:lpstr>
      <vt:lpstr>PowerPoint Presentation</vt:lpstr>
      <vt:lpstr>PowerPoint Presentation</vt:lpstr>
      <vt:lpstr>PowerPoint Presentation</vt:lpstr>
      <vt:lpstr>PowerPoint Presentation</vt:lpstr>
      <vt:lpstr>PowerPoint Presentation</vt:lpstr>
      <vt:lpstr>Annotated Bibliography (1 of 5)</vt:lpstr>
      <vt:lpstr>Annotated Bibliography (2 of 5)</vt:lpstr>
      <vt:lpstr>Annotated Bibliography (3 of 5)</vt:lpstr>
      <vt:lpstr>Annotated Bibliography (4 of 5)</vt:lpstr>
      <vt:lpstr>Annotated Bibliography (5 of 5)</vt:lpstr>
      <vt:lpstr>Data Sources List</vt:lpstr>
      <vt:lpstr>Data Source Example</vt:lpstr>
      <vt:lpstr>Data Source Example</vt:lpstr>
      <vt:lpstr>Appendix</vt:lpstr>
      <vt:lpstr>APA Guidelines(*)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Alsarhan, Hamza</dc:creator>
  <cp:keywords/>
  <dc:description/>
  <cp:lastModifiedBy>Michael</cp:lastModifiedBy>
  <cp:revision>259</cp:revision>
  <dcterms:created xsi:type="dcterms:W3CDTF">2020-01-15T21:27:56Z</dcterms:created>
  <dcterms:modified xsi:type="dcterms:W3CDTF">2024-11-25T01:19:03Z</dcterms:modified>
  <cp:category/>
</cp:coreProperties>
</file>