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 id="2147483694" r:id="rId2"/>
  </p:sldMasterIdLst>
  <p:notesMasterIdLst>
    <p:notesMasterId r:id="rId21"/>
  </p:notesMasterIdLst>
  <p:sldIdLst>
    <p:sldId id="659" r:id="rId3"/>
    <p:sldId id="660" r:id="rId4"/>
    <p:sldId id="661" r:id="rId5"/>
    <p:sldId id="654" r:id="rId6"/>
    <p:sldId id="499" r:id="rId7"/>
    <p:sldId id="498" r:id="rId8"/>
    <p:sldId id="647" r:id="rId9"/>
    <p:sldId id="655" r:id="rId10"/>
    <p:sldId id="651" r:id="rId11"/>
    <p:sldId id="650" r:id="rId12"/>
    <p:sldId id="652" r:id="rId13"/>
    <p:sldId id="649" r:id="rId14"/>
    <p:sldId id="653" r:id="rId15"/>
    <p:sldId id="657" r:id="rId16"/>
    <p:sldId id="658" r:id="rId17"/>
    <p:sldId id="662" r:id="rId18"/>
    <p:sldId id="643" r:id="rId19"/>
    <p:sldId id="642"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4C22"/>
    <a:srgbClr val="FFC000"/>
    <a:srgbClr val="505046"/>
    <a:srgbClr val="B22600"/>
    <a:srgbClr val="70AD47"/>
    <a:srgbClr val="4472C4"/>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59"/>
    <p:restoredTop sz="94668"/>
  </p:normalViewPr>
  <p:slideViewPr>
    <p:cSldViewPr snapToGrid="0" snapToObjects="1">
      <p:cViewPr varScale="1">
        <p:scale>
          <a:sx n="111" d="100"/>
          <a:sy n="111" d="100"/>
        </p:scale>
        <p:origin x="1860" y="9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CF2B60-A650-A240-9969-3833CC7E6942}" type="datetimeFigureOut">
              <a:rPr lang="en-US" smtClean="0"/>
              <a:t>10/29/2024</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EB8F1-786E-1E4C-8521-6592BFBA63DE}" type="slidenum">
              <a:rPr lang="en-US" smtClean="0"/>
              <a:t>‹#›</a:t>
            </a:fld>
            <a:endParaRPr lang="en-US" dirty="0"/>
          </a:p>
        </p:txBody>
      </p:sp>
    </p:spTree>
    <p:extLst>
      <p:ext uri="{BB962C8B-B14F-4D97-AF65-F5344CB8AC3E}">
        <p14:creationId xmlns:p14="http://schemas.microsoft.com/office/powerpoint/2010/main" val="2452586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photos-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360379" y="601091"/>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9" name="Subtitle 2"/>
          <p:cNvSpPr>
            <a:spLocks noGrp="1"/>
          </p:cNvSpPr>
          <p:nvPr>
            <p:ph type="subTitle" idx="1" hasCustomPrompt="1"/>
          </p:nvPr>
        </p:nvSpPr>
        <p:spPr>
          <a:xfrm>
            <a:off x="360379"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Tree>
    <p:extLst>
      <p:ext uri="{BB962C8B-B14F-4D97-AF65-F5344CB8AC3E}">
        <p14:creationId xmlns:p14="http://schemas.microsoft.com/office/powerpoint/2010/main" val="2948828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photos-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360379" y="601091"/>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9" name="Subtitle 2"/>
          <p:cNvSpPr>
            <a:spLocks noGrp="1"/>
          </p:cNvSpPr>
          <p:nvPr>
            <p:ph type="subTitle" idx="1" hasCustomPrompt="1"/>
          </p:nvPr>
        </p:nvSpPr>
        <p:spPr>
          <a:xfrm>
            <a:off x="360379"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Tree>
    <p:extLst>
      <p:ext uri="{BB962C8B-B14F-4D97-AF65-F5344CB8AC3E}">
        <p14:creationId xmlns:p14="http://schemas.microsoft.com/office/powerpoint/2010/main" val="1649556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699248" y="1264358"/>
            <a:ext cx="7745505" cy="4007555"/>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8" name="Title 10"/>
          <p:cNvSpPr>
            <a:spLocks noGrp="1"/>
          </p:cNvSpPr>
          <p:nvPr>
            <p:ph type="title"/>
          </p:nvPr>
        </p:nvSpPr>
        <p:spPr>
          <a:xfrm>
            <a:off x="688490" y="366958"/>
            <a:ext cx="7756263" cy="739355"/>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2064273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690041"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Master title style</a:t>
            </a:r>
          </a:p>
        </p:txBody>
      </p:sp>
      <p:sp>
        <p:nvSpPr>
          <p:cNvPr id="9" name="Text Placeholder 2"/>
          <p:cNvSpPr>
            <a:spLocks noGrp="1"/>
          </p:cNvSpPr>
          <p:nvPr>
            <p:ph type="body" idx="1"/>
          </p:nvPr>
        </p:nvSpPr>
        <p:spPr>
          <a:xfrm>
            <a:off x="699248" y="3324433"/>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28425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11"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2"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3645936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6"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7" name="Text Placeholder 2"/>
          <p:cNvSpPr>
            <a:spLocks noGrp="1"/>
          </p:cNvSpPr>
          <p:nvPr>
            <p:ph type="body" idx="1"/>
          </p:nvPr>
        </p:nvSpPr>
        <p:spPr>
          <a:xfrm>
            <a:off x="688491"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3"/>
          <p:cNvSpPr>
            <a:spLocks noGrp="1"/>
          </p:cNvSpPr>
          <p:nvPr>
            <p:ph sz="half" idx="2"/>
          </p:nvPr>
        </p:nvSpPr>
        <p:spPr>
          <a:xfrm>
            <a:off x="688489"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9" name="Text Placeholder 4"/>
          <p:cNvSpPr>
            <a:spLocks noGrp="1"/>
          </p:cNvSpPr>
          <p:nvPr>
            <p:ph type="body" sz="quarter" idx="3"/>
          </p:nvPr>
        </p:nvSpPr>
        <p:spPr>
          <a:xfrm>
            <a:off x="4785879"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3675812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p:nvPr>
        </p:nvSpPr>
        <p:spPr>
          <a:xfrm>
            <a:off x="692003" y="559401"/>
            <a:ext cx="3580882"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6" name="Text Placeholder 3"/>
          <p:cNvSpPr>
            <a:spLocks noGrp="1"/>
          </p:cNvSpPr>
          <p:nvPr>
            <p:ph type="body" sz="half" idx="2"/>
          </p:nvPr>
        </p:nvSpPr>
        <p:spPr>
          <a:xfrm>
            <a:off x="4889813"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04888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8" name="Picture Placeholder 2"/>
          <p:cNvSpPr>
            <a:spLocks noGrp="1"/>
          </p:cNvSpPr>
          <p:nvPr>
            <p:ph type="pic" idx="1"/>
          </p:nvPr>
        </p:nvSpPr>
        <p:spPr>
          <a:xfrm rot="344365">
            <a:off x="773476" y="536674"/>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9" name="Text Placeholder 3"/>
          <p:cNvSpPr>
            <a:spLocks noGrp="1"/>
          </p:cNvSpPr>
          <p:nvPr>
            <p:ph type="body" sz="half" idx="2"/>
          </p:nvPr>
        </p:nvSpPr>
        <p:spPr>
          <a:xfrm>
            <a:off x="688490"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18096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descr="PPT-General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104842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with Custom Photo">
    <p:spTree>
      <p:nvGrpSpPr>
        <p:cNvPr id="1" name=""/>
        <p:cNvGrpSpPr/>
        <p:nvPr/>
      </p:nvGrpSpPr>
      <p:grpSpPr>
        <a:xfrm>
          <a:off x="0" y="0"/>
          <a:ext cx="0" cy="0"/>
          <a:chOff x="0" y="0"/>
          <a:chExt cx="0" cy="0"/>
        </a:xfrm>
      </p:grpSpPr>
      <p:pic>
        <p:nvPicPr>
          <p:cNvPr id="7" name="Picture 6" descr="bgblueonephot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Subtitle 2"/>
          <p:cNvSpPr>
            <a:spLocks noGrp="1"/>
          </p:cNvSpPr>
          <p:nvPr>
            <p:ph type="subTitle" idx="1" hasCustomPrompt="1"/>
          </p:nvPr>
        </p:nvSpPr>
        <p:spPr>
          <a:xfrm>
            <a:off x="360378" y="3137687"/>
            <a:ext cx="3658798"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9" name="Title 1"/>
          <p:cNvSpPr>
            <a:spLocks noGrp="1"/>
          </p:cNvSpPr>
          <p:nvPr>
            <p:ph type="ctrTitle" hasCustomPrompt="1"/>
          </p:nvPr>
        </p:nvSpPr>
        <p:spPr>
          <a:xfrm>
            <a:off x="360379" y="601091"/>
            <a:ext cx="4480563"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Picture Placeholder 8"/>
          <p:cNvSpPr>
            <a:spLocks noGrp="1" noChangeAspect="1"/>
          </p:cNvSpPr>
          <p:nvPr>
            <p:ph type="pic" sz="quarter" idx="10" hasCustomPrompt="1"/>
          </p:nvPr>
        </p:nvSpPr>
        <p:spPr>
          <a:xfrm>
            <a:off x="1954870" y="0"/>
            <a:ext cx="7201580"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r>
              <a:rPr lang="en-US" dirty="0"/>
              <a:t>Drag picture to placeholder </a:t>
            </a:r>
            <a:br>
              <a:rPr lang="en-US" dirty="0"/>
            </a:br>
            <a:r>
              <a:rPr lang="en-US" dirty="0"/>
              <a:t>or click icon to add</a:t>
            </a:r>
          </a:p>
        </p:txBody>
      </p:sp>
    </p:spTree>
    <p:extLst>
      <p:ext uri="{BB962C8B-B14F-4D97-AF65-F5344CB8AC3E}">
        <p14:creationId xmlns:p14="http://schemas.microsoft.com/office/powerpoint/2010/main" val="2549265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699248" y="1861441"/>
            <a:ext cx="7745505" cy="3170264"/>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8" name="Title 10"/>
          <p:cNvSpPr>
            <a:spLocks noGrp="1"/>
          </p:cNvSpPr>
          <p:nvPr>
            <p:ph type="title"/>
          </p:nvPr>
        </p:nvSpPr>
        <p:spPr>
          <a:xfrm>
            <a:off x="688490" y="570156"/>
            <a:ext cx="7756263" cy="1054250"/>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786147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690041"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Master title style</a:t>
            </a:r>
          </a:p>
        </p:txBody>
      </p:sp>
      <p:sp>
        <p:nvSpPr>
          <p:cNvPr id="9" name="Text Placeholder 2"/>
          <p:cNvSpPr>
            <a:spLocks noGrp="1"/>
          </p:cNvSpPr>
          <p:nvPr>
            <p:ph type="body" idx="1"/>
          </p:nvPr>
        </p:nvSpPr>
        <p:spPr>
          <a:xfrm>
            <a:off x="699248" y="3324433"/>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54003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11"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2"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3423993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6"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7" name="Text Placeholder 2"/>
          <p:cNvSpPr>
            <a:spLocks noGrp="1"/>
          </p:cNvSpPr>
          <p:nvPr>
            <p:ph type="body" idx="1"/>
          </p:nvPr>
        </p:nvSpPr>
        <p:spPr>
          <a:xfrm>
            <a:off x="688491"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3"/>
          <p:cNvSpPr>
            <a:spLocks noGrp="1"/>
          </p:cNvSpPr>
          <p:nvPr>
            <p:ph sz="half" idx="2"/>
          </p:nvPr>
        </p:nvSpPr>
        <p:spPr>
          <a:xfrm>
            <a:off x="688489"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9" name="Text Placeholder 4"/>
          <p:cNvSpPr>
            <a:spLocks noGrp="1"/>
          </p:cNvSpPr>
          <p:nvPr>
            <p:ph type="body" sz="quarter" idx="3"/>
          </p:nvPr>
        </p:nvSpPr>
        <p:spPr>
          <a:xfrm>
            <a:off x="4785879"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949256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p:nvPr>
        </p:nvSpPr>
        <p:spPr>
          <a:xfrm>
            <a:off x="692003" y="559401"/>
            <a:ext cx="3580882"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6" name="Text Placeholder 3"/>
          <p:cNvSpPr>
            <a:spLocks noGrp="1"/>
          </p:cNvSpPr>
          <p:nvPr>
            <p:ph type="body" sz="half" idx="2"/>
          </p:nvPr>
        </p:nvSpPr>
        <p:spPr>
          <a:xfrm>
            <a:off x="4889813"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59519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8" name="Picture Placeholder 2"/>
          <p:cNvSpPr>
            <a:spLocks noGrp="1"/>
          </p:cNvSpPr>
          <p:nvPr>
            <p:ph type="pic" idx="1"/>
          </p:nvPr>
        </p:nvSpPr>
        <p:spPr>
          <a:xfrm rot="344365">
            <a:off x="773476" y="536674"/>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9" name="Text Placeholder 3"/>
          <p:cNvSpPr>
            <a:spLocks noGrp="1"/>
          </p:cNvSpPr>
          <p:nvPr>
            <p:ph type="body" sz="half" idx="2"/>
          </p:nvPr>
        </p:nvSpPr>
        <p:spPr>
          <a:xfrm>
            <a:off x="688490"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4766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descr="PPT-General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106529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Custom Photo">
    <p:spTree>
      <p:nvGrpSpPr>
        <p:cNvPr id="1" name=""/>
        <p:cNvGrpSpPr/>
        <p:nvPr/>
      </p:nvGrpSpPr>
      <p:grpSpPr>
        <a:xfrm>
          <a:off x="0" y="0"/>
          <a:ext cx="0" cy="0"/>
          <a:chOff x="0" y="0"/>
          <a:chExt cx="0" cy="0"/>
        </a:xfrm>
      </p:grpSpPr>
      <p:pic>
        <p:nvPicPr>
          <p:cNvPr id="7" name="Picture 6" descr="bgblueonephot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Subtitle 2"/>
          <p:cNvSpPr>
            <a:spLocks noGrp="1"/>
          </p:cNvSpPr>
          <p:nvPr>
            <p:ph type="subTitle" idx="1" hasCustomPrompt="1"/>
          </p:nvPr>
        </p:nvSpPr>
        <p:spPr>
          <a:xfrm>
            <a:off x="360378" y="3137687"/>
            <a:ext cx="3658798"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9" name="Title 1"/>
          <p:cNvSpPr>
            <a:spLocks noGrp="1"/>
          </p:cNvSpPr>
          <p:nvPr>
            <p:ph type="ctrTitle" hasCustomPrompt="1"/>
          </p:nvPr>
        </p:nvSpPr>
        <p:spPr>
          <a:xfrm>
            <a:off x="360379" y="601091"/>
            <a:ext cx="4480563"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Picture Placeholder 8"/>
          <p:cNvSpPr>
            <a:spLocks noGrp="1" noChangeAspect="1"/>
          </p:cNvSpPr>
          <p:nvPr>
            <p:ph type="pic" sz="quarter" idx="10" hasCustomPrompt="1"/>
          </p:nvPr>
        </p:nvSpPr>
        <p:spPr>
          <a:xfrm>
            <a:off x="1954870" y="0"/>
            <a:ext cx="7201580"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r>
              <a:rPr lang="en-US" dirty="0"/>
              <a:t>Drag picture to placeholder </a:t>
            </a:r>
            <a:br>
              <a:rPr lang="en-US" dirty="0"/>
            </a:br>
            <a:r>
              <a:rPr lang="en-US" dirty="0"/>
              <a:t>or click icon to add</a:t>
            </a:r>
          </a:p>
        </p:txBody>
      </p:sp>
    </p:spTree>
    <p:extLst>
      <p:ext uri="{BB962C8B-B14F-4D97-AF65-F5344CB8AC3E}">
        <p14:creationId xmlns:p14="http://schemas.microsoft.com/office/powerpoint/2010/main" val="891787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jpe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1.jp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6307993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1.jp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4949645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code360.com/TR1485" TargetMode="External"/><Relationship Id="rId2" Type="http://schemas.openxmlformats.org/officeDocument/2006/relationships/hyperlink" Target="https://ecode360.com/EA3052"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code360.com/EA3052"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code360.com/TR1485"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llis.nasa.gov/llis_lib/pdf/1009464main1_0641-mr.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186623" y="2197355"/>
            <a:ext cx="5320839" cy="1200230"/>
          </a:xfrm>
        </p:spPr>
        <p:txBody>
          <a:bodyPr>
            <a:noAutofit/>
          </a:bodyPr>
          <a:lstStyle/>
          <a:p>
            <a:pPr eaLnBrk="1" hangingPunct="1"/>
            <a:r>
              <a:rPr lang="en-US" sz="3200" dirty="0">
                <a:latin typeface="Arial" charset="0"/>
                <a:ea typeface="ＭＳ Ｐゴシック" charset="0"/>
              </a:rPr>
              <a:t>Using Transformers to Check a Document for Completeness and Consistency</a:t>
            </a:r>
          </a:p>
        </p:txBody>
      </p:sp>
      <p:sp>
        <p:nvSpPr>
          <p:cNvPr id="15362" name="Rectangle 3"/>
          <p:cNvSpPr>
            <a:spLocks noGrp="1" noChangeArrowheads="1"/>
          </p:cNvSpPr>
          <p:nvPr>
            <p:ph type="subTitle" idx="1"/>
          </p:nvPr>
        </p:nvSpPr>
        <p:spPr>
          <a:xfrm>
            <a:off x="186621" y="3732729"/>
            <a:ext cx="4058106" cy="1752600"/>
          </a:xfrm>
        </p:spPr>
        <p:txBody>
          <a:bodyPr/>
          <a:lstStyle/>
          <a:p>
            <a:pPr eaLnBrk="1" hangingPunct="1"/>
            <a:r>
              <a:rPr lang="en-US" sz="2400" dirty="0">
                <a:latin typeface="Arial" charset="0"/>
                <a:ea typeface="ＭＳ Ｐゴシック" charset="0"/>
              </a:rPr>
              <a:t>Michael </a:t>
            </a:r>
            <a:r>
              <a:rPr lang="en-US" sz="2400">
                <a:latin typeface="Arial" charset="0"/>
                <a:ea typeface="ＭＳ Ｐゴシック" charset="0"/>
              </a:rPr>
              <a:t>Wacey</a:t>
            </a:r>
            <a:endParaRPr lang="en-US" sz="2400" dirty="0">
              <a:latin typeface="Arial" charset="0"/>
              <a:ea typeface="ＭＳ Ｐゴシック" charset="0"/>
            </a:endParaRPr>
          </a:p>
        </p:txBody>
      </p:sp>
      <p:sp>
        <p:nvSpPr>
          <p:cNvPr id="15365" name="Slide Number Placeholder 1"/>
          <p:cNvSpPr>
            <a:spLocks noGrp="1"/>
          </p:cNvSpPr>
          <p:nvPr>
            <p:ph type="sldNum" sz="quarter" idx="4294967295"/>
          </p:nvPr>
        </p:nvSpPr>
        <p:spPr>
          <a:xfrm>
            <a:off x="7010400" y="6356354"/>
            <a:ext cx="21336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BD932FA0-379F-A34C-A330-38314102EBC0}" type="slidenum">
              <a:rPr lang="en-US" sz="1400">
                <a:solidFill>
                  <a:prstClr val="black"/>
                </a:solidFill>
              </a:rPr>
              <a:pPr/>
              <a:t>1</a:t>
            </a:fld>
            <a:endParaRPr lang="en-US" sz="1400" dirty="0">
              <a:solidFill>
                <a:prstClr val="black"/>
              </a:solidFill>
            </a:endParaRPr>
          </a:p>
        </p:txBody>
      </p:sp>
    </p:spTree>
    <p:extLst>
      <p:ext uri="{BB962C8B-B14F-4D97-AF65-F5344CB8AC3E}">
        <p14:creationId xmlns:p14="http://schemas.microsoft.com/office/powerpoint/2010/main" val="782424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645795"/>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Gemelli, A., Biswas, S., </a:t>
                      </a:r>
                      <a:r>
                        <a:rPr lang="en-US" sz="1200" kern="1200" dirty="0" err="1">
                          <a:solidFill>
                            <a:schemeClr val="tx1"/>
                          </a:solidFill>
                          <a:effectLst/>
                          <a:latin typeface="+mn-lt"/>
                          <a:ea typeface="+mn-ea"/>
                          <a:cs typeface="Arial" panose="020B0604020202020204" pitchFamily="34" charset="0"/>
                        </a:rPr>
                        <a:t>Civitelli</a:t>
                      </a:r>
                      <a:r>
                        <a:rPr lang="en-US" sz="1200" kern="1200" dirty="0">
                          <a:solidFill>
                            <a:schemeClr val="tx1"/>
                          </a:solidFill>
                          <a:effectLst/>
                          <a:latin typeface="+mn-lt"/>
                          <a:ea typeface="+mn-ea"/>
                          <a:cs typeface="Arial" panose="020B0604020202020204" pitchFamily="34" charset="0"/>
                        </a:rPr>
                        <a:t>, E., </a:t>
                      </a:r>
                      <a:r>
                        <a:rPr lang="en-US" sz="1200" kern="1200" dirty="0" err="1">
                          <a:solidFill>
                            <a:schemeClr val="tx1"/>
                          </a:solidFill>
                          <a:effectLst/>
                          <a:latin typeface="+mn-lt"/>
                          <a:ea typeface="+mn-ea"/>
                          <a:cs typeface="Arial" panose="020B0604020202020204" pitchFamily="34" charset="0"/>
                        </a:rPr>
                        <a:t>Lladós</a:t>
                      </a:r>
                      <a:r>
                        <a:rPr lang="en-US" sz="1200" kern="1200" dirty="0">
                          <a:solidFill>
                            <a:schemeClr val="tx1"/>
                          </a:solidFill>
                          <a:effectLst/>
                          <a:latin typeface="+mn-lt"/>
                          <a:ea typeface="+mn-ea"/>
                          <a:cs typeface="Arial" panose="020B0604020202020204" pitchFamily="34" charset="0"/>
                        </a:rPr>
                        <a:t>, J., &amp; </a:t>
                      </a:r>
                      <a:r>
                        <a:rPr lang="en-US" sz="1200" kern="1200" dirty="0" err="1">
                          <a:solidFill>
                            <a:schemeClr val="tx1"/>
                          </a:solidFill>
                          <a:effectLst/>
                          <a:latin typeface="+mn-lt"/>
                          <a:ea typeface="+mn-ea"/>
                          <a:cs typeface="Arial" panose="020B0604020202020204" pitchFamily="34" charset="0"/>
                        </a:rPr>
                        <a:t>Marinai</a:t>
                      </a:r>
                      <a:r>
                        <a:rPr lang="en-US" sz="1200" kern="1200" dirty="0">
                          <a:solidFill>
                            <a:schemeClr val="tx1"/>
                          </a:solidFill>
                          <a:effectLst/>
                          <a:latin typeface="+mn-lt"/>
                          <a:ea typeface="+mn-ea"/>
                          <a:cs typeface="Arial" panose="020B0604020202020204" pitchFamily="34" charset="0"/>
                        </a:rPr>
                        <a:t>, S. (2022). Doc2Graph: a Task Agnostic Document Understanding Framework based on Graph Neural Networks. (). Ithaca: Cornell University Library, arXiv.org. 10.48550/arxiv.2208.11168 Retrieved from Publicly Available Content Database https://www.proquest.com/docview/2706457673/abstract/</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Historically documents have been understood as they relate to specific tasks.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This article takes a structural approach to understanding documents using GNNs.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approach is applied to form and invoice understanding.</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9</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Graph Neural Networks (GNN)</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article compares the GNN approach to existing approaches.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have a good F1 on forms (0.82 vs 0.81) and a better F1 (0.37 vs 0.31) on invoices.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But they only need 6.2 x 10</a:t>
                      </a:r>
                      <a:r>
                        <a:rPr lang="en-US" sz="1200" kern="1200" baseline="30000" dirty="0">
                          <a:solidFill>
                            <a:schemeClr val="tx1"/>
                          </a:solidFill>
                          <a:effectLst/>
                          <a:latin typeface="+mn-lt"/>
                          <a:ea typeface="+mn-ea"/>
                          <a:cs typeface="Arial" panose="020B0604020202020204" pitchFamily="34" charset="0"/>
                        </a:rPr>
                        <a:t>6</a:t>
                      </a:r>
                      <a:r>
                        <a:rPr lang="en-US" sz="1200" kern="1200" dirty="0">
                          <a:solidFill>
                            <a:schemeClr val="tx1"/>
                          </a:solidFill>
                          <a:effectLst/>
                          <a:latin typeface="+mn-lt"/>
                          <a:ea typeface="+mn-ea"/>
                          <a:cs typeface="Arial" panose="020B0604020202020204" pitchFamily="34" charset="0"/>
                        </a:rPr>
                        <a:t> parameters vs 138 x 10</a:t>
                      </a:r>
                      <a:r>
                        <a:rPr lang="en-US" sz="1200" kern="1200" baseline="30000" dirty="0">
                          <a:solidFill>
                            <a:schemeClr val="tx1"/>
                          </a:solidFill>
                          <a:effectLst/>
                          <a:latin typeface="+mn-lt"/>
                          <a:ea typeface="+mn-ea"/>
                          <a:cs typeface="Arial" panose="020B0604020202020204" pitchFamily="34" charset="0"/>
                        </a:rPr>
                        <a:t>6</a:t>
                      </a:r>
                      <a:r>
                        <a:rPr lang="en-US" sz="1200" kern="1200" dirty="0">
                          <a:solidFill>
                            <a:schemeClr val="tx1"/>
                          </a:solidFill>
                          <a:effectLst/>
                          <a:latin typeface="+mn-lt"/>
                          <a:ea typeface="+mn-ea"/>
                          <a:cs typeface="Arial" panose="020B0604020202020204" pitchFamily="34" charset="0"/>
                        </a:rPr>
                        <a:t> parameters.</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9</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19</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13</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 had planned to use GNNs to process the documents, and this seems very related to that.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It provides me with a start on how to process documents into a form that can be used for consistency and completeness checks.</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17</a:t>
                      </a:r>
                    </a:p>
                    <a:p>
                      <a:pPr marL="0" algn="ctr" defTabSz="457200" rtl="0" eaLnBrk="1" latinLnBrk="0" hangingPunct="1"/>
                      <a:endParaRPr lang="en-US" sz="1200" b="0" kern="1200" dirty="0">
                        <a:solidFill>
                          <a:schemeClr val="dk1"/>
                        </a:solidFill>
                        <a:latin typeface="+mn-lt"/>
                        <a:ea typeface="+mn-ea"/>
                        <a:cs typeface="Arial" panose="020B0604020202020204" pitchFamily="34" charset="0"/>
                      </a:endParaRPr>
                    </a:p>
                    <a:p>
                      <a:pPr marL="0" algn="ctr" defTabSz="457200" rtl="0" eaLnBrk="1" latinLnBrk="0" hangingPunct="1"/>
                      <a:r>
                        <a:rPr lang="en-US" sz="1200" b="0" kern="1200" dirty="0">
                          <a:solidFill>
                            <a:schemeClr val="dk1"/>
                          </a:solidFill>
                          <a:latin typeface="+mn-lt"/>
                          <a:ea typeface="+mn-ea"/>
                          <a:cs typeface="Arial" panose="020B0604020202020204" pitchFamily="34" charset="0"/>
                        </a:rPr>
                        <a:t>23</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(2 of 5)</a:t>
            </a:r>
          </a:p>
        </p:txBody>
      </p:sp>
    </p:spTree>
    <p:extLst>
      <p:ext uri="{BB962C8B-B14F-4D97-AF65-F5344CB8AC3E}">
        <p14:creationId xmlns:p14="http://schemas.microsoft.com/office/powerpoint/2010/main" val="1676717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644898"/>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Yang, J., Yoon, S., Kim, B., &amp; Lee, H. (2024). FIZZ: Factual Inconsistency Detection by Zoom-in Summary and Zoom-out Document. </a:t>
                      </a:r>
                      <a:r>
                        <a:rPr lang="en-US" sz="1200" kern="1200" dirty="0" err="1">
                          <a:solidFill>
                            <a:schemeClr val="tx1"/>
                          </a:solidFill>
                          <a:effectLst/>
                          <a:latin typeface="+mn-lt"/>
                          <a:ea typeface="+mn-ea"/>
                          <a:cs typeface="Arial" panose="020B0604020202020204" pitchFamily="34" charset="0"/>
                        </a:rPr>
                        <a:t>arXiv</a:t>
                      </a:r>
                      <a:r>
                        <a:rPr lang="en-US" sz="1200" kern="1200" dirty="0">
                          <a:solidFill>
                            <a:schemeClr val="tx1"/>
                          </a:solidFill>
                          <a:effectLst/>
                          <a:latin typeface="+mn-lt"/>
                          <a:ea typeface="+mn-ea"/>
                          <a:cs typeface="Arial" panose="020B0604020202020204" pitchFamily="34" charset="0"/>
                        </a:rPr>
                        <a:t> (Cornell University), 10.48550/arxiv.2404.11184</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A new approach to check that the summary of a document is consistent with a document.</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Break the summary down into Atomic Facts.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Compare Atomic Facts to the original document.</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16</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Natural Language Inference (NLI)</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only looked at article and news domains, no results for other domains.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tool does not create the summaries.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Higher interpretability by breaking it down into Atomic Facts.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FIZZ performed with highest average accuracy (71.2) on two standard data sets (</a:t>
                      </a:r>
                      <a:r>
                        <a:rPr lang="en-US" sz="1200" kern="1200" dirty="0" err="1">
                          <a:solidFill>
                            <a:schemeClr val="tx1"/>
                          </a:solidFill>
                          <a:effectLst/>
                          <a:latin typeface="+mn-lt"/>
                          <a:ea typeface="+mn-ea"/>
                          <a:cs typeface="Arial" panose="020B0604020202020204" pitchFamily="34" charset="0"/>
                        </a:rPr>
                        <a:t>AggreFact-Cnn</a:t>
                      </a:r>
                      <a:r>
                        <a:rPr lang="en-US" sz="1200" kern="1200" dirty="0">
                          <a:solidFill>
                            <a:schemeClr val="tx1"/>
                          </a:solidFill>
                          <a:effectLst/>
                          <a:latin typeface="+mn-lt"/>
                          <a:ea typeface="+mn-ea"/>
                          <a:cs typeface="Arial" panose="020B0604020202020204" pitchFamily="34" charset="0"/>
                        </a:rPr>
                        <a:t>, </a:t>
                      </a:r>
                      <a:r>
                        <a:rPr lang="en-US" sz="1200" kern="1200" dirty="0" err="1">
                          <a:solidFill>
                            <a:schemeClr val="tx1"/>
                          </a:solidFill>
                          <a:effectLst/>
                          <a:latin typeface="+mn-lt"/>
                          <a:ea typeface="+mn-ea"/>
                          <a:cs typeface="Arial" panose="020B0604020202020204" pitchFamily="34" charset="0"/>
                        </a:rPr>
                        <a:t>AggreFact-XSum</a:t>
                      </a:r>
                      <a:r>
                        <a:rPr lang="en-US" sz="1200" kern="1200" dirty="0">
                          <a:solidFill>
                            <a:schemeClr val="tx1"/>
                          </a:solidFill>
                          <a:effectLst/>
                          <a:latin typeface="+mn-lt"/>
                          <a:ea typeface="+mn-ea"/>
                          <a:cs typeface="Arial" panose="020B0604020202020204" pitchFamily="34" charset="0"/>
                        </a:rPr>
                        <a:t>).</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13</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9</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14</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This will be useful to break a document down for analysis, into the Atomic Facts.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approach works well but is slow.</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15</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7</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(3 of 5)</a:t>
            </a:r>
          </a:p>
        </p:txBody>
      </p:sp>
    </p:spTree>
    <p:extLst>
      <p:ext uri="{BB962C8B-B14F-4D97-AF65-F5344CB8AC3E}">
        <p14:creationId xmlns:p14="http://schemas.microsoft.com/office/powerpoint/2010/main" val="1514820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827778"/>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err="1">
                          <a:solidFill>
                            <a:schemeClr val="tx1"/>
                          </a:solidFill>
                          <a:effectLst/>
                          <a:latin typeface="+mn-lt"/>
                          <a:ea typeface="+mn-ea"/>
                          <a:cs typeface="Arial" panose="020B0604020202020204" pitchFamily="34" charset="0"/>
                        </a:rPr>
                        <a:t>Aumiller</a:t>
                      </a:r>
                      <a:r>
                        <a:rPr lang="en-US" sz="1200" kern="1200" dirty="0">
                          <a:solidFill>
                            <a:schemeClr val="tx1"/>
                          </a:solidFill>
                          <a:effectLst/>
                          <a:latin typeface="+mn-lt"/>
                          <a:ea typeface="+mn-ea"/>
                          <a:cs typeface="Arial" panose="020B0604020202020204" pitchFamily="34" charset="0"/>
                        </a:rPr>
                        <a:t>, D., </a:t>
                      </a:r>
                      <a:r>
                        <a:rPr lang="en-US" sz="1200" kern="1200" dirty="0" err="1">
                          <a:solidFill>
                            <a:schemeClr val="tx1"/>
                          </a:solidFill>
                          <a:effectLst/>
                          <a:latin typeface="+mn-lt"/>
                          <a:ea typeface="+mn-ea"/>
                          <a:cs typeface="Arial" panose="020B0604020202020204" pitchFamily="34" charset="0"/>
                        </a:rPr>
                        <a:t>Almasian</a:t>
                      </a:r>
                      <a:r>
                        <a:rPr lang="en-US" sz="1200" kern="1200" dirty="0">
                          <a:solidFill>
                            <a:schemeClr val="tx1"/>
                          </a:solidFill>
                          <a:effectLst/>
                          <a:latin typeface="+mn-lt"/>
                          <a:ea typeface="+mn-ea"/>
                          <a:cs typeface="Arial" panose="020B0604020202020204" pitchFamily="34" charset="0"/>
                        </a:rPr>
                        <a:t>, S., Lackner, S., &amp; Gertz, M. (Jun 21, 2021). Structural text segmentation of legal documents. Paper presented at the 2–11. 10.1145/3462757.3466085</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use LLMs to process legal documents into a standard structure.</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Most previous work focused on sentences while this work focuses on paragraphs.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data they use is Terms of Service from over 70,000 web sites where they have extracted section headings to use as labels.</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12</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23</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Transformers using models from Hugging Face.</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show improvement in errors with their method over prior methods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Ensemble approaches performed better.</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For example, one prior method had an error rate (misclassification of a section) of 32.28 while the authors approach had an error rate of 12.95.</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4</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25</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This paper makes it clear that Transformers can be used to understand legal documents and their structure.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There are many references in this paper that will help me.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My expectation had been that paragraphs would be the right unit to work with and this confirms that.</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17</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11</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18</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(4 of 5)</a:t>
            </a:r>
          </a:p>
        </p:txBody>
      </p:sp>
    </p:spTree>
    <p:extLst>
      <p:ext uri="{BB962C8B-B14F-4D97-AF65-F5344CB8AC3E}">
        <p14:creationId xmlns:p14="http://schemas.microsoft.com/office/powerpoint/2010/main" val="2830673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extLst>
              <p:ext uri="{D42A27DB-BD31-4B8C-83A1-F6EECF244321}">
                <p14:modId xmlns:p14="http://schemas.microsoft.com/office/powerpoint/2010/main" val="3918589454"/>
              </p:ext>
            </p:extLst>
          </p:nvPr>
        </p:nvGraphicFramePr>
        <p:xfrm>
          <a:off x="173736" y="1461154"/>
          <a:ext cx="8796528" cy="3360817"/>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rgbClr val="FF0000"/>
                          </a:solidFill>
                          <a:latin typeface="+mn-lt"/>
                          <a:cs typeface="Arial" panose="020B0604020202020204" pitchFamily="34" charset="0"/>
                        </a:rPr>
                        <a:t>Carbonell, M., Riba, P., Villegas, M., </a:t>
                      </a:r>
                      <a:r>
                        <a:rPr lang="en-US" sz="1200" dirty="0" err="1">
                          <a:solidFill>
                            <a:srgbClr val="FF0000"/>
                          </a:solidFill>
                          <a:latin typeface="+mn-lt"/>
                          <a:cs typeface="Arial" panose="020B0604020202020204" pitchFamily="34" charset="0"/>
                        </a:rPr>
                        <a:t>Fornes</a:t>
                      </a:r>
                      <a:r>
                        <a:rPr lang="en-US" sz="1200" dirty="0">
                          <a:solidFill>
                            <a:srgbClr val="FF0000"/>
                          </a:solidFill>
                          <a:latin typeface="+mn-lt"/>
                          <a:cs typeface="Arial" panose="020B0604020202020204" pitchFamily="34" charset="0"/>
                        </a:rPr>
                        <a:t>, A., &amp; </a:t>
                      </a:r>
                      <a:r>
                        <a:rPr lang="en-US" sz="1200" dirty="0" err="1">
                          <a:solidFill>
                            <a:srgbClr val="FF0000"/>
                          </a:solidFill>
                          <a:latin typeface="+mn-lt"/>
                          <a:cs typeface="Arial" panose="020B0604020202020204" pitchFamily="34" charset="0"/>
                        </a:rPr>
                        <a:t>Llados</a:t>
                      </a:r>
                      <a:r>
                        <a:rPr lang="en-US" sz="1200" dirty="0">
                          <a:solidFill>
                            <a:srgbClr val="FF0000"/>
                          </a:solidFill>
                          <a:latin typeface="+mn-lt"/>
                          <a:cs typeface="Arial" panose="020B0604020202020204" pitchFamily="34" charset="0"/>
                        </a:rPr>
                        <a:t>, J. (Jan 10, 2021). Named Entity Recognition and Relation Extraction with Graph Neural Networks in Semi Structured Documents. Paper presented at the 9622–9627. 10.1109/ICPR48806.2021.9412669 https://ieeexplore.ieee.org/document/9412669</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dirty="0">
                          <a:solidFill>
                            <a:srgbClr val="FF0000"/>
                          </a:solidFill>
                          <a:latin typeface="+mn-lt"/>
                          <a:cs typeface="Arial" panose="020B0604020202020204" pitchFamily="34" charset="0"/>
                        </a:rPr>
                        <a:t>The task is to take a document, group words that relate to an entity, label the entities, and identify pair wise relationships between entities.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dirty="0">
                          <a:solidFill>
                            <a:srgbClr val="FF0000"/>
                          </a:solidFill>
                          <a:latin typeface="+mn-lt"/>
                          <a:cs typeface="Arial" panose="020B0604020202020204" pitchFamily="34" charset="0"/>
                        </a:rPr>
                        <a:t>They use a GNN to learn how to do these tasks.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dirty="0">
                          <a:solidFill>
                            <a:srgbClr val="FF0000"/>
                          </a:solidFill>
                          <a:latin typeface="+mn-lt"/>
                          <a:cs typeface="Arial" panose="020B0604020202020204" pitchFamily="34" charset="0"/>
                        </a:rPr>
                        <a:t>They use the FUNSD and IEHHR datasets.</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24</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dirty="0">
                          <a:solidFill>
                            <a:srgbClr val="FF0000"/>
                          </a:solidFill>
                          <a:latin typeface="+mn-lt"/>
                          <a:cs typeface="Arial" panose="020B0604020202020204" pitchFamily="34" charset="0"/>
                        </a:rPr>
                        <a:t>GNN, k-NN, GAT</a:t>
                      </a: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FF0000"/>
                          </a:solidFill>
                          <a:latin typeface="+mn-lt"/>
                          <a:cs typeface="Arial" panose="020B0604020202020204" pitchFamily="34" charset="0"/>
                        </a:rPr>
                        <a:t>They compare F1 scores for labeling and linking to previous work on the FUNSD data set and show an F1 of 0.64 on labeling and 0.39 on linking which is better for linking but worse for labeling.</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FF0000"/>
                          </a:solidFill>
                          <a:latin typeface="+mn-lt"/>
                          <a:cs typeface="Arial" panose="020B0604020202020204" pitchFamily="34" charset="0"/>
                        </a:rPr>
                        <a:t>For IEHHR they have 0.53 for labeling and 0.67 for linking but there is no prior work on this data set.</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37</a:t>
                      </a:r>
                    </a:p>
                    <a:p>
                      <a:pPr marL="0" indent="0" algn="ctr">
                        <a:buFont typeface="Arial" panose="020B0604020202020204" pitchFamily="34" charset="0"/>
                        <a:buNone/>
                      </a:pPr>
                      <a:endParaRPr lang="en-US" sz="120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21</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FF0000"/>
                          </a:solidFill>
                          <a:latin typeface="+mn-lt"/>
                          <a:cs typeface="Arial" panose="020B0604020202020204" pitchFamily="34" charset="0"/>
                        </a:rPr>
                        <a:t>This will provide me with an approach to understand the main entities of the law documents.</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16</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(5 of 5)</a:t>
            </a:r>
          </a:p>
        </p:txBody>
      </p:sp>
    </p:spTree>
    <p:extLst>
      <p:ext uri="{BB962C8B-B14F-4D97-AF65-F5344CB8AC3E}">
        <p14:creationId xmlns:p14="http://schemas.microsoft.com/office/powerpoint/2010/main" val="3281784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68687519"/>
              </p:ext>
            </p:extLst>
          </p:nvPr>
        </p:nvGraphicFramePr>
        <p:xfrm>
          <a:off x="177165" y="1050294"/>
          <a:ext cx="8789670" cy="3021048"/>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Easttown Code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t>eCode</a:t>
                      </a:r>
                      <a:r>
                        <a:rPr lang="en-US" sz="1200" dirty="0"/>
                        <a:t> 360 - </a:t>
                      </a:r>
                      <a:r>
                        <a:rPr lang="en-US" sz="1200" dirty="0">
                          <a:hlinkClick r:id="rId2"/>
                        </a:rPr>
                        <a:t>https://ecode360.com/EA3052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The Laws of Easttown Township, Pennsylvania as enacted by the Board of Supervisors.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Word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About 1940 to 10/16/2023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4.42 MB and 732 pages and 288,412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9288">
                <a:tc>
                  <a:txBody>
                    <a:bodyPr/>
                    <a:lstStyle/>
                    <a:p>
                      <a:r>
                        <a:rPr lang="en-US" sz="1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a:t>Tredyffrin</a:t>
                      </a:r>
                      <a:r>
                        <a:rPr lang="en-US" sz="1200" dirty="0"/>
                        <a:t>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err="1"/>
                        <a:t>eCode</a:t>
                      </a:r>
                      <a:r>
                        <a:rPr lang="en-US" sz="1200" dirty="0"/>
                        <a:t> 360 - </a:t>
                      </a:r>
                      <a:r>
                        <a:rPr lang="en-US" sz="1200" dirty="0">
                          <a:hlinkClick r:id="rId3"/>
                        </a:rPr>
                        <a:t>https://ecode360.com/TR1485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The Laws of </a:t>
                      </a:r>
                      <a:r>
                        <a:rPr lang="en-US" sz="1200" dirty="0" err="1"/>
                        <a:t>Tredyffrin</a:t>
                      </a:r>
                      <a:r>
                        <a:rPr lang="en-US" sz="1200" dirty="0"/>
                        <a:t> Township, Pennsylvania as enacted by the Board of Supervisors.</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Word File</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About 1940 to 6/17/2024</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6.69 MB and 819 pages and 318,231 words</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Y</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9288">
                <a:tc>
                  <a:txBody>
                    <a:bodyPr/>
                    <a:lstStyle/>
                    <a:p>
                      <a:r>
                        <a:rPr lang="en-US" sz="1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8844753"/>
                  </a:ext>
                </a:extLst>
              </a:tr>
            </a:tbl>
          </a:graphicData>
        </a:graphic>
      </p:graphicFrame>
      <p:sp>
        <p:nvSpPr>
          <p:cNvPr id="3" name="Title 2"/>
          <p:cNvSpPr>
            <a:spLocks noGrp="1"/>
          </p:cNvSpPr>
          <p:nvPr>
            <p:ph type="title"/>
          </p:nvPr>
        </p:nvSpPr>
        <p:spPr>
          <a:xfrm>
            <a:off x="607808" y="211294"/>
            <a:ext cx="7756263" cy="657386"/>
          </a:xfrm>
        </p:spPr>
        <p:txBody>
          <a:bodyPr/>
          <a:lstStyle/>
          <a:p>
            <a:r>
              <a:rPr lang="en-US" sz="3600" dirty="0">
                <a:solidFill>
                  <a:srgbClr val="B22600"/>
                </a:solidFill>
              </a:rPr>
              <a:t>Data Sources List</a:t>
            </a:r>
          </a:p>
        </p:txBody>
      </p:sp>
    </p:spTree>
    <p:extLst>
      <p:ext uri="{BB962C8B-B14F-4D97-AF65-F5344CB8AC3E}">
        <p14:creationId xmlns:p14="http://schemas.microsoft.com/office/powerpoint/2010/main" val="1291836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836CC-FD00-C345-BAEB-837501B6C1B7}"/>
              </a:ext>
            </a:extLst>
          </p:cNvPr>
          <p:cNvSpPr>
            <a:spLocks noGrp="1"/>
          </p:cNvSpPr>
          <p:nvPr>
            <p:ph type="title"/>
          </p:nvPr>
        </p:nvSpPr>
        <p:spPr>
          <a:xfrm>
            <a:off x="400050" y="266286"/>
            <a:ext cx="8606790" cy="645437"/>
          </a:xfrm>
        </p:spPr>
        <p:txBody>
          <a:bodyPr/>
          <a:lstStyle/>
          <a:p>
            <a:r>
              <a:rPr lang="en-US" sz="3600" dirty="0">
                <a:solidFill>
                  <a:srgbClr val="B22600"/>
                </a:solidFill>
              </a:rPr>
              <a:t>Data Source Example</a:t>
            </a:r>
            <a:endParaRPr lang="en-US" sz="3600" dirty="0"/>
          </a:p>
        </p:txBody>
      </p:sp>
      <p:graphicFrame>
        <p:nvGraphicFramePr>
          <p:cNvPr id="5" name="Content Placeholder 3">
            <a:extLst>
              <a:ext uri="{FF2B5EF4-FFF2-40B4-BE49-F238E27FC236}">
                <a16:creationId xmlns:a16="http://schemas.microsoft.com/office/drawing/2014/main" id="{72F42877-0A5A-4E47-93CF-852B591BA204}"/>
              </a:ext>
            </a:extLst>
          </p:cNvPr>
          <p:cNvGraphicFramePr>
            <a:graphicFrameLocks/>
          </p:cNvGraphicFramePr>
          <p:nvPr>
            <p:extLst>
              <p:ext uri="{D42A27DB-BD31-4B8C-83A1-F6EECF244321}">
                <p14:modId xmlns:p14="http://schemas.microsoft.com/office/powerpoint/2010/main" val="2052785682"/>
              </p:ext>
            </p:extLst>
          </p:nvPr>
        </p:nvGraphicFramePr>
        <p:xfrm>
          <a:off x="177165" y="1132289"/>
          <a:ext cx="8789670" cy="1463040"/>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Easttown Code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t>eCode</a:t>
                      </a:r>
                      <a:r>
                        <a:rPr lang="en-US" sz="1200" dirty="0"/>
                        <a:t> 360 - </a:t>
                      </a:r>
                      <a:r>
                        <a:rPr lang="en-US" sz="1200" dirty="0">
                          <a:hlinkClick r:id="rId2"/>
                        </a:rPr>
                        <a:t>https://ecode360.com/EA3052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The Laws of Easttown Township, Pennsylvania as enacted by the Board of Supervisors.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Word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About 1940 to 10/16/2023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4.42 MB and 732 pages and 288,412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4" name="Table 3">
            <a:extLst>
              <a:ext uri="{FF2B5EF4-FFF2-40B4-BE49-F238E27FC236}">
                <a16:creationId xmlns:a16="http://schemas.microsoft.com/office/drawing/2014/main" id="{3C87D6F4-2CF4-DC40-8E0F-EEDBB952745B}"/>
              </a:ext>
            </a:extLst>
          </p:cNvPr>
          <p:cNvGraphicFramePr>
            <a:graphicFrameLocks noGrp="1"/>
          </p:cNvGraphicFramePr>
          <p:nvPr>
            <p:extLst>
              <p:ext uri="{D42A27DB-BD31-4B8C-83A1-F6EECF244321}">
                <p14:modId xmlns:p14="http://schemas.microsoft.com/office/powerpoint/2010/main" val="1818380176"/>
              </p:ext>
            </p:extLst>
          </p:nvPr>
        </p:nvGraphicFramePr>
        <p:xfrm>
          <a:off x="256651" y="2600288"/>
          <a:ext cx="8630695" cy="1673987"/>
        </p:xfrm>
        <a:graphic>
          <a:graphicData uri="http://schemas.openxmlformats.org/drawingml/2006/table">
            <a:tbl>
              <a:tblPr/>
              <a:tblGrid>
                <a:gridCol w="1223380">
                  <a:extLst>
                    <a:ext uri="{9D8B030D-6E8A-4147-A177-3AD203B41FA5}">
                      <a16:colId xmlns:a16="http://schemas.microsoft.com/office/drawing/2014/main" val="2080272933"/>
                    </a:ext>
                  </a:extLst>
                </a:gridCol>
                <a:gridCol w="6795868">
                  <a:extLst>
                    <a:ext uri="{9D8B030D-6E8A-4147-A177-3AD203B41FA5}">
                      <a16:colId xmlns:a16="http://schemas.microsoft.com/office/drawing/2014/main" val="3146173574"/>
                    </a:ext>
                  </a:extLst>
                </a:gridCol>
                <a:gridCol w="611447">
                  <a:extLst>
                    <a:ext uri="{9D8B030D-6E8A-4147-A177-3AD203B41FA5}">
                      <a16:colId xmlns:a16="http://schemas.microsoft.com/office/drawing/2014/main" val="2286285797"/>
                    </a:ext>
                  </a:extLst>
                </a:gridCol>
              </a:tblGrid>
              <a:tr h="413286">
                <a:tc>
                  <a:txBody>
                    <a:bodyPr/>
                    <a:lstStyle/>
                    <a:p>
                      <a:pPr algn="ctr" fontAlgn="ctr"/>
                      <a:r>
                        <a:rPr lang="en-US" sz="1200" b="1" i="0" u="none" strike="noStrike" dirty="0">
                          <a:solidFill>
                            <a:srgbClr val="FFFFFF"/>
                          </a:solidFill>
                          <a:effectLst/>
                          <a:latin typeface="Calibri" panose="020F0502020204030204" pitchFamily="34" charset="0"/>
                        </a:rPr>
                        <a:t>Item</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WC</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extLst>
                  <a:ext uri="{0D108BD9-81ED-4DB2-BD59-A6C34878D82A}">
                    <a16:rowId xmlns:a16="http://schemas.microsoft.com/office/drawing/2014/main" val="140853089"/>
                  </a:ext>
                </a:extLst>
              </a:tr>
              <a:tr h="506289">
                <a:tc>
                  <a:txBody>
                    <a:bodyPr/>
                    <a:lstStyle/>
                    <a:p>
                      <a:pPr algn="l" fontAlgn="ctr"/>
                      <a:r>
                        <a:rPr lang="en-US" sz="1200" b="1" i="0" u="none" strike="noStrike" dirty="0">
                          <a:solidFill>
                            <a:srgbClr val="000000"/>
                          </a:solidFill>
                          <a:effectLst/>
                          <a:latin typeface="Calibri" panose="020F0502020204030204" pitchFamily="34" charset="0"/>
                        </a:rPr>
                        <a:t>Purpose</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Serves as a large Law document that contains both inconsistencies and is incomplete in areas.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15</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2554080"/>
                  </a:ext>
                </a:extLst>
              </a:tr>
              <a:tr h="754412">
                <a:tc>
                  <a:txBody>
                    <a:bodyPr/>
                    <a:lstStyle/>
                    <a:p>
                      <a:pPr algn="l" fontAlgn="ctr"/>
                      <a:r>
                        <a:rPr lang="en-US" sz="1200" b="1" i="0" u="none" strike="noStrike" dirty="0">
                          <a:solidFill>
                            <a:srgbClr val="000000"/>
                          </a:solidFill>
                          <a:effectLst/>
                          <a:latin typeface="Calibri" panose="020F0502020204030204" pitchFamily="34" charset="0"/>
                        </a:rPr>
                        <a:t>Data Treatment</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For some of these documents, I will inject inconsistency and remove sections to make it incomplete.</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document will be processed by a GNN to create a graph that documents the entities within the document.</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graph will be processed by a Transformer to identify inconsistent or incomplete entities.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16</a:t>
                      </a:r>
                    </a:p>
                    <a:p>
                      <a:pPr lvl="0" algn="ctr" fontAlgn="ctr"/>
                      <a:r>
                        <a:rPr lang="en-US" sz="1200" b="0" i="0" u="none" strike="noStrike" dirty="0">
                          <a:solidFill>
                            <a:srgbClr val="000000"/>
                          </a:solidFill>
                          <a:effectLst/>
                          <a:latin typeface="Calibri" panose="020F0502020204030204" pitchFamily="34" charset="0"/>
                        </a:rPr>
                        <a:t>19</a:t>
                      </a:r>
                    </a:p>
                    <a:p>
                      <a:pPr lvl="0" algn="ctr" fontAlgn="ctr"/>
                      <a:r>
                        <a:rPr lang="en-US" sz="1200" b="0" i="0" u="none" strike="noStrike" dirty="0">
                          <a:solidFill>
                            <a:srgbClr val="000000"/>
                          </a:solidFill>
                          <a:effectLst/>
                          <a:latin typeface="Calibri" panose="020F0502020204030204" pitchFamily="34" charset="0"/>
                        </a:rPr>
                        <a:t>14</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62312980"/>
                  </a:ext>
                </a:extLst>
              </a:tr>
            </a:tbl>
          </a:graphicData>
        </a:graphic>
      </p:graphicFrame>
      <p:sp>
        <p:nvSpPr>
          <p:cNvPr id="6" name="Rectangle 5">
            <a:extLst>
              <a:ext uri="{FF2B5EF4-FFF2-40B4-BE49-F238E27FC236}">
                <a16:creationId xmlns:a16="http://schemas.microsoft.com/office/drawing/2014/main" id="{CF6B851D-ACA9-D84D-BED9-E279509EE465}"/>
              </a:ext>
            </a:extLst>
          </p:cNvPr>
          <p:cNvSpPr/>
          <p:nvPr/>
        </p:nvSpPr>
        <p:spPr>
          <a:xfrm>
            <a:off x="256651" y="4511962"/>
            <a:ext cx="8630695" cy="216488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pic>
        <p:nvPicPr>
          <p:cNvPr id="7" name="Picture 6">
            <a:extLst>
              <a:ext uri="{FF2B5EF4-FFF2-40B4-BE49-F238E27FC236}">
                <a16:creationId xmlns:a16="http://schemas.microsoft.com/office/drawing/2014/main" id="{6571F813-61EE-785C-4400-BC90673EEA41}"/>
              </a:ext>
            </a:extLst>
          </p:cNvPr>
          <p:cNvPicPr>
            <a:picLocks noChangeAspect="1"/>
          </p:cNvPicPr>
          <p:nvPr/>
        </p:nvPicPr>
        <p:blipFill>
          <a:blip r:embed="rId3"/>
          <a:stretch>
            <a:fillRect/>
          </a:stretch>
        </p:blipFill>
        <p:spPr>
          <a:xfrm>
            <a:off x="400049" y="4633156"/>
            <a:ext cx="2256309" cy="2011680"/>
          </a:xfrm>
          <a:prstGeom prst="rect">
            <a:avLst/>
          </a:prstGeom>
        </p:spPr>
      </p:pic>
      <p:sp>
        <p:nvSpPr>
          <p:cNvPr id="8" name="TextBox 7">
            <a:extLst>
              <a:ext uri="{FF2B5EF4-FFF2-40B4-BE49-F238E27FC236}">
                <a16:creationId xmlns:a16="http://schemas.microsoft.com/office/drawing/2014/main" id="{463E9558-F4F1-49F2-F0CB-9C3127E48ECD}"/>
              </a:ext>
            </a:extLst>
          </p:cNvPr>
          <p:cNvSpPr txBox="1"/>
          <p:nvPr/>
        </p:nvSpPr>
        <p:spPr>
          <a:xfrm>
            <a:off x="2935582" y="4946499"/>
            <a:ext cx="1403856" cy="1384995"/>
          </a:xfrm>
          <a:prstGeom prst="rect">
            <a:avLst/>
          </a:prstGeom>
          <a:noFill/>
        </p:spPr>
        <p:txBody>
          <a:bodyPr wrap="square" rtlCol="0">
            <a:spAutoFit/>
          </a:bodyPr>
          <a:lstStyle/>
          <a:p>
            <a:r>
              <a:rPr lang="en-US" sz="1400" dirty="0"/>
              <a:t>Page 3 of the document. I looked for a table of contents but did not find one.</a:t>
            </a:r>
          </a:p>
        </p:txBody>
      </p:sp>
      <p:pic>
        <p:nvPicPr>
          <p:cNvPr id="10" name="Picture 9">
            <a:extLst>
              <a:ext uri="{FF2B5EF4-FFF2-40B4-BE49-F238E27FC236}">
                <a16:creationId xmlns:a16="http://schemas.microsoft.com/office/drawing/2014/main" id="{4F31EDCC-BF08-AC3C-4192-4170A2A17EFF}"/>
              </a:ext>
            </a:extLst>
          </p:cNvPr>
          <p:cNvPicPr>
            <a:picLocks noChangeAspect="1"/>
          </p:cNvPicPr>
          <p:nvPr/>
        </p:nvPicPr>
        <p:blipFill>
          <a:blip r:embed="rId4"/>
          <a:stretch>
            <a:fillRect/>
          </a:stretch>
        </p:blipFill>
        <p:spPr>
          <a:xfrm>
            <a:off x="4618662" y="4633156"/>
            <a:ext cx="2369017" cy="2011680"/>
          </a:xfrm>
          <a:prstGeom prst="rect">
            <a:avLst/>
          </a:prstGeom>
        </p:spPr>
      </p:pic>
      <p:sp>
        <p:nvSpPr>
          <p:cNvPr id="11" name="TextBox 10">
            <a:extLst>
              <a:ext uri="{FF2B5EF4-FFF2-40B4-BE49-F238E27FC236}">
                <a16:creationId xmlns:a16="http://schemas.microsoft.com/office/drawing/2014/main" id="{D245566C-C427-9F76-BA50-F6578FEA77B5}"/>
              </a:ext>
            </a:extLst>
          </p:cNvPr>
          <p:cNvSpPr txBox="1"/>
          <p:nvPr/>
        </p:nvSpPr>
        <p:spPr>
          <a:xfrm>
            <a:off x="7266902" y="5377386"/>
            <a:ext cx="1403856" cy="523220"/>
          </a:xfrm>
          <a:prstGeom prst="rect">
            <a:avLst/>
          </a:prstGeom>
          <a:noFill/>
        </p:spPr>
        <p:txBody>
          <a:bodyPr wrap="square" rtlCol="0">
            <a:spAutoFit/>
          </a:bodyPr>
          <a:lstStyle/>
          <a:p>
            <a:r>
              <a:rPr lang="en-US" sz="1400" dirty="0"/>
              <a:t>Page 531 of the document.</a:t>
            </a:r>
          </a:p>
        </p:txBody>
      </p:sp>
    </p:spTree>
    <p:extLst>
      <p:ext uri="{BB962C8B-B14F-4D97-AF65-F5344CB8AC3E}">
        <p14:creationId xmlns:p14="http://schemas.microsoft.com/office/powerpoint/2010/main" val="2139836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35CB95-C1D7-A2CB-7C59-2B11D07EE13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E0A00ED-9B61-CFAA-4B06-21CF03984086}"/>
              </a:ext>
            </a:extLst>
          </p:cNvPr>
          <p:cNvSpPr>
            <a:spLocks noGrp="1"/>
          </p:cNvSpPr>
          <p:nvPr>
            <p:ph type="title"/>
          </p:nvPr>
        </p:nvSpPr>
        <p:spPr>
          <a:xfrm>
            <a:off x="400050" y="266286"/>
            <a:ext cx="8606790" cy="645437"/>
          </a:xfrm>
        </p:spPr>
        <p:txBody>
          <a:bodyPr/>
          <a:lstStyle/>
          <a:p>
            <a:r>
              <a:rPr lang="en-US" sz="3600" dirty="0">
                <a:solidFill>
                  <a:srgbClr val="B22600"/>
                </a:solidFill>
              </a:rPr>
              <a:t>Data Source Example</a:t>
            </a:r>
            <a:endParaRPr lang="en-US" sz="3600" dirty="0"/>
          </a:p>
        </p:txBody>
      </p:sp>
      <p:graphicFrame>
        <p:nvGraphicFramePr>
          <p:cNvPr id="5" name="Content Placeholder 3">
            <a:extLst>
              <a:ext uri="{FF2B5EF4-FFF2-40B4-BE49-F238E27FC236}">
                <a16:creationId xmlns:a16="http://schemas.microsoft.com/office/drawing/2014/main" id="{84DD0C29-0D80-5BD6-2686-850CC11214A1}"/>
              </a:ext>
            </a:extLst>
          </p:cNvPr>
          <p:cNvGraphicFramePr>
            <a:graphicFrameLocks/>
          </p:cNvGraphicFramePr>
          <p:nvPr>
            <p:extLst>
              <p:ext uri="{D42A27DB-BD31-4B8C-83A1-F6EECF244321}">
                <p14:modId xmlns:p14="http://schemas.microsoft.com/office/powerpoint/2010/main" val="1780938388"/>
              </p:ext>
            </p:extLst>
          </p:nvPr>
        </p:nvGraphicFramePr>
        <p:xfrm>
          <a:off x="177165" y="1132289"/>
          <a:ext cx="8789670" cy="1463040"/>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t>Tredyffrin</a:t>
                      </a:r>
                      <a:r>
                        <a:rPr lang="en-US" sz="1200" dirty="0"/>
                        <a:t>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err="1"/>
                        <a:t>eCode</a:t>
                      </a:r>
                      <a:r>
                        <a:rPr lang="en-US" sz="1200" dirty="0"/>
                        <a:t> 360 - </a:t>
                      </a:r>
                      <a:r>
                        <a:rPr lang="en-US" sz="1200" dirty="0">
                          <a:hlinkClick r:id="rId2"/>
                        </a:rPr>
                        <a:t>https://ecode360.com/TR1485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The Laws of </a:t>
                      </a:r>
                      <a:r>
                        <a:rPr lang="en-US" sz="1200" dirty="0" err="1"/>
                        <a:t>Tredyffrin</a:t>
                      </a:r>
                      <a:r>
                        <a:rPr lang="en-US" sz="1200" dirty="0"/>
                        <a:t> Township, Pennsylvania as enacted by the Board of Supervisors.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Word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About 1940 to 6/17/2024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6.69 MB and 819 pages and 318,231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4" name="Table 3">
            <a:extLst>
              <a:ext uri="{FF2B5EF4-FFF2-40B4-BE49-F238E27FC236}">
                <a16:creationId xmlns:a16="http://schemas.microsoft.com/office/drawing/2014/main" id="{D9A86544-ADA7-EE89-EC5B-BB7F121212B4}"/>
              </a:ext>
            </a:extLst>
          </p:cNvPr>
          <p:cNvGraphicFramePr>
            <a:graphicFrameLocks noGrp="1"/>
          </p:cNvGraphicFramePr>
          <p:nvPr>
            <p:extLst>
              <p:ext uri="{D42A27DB-BD31-4B8C-83A1-F6EECF244321}">
                <p14:modId xmlns:p14="http://schemas.microsoft.com/office/powerpoint/2010/main" val="1166461036"/>
              </p:ext>
            </p:extLst>
          </p:nvPr>
        </p:nvGraphicFramePr>
        <p:xfrm>
          <a:off x="256651" y="2600288"/>
          <a:ext cx="8630695" cy="1673987"/>
        </p:xfrm>
        <a:graphic>
          <a:graphicData uri="http://schemas.openxmlformats.org/drawingml/2006/table">
            <a:tbl>
              <a:tblPr/>
              <a:tblGrid>
                <a:gridCol w="1223380">
                  <a:extLst>
                    <a:ext uri="{9D8B030D-6E8A-4147-A177-3AD203B41FA5}">
                      <a16:colId xmlns:a16="http://schemas.microsoft.com/office/drawing/2014/main" val="2080272933"/>
                    </a:ext>
                  </a:extLst>
                </a:gridCol>
                <a:gridCol w="6795868">
                  <a:extLst>
                    <a:ext uri="{9D8B030D-6E8A-4147-A177-3AD203B41FA5}">
                      <a16:colId xmlns:a16="http://schemas.microsoft.com/office/drawing/2014/main" val="3146173574"/>
                    </a:ext>
                  </a:extLst>
                </a:gridCol>
                <a:gridCol w="611447">
                  <a:extLst>
                    <a:ext uri="{9D8B030D-6E8A-4147-A177-3AD203B41FA5}">
                      <a16:colId xmlns:a16="http://schemas.microsoft.com/office/drawing/2014/main" val="2286285797"/>
                    </a:ext>
                  </a:extLst>
                </a:gridCol>
              </a:tblGrid>
              <a:tr h="413286">
                <a:tc>
                  <a:txBody>
                    <a:bodyPr/>
                    <a:lstStyle/>
                    <a:p>
                      <a:pPr algn="ctr" fontAlgn="ctr"/>
                      <a:r>
                        <a:rPr lang="en-US" sz="1200" b="1" i="0" u="none" strike="noStrike" dirty="0">
                          <a:solidFill>
                            <a:srgbClr val="FFFFFF"/>
                          </a:solidFill>
                          <a:effectLst/>
                          <a:latin typeface="Calibri" panose="020F0502020204030204" pitchFamily="34" charset="0"/>
                        </a:rPr>
                        <a:t>Item</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WC</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extLst>
                  <a:ext uri="{0D108BD9-81ED-4DB2-BD59-A6C34878D82A}">
                    <a16:rowId xmlns:a16="http://schemas.microsoft.com/office/drawing/2014/main" val="140853089"/>
                  </a:ext>
                </a:extLst>
              </a:tr>
              <a:tr h="506289">
                <a:tc>
                  <a:txBody>
                    <a:bodyPr/>
                    <a:lstStyle/>
                    <a:p>
                      <a:pPr algn="l" fontAlgn="ctr"/>
                      <a:r>
                        <a:rPr lang="en-US" sz="1200" b="1" i="0" u="none" strike="noStrike" dirty="0">
                          <a:solidFill>
                            <a:srgbClr val="000000"/>
                          </a:solidFill>
                          <a:effectLst/>
                          <a:latin typeface="Calibri" panose="020F0502020204030204" pitchFamily="34" charset="0"/>
                        </a:rPr>
                        <a:t>Purpose</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71450" marR="0" lvl="0" indent="-171450" algn="l" defTabSz="4572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a:solidFill>
                            <a:srgbClr val="000000"/>
                          </a:solidFill>
                          <a:effectLst/>
                          <a:latin typeface="Calibri" panose="020F0502020204030204" pitchFamily="34" charset="0"/>
                        </a:rPr>
                        <a:t>Serves as a large Law document that contains both inconsistencies and is incomplete in areas.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15</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2554080"/>
                  </a:ext>
                </a:extLst>
              </a:tr>
              <a:tr h="754412">
                <a:tc>
                  <a:txBody>
                    <a:bodyPr/>
                    <a:lstStyle/>
                    <a:p>
                      <a:pPr algn="l" fontAlgn="ctr"/>
                      <a:r>
                        <a:rPr lang="en-US" sz="1200" b="1" i="0" u="none" strike="noStrike" dirty="0">
                          <a:solidFill>
                            <a:srgbClr val="000000"/>
                          </a:solidFill>
                          <a:effectLst/>
                          <a:latin typeface="Calibri" panose="020F0502020204030204" pitchFamily="34" charset="0"/>
                        </a:rPr>
                        <a:t>Data Treatment</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For some of these documents, I will inject inconsistency and remove sections to make it incomplete.</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document will be processed by a GNN to create a graph that documents the entities within the document.</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graph will be processed by a Transformer to identify inconsistent or incomplete entities.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16</a:t>
                      </a:r>
                    </a:p>
                    <a:p>
                      <a:pPr lvl="0" algn="ctr" fontAlgn="ctr"/>
                      <a:r>
                        <a:rPr lang="en-US" sz="1200" b="0" i="0" u="none" strike="noStrike" dirty="0">
                          <a:solidFill>
                            <a:srgbClr val="000000"/>
                          </a:solidFill>
                          <a:effectLst/>
                          <a:latin typeface="Calibri" panose="020F0502020204030204" pitchFamily="34" charset="0"/>
                        </a:rPr>
                        <a:t>19</a:t>
                      </a:r>
                    </a:p>
                    <a:p>
                      <a:pPr lvl="0" algn="ctr" fontAlgn="ctr"/>
                      <a:r>
                        <a:rPr lang="en-US" sz="1200" b="0" i="0" u="none" strike="noStrike" dirty="0">
                          <a:solidFill>
                            <a:srgbClr val="000000"/>
                          </a:solidFill>
                          <a:effectLst/>
                          <a:latin typeface="Calibri" panose="020F0502020204030204" pitchFamily="34" charset="0"/>
                        </a:rPr>
                        <a:t>14</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62312980"/>
                  </a:ext>
                </a:extLst>
              </a:tr>
            </a:tbl>
          </a:graphicData>
        </a:graphic>
      </p:graphicFrame>
      <p:sp>
        <p:nvSpPr>
          <p:cNvPr id="6" name="Rectangle 5">
            <a:extLst>
              <a:ext uri="{FF2B5EF4-FFF2-40B4-BE49-F238E27FC236}">
                <a16:creationId xmlns:a16="http://schemas.microsoft.com/office/drawing/2014/main" id="{77B8F622-C595-912C-C438-97CA0F40866C}"/>
              </a:ext>
            </a:extLst>
          </p:cNvPr>
          <p:cNvSpPr/>
          <p:nvPr/>
        </p:nvSpPr>
        <p:spPr>
          <a:xfrm>
            <a:off x="256651" y="4511962"/>
            <a:ext cx="8630695" cy="225977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pic>
        <p:nvPicPr>
          <p:cNvPr id="7" name="Picture 6">
            <a:extLst>
              <a:ext uri="{FF2B5EF4-FFF2-40B4-BE49-F238E27FC236}">
                <a16:creationId xmlns:a16="http://schemas.microsoft.com/office/drawing/2014/main" id="{A30BF093-EF93-E413-C3B5-4929094D3D61}"/>
              </a:ext>
            </a:extLst>
          </p:cNvPr>
          <p:cNvPicPr>
            <a:picLocks noChangeAspect="1"/>
          </p:cNvPicPr>
          <p:nvPr/>
        </p:nvPicPr>
        <p:blipFill>
          <a:blip r:embed="rId3"/>
          <a:stretch>
            <a:fillRect/>
          </a:stretch>
        </p:blipFill>
        <p:spPr>
          <a:xfrm>
            <a:off x="483078" y="4579059"/>
            <a:ext cx="2489351" cy="2011680"/>
          </a:xfrm>
          <a:prstGeom prst="rect">
            <a:avLst/>
          </a:prstGeom>
        </p:spPr>
      </p:pic>
      <p:sp>
        <p:nvSpPr>
          <p:cNvPr id="8" name="TextBox 7">
            <a:extLst>
              <a:ext uri="{FF2B5EF4-FFF2-40B4-BE49-F238E27FC236}">
                <a16:creationId xmlns:a16="http://schemas.microsoft.com/office/drawing/2014/main" id="{972566E1-9A6E-2677-383A-05A125737A05}"/>
              </a:ext>
            </a:extLst>
          </p:cNvPr>
          <p:cNvSpPr txBox="1"/>
          <p:nvPr/>
        </p:nvSpPr>
        <p:spPr>
          <a:xfrm>
            <a:off x="3131112" y="4982224"/>
            <a:ext cx="1403856" cy="1384995"/>
          </a:xfrm>
          <a:prstGeom prst="rect">
            <a:avLst/>
          </a:prstGeom>
          <a:noFill/>
        </p:spPr>
        <p:txBody>
          <a:bodyPr wrap="square" rtlCol="0">
            <a:spAutoFit/>
          </a:bodyPr>
          <a:lstStyle/>
          <a:p>
            <a:r>
              <a:rPr lang="en-US" sz="1400" dirty="0"/>
              <a:t>Page 3 of the document. I looked for a table of contents but did not find one.</a:t>
            </a:r>
          </a:p>
        </p:txBody>
      </p:sp>
      <p:pic>
        <p:nvPicPr>
          <p:cNvPr id="10" name="Picture 9">
            <a:extLst>
              <a:ext uri="{FF2B5EF4-FFF2-40B4-BE49-F238E27FC236}">
                <a16:creationId xmlns:a16="http://schemas.microsoft.com/office/drawing/2014/main" id="{EC7F74AB-0A7A-B8D7-DB1C-70BDBE85FAAB}"/>
              </a:ext>
            </a:extLst>
          </p:cNvPr>
          <p:cNvPicPr>
            <a:picLocks noChangeAspect="1"/>
          </p:cNvPicPr>
          <p:nvPr/>
        </p:nvPicPr>
        <p:blipFill>
          <a:blip r:embed="rId4"/>
          <a:stretch>
            <a:fillRect/>
          </a:stretch>
        </p:blipFill>
        <p:spPr>
          <a:xfrm>
            <a:off x="4693651" y="4579059"/>
            <a:ext cx="2414568" cy="2011680"/>
          </a:xfrm>
          <a:prstGeom prst="rect">
            <a:avLst/>
          </a:prstGeom>
        </p:spPr>
      </p:pic>
      <p:sp>
        <p:nvSpPr>
          <p:cNvPr id="11" name="TextBox 10">
            <a:extLst>
              <a:ext uri="{FF2B5EF4-FFF2-40B4-BE49-F238E27FC236}">
                <a16:creationId xmlns:a16="http://schemas.microsoft.com/office/drawing/2014/main" id="{9CA74E9B-FD39-EA32-4612-37D1EE56B336}"/>
              </a:ext>
            </a:extLst>
          </p:cNvPr>
          <p:cNvSpPr txBox="1"/>
          <p:nvPr/>
        </p:nvSpPr>
        <p:spPr>
          <a:xfrm>
            <a:off x="7266902" y="5413111"/>
            <a:ext cx="1403856" cy="523220"/>
          </a:xfrm>
          <a:prstGeom prst="rect">
            <a:avLst/>
          </a:prstGeom>
          <a:noFill/>
        </p:spPr>
        <p:txBody>
          <a:bodyPr wrap="square" rtlCol="0">
            <a:spAutoFit/>
          </a:bodyPr>
          <a:lstStyle/>
          <a:p>
            <a:r>
              <a:rPr lang="en-US" sz="1400" dirty="0"/>
              <a:t>Page 531 of the document.</a:t>
            </a:r>
          </a:p>
        </p:txBody>
      </p:sp>
    </p:spTree>
    <p:extLst>
      <p:ext uri="{BB962C8B-B14F-4D97-AF65-F5344CB8AC3E}">
        <p14:creationId xmlns:p14="http://schemas.microsoft.com/office/powerpoint/2010/main" val="429633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73C1375F-F2AF-5D4A-8D70-611AD7CD024D}"/>
              </a:ext>
            </a:extLst>
          </p:cNvPr>
          <p:cNvSpPr>
            <a:spLocks noGrp="1"/>
          </p:cNvSpPr>
          <p:nvPr>
            <p:ph type="title"/>
          </p:nvPr>
        </p:nvSpPr>
        <p:spPr>
          <a:xfrm>
            <a:off x="693868" y="2807310"/>
            <a:ext cx="7756263" cy="621690"/>
          </a:xfrm>
        </p:spPr>
        <p:txBody>
          <a:bodyPr/>
          <a:lstStyle/>
          <a:p>
            <a:pPr algn="ctr"/>
            <a:r>
              <a:rPr lang="en-US" dirty="0"/>
              <a:t>Appendix</a:t>
            </a:r>
          </a:p>
        </p:txBody>
      </p:sp>
    </p:spTree>
    <p:extLst>
      <p:ext uri="{BB962C8B-B14F-4D97-AF65-F5344CB8AC3E}">
        <p14:creationId xmlns:p14="http://schemas.microsoft.com/office/powerpoint/2010/main" val="924959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12AF15C-2928-C946-AF44-578030B4A5C7}"/>
              </a:ext>
            </a:extLst>
          </p:cNvPr>
          <p:cNvGraphicFramePr>
            <a:graphicFrameLocks noGrp="1"/>
          </p:cNvGraphicFramePr>
          <p:nvPr>
            <p:ph idx="1"/>
            <p:extLst>
              <p:ext uri="{D42A27DB-BD31-4B8C-83A1-F6EECF244321}">
                <p14:modId xmlns:p14="http://schemas.microsoft.com/office/powerpoint/2010/main" val="2763163980"/>
              </p:ext>
            </p:extLst>
          </p:nvPr>
        </p:nvGraphicFramePr>
        <p:xfrm>
          <a:off x="1011333" y="2558059"/>
          <a:ext cx="7205552" cy="1278800"/>
        </p:xfrm>
        <a:graphic>
          <a:graphicData uri="http://schemas.openxmlformats.org/drawingml/2006/table">
            <a:tbl>
              <a:tblPr>
                <a:tableStyleId>{46F890A9-2807-4EBB-B81D-B2AA78EC7F39}</a:tableStyleId>
              </a:tblPr>
              <a:tblGrid>
                <a:gridCol w="1513289">
                  <a:extLst>
                    <a:ext uri="{9D8B030D-6E8A-4147-A177-3AD203B41FA5}">
                      <a16:colId xmlns:a16="http://schemas.microsoft.com/office/drawing/2014/main" val="4043085832"/>
                    </a:ext>
                  </a:extLst>
                </a:gridCol>
                <a:gridCol w="5692263">
                  <a:extLst>
                    <a:ext uri="{9D8B030D-6E8A-4147-A177-3AD203B41FA5}">
                      <a16:colId xmlns:a16="http://schemas.microsoft.com/office/drawing/2014/main" val="1595140951"/>
                    </a:ext>
                  </a:extLst>
                </a:gridCol>
              </a:tblGrid>
              <a:tr h="219196">
                <a:tc>
                  <a:txBody>
                    <a:bodyPr/>
                    <a:lstStyle/>
                    <a:p>
                      <a:pPr algn="l" fontAlgn="t"/>
                      <a:r>
                        <a:rPr lang="en-US" sz="1200" dirty="0">
                          <a:effectLst/>
                        </a:rPr>
                        <a:t>1 author</a:t>
                      </a:r>
                    </a:p>
                  </a:txBody>
                  <a:tcPr marL="91101" marR="91101" marT="45550" marB="45550"/>
                </a:tc>
                <a:tc>
                  <a:txBody>
                    <a:bodyPr/>
                    <a:lstStyle/>
                    <a:p>
                      <a:pPr fontAlgn="t"/>
                      <a:r>
                        <a:rPr lang="en-US" sz="1200" dirty="0">
                          <a:effectLst/>
                        </a:rPr>
                        <a:t>(Taylor, 2018, p. 23)</a:t>
                      </a:r>
                    </a:p>
                  </a:txBody>
                  <a:tcPr marL="91101" marR="91101" marT="45550" marB="45550"/>
                </a:tc>
                <a:extLst>
                  <a:ext uri="{0D108BD9-81ED-4DB2-BD59-A6C34878D82A}">
                    <a16:rowId xmlns:a16="http://schemas.microsoft.com/office/drawing/2014/main" val="3898324175"/>
                  </a:ext>
                </a:extLst>
              </a:tr>
              <a:tr h="219196">
                <a:tc>
                  <a:txBody>
                    <a:bodyPr/>
                    <a:lstStyle/>
                    <a:p>
                      <a:pPr algn="l" fontAlgn="t"/>
                      <a:r>
                        <a:rPr lang="en-US" sz="1200" dirty="0">
                          <a:effectLst/>
                        </a:rPr>
                        <a:t>2 authors</a:t>
                      </a:r>
                    </a:p>
                  </a:txBody>
                  <a:tcPr marL="91101" marR="91101" marT="45550" marB="45550"/>
                </a:tc>
                <a:tc>
                  <a:txBody>
                    <a:bodyPr/>
                    <a:lstStyle/>
                    <a:p>
                      <a:pPr fontAlgn="t"/>
                      <a:r>
                        <a:rPr lang="en-US" sz="1200" dirty="0">
                          <a:effectLst/>
                        </a:rPr>
                        <a:t>(Taylor &amp; Kotler, 2018, p. 23)</a:t>
                      </a:r>
                    </a:p>
                  </a:txBody>
                  <a:tcPr marL="91101" marR="91101" marT="45550" marB="45550"/>
                </a:tc>
                <a:extLst>
                  <a:ext uri="{0D108BD9-81ED-4DB2-BD59-A6C34878D82A}">
                    <a16:rowId xmlns:a16="http://schemas.microsoft.com/office/drawing/2014/main" val="2573026158"/>
                  </a:ext>
                </a:extLst>
              </a:tr>
              <a:tr h="365508">
                <a:tc>
                  <a:txBody>
                    <a:bodyPr/>
                    <a:lstStyle/>
                    <a:p>
                      <a:pPr algn="l" fontAlgn="t"/>
                      <a:r>
                        <a:rPr lang="en-US" sz="1200" dirty="0">
                          <a:effectLst/>
                        </a:rPr>
                        <a:t>3–5 authors</a:t>
                      </a:r>
                    </a:p>
                  </a:txBody>
                  <a:tcPr marL="91101" marR="91101" marT="45550" marB="45550"/>
                </a:tc>
                <a:tc>
                  <a:txBody>
                    <a:bodyPr/>
                    <a:lstStyle/>
                    <a:p>
                      <a:pPr fontAlgn="t"/>
                      <a:r>
                        <a:rPr lang="en-US" sz="1200" dirty="0">
                          <a:effectLst/>
                        </a:rPr>
                        <a:t>First citation: (Taylor, Kotler, Johnson, &amp; Parker, 2018, p. 23)</a:t>
                      </a:r>
                    </a:p>
                    <a:p>
                      <a:pPr fontAlgn="t"/>
                      <a:r>
                        <a:rPr lang="en-US" sz="1200" dirty="0">
                          <a:effectLst/>
                        </a:rPr>
                        <a:t>Subsequent citations: (Taylor et al., 2018, p. 23)</a:t>
                      </a:r>
                    </a:p>
                  </a:txBody>
                  <a:tcPr marL="91101" marR="91101" marT="45550" marB="45550"/>
                </a:tc>
                <a:extLst>
                  <a:ext uri="{0D108BD9-81ED-4DB2-BD59-A6C34878D82A}">
                    <a16:rowId xmlns:a16="http://schemas.microsoft.com/office/drawing/2014/main" val="2516117376"/>
                  </a:ext>
                </a:extLst>
              </a:tr>
              <a:tr h="259517">
                <a:tc>
                  <a:txBody>
                    <a:bodyPr/>
                    <a:lstStyle/>
                    <a:p>
                      <a:pPr algn="l" fontAlgn="t"/>
                      <a:r>
                        <a:rPr lang="en-US" sz="1200" dirty="0">
                          <a:effectLst/>
                        </a:rPr>
                        <a:t>6+ authors</a:t>
                      </a:r>
                    </a:p>
                  </a:txBody>
                  <a:tcPr marL="91101" marR="91101" marT="45550" marB="45550"/>
                </a:tc>
                <a:tc>
                  <a:txBody>
                    <a:bodyPr/>
                    <a:lstStyle/>
                    <a:p>
                      <a:pPr fontAlgn="t"/>
                      <a:r>
                        <a:rPr lang="en-US" sz="1200" dirty="0">
                          <a:effectLst/>
                        </a:rPr>
                        <a:t>(Taylor et al., 2018, p. 23)</a:t>
                      </a:r>
                    </a:p>
                  </a:txBody>
                  <a:tcPr marL="91101" marR="91101" marT="45550" marB="45550"/>
                </a:tc>
                <a:extLst>
                  <a:ext uri="{0D108BD9-81ED-4DB2-BD59-A6C34878D82A}">
                    <a16:rowId xmlns:a16="http://schemas.microsoft.com/office/drawing/2014/main" val="1875433718"/>
                  </a:ext>
                </a:extLst>
              </a:tr>
            </a:tbl>
          </a:graphicData>
        </a:graphic>
      </p:graphicFrame>
      <p:sp>
        <p:nvSpPr>
          <p:cNvPr id="5" name="Rectangle 4">
            <a:extLst>
              <a:ext uri="{FF2B5EF4-FFF2-40B4-BE49-F238E27FC236}">
                <a16:creationId xmlns:a16="http://schemas.microsoft.com/office/drawing/2014/main" id="{2EA5A575-9B03-D04F-A685-CC8E2DC92E9F}"/>
              </a:ext>
            </a:extLst>
          </p:cNvPr>
          <p:cNvSpPr/>
          <p:nvPr/>
        </p:nvSpPr>
        <p:spPr>
          <a:xfrm>
            <a:off x="589546" y="1291827"/>
            <a:ext cx="7756263" cy="646331"/>
          </a:xfrm>
          <a:prstGeom prst="rect">
            <a:avLst/>
          </a:prstGeom>
        </p:spPr>
        <p:txBody>
          <a:bodyPr wrap="square">
            <a:spAutoFit/>
          </a:bodyPr>
          <a:lstStyle/>
          <a:p>
            <a:pPr marL="285750" indent="-285750">
              <a:buFont typeface="Arial" panose="020B0604020202020204" pitchFamily="34" charset="0"/>
              <a:buChar char="•"/>
            </a:pPr>
            <a:r>
              <a:rPr lang="en-US" sz="1200" dirty="0"/>
              <a:t>Source citation consists of:</a:t>
            </a:r>
          </a:p>
          <a:p>
            <a:pPr marL="742950" lvl="1" indent="-285750">
              <a:buFont typeface="Arial" panose="020B0604020202020204" pitchFamily="34" charset="0"/>
              <a:buChar char="•"/>
            </a:pPr>
            <a:r>
              <a:rPr lang="en-US" sz="1200" dirty="0"/>
              <a:t>A brief </a:t>
            </a:r>
            <a:r>
              <a:rPr lang="en-US" sz="1200" b="1" dirty="0"/>
              <a:t>parenthetical citation</a:t>
            </a:r>
            <a:r>
              <a:rPr lang="en-US" sz="1200" dirty="0"/>
              <a:t> in the text</a:t>
            </a:r>
          </a:p>
          <a:p>
            <a:pPr marL="742950" lvl="1" indent="-285750">
              <a:buFont typeface="Arial" panose="020B0604020202020204" pitchFamily="34" charset="0"/>
              <a:buChar char="•"/>
            </a:pPr>
            <a:r>
              <a:rPr lang="en-US" sz="1200" dirty="0"/>
              <a:t>A</a:t>
            </a:r>
            <a:r>
              <a:rPr lang="en-US" sz="1200" b="1" dirty="0"/>
              <a:t> full reference</a:t>
            </a:r>
            <a:r>
              <a:rPr lang="en-US" sz="1200" dirty="0"/>
              <a:t> at the end of the paper</a:t>
            </a:r>
          </a:p>
        </p:txBody>
      </p:sp>
      <p:sp>
        <p:nvSpPr>
          <p:cNvPr id="8" name="Rectangle 7">
            <a:extLst>
              <a:ext uri="{FF2B5EF4-FFF2-40B4-BE49-F238E27FC236}">
                <a16:creationId xmlns:a16="http://schemas.microsoft.com/office/drawing/2014/main" id="{D36C3350-6B7B-6C45-BDCA-49C47BCBCE28}"/>
              </a:ext>
            </a:extLst>
          </p:cNvPr>
          <p:cNvSpPr/>
          <p:nvPr/>
        </p:nvSpPr>
        <p:spPr>
          <a:xfrm>
            <a:off x="688490" y="1853202"/>
            <a:ext cx="5516575" cy="954107"/>
          </a:xfrm>
          <a:prstGeom prst="rect">
            <a:avLst/>
          </a:prstGeom>
        </p:spPr>
        <p:txBody>
          <a:bodyPr wrap="none">
            <a:spAutoFit/>
          </a:bodyPr>
          <a:lstStyle/>
          <a:p>
            <a:r>
              <a:rPr lang="en-US" sz="1400" b="1" u="sng" dirty="0">
                <a:solidFill>
                  <a:srgbClr val="0070C0"/>
                </a:solidFill>
              </a:rPr>
              <a:t>APA In-text Citations</a:t>
            </a:r>
          </a:p>
          <a:p>
            <a:pPr marL="285750" indent="-285750">
              <a:buFont typeface="Arial" panose="020B0604020202020204" pitchFamily="34" charset="0"/>
              <a:buChar char="•"/>
            </a:pPr>
            <a:r>
              <a:rPr lang="en-US" sz="1200" dirty="0"/>
              <a:t>An APA in-text citation includes the author’s last name and the publication year.</a:t>
            </a:r>
          </a:p>
          <a:p>
            <a:pPr marL="285750" indent="-285750">
              <a:buFont typeface="Arial" panose="020B0604020202020204" pitchFamily="34" charset="0"/>
              <a:buChar char="•"/>
            </a:pPr>
            <a:r>
              <a:rPr lang="en-US" sz="1200" dirty="0"/>
              <a:t>If you’re quoting or paraphrasing a specific passage, you also add a page number.</a:t>
            </a:r>
          </a:p>
          <a:p>
            <a:endParaRPr lang="en-US" b="1" dirty="0"/>
          </a:p>
        </p:txBody>
      </p:sp>
      <p:sp>
        <p:nvSpPr>
          <p:cNvPr id="9" name="Rectangle 8">
            <a:extLst>
              <a:ext uri="{FF2B5EF4-FFF2-40B4-BE49-F238E27FC236}">
                <a16:creationId xmlns:a16="http://schemas.microsoft.com/office/drawing/2014/main" id="{3418D132-D12B-5948-8EB4-3BB4107E719F}"/>
              </a:ext>
            </a:extLst>
          </p:cNvPr>
          <p:cNvSpPr/>
          <p:nvPr/>
        </p:nvSpPr>
        <p:spPr>
          <a:xfrm>
            <a:off x="589546" y="3840155"/>
            <a:ext cx="8049126" cy="1415772"/>
          </a:xfrm>
          <a:prstGeom prst="rect">
            <a:avLst/>
          </a:prstGeom>
        </p:spPr>
        <p:txBody>
          <a:bodyPr wrap="square">
            <a:spAutoFit/>
          </a:bodyPr>
          <a:lstStyle/>
          <a:p>
            <a:r>
              <a:rPr lang="en-US" sz="1400" b="1" u="sng" dirty="0">
                <a:solidFill>
                  <a:srgbClr val="0070C0"/>
                </a:solidFill>
                <a:latin typeface="Circular-Bold"/>
              </a:rPr>
              <a:t>APA Reference List</a:t>
            </a:r>
          </a:p>
          <a:p>
            <a:pPr lvl="1"/>
            <a:r>
              <a:rPr lang="en-US" sz="1200" dirty="0"/>
              <a:t>Smith, T. (2019). </a:t>
            </a:r>
            <a:r>
              <a:rPr lang="en-US" sz="1200" i="1" dirty="0"/>
              <a:t>Citing sources and referencing: A quick guide</a:t>
            </a:r>
            <a:r>
              <a:rPr lang="en-US" sz="1200" dirty="0"/>
              <a:t>. (J. M. Taylor, Ed.) (2nd ed.). Amsterdam, The Netherlands: Scribbr.</a:t>
            </a:r>
          </a:p>
          <a:p>
            <a:r>
              <a:rPr lang="en-US" sz="1200" b="1" i="1" dirty="0"/>
              <a:t>In-text citation</a:t>
            </a:r>
          </a:p>
          <a:p>
            <a:r>
              <a:rPr lang="en-US" sz="1200" i="1" dirty="0"/>
              <a:t>According to new research (Smith, 2019, pp. 11–12) …</a:t>
            </a:r>
          </a:p>
          <a:p>
            <a:r>
              <a:rPr lang="en-US" sz="1200" i="1" dirty="0"/>
              <a:t>As mentioned before (Smith, 2019, pp. 11–12) …</a:t>
            </a:r>
          </a:p>
          <a:p>
            <a:r>
              <a:rPr lang="en-US" sz="1200" i="1" dirty="0"/>
              <a:t>(See Smith, 2019)</a:t>
            </a:r>
            <a:endParaRPr lang="en-US" sz="1200" b="0" i="1" u="none" strike="noStrike" dirty="0">
              <a:effectLst/>
            </a:endParaRPr>
          </a:p>
        </p:txBody>
      </p:sp>
      <p:sp>
        <p:nvSpPr>
          <p:cNvPr id="10" name="Rectangle 9">
            <a:extLst>
              <a:ext uri="{FF2B5EF4-FFF2-40B4-BE49-F238E27FC236}">
                <a16:creationId xmlns:a16="http://schemas.microsoft.com/office/drawing/2014/main" id="{63E9D0AA-9634-6F42-84A1-DE21F60B0DDF}"/>
              </a:ext>
            </a:extLst>
          </p:cNvPr>
          <p:cNvSpPr/>
          <p:nvPr/>
        </p:nvSpPr>
        <p:spPr>
          <a:xfrm>
            <a:off x="505328" y="5280085"/>
            <a:ext cx="4572000" cy="261610"/>
          </a:xfrm>
          <a:prstGeom prst="rect">
            <a:avLst/>
          </a:prstGeom>
        </p:spPr>
        <p:txBody>
          <a:bodyPr>
            <a:spAutoFit/>
          </a:bodyPr>
          <a:lstStyle/>
          <a:p>
            <a:r>
              <a:rPr lang="en-US" sz="1050" dirty="0"/>
              <a:t>* https://www.scribbr.com/citing-sources/apa-vs-mla/</a:t>
            </a:r>
          </a:p>
        </p:txBody>
      </p:sp>
      <p:sp>
        <p:nvSpPr>
          <p:cNvPr id="12" name="Title 2">
            <a:extLst>
              <a:ext uri="{FF2B5EF4-FFF2-40B4-BE49-F238E27FC236}">
                <a16:creationId xmlns:a16="http://schemas.microsoft.com/office/drawing/2014/main" id="{0F68BAF4-0714-AE4A-A95C-F9F041133744}"/>
              </a:ext>
            </a:extLst>
          </p:cNvPr>
          <p:cNvSpPr>
            <a:spLocks noGrp="1"/>
          </p:cNvSpPr>
          <p:nvPr>
            <p:ph type="title"/>
          </p:nvPr>
        </p:nvSpPr>
        <p:spPr>
          <a:xfrm>
            <a:off x="640754" y="500780"/>
            <a:ext cx="7874597" cy="1054250"/>
          </a:xfrm>
        </p:spPr>
        <p:txBody>
          <a:bodyPr/>
          <a:lstStyle/>
          <a:p>
            <a:r>
              <a:rPr lang="en-US" dirty="0"/>
              <a:t>APA Guidelines</a:t>
            </a:r>
            <a:r>
              <a:rPr lang="en-US" baseline="30000" dirty="0"/>
              <a:t>(*)</a:t>
            </a:r>
          </a:p>
        </p:txBody>
      </p:sp>
    </p:spTree>
    <p:extLst>
      <p:ext uri="{BB962C8B-B14F-4D97-AF65-F5344CB8AC3E}">
        <p14:creationId xmlns:p14="http://schemas.microsoft.com/office/powerpoint/2010/main" val="1219240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97563367"/>
              </p:ext>
            </p:extLst>
          </p:nvPr>
        </p:nvGraphicFramePr>
        <p:xfrm>
          <a:off x="125608" y="1686063"/>
          <a:ext cx="8878824" cy="3879645"/>
        </p:xfrm>
        <a:graphic>
          <a:graphicData uri="http://schemas.openxmlformats.org/drawingml/2006/table">
            <a:tbl>
              <a:tblPr firstRow="1" bandRow="1">
                <a:tableStyleId>{5C22544A-7EE6-4342-B048-85BDC9FD1C3A}</a:tableStyleId>
              </a:tblPr>
              <a:tblGrid>
                <a:gridCol w="2136637">
                  <a:extLst>
                    <a:ext uri="{9D8B030D-6E8A-4147-A177-3AD203B41FA5}">
                      <a16:colId xmlns:a16="http://schemas.microsoft.com/office/drawing/2014/main" val="20000"/>
                    </a:ext>
                  </a:extLst>
                </a:gridCol>
                <a:gridCol w="6742187">
                  <a:extLst>
                    <a:ext uri="{9D8B030D-6E8A-4147-A177-3AD203B41FA5}">
                      <a16:colId xmlns:a16="http://schemas.microsoft.com/office/drawing/2014/main" val="20001"/>
                    </a:ext>
                  </a:extLst>
                </a:gridCol>
              </a:tblGrid>
              <a:tr h="288813">
                <a:tc>
                  <a:txBody>
                    <a:bodyPr/>
                    <a:lstStyle/>
                    <a:p>
                      <a:pPr algn="ctr"/>
                      <a:r>
                        <a:rPr lang="en-US" sz="1200" dirty="0"/>
                        <a:t>Term</a:t>
                      </a:r>
                    </a:p>
                  </a:txBody>
                  <a:tcPr/>
                </a:tc>
                <a:tc>
                  <a:txBody>
                    <a:bodyPr/>
                    <a:lstStyle/>
                    <a:p>
                      <a:pPr algn="ctr"/>
                      <a:r>
                        <a:rPr lang="en-US" sz="1200" dirty="0"/>
                        <a:t>Definition</a:t>
                      </a:r>
                    </a:p>
                  </a:txBody>
                  <a:tcPr/>
                </a:tc>
                <a:extLst>
                  <a:ext uri="{0D108BD9-81ED-4DB2-BD59-A6C34878D82A}">
                    <a16:rowId xmlns:a16="http://schemas.microsoft.com/office/drawing/2014/main" val="10000"/>
                  </a:ext>
                </a:extLst>
              </a:tr>
              <a:tr h="315034">
                <a:tc>
                  <a:txBody>
                    <a:bodyPr/>
                    <a:lstStyle/>
                    <a:p>
                      <a:r>
                        <a:rPr lang="en-US" sz="1200" dirty="0"/>
                        <a:t>Coherence</a:t>
                      </a:r>
                    </a:p>
                  </a:txBody>
                  <a:tcPr/>
                </a:tc>
                <a:tc>
                  <a:txBody>
                    <a:bodyPr/>
                    <a:lstStyle/>
                    <a:p>
                      <a:pPr marL="0" indent="0">
                        <a:buFont typeface="Arial" panose="020B0604020202020204" pitchFamily="34" charset="0"/>
                        <a:buNone/>
                      </a:pPr>
                      <a:r>
                        <a:rPr lang="en-US" sz="1200" dirty="0"/>
                        <a:t>Coherence in documents refers to the logical and smooth flow of ideas or information from one sentence to the next and throughout the entire piece. It's about how well the different parts of the document connect and make sense together.</a:t>
                      </a:r>
                    </a:p>
                  </a:txBody>
                  <a:tcPr/>
                </a:tc>
                <a:extLst>
                  <a:ext uri="{0D108BD9-81ED-4DB2-BD59-A6C34878D82A}">
                    <a16:rowId xmlns:a16="http://schemas.microsoft.com/office/drawing/2014/main" val="10002"/>
                  </a:ext>
                </a:extLst>
              </a:tr>
              <a:tr h="390432">
                <a:tc>
                  <a:txBody>
                    <a:bodyPr/>
                    <a:lstStyle/>
                    <a:p>
                      <a:r>
                        <a:rPr lang="en-US" sz="1200" dirty="0"/>
                        <a:t>Completeness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Completeness in documents refers to the thoroughness and comprehensiveness of the information presented. It means that the document contains all the necessary details to effectively convey its message or fulfill its purpose.</a:t>
                      </a:r>
                    </a:p>
                  </a:txBody>
                  <a:tcPr/>
                </a:tc>
                <a:extLst>
                  <a:ext uri="{0D108BD9-81ED-4DB2-BD59-A6C34878D82A}">
                    <a16:rowId xmlns:a16="http://schemas.microsoft.com/office/drawing/2014/main" val="10003"/>
                  </a:ext>
                </a:extLst>
              </a:tr>
              <a:tr h="28881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Consistency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Consistency of content in documents refers to the coherence and uniformity of the information presented. It ensures that the ideas and arguments flow logically, and that there are no contradictions or inconsistencies in the facts or claims.</a:t>
                      </a:r>
                    </a:p>
                  </a:txBody>
                  <a:tcPr/>
                </a:tc>
                <a:extLst>
                  <a:ext uri="{0D108BD9-81ED-4DB2-BD59-A6C34878D82A}">
                    <a16:rowId xmlns:a16="http://schemas.microsoft.com/office/drawing/2014/main" val="10004"/>
                  </a:ext>
                </a:extLst>
              </a:tr>
              <a:tr h="390432">
                <a:tc>
                  <a:txBody>
                    <a:bodyPr/>
                    <a:lstStyle/>
                    <a:p>
                      <a:r>
                        <a:rPr lang="en-US" sz="1200" dirty="0"/>
                        <a:t>Dynamic GNN</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A dynamic GNN (Graph Neural Network) is a type of GNN specifically designed to handle graphs that evolve over time. In traditional GNNs, the graph structure remains fixed throughout the learning process. However, in many real-world applications, the relationships between nodes in a graph can change dynamically. Dynamic GNNs are equipped to handle such scenarios.</a:t>
                      </a:r>
                    </a:p>
                  </a:txBody>
                  <a:tcPr/>
                </a:tc>
                <a:extLst>
                  <a:ext uri="{0D108BD9-81ED-4DB2-BD59-A6C34878D82A}">
                    <a16:rowId xmlns:a16="http://schemas.microsoft.com/office/drawing/2014/main" val="10005"/>
                  </a:ext>
                </a:extLst>
              </a:tr>
              <a:tr h="39043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Transformer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 transformer is a neural network architecture that uses an attention mechanism to process input data in parallel, making it highly effective for tasks like machine translation and text summarization.</a:t>
                      </a:r>
                    </a:p>
                  </a:txBody>
                  <a:tcPr/>
                </a:tc>
                <a:extLst>
                  <a:ext uri="{0D108BD9-81ED-4DB2-BD59-A6C34878D82A}">
                    <a16:rowId xmlns:a16="http://schemas.microsoft.com/office/drawing/2014/main" val="10006"/>
                  </a:ext>
                </a:extLst>
              </a:tr>
              <a:tr h="390432">
                <a:tc>
                  <a:txBody>
                    <a:bodyPr/>
                    <a:lstStyle/>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10007"/>
                  </a:ext>
                </a:extLst>
              </a:tr>
            </a:tbl>
          </a:graphicData>
        </a:graphic>
      </p:graphicFrame>
      <p:sp>
        <p:nvSpPr>
          <p:cNvPr id="9" name="Title 2">
            <a:extLst>
              <a:ext uri="{FF2B5EF4-FFF2-40B4-BE49-F238E27FC236}">
                <a16:creationId xmlns:a16="http://schemas.microsoft.com/office/drawing/2014/main" id="{AFC37406-1BEF-4348-BEA0-96EECF88929D}"/>
              </a:ext>
            </a:extLst>
          </p:cNvPr>
          <p:cNvSpPr>
            <a:spLocks noGrp="1"/>
          </p:cNvSpPr>
          <p:nvPr>
            <p:ph type="title"/>
          </p:nvPr>
        </p:nvSpPr>
        <p:spPr>
          <a:xfrm>
            <a:off x="640754" y="500780"/>
            <a:ext cx="7874597" cy="1054250"/>
          </a:xfrm>
        </p:spPr>
        <p:txBody>
          <a:bodyPr/>
          <a:lstStyle/>
          <a:p>
            <a:r>
              <a:rPr lang="en-US" dirty="0"/>
              <a:t>Glossary of Terms</a:t>
            </a:r>
          </a:p>
        </p:txBody>
      </p:sp>
    </p:spTree>
    <p:extLst>
      <p:ext uri="{BB962C8B-B14F-4D97-AF65-F5344CB8AC3E}">
        <p14:creationId xmlns:p14="http://schemas.microsoft.com/office/powerpoint/2010/main" val="4206817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83413262"/>
              </p:ext>
            </p:extLst>
          </p:nvPr>
        </p:nvGraphicFramePr>
        <p:xfrm>
          <a:off x="125605" y="1686063"/>
          <a:ext cx="8878824" cy="2529786"/>
        </p:xfrm>
        <a:graphic>
          <a:graphicData uri="http://schemas.openxmlformats.org/drawingml/2006/table">
            <a:tbl>
              <a:tblPr firstRow="1" bandRow="1">
                <a:tableStyleId>{5C22544A-7EE6-4342-B048-85BDC9FD1C3A}</a:tableStyleId>
              </a:tblPr>
              <a:tblGrid>
                <a:gridCol w="2136637">
                  <a:extLst>
                    <a:ext uri="{9D8B030D-6E8A-4147-A177-3AD203B41FA5}">
                      <a16:colId xmlns:a16="http://schemas.microsoft.com/office/drawing/2014/main" val="20000"/>
                    </a:ext>
                  </a:extLst>
                </a:gridCol>
                <a:gridCol w="6742187">
                  <a:extLst>
                    <a:ext uri="{9D8B030D-6E8A-4147-A177-3AD203B41FA5}">
                      <a16:colId xmlns:a16="http://schemas.microsoft.com/office/drawing/2014/main" val="20001"/>
                    </a:ext>
                  </a:extLst>
                </a:gridCol>
              </a:tblGrid>
              <a:tr h="288813">
                <a:tc>
                  <a:txBody>
                    <a:bodyPr/>
                    <a:lstStyle/>
                    <a:p>
                      <a:pPr algn="ctr"/>
                      <a:r>
                        <a:rPr lang="en-US" sz="1200" dirty="0"/>
                        <a:t>Acronym</a:t>
                      </a:r>
                    </a:p>
                  </a:txBody>
                  <a:tcPr/>
                </a:tc>
                <a:tc>
                  <a:txBody>
                    <a:bodyPr/>
                    <a:lstStyle/>
                    <a:p>
                      <a:pPr algn="ctr"/>
                      <a:r>
                        <a:rPr lang="en-US" sz="1200" dirty="0"/>
                        <a:t>Definition</a:t>
                      </a:r>
                    </a:p>
                  </a:txBody>
                  <a:tcPr/>
                </a:tc>
                <a:extLst>
                  <a:ext uri="{0D108BD9-81ED-4DB2-BD59-A6C34878D82A}">
                    <a16:rowId xmlns:a16="http://schemas.microsoft.com/office/drawing/2014/main" val="10000"/>
                  </a:ext>
                </a:extLst>
              </a:tr>
              <a:tr h="288813">
                <a:tc>
                  <a:txBody>
                    <a:bodyPr/>
                    <a:lstStyle/>
                    <a:p>
                      <a:r>
                        <a:rPr lang="en-US" sz="1200" dirty="0"/>
                        <a:t>AI</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a:t>Artificial </a:t>
                      </a:r>
                      <a:r>
                        <a:rPr lang="en-US" sz="1200" dirty="0"/>
                        <a:t>Intelligence</a:t>
                      </a:r>
                    </a:p>
                  </a:txBody>
                  <a:tcPr/>
                </a:tc>
                <a:extLst>
                  <a:ext uri="{0D108BD9-81ED-4DB2-BD59-A6C34878D82A}">
                    <a16:rowId xmlns:a16="http://schemas.microsoft.com/office/drawing/2014/main" val="10001"/>
                  </a:ext>
                </a:extLst>
              </a:tr>
              <a:tr h="390432">
                <a:tc>
                  <a:txBody>
                    <a:bodyPr/>
                    <a:lstStyle/>
                    <a:p>
                      <a:r>
                        <a:rPr lang="en-US" sz="1200" b="0" dirty="0"/>
                        <a:t>GAT</a:t>
                      </a:r>
                    </a:p>
                  </a:txBody>
                  <a:tcPr/>
                </a:tc>
                <a:tc>
                  <a:txBody>
                    <a:bodyPr/>
                    <a:lstStyle/>
                    <a:p>
                      <a:r>
                        <a:rPr lang="en-US" sz="1200" dirty="0"/>
                        <a:t>Graph Attention Networks</a:t>
                      </a:r>
                    </a:p>
                  </a:txBody>
                  <a:tcPr/>
                </a:tc>
                <a:extLst>
                  <a:ext uri="{0D108BD9-81ED-4DB2-BD59-A6C34878D82A}">
                    <a16:rowId xmlns:a16="http://schemas.microsoft.com/office/drawing/2014/main" val="10006"/>
                  </a:ext>
                </a:extLst>
              </a:tr>
              <a:tr h="390432">
                <a:tc>
                  <a:txBody>
                    <a:bodyPr/>
                    <a:lstStyle/>
                    <a:p>
                      <a:r>
                        <a:rPr lang="en-US" sz="1200" dirty="0"/>
                        <a:t>GCNN</a:t>
                      </a:r>
                    </a:p>
                  </a:txBody>
                  <a:tcPr/>
                </a:tc>
                <a:tc>
                  <a:txBody>
                    <a:bodyPr/>
                    <a:lstStyle/>
                    <a:p>
                      <a:pPr marL="0" indent="0">
                        <a:buFont typeface="Arial" panose="020B0604020202020204" pitchFamily="34" charset="0"/>
                        <a:buNone/>
                      </a:pPr>
                      <a:r>
                        <a:rPr lang="en-US" sz="1200" dirty="0"/>
                        <a:t>Graph Convolutional Neural Network</a:t>
                      </a:r>
                    </a:p>
                  </a:txBody>
                  <a:tcPr/>
                </a:tc>
                <a:extLst>
                  <a:ext uri="{0D108BD9-81ED-4DB2-BD59-A6C34878D82A}">
                    <a16:rowId xmlns:a16="http://schemas.microsoft.com/office/drawing/2014/main" val="10007"/>
                  </a:ext>
                </a:extLst>
              </a:tr>
              <a:tr h="390432">
                <a:tc>
                  <a:txBody>
                    <a:bodyPr/>
                    <a:lstStyle/>
                    <a:p>
                      <a:r>
                        <a:rPr lang="en-US" sz="1200" dirty="0"/>
                        <a:t>GNN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Graph Neural Network</a:t>
                      </a:r>
                    </a:p>
                  </a:txBody>
                  <a:tcPr/>
                </a:tc>
                <a:extLst>
                  <a:ext uri="{0D108BD9-81ED-4DB2-BD59-A6C34878D82A}">
                    <a16:rowId xmlns:a16="http://schemas.microsoft.com/office/drawing/2014/main" val="3925171416"/>
                  </a:ext>
                </a:extLst>
              </a:tr>
              <a:tr h="3904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ML</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Machine Learning</a:t>
                      </a:r>
                    </a:p>
                  </a:txBody>
                  <a:tcPr/>
                </a:tc>
                <a:extLst>
                  <a:ext uri="{0D108BD9-81ED-4DB2-BD59-A6C34878D82A}">
                    <a16:rowId xmlns:a16="http://schemas.microsoft.com/office/drawing/2014/main" val="2655391664"/>
                  </a:ext>
                </a:extLst>
              </a:tr>
              <a:tr h="3904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NER</a:t>
                      </a:r>
                    </a:p>
                  </a:txBody>
                  <a:tcPr/>
                </a:tc>
                <a:tc>
                  <a:txBody>
                    <a:bodyPr/>
                    <a:lstStyle/>
                    <a:p>
                      <a:r>
                        <a:rPr lang="en-US" sz="1200" dirty="0"/>
                        <a:t>Named Entity Recognition</a:t>
                      </a:r>
                    </a:p>
                  </a:txBody>
                  <a:tcPr/>
                </a:tc>
                <a:extLst>
                  <a:ext uri="{0D108BD9-81ED-4DB2-BD59-A6C34878D82A}">
                    <a16:rowId xmlns:a16="http://schemas.microsoft.com/office/drawing/2014/main" val="3183640610"/>
                  </a:ext>
                </a:extLst>
              </a:tr>
            </a:tbl>
          </a:graphicData>
        </a:graphic>
      </p:graphicFrame>
      <p:sp>
        <p:nvSpPr>
          <p:cNvPr id="6" name="Title 2">
            <a:extLst>
              <a:ext uri="{FF2B5EF4-FFF2-40B4-BE49-F238E27FC236}">
                <a16:creationId xmlns:a16="http://schemas.microsoft.com/office/drawing/2014/main" id="{3CDCDFF2-0628-5A44-B167-F3F6CD8C05DB}"/>
              </a:ext>
            </a:extLst>
          </p:cNvPr>
          <p:cNvSpPr>
            <a:spLocks noGrp="1"/>
          </p:cNvSpPr>
          <p:nvPr>
            <p:ph type="title"/>
          </p:nvPr>
        </p:nvSpPr>
        <p:spPr>
          <a:xfrm>
            <a:off x="640754" y="500780"/>
            <a:ext cx="7874597" cy="1054250"/>
          </a:xfrm>
        </p:spPr>
        <p:txBody>
          <a:bodyPr/>
          <a:lstStyle/>
          <a:p>
            <a:r>
              <a:rPr lang="en-US" dirty="0"/>
              <a:t>Acronyms</a:t>
            </a:r>
          </a:p>
        </p:txBody>
      </p:sp>
    </p:spTree>
    <p:extLst>
      <p:ext uri="{BB962C8B-B14F-4D97-AF65-F5344CB8AC3E}">
        <p14:creationId xmlns:p14="http://schemas.microsoft.com/office/powerpoint/2010/main" val="2865499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EFB91CE-0825-3544-837B-FB95B0202A8A}"/>
              </a:ext>
            </a:extLst>
          </p:cNvPr>
          <p:cNvSpPr>
            <a:spLocks noGrp="1"/>
          </p:cNvSpPr>
          <p:nvPr>
            <p:ph idx="1"/>
          </p:nvPr>
        </p:nvSpPr>
        <p:spPr>
          <a:xfrm>
            <a:off x="699248" y="1555029"/>
            <a:ext cx="7745505" cy="3476675"/>
          </a:xfrm>
        </p:spPr>
        <p:txBody>
          <a:bodyPr/>
          <a:lstStyle/>
          <a:p>
            <a:pPr marL="0" indent="0">
              <a:buNone/>
            </a:pPr>
            <a:r>
              <a:rPr lang="en-US" sz="1200" dirty="0">
                <a:solidFill>
                  <a:schemeClr val="tx1"/>
                </a:solidFill>
                <a:latin typeface="+mn-lt"/>
                <a:cs typeface="Calibri" panose="020F0502020204030204" pitchFamily="34" charset="0"/>
              </a:rPr>
              <a:t>There are documents, such as municipal laws, that represent the work of many people over time and end up being inconsistent and incomplete. This work focuses on </a:t>
            </a:r>
            <a:r>
              <a:rPr lang="en-US" sz="1200" b="1" dirty="0">
                <a:solidFill>
                  <a:schemeClr val="tx1"/>
                </a:solidFill>
                <a:latin typeface="+mn-lt"/>
                <a:cs typeface="Calibri" panose="020F0502020204030204" pitchFamily="34" charset="0"/>
              </a:rPr>
              <a:t>checking a document for consistency and completeness</a:t>
            </a:r>
            <a:r>
              <a:rPr lang="en-US" sz="1200" dirty="0">
                <a:solidFill>
                  <a:schemeClr val="tx1"/>
                </a:solidFill>
                <a:latin typeface="+mn-lt"/>
                <a:cs typeface="Calibri" panose="020F0502020204030204" pitchFamily="34" charset="0"/>
              </a:rPr>
              <a:t>. The deliverable is a </a:t>
            </a:r>
            <a:r>
              <a:rPr lang="en-US" sz="1200" b="1" dirty="0">
                <a:solidFill>
                  <a:schemeClr val="tx1"/>
                </a:solidFill>
                <a:latin typeface="+mn-lt"/>
                <a:cs typeface="Calibri" panose="020F0502020204030204" pitchFamily="34" charset="0"/>
              </a:rPr>
              <a:t>transformer-based tool </a:t>
            </a:r>
            <a:r>
              <a:rPr lang="en-US" sz="1200" dirty="0">
                <a:solidFill>
                  <a:schemeClr val="tx1"/>
                </a:solidFill>
                <a:latin typeface="+mn-lt"/>
                <a:cs typeface="Calibri" panose="020F0502020204030204" pitchFamily="34" charset="0"/>
              </a:rPr>
              <a:t>that reviews a document in DOCX format and regenerates the input in DOCX format with inconsistences and incompleteness annotated. </a:t>
            </a:r>
            <a:r>
              <a:rPr lang="en-US" sz="1200" b="1" dirty="0">
                <a:solidFill>
                  <a:schemeClr val="tx1"/>
                </a:solidFill>
                <a:latin typeface="+mn-lt"/>
                <a:cs typeface="Calibri" panose="020F0502020204030204" pitchFamily="34" charset="0"/>
              </a:rPr>
              <a:t>Training will be based on municipal laws of Pennsylvania townships</a:t>
            </a:r>
            <a:r>
              <a:rPr lang="en-US" sz="1200" dirty="0">
                <a:solidFill>
                  <a:schemeClr val="tx1"/>
                </a:solidFill>
                <a:latin typeface="+mn-lt"/>
                <a:cs typeface="Calibri" panose="020F0502020204030204" pitchFamily="34" charset="0"/>
              </a:rPr>
              <a:t>. It will have the original text, but some sections swapped between municipalities. A hold-out set of municipal laws will be used for testing.</a:t>
            </a:r>
            <a:endParaRPr lang="en-US" sz="2400" dirty="0">
              <a:solidFill>
                <a:schemeClr val="tx1"/>
              </a:solidFill>
              <a:latin typeface="+mn-lt"/>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p:txBody>
      </p:sp>
      <p:sp>
        <p:nvSpPr>
          <p:cNvPr id="8" name="Title 2">
            <a:extLst>
              <a:ext uri="{FF2B5EF4-FFF2-40B4-BE49-F238E27FC236}">
                <a16:creationId xmlns:a16="http://schemas.microsoft.com/office/drawing/2014/main" id="{543FA557-0A22-5E47-A9A2-43A5EC016E50}"/>
              </a:ext>
            </a:extLst>
          </p:cNvPr>
          <p:cNvSpPr>
            <a:spLocks noGrp="1"/>
          </p:cNvSpPr>
          <p:nvPr>
            <p:ph type="title"/>
          </p:nvPr>
        </p:nvSpPr>
        <p:spPr>
          <a:xfrm>
            <a:off x="640754" y="500780"/>
            <a:ext cx="7874597" cy="1054250"/>
          </a:xfrm>
        </p:spPr>
        <p:txBody>
          <a:bodyPr/>
          <a:lstStyle/>
          <a:p>
            <a:r>
              <a:rPr lang="en-US" dirty="0"/>
              <a:t>Scope of Work (SOW)</a:t>
            </a:r>
          </a:p>
        </p:txBody>
      </p:sp>
    </p:spTree>
    <p:extLst>
      <p:ext uri="{BB962C8B-B14F-4D97-AF65-F5344CB8AC3E}">
        <p14:creationId xmlns:p14="http://schemas.microsoft.com/office/powerpoint/2010/main" val="14236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06281142"/>
              </p:ext>
            </p:extLst>
          </p:nvPr>
        </p:nvGraphicFramePr>
        <p:xfrm>
          <a:off x="131446" y="621690"/>
          <a:ext cx="8881108" cy="3701046"/>
        </p:xfrm>
        <a:graphic>
          <a:graphicData uri="http://schemas.openxmlformats.org/drawingml/2006/table">
            <a:tbl>
              <a:tblPr firstRow="1" bandRow="1">
                <a:tableStyleId>{5C22544A-7EE6-4342-B048-85BDC9FD1C3A}</a:tableStyleId>
              </a:tblPr>
              <a:tblGrid>
                <a:gridCol w="1655854">
                  <a:extLst>
                    <a:ext uri="{9D8B030D-6E8A-4147-A177-3AD203B41FA5}">
                      <a16:colId xmlns:a16="http://schemas.microsoft.com/office/drawing/2014/main" val="20000"/>
                    </a:ext>
                  </a:extLst>
                </a:gridCol>
                <a:gridCol w="6457904">
                  <a:extLst>
                    <a:ext uri="{9D8B030D-6E8A-4147-A177-3AD203B41FA5}">
                      <a16:colId xmlns:a16="http://schemas.microsoft.com/office/drawing/2014/main" val="20001"/>
                    </a:ext>
                  </a:extLst>
                </a:gridCol>
                <a:gridCol w="767350">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458603">
                <a:tc>
                  <a:txBody>
                    <a:bodyPr/>
                    <a:lstStyle/>
                    <a:p>
                      <a:r>
                        <a:rPr lang="en-US" sz="1200" b="1" dirty="0">
                          <a:solidFill>
                            <a:schemeClr val="tx1"/>
                          </a:solidFill>
                          <a:latin typeface="+mn-lt"/>
                          <a:cs typeface="Arial" panose="020B0604020202020204" pitchFamily="34" charset="0"/>
                        </a:rPr>
                        <a:t>Issue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Checking that documents are complete and consistent is difficult (NASA, 1999).</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9</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Reference</a:t>
                      </a:r>
                    </a:p>
                  </a:txBody>
                  <a:tcPr/>
                </a:tc>
                <a:tc>
                  <a:txBody>
                    <a:bodyPr/>
                    <a:lstStyle/>
                    <a:p>
                      <a:r>
                        <a:rPr lang="en-US" sz="1200" dirty="0">
                          <a:solidFill>
                            <a:schemeClr val="tx1"/>
                          </a:solidFill>
                        </a:rPr>
                        <a:t>NASA (1999). Mars Climate Orbiter Mishap Investigation Board Phase I Report. Retrieved from </a:t>
                      </a:r>
                      <a:r>
                        <a:rPr lang="en-US" sz="1200" dirty="0">
                          <a:solidFill>
                            <a:schemeClr val="tx1"/>
                          </a:solidFill>
                          <a:hlinkClick r:id="rId2">
                            <a:extLst>
                              <a:ext uri="{A12FA001-AC4F-418D-AE19-62706E023703}">
                                <ahyp:hlinkClr xmlns:ahyp="http://schemas.microsoft.com/office/drawing/2018/hyperlinkcolor" val="tx"/>
                              </a:ext>
                            </a:extLst>
                          </a:hlinkClick>
                        </a:rPr>
                        <a:t>https://llis.nasa.gov/llis_lib/pdf/1009464main1_0641-mr.pdf</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2076857690"/>
                  </a:ext>
                </a:extLst>
              </a:tr>
              <a:tr h="287079">
                <a:tc>
                  <a:txBody>
                    <a:bodyPr/>
                    <a:lstStyle/>
                    <a:p>
                      <a:r>
                        <a:rPr lang="en-US" sz="1200" b="1" dirty="0">
                          <a:solidFill>
                            <a:schemeClr val="tx1"/>
                          </a:solidFill>
                          <a:latin typeface="+mn-lt"/>
                          <a:cs typeface="Arial" panose="020B0604020202020204" pitchFamily="34" charset="0"/>
                        </a:rPr>
                        <a:t>”so what”</a:t>
                      </a:r>
                    </a:p>
                  </a:txBody>
                  <a:tcPr/>
                </a:tc>
                <a:tc>
                  <a:txBody>
                    <a:bodyPr/>
                    <a:lstStyle/>
                    <a:p>
                      <a:pPr marL="0" indent="0">
                        <a:buFont typeface="Arial" panose="020B0604020202020204" pitchFamily="34" charset="0"/>
                        <a:buNone/>
                      </a:pPr>
                      <a:r>
                        <a:rPr lang="en-US" sz="1200" kern="1200" dirty="0">
                          <a:solidFill>
                            <a:schemeClr val="tx1"/>
                          </a:solidFill>
                          <a:effectLst/>
                          <a:latin typeface="+mn-lt"/>
                          <a:ea typeface="+mn-ea"/>
                          <a:cs typeface="Arial" panose="020B0604020202020204" pitchFamily="34" charset="0"/>
                        </a:rPr>
                        <a:t>Document inconsistencies cost NASA $198 Million on the Mars Climate Orbiter (NASA, 1999).</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11</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Reference</a:t>
                      </a:r>
                    </a:p>
                  </a:txBody>
                  <a:tcPr/>
                </a:tc>
                <a:tc>
                  <a:txBody>
                    <a:bodyPr/>
                    <a:lstStyle/>
                    <a:p>
                      <a:r>
                        <a:rPr lang="en-US" sz="1200" dirty="0">
                          <a:solidFill>
                            <a:schemeClr val="tx1"/>
                          </a:solidFill>
                        </a:rPr>
                        <a:t>NASA (1999). Mars Climate Orbiter Mishap Investigation Board Phase I Report. Retrieved from </a:t>
                      </a:r>
                      <a:r>
                        <a:rPr lang="en-US" sz="1200" dirty="0">
                          <a:solidFill>
                            <a:schemeClr val="tx1"/>
                          </a:solidFill>
                          <a:hlinkClick r:id="rId2">
                            <a:extLst>
                              <a:ext uri="{A12FA001-AC4F-418D-AE19-62706E023703}">
                                <ahyp:hlinkClr xmlns:ahyp="http://schemas.microsoft.com/office/drawing/2018/hyperlinkcolor" val="tx"/>
                              </a:ext>
                            </a:extLst>
                          </a:hlinkClick>
                        </a:rPr>
                        <a:t>https://llis.nasa.gov/llis_lib/pdf/1009464main1_0641-mr.pdf</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3994788455"/>
                  </a:ext>
                </a:extLst>
              </a:tr>
              <a:tr h="497142">
                <a:tc>
                  <a:txBody>
                    <a:bodyPr/>
                    <a:lstStyle/>
                    <a:p>
                      <a:r>
                        <a:rPr lang="en-US" sz="1200" b="1" dirty="0">
                          <a:solidFill>
                            <a:schemeClr val="tx1"/>
                          </a:solidFill>
                          <a:latin typeface="+mn-lt"/>
                          <a:cs typeface="Arial" panose="020B0604020202020204" pitchFamily="34" charset="0"/>
                        </a:rPr>
                        <a:t>Problem statement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Checking that documents are complete and consistent is difficult (NASA, 1999), document inconsistencies cost NASA $198 Million on the Mars Climate Orbiter (NASA, 1999).</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20</a:t>
                      </a:r>
                    </a:p>
                  </a:txBody>
                  <a:tcPr/>
                </a:tc>
                <a:extLst>
                  <a:ext uri="{0D108BD9-81ED-4DB2-BD59-A6C34878D82A}">
                    <a16:rowId xmlns:a16="http://schemas.microsoft.com/office/drawing/2014/main" val="10003"/>
                  </a:ext>
                </a:extLst>
              </a:tr>
              <a:tr h="21306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Industry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Engineering and Law</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3122434743"/>
                  </a:ext>
                </a:extLst>
              </a:tr>
              <a:tr h="304535">
                <a:tc>
                  <a:txBody>
                    <a:bodyPr/>
                    <a:lstStyle/>
                    <a:p>
                      <a:r>
                        <a:rPr lang="en-US" sz="1200" b="1" dirty="0">
                          <a:solidFill>
                            <a:schemeClr val="tx1"/>
                          </a:solidFill>
                          <a:latin typeface="+mn-lt"/>
                          <a:cs typeface="Arial" panose="020B0604020202020204" pitchFamily="34" charset="0"/>
                        </a:rPr>
                        <a:t>PS elaboration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Documents that are authored by multiple people over time inevitably develop inconsistencies and are incomplete, even with multiple reviews these often are never identified and resolved.</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26</a:t>
                      </a:r>
                    </a:p>
                  </a:txBody>
                  <a:tcPr/>
                </a:tc>
                <a:extLst>
                  <a:ext uri="{0D108BD9-81ED-4DB2-BD59-A6C34878D82A}">
                    <a16:rowId xmlns:a16="http://schemas.microsoft.com/office/drawing/2014/main" val="10006"/>
                  </a:ext>
                </a:extLst>
              </a:tr>
              <a:tr h="0">
                <a:tc>
                  <a:txBody>
                    <a:bodyPr/>
                    <a:lstStyle/>
                    <a:p>
                      <a:r>
                        <a:rPr lang="en-US" sz="1200" b="1" dirty="0">
                          <a:solidFill>
                            <a:schemeClr val="tx1"/>
                          </a:solidFill>
                          <a:latin typeface="+mn-lt"/>
                          <a:cs typeface="Arial" panose="020B0604020202020204" pitchFamily="34" charset="0"/>
                        </a:rPr>
                        <a:t>PS elaboration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If one law says that a fee is needed to cover costs, but another law says that fees cannot be collected, the township will have to use taxpayer money.</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29</a:t>
                      </a:r>
                    </a:p>
                  </a:txBody>
                  <a:tcPr/>
                </a:tc>
                <a:extLst>
                  <a:ext uri="{0D108BD9-81ED-4DB2-BD59-A6C34878D82A}">
                    <a16:rowId xmlns:a16="http://schemas.microsoft.com/office/drawing/2014/main" val="2857562420"/>
                  </a:ext>
                </a:extLst>
              </a:tr>
            </a:tbl>
          </a:graphicData>
        </a:graphic>
      </p:graphicFrame>
      <p:sp>
        <p:nvSpPr>
          <p:cNvPr id="3" name="Title 2"/>
          <p:cNvSpPr>
            <a:spLocks noGrp="1"/>
          </p:cNvSpPr>
          <p:nvPr>
            <p:ph type="title"/>
          </p:nvPr>
        </p:nvSpPr>
        <p:spPr>
          <a:xfrm>
            <a:off x="131446" y="0"/>
            <a:ext cx="7756263" cy="621690"/>
          </a:xfrm>
        </p:spPr>
        <p:txBody>
          <a:bodyPr/>
          <a:lstStyle/>
          <a:p>
            <a:r>
              <a:rPr lang="en-US" sz="1400" dirty="0"/>
              <a:t>Problem Statement</a:t>
            </a:r>
          </a:p>
        </p:txBody>
      </p:sp>
    </p:spTree>
    <p:extLst>
      <p:ext uri="{BB962C8B-B14F-4D97-AF65-F5344CB8AC3E}">
        <p14:creationId xmlns:p14="http://schemas.microsoft.com/office/powerpoint/2010/main" val="1163727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87270585"/>
              </p:ext>
            </p:extLst>
          </p:nvPr>
        </p:nvGraphicFramePr>
        <p:xfrm>
          <a:off x="148441" y="442578"/>
          <a:ext cx="8847118" cy="4365423"/>
        </p:xfrm>
        <a:graphic>
          <a:graphicData uri="http://schemas.openxmlformats.org/drawingml/2006/table">
            <a:tbl>
              <a:tblPr firstRow="1" bandRow="1">
                <a:tableStyleId>{5C22544A-7EE6-4342-B048-85BDC9FD1C3A}</a:tableStyleId>
              </a:tblPr>
              <a:tblGrid>
                <a:gridCol w="1514104">
                  <a:extLst>
                    <a:ext uri="{9D8B030D-6E8A-4147-A177-3AD203B41FA5}">
                      <a16:colId xmlns:a16="http://schemas.microsoft.com/office/drawing/2014/main" val="20000"/>
                    </a:ext>
                  </a:extLst>
                </a:gridCol>
                <a:gridCol w="6893626">
                  <a:extLst>
                    <a:ext uri="{9D8B030D-6E8A-4147-A177-3AD203B41FA5}">
                      <a16:colId xmlns:a16="http://schemas.microsoft.com/office/drawing/2014/main" val="20001"/>
                    </a:ext>
                  </a:extLst>
                </a:gridCol>
                <a:gridCol w="439388">
                  <a:extLst>
                    <a:ext uri="{9D8B030D-6E8A-4147-A177-3AD203B41FA5}">
                      <a16:colId xmlns:a16="http://schemas.microsoft.com/office/drawing/2014/main" val="2172403899"/>
                    </a:ext>
                  </a:extLst>
                </a:gridCol>
              </a:tblGrid>
              <a:tr h="0">
                <a:tc>
                  <a:txBody>
                    <a:bodyPr/>
                    <a:lstStyle/>
                    <a:p>
                      <a:r>
                        <a:rPr lang="en-US" sz="1200" baseline="0" dirty="0">
                          <a:solidFill>
                            <a:schemeClr val="bg1"/>
                          </a:solidFill>
                          <a:latin typeface="+mn-lt"/>
                          <a:cs typeface="Arial" panose="020B0604020202020204" pitchFamily="34" charset="0"/>
                        </a:rPr>
                        <a:t>(A) Deliverable</a:t>
                      </a:r>
                      <a:endParaRPr lang="en-US" sz="1200" dirty="0">
                        <a:solidFill>
                          <a:schemeClr val="bg1"/>
                        </a:solidFill>
                        <a:latin typeface="+mn-lt"/>
                        <a:cs typeface="Arial" panose="020B0604020202020204" pitchFamily="34" charset="0"/>
                      </a:endParaRPr>
                    </a:p>
                  </a:txBody>
                  <a:tcPr/>
                </a:tc>
                <a:tc>
                  <a:txBody>
                    <a:bodyPr/>
                    <a:lstStyle/>
                    <a:p>
                      <a:pPr algn="ctr"/>
                      <a:endParaRPr lang="en-US" sz="1200" dirty="0">
                        <a:solidFill>
                          <a:schemeClr val="bg1"/>
                        </a:solidFill>
                        <a:latin typeface="+mn-lt"/>
                        <a:cs typeface="Arial" panose="020B0604020202020204" pitchFamily="34" charset="0"/>
                      </a:endParaRPr>
                    </a:p>
                  </a:txBody>
                  <a:tcPr/>
                </a:tc>
                <a:tc>
                  <a:txBody>
                    <a:bodyPr/>
                    <a:lstStyle/>
                    <a:p>
                      <a:pPr algn="ctr"/>
                      <a:r>
                        <a:rPr lang="en-US" sz="1200" dirty="0">
                          <a:solidFill>
                            <a:schemeClr val="bg1"/>
                          </a:solidFill>
                          <a:latin typeface="+mn-lt"/>
                          <a:cs typeface="Arial" panose="020B0604020202020204" pitchFamily="34" charset="0"/>
                        </a:rPr>
                        <a:t>WC</a:t>
                      </a:r>
                    </a:p>
                  </a:txBody>
                  <a:tcPr/>
                </a:tc>
                <a:extLst>
                  <a:ext uri="{0D108BD9-81ED-4DB2-BD59-A6C34878D82A}">
                    <a16:rowId xmlns:a16="http://schemas.microsoft.com/office/drawing/2014/main" val="10000"/>
                  </a:ext>
                </a:extLst>
              </a:tr>
              <a:tr h="513201">
                <a:tc>
                  <a:txBody>
                    <a:bodyPr/>
                    <a:lstStyle/>
                    <a:p>
                      <a:r>
                        <a:rPr lang="en-US" sz="1200" b="1" dirty="0">
                          <a:solidFill>
                            <a:schemeClr val="tx1"/>
                          </a:solidFill>
                          <a:latin typeface="+mn-lt"/>
                          <a:cs typeface="Arial" panose="020B0604020202020204" pitchFamily="34" charset="0"/>
                        </a:rPr>
                        <a:t>Thesis Statement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A transformer-based tool to check a document for consistency and completeness will reduce the </a:t>
                      </a:r>
                      <a:r>
                        <a:rPr lang="en-US" sz="1200" strike="sngStrike" kern="1200" dirty="0">
                          <a:solidFill>
                            <a:srgbClr val="FF0000"/>
                          </a:solidFill>
                          <a:effectLst/>
                          <a:latin typeface="+mn-lt"/>
                          <a:ea typeface="+mn-ea"/>
                          <a:cs typeface="Arial" panose="020B0604020202020204" pitchFamily="34" charset="0"/>
                        </a:rPr>
                        <a:t>time to find </a:t>
                      </a:r>
                      <a:r>
                        <a:rPr lang="en-US" sz="1200" strike="noStrike" kern="1200" dirty="0">
                          <a:solidFill>
                            <a:srgbClr val="FF0000"/>
                          </a:solidFill>
                          <a:effectLst/>
                          <a:latin typeface="+mn-lt"/>
                          <a:ea typeface="+mn-ea"/>
                          <a:cs typeface="Arial" panose="020B0604020202020204" pitchFamily="34" charset="0"/>
                        </a:rPr>
                        <a:t>negative implications of</a:t>
                      </a:r>
                      <a:r>
                        <a:rPr lang="en-US" sz="1200" strike="noStrike" kern="1200" dirty="0">
                          <a:solidFill>
                            <a:schemeClr val="tx1"/>
                          </a:solidFill>
                          <a:effectLst/>
                          <a:latin typeface="+mn-lt"/>
                          <a:ea typeface="+mn-ea"/>
                          <a:cs typeface="Arial" panose="020B0604020202020204" pitchFamily="34" charset="0"/>
                        </a:rPr>
                        <a:t> these mistakes </a:t>
                      </a:r>
                      <a:r>
                        <a:rPr lang="en-US" sz="1200" strike="sngStrike" kern="1200" dirty="0">
                          <a:solidFill>
                            <a:srgbClr val="FF0000"/>
                          </a:solidFill>
                          <a:effectLst/>
                          <a:latin typeface="+mn-lt"/>
                          <a:ea typeface="+mn-ea"/>
                          <a:cs typeface="Arial" panose="020B0604020202020204" pitchFamily="34" charset="0"/>
                        </a:rPr>
                        <a:t>and the implications of them</a:t>
                      </a:r>
                      <a:r>
                        <a:rPr lang="en-US" sz="1200" strike="noStrike" kern="1200" dirty="0">
                          <a:solidFill>
                            <a:schemeClr val="tx1"/>
                          </a:solidFill>
                          <a:effectLst/>
                          <a:latin typeface="+mn-lt"/>
                          <a:ea typeface="+mn-ea"/>
                          <a:cs typeface="Arial" panose="020B0604020202020204" pitchFamily="34" charset="0"/>
                        </a:rPr>
                        <a:t>, saving considerable money.</a:t>
                      </a:r>
                      <a:endParaRPr lang="en-US" sz="1200" strike="no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solidFill>
                            <a:schemeClr val="tx1"/>
                          </a:solidFill>
                          <a:latin typeface="+mn-lt"/>
                          <a:cs typeface="Arial" panose="020B0604020202020204" pitchFamily="34" charset="0"/>
                        </a:rPr>
                        <a:t>28</a:t>
                      </a:r>
                    </a:p>
                  </a:txBody>
                  <a:tcPr/>
                </a:tc>
                <a:extLst>
                  <a:ext uri="{0D108BD9-81ED-4DB2-BD59-A6C34878D82A}">
                    <a16:rowId xmlns:a16="http://schemas.microsoft.com/office/drawing/2014/main" val="10001"/>
                  </a:ext>
                </a:extLst>
              </a:tr>
              <a:tr h="227106">
                <a:tc>
                  <a:txBody>
                    <a:bodyPr/>
                    <a:lstStyle/>
                    <a:p>
                      <a:r>
                        <a:rPr lang="en-US" sz="1200" b="1" dirty="0">
                          <a:solidFill>
                            <a:schemeClr val="tx1"/>
                          </a:solidFill>
                          <a:latin typeface="+mn-lt"/>
                          <a:cs typeface="Arial" panose="020B0604020202020204" pitchFamily="34" charset="0"/>
                        </a:rPr>
                        <a:t>Research Product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Transformer-based tool</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10002"/>
                  </a:ext>
                </a:extLst>
              </a:tr>
              <a:tr h="227106">
                <a:tc>
                  <a:txBody>
                    <a:bodyPr/>
                    <a:lstStyle/>
                    <a:p>
                      <a:r>
                        <a:rPr lang="en-US" sz="1200" b="1" dirty="0">
                          <a:solidFill>
                            <a:schemeClr val="tx1"/>
                          </a:solidFill>
                          <a:latin typeface="+mn-lt"/>
                          <a:cs typeface="Arial" panose="020B0604020202020204" pitchFamily="34" charset="0"/>
                        </a:rPr>
                        <a:t>Format</a:t>
                      </a:r>
                    </a:p>
                  </a:txBody>
                  <a:tcPr/>
                </a:tc>
                <a:tc>
                  <a:txBody>
                    <a:bodyPr/>
                    <a:lstStyle/>
                    <a:p>
                      <a:r>
                        <a:rPr lang="en-US" sz="1200" dirty="0">
                          <a:solidFill>
                            <a:schemeClr val="tx1"/>
                          </a:solidFill>
                          <a:latin typeface="+mn-lt"/>
                          <a:cs typeface="Arial" panose="020B0604020202020204" pitchFamily="34" charset="0"/>
                        </a:rPr>
                        <a:t>Python Program</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4003017393"/>
                  </a:ext>
                </a:extLst>
              </a:tr>
              <a:tr h="513201">
                <a:tc>
                  <a:txBody>
                    <a:bodyPr/>
                    <a:lstStyle/>
                    <a:p>
                      <a:r>
                        <a:rPr lang="en-US" sz="1200" b="1" dirty="0">
                          <a:solidFill>
                            <a:schemeClr val="tx1"/>
                          </a:solidFill>
                          <a:latin typeface="+mn-lt"/>
                          <a:cs typeface="Arial" panose="020B0604020202020204" pitchFamily="34" charset="0"/>
                        </a:rPr>
                        <a:t>Deliverable Usage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Lawyers who draft new regulations will use the tool to check if the new regulation adds any inconsistencies.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solidFill>
                            <a:schemeClr val="tx1"/>
                          </a:solidFill>
                          <a:latin typeface="+mn-lt"/>
                          <a:cs typeface="Arial" panose="020B0604020202020204" pitchFamily="34" charset="0"/>
                        </a:rPr>
                        <a:t>18</a:t>
                      </a:r>
                    </a:p>
                  </a:txBody>
                  <a:tcPr/>
                </a:tc>
                <a:extLst>
                  <a:ext uri="{0D108BD9-81ED-4DB2-BD59-A6C34878D82A}">
                    <a16:rowId xmlns:a16="http://schemas.microsoft.com/office/drawing/2014/main" val="770052122"/>
                  </a:ext>
                </a:extLst>
              </a:tr>
              <a:tr h="5132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mn-lt"/>
                          <a:ea typeface="+mn-ea"/>
                          <a:cs typeface="Arial" panose="020B0604020202020204" pitchFamily="34" charset="0"/>
                        </a:rPr>
                        <a:t>Tie back to PS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Inconsistent and incomplete laws are found sooner and resolved thereby eradicating their cost to the municipality and taxpayers.</a:t>
                      </a:r>
                      <a:endParaRPr lang="en-US" sz="1200"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18</a:t>
                      </a:r>
                    </a:p>
                  </a:txBody>
                  <a:tcPr/>
                </a:tc>
                <a:extLst>
                  <a:ext uri="{0D108BD9-81ED-4DB2-BD59-A6C34878D82A}">
                    <a16:rowId xmlns:a16="http://schemas.microsoft.com/office/drawing/2014/main" val="833044523"/>
                  </a:ext>
                </a:extLst>
              </a:tr>
              <a:tr h="5132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latin typeface="+mn-lt"/>
                          <a:ea typeface="+mn-ea"/>
                          <a:cs typeface="Arial" panose="020B0604020202020204" pitchFamily="34" charset="0"/>
                        </a:rPr>
                        <a:t>New Contributions</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Work has focused on financial documents and business requirements to date. It has not leveraged the power of transformers.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19</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baseline="0" dirty="0">
                        <a:solidFill>
                          <a:schemeClr val="tx1"/>
                        </a:solidFill>
                        <a:latin typeface="+mn-lt"/>
                        <a:ea typeface="+mn-ea"/>
                        <a:cs typeface="Arial" panose="020B0604020202020204" pitchFamily="34" charset="0"/>
                      </a:endParaRPr>
                    </a:p>
                  </a:txBody>
                  <a:tcPr/>
                </a:tc>
                <a:extLst>
                  <a:ext uri="{0D108BD9-81ED-4DB2-BD59-A6C34878D82A}">
                    <a16:rowId xmlns:a16="http://schemas.microsoft.com/office/drawing/2014/main" val="1096071760"/>
                  </a:ext>
                </a:extLst>
              </a:tr>
              <a:tr h="36657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latin typeface="+mn-lt"/>
                          <a:ea typeface="+mn-ea"/>
                          <a:cs typeface="Arial" panose="020B0604020202020204" pitchFamily="34" charset="0"/>
                        </a:rPr>
                        <a:t>Scope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I am using municipal laws due to the free availability of laws. The tool should be able to work on any large documents.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23</a:t>
                      </a:r>
                    </a:p>
                  </a:txBody>
                  <a:tcPr/>
                </a:tc>
                <a:extLst>
                  <a:ext uri="{0D108BD9-81ED-4DB2-BD59-A6C34878D82A}">
                    <a16:rowId xmlns:a16="http://schemas.microsoft.com/office/drawing/2014/main" val="1343236813"/>
                  </a:ext>
                </a:extLst>
              </a:tr>
              <a:tr h="228624">
                <a:tc>
                  <a:txBody>
                    <a:bodyPr/>
                    <a:lstStyle/>
                    <a:p>
                      <a:r>
                        <a:rPr lang="en-US" sz="1200" b="1" baseline="0" dirty="0">
                          <a:solidFill>
                            <a:schemeClr val="tx1"/>
                          </a:solidFill>
                          <a:latin typeface="+mn-lt"/>
                          <a:cs typeface="Arial" panose="020B0604020202020204" pitchFamily="34" charset="0"/>
                        </a:rPr>
                        <a:t>Main methodology</a:t>
                      </a:r>
                      <a:endParaRPr lang="en-US" sz="1200" b="1"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Transformers</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2356598693"/>
                  </a:ext>
                </a:extLst>
              </a:tr>
              <a:tr h="236295">
                <a:tc>
                  <a:txBody>
                    <a:bodyPr/>
                    <a:lstStyle/>
                    <a:p>
                      <a:r>
                        <a:rPr lang="en-US" sz="1200" b="1" baseline="0" dirty="0">
                          <a:solidFill>
                            <a:schemeClr val="tx1"/>
                          </a:solidFill>
                          <a:latin typeface="+mn-lt"/>
                          <a:cs typeface="Arial" panose="020B0604020202020204" pitchFamily="34" charset="0"/>
                        </a:rPr>
                        <a:t>Inputs</a:t>
                      </a:r>
                      <a:endParaRPr lang="en-US" sz="1200" b="1"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A subset of the laws of the 1,456 Pennsylvania Townships of the Second Class, </a:t>
                      </a:r>
                      <a:r>
                        <a:rPr lang="en-US" sz="1200" dirty="0" err="1">
                          <a:solidFill>
                            <a:schemeClr val="tx1"/>
                          </a:solidFill>
                          <a:latin typeface="+mn-lt"/>
                          <a:cs typeface="Arial" panose="020B0604020202020204" pitchFamily="34" charset="0"/>
                        </a:rPr>
                        <a:t>Easttown</a:t>
                      </a:r>
                      <a:r>
                        <a:rPr lang="en-US" sz="1200" dirty="0">
                          <a:solidFill>
                            <a:schemeClr val="tx1"/>
                          </a:solidFill>
                          <a:latin typeface="+mn-lt"/>
                          <a:cs typeface="Arial" panose="020B0604020202020204" pitchFamily="34" charset="0"/>
                        </a:rPr>
                        <a:t> Township (DOCX), Willistown Township (DOCX), etc.</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2882876628"/>
                  </a:ext>
                </a:extLst>
              </a:tr>
              <a:tr h="300939">
                <a:tc>
                  <a:txBody>
                    <a:bodyPr/>
                    <a:lstStyle/>
                    <a:p>
                      <a:r>
                        <a:rPr lang="en-US" sz="1200" b="1" dirty="0">
                          <a:solidFill>
                            <a:schemeClr val="tx1"/>
                          </a:solidFill>
                          <a:latin typeface="+mn-lt"/>
                          <a:cs typeface="Arial" panose="020B0604020202020204" pitchFamily="34" charset="0"/>
                        </a:rPr>
                        <a:t>Outputs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Laws annotated with anything that is inconsistent or incomplete in DOCX format.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3544266992"/>
                  </a:ext>
                </a:extLst>
              </a:tr>
            </a:tbl>
          </a:graphicData>
        </a:graphic>
      </p:graphicFrame>
      <p:sp>
        <p:nvSpPr>
          <p:cNvPr id="6" name="Title 2">
            <a:extLst>
              <a:ext uri="{FF2B5EF4-FFF2-40B4-BE49-F238E27FC236}">
                <a16:creationId xmlns:a16="http://schemas.microsoft.com/office/drawing/2014/main" id="{FA01919A-EAD0-434D-990E-2E4C06142748}"/>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Thesis Statement</a:t>
            </a:r>
          </a:p>
        </p:txBody>
      </p:sp>
    </p:spTree>
    <p:extLst>
      <p:ext uri="{BB962C8B-B14F-4D97-AF65-F5344CB8AC3E}">
        <p14:creationId xmlns:p14="http://schemas.microsoft.com/office/powerpoint/2010/main" val="1676332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617890055"/>
              </p:ext>
            </p:extLst>
          </p:nvPr>
        </p:nvGraphicFramePr>
        <p:xfrm>
          <a:off x="131446" y="692026"/>
          <a:ext cx="8880783" cy="1645920"/>
        </p:xfrm>
        <a:graphic>
          <a:graphicData uri="http://schemas.openxmlformats.org/drawingml/2006/table">
            <a:tbl>
              <a:tblPr firstRow="1" bandRow="1">
                <a:tableStyleId>{5C22544A-7EE6-4342-B048-85BDC9FD1C3A}</a:tableStyleId>
              </a:tblPr>
              <a:tblGrid>
                <a:gridCol w="1958611">
                  <a:extLst>
                    <a:ext uri="{9D8B030D-6E8A-4147-A177-3AD203B41FA5}">
                      <a16:colId xmlns:a16="http://schemas.microsoft.com/office/drawing/2014/main" val="20000"/>
                    </a:ext>
                  </a:extLst>
                </a:gridCol>
                <a:gridCol w="6260123">
                  <a:extLst>
                    <a:ext uri="{9D8B030D-6E8A-4147-A177-3AD203B41FA5}">
                      <a16:colId xmlns:a16="http://schemas.microsoft.com/office/drawing/2014/main" val="20001"/>
                    </a:ext>
                  </a:extLst>
                </a:gridCol>
                <a:gridCol w="662049">
                  <a:extLst>
                    <a:ext uri="{9D8B030D-6E8A-4147-A177-3AD203B41FA5}">
                      <a16:colId xmlns:a16="http://schemas.microsoft.com/office/drawing/2014/main" val="2172403899"/>
                    </a:ext>
                  </a:extLst>
                </a:gridCol>
              </a:tblGrid>
              <a:tr h="125730">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293370">
                <a:tc>
                  <a:txBody>
                    <a:bodyPr/>
                    <a:lstStyle/>
                    <a:p>
                      <a:r>
                        <a:rPr lang="en-US" sz="1200" b="1" dirty="0">
                          <a:latin typeface="+mn-lt"/>
                          <a:cs typeface="Arial" panose="020B0604020202020204" pitchFamily="34" charset="0"/>
                        </a:rPr>
                        <a:t>Research Question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Can a neural network-based model accurately determine consistency and completeness of a law document?</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10001"/>
                  </a:ext>
                </a:extLst>
              </a:tr>
              <a:tr h="209550">
                <a:tc>
                  <a:txBody>
                    <a:bodyPr/>
                    <a:lstStyle/>
                    <a:p>
                      <a:r>
                        <a:rPr lang="en-US" sz="1200" b="1" dirty="0">
                          <a:latin typeface="+mn-lt"/>
                          <a:cs typeface="Arial" panose="020B0604020202020204" pitchFamily="34" charset="0"/>
                        </a:rPr>
                        <a:t>Research Question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Which of GNN, CNN, or transformers most accurately determines consistency and completeness of a law document?</a:t>
                      </a:r>
                      <a:endParaRPr lang="en-US" sz="1200" strike="noStrike"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16</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txBody>
                  <a:tcPr/>
                </a:tc>
                <a:extLst>
                  <a:ext uri="{0D108BD9-81ED-4DB2-BD59-A6C34878D82A}">
                    <a16:rowId xmlns:a16="http://schemas.microsoft.com/office/drawing/2014/main" val="10002"/>
                  </a:ext>
                </a:extLst>
              </a:tr>
              <a:tr h="125730">
                <a:tc>
                  <a:txBody>
                    <a:bodyPr/>
                    <a:lstStyle/>
                    <a:p>
                      <a:r>
                        <a:rPr lang="en-US" sz="1200" b="1" dirty="0">
                          <a:latin typeface="+mn-lt"/>
                          <a:cs typeface="Arial" panose="020B0604020202020204" pitchFamily="34" charset="0"/>
                        </a:rPr>
                        <a:t>Research Question 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rgbClr val="FF0000"/>
                          </a:solidFill>
                          <a:effectLst/>
                          <a:latin typeface="+mn-lt"/>
                          <a:ea typeface="+mn-ea"/>
                          <a:cs typeface="Arial" panose="020B0604020202020204" pitchFamily="34" charset="0"/>
                        </a:rPr>
                        <a:t>Can using a GNN to label entities, such as a person or a company, be used to accurately determine consistency and completeness of law document?</a:t>
                      </a:r>
                      <a:endParaRPr lang="en-US" sz="1200" strike="sngStrike" dirty="0">
                        <a:solidFill>
                          <a:srgbClr val="FF0000"/>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25</a:t>
                      </a:r>
                    </a:p>
                    <a:p>
                      <a:endParaRPr lang="en-US" sz="1200" b="0" dirty="0">
                        <a:latin typeface="+mn-lt"/>
                        <a:cs typeface="Arial" panose="020B0604020202020204" pitchFamily="34" charset="0"/>
                      </a:endParaRPr>
                    </a:p>
                  </a:txBody>
                  <a:tcPr/>
                </a:tc>
                <a:extLst>
                  <a:ext uri="{0D108BD9-81ED-4DB2-BD59-A6C34878D82A}">
                    <a16:rowId xmlns:a16="http://schemas.microsoft.com/office/drawing/2014/main" val="10003"/>
                  </a:ext>
                </a:extLst>
              </a:tr>
            </a:tbl>
          </a:graphicData>
        </a:graphic>
      </p:graphicFrame>
      <p:sp>
        <p:nvSpPr>
          <p:cNvPr id="5" name="Title 2">
            <a:extLst>
              <a:ext uri="{FF2B5EF4-FFF2-40B4-BE49-F238E27FC236}">
                <a16:creationId xmlns:a16="http://schemas.microsoft.com/office/drawing/2014/main" id="{FC1D2AB2-2600-E247-AB3F-FCA58484E415}"/>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Research Questions</a:t>
            </a:r>
          </a:p>
        </p:txBody>
      </p:sp>
    </p:spTree>
    <p:extLst>
      <p:ext uri="{BB962C8B-B14F-4D97-AF65-F5344CB8AC3E}">
        <p14:creationId xmlns:p14="http://schemas.microsoft.com/office/powerpoint/2010/main" val="1799658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797736760"/>
              </p:ext>
            </p:extLst>
          </p:nvPr>
        </p:nvGraphicFramePr>
        <p:xfrm>
          <a:off x="121398" y="611642"/>
          <a:ext cx="8878824" cy="5029200"/>
        </p:xfrm>
        <a:graphic>
          <a:graphicData uri="http://schemas.openxmlformats.org/drawingml/2006/table">
            <a:tbl>
              <a:tblPr firstRow="1" bandRow="1">
                <a:tableStyleId>{5C22544A-7EE6-4342-B048-85BDC9FD1C3A}</a:tableStyleId>
              </a:tblPr>
              <a:tblGrid>
                <a:gridCol w="1858128">
                  <a:extLst>
                    <a:ext uri="{9D8B030D-6E8A-4147-A177-3AD203B41FA5}">
                      <a16:colId xmlns:a16="http://schemas.microsoft.com/office/drawing/2014/main" val="20000"/>
                    </a:ext>
                  </a:extLst>
                </a:gridCol>
                <a:gridCol w="6380703">
                  <a:extLst>
                    <a:ext uri="{9D8B030D-6E8A-4147-A177-3AD203B41FA5}">
                      <a16:colId xmlns:a16="http://schemas.microsoft.com/office/drawing/2014/main" val="20001"/>
                    </a:ext>
                  </a:extLst>
                </a:gridCol>
                <a:gridCol w="639993">
                  <a:extLst>
                    <a:ext uri="{9D8B030D-6E8A-4147-A177-3AD203B41FA5}">
                      <a16:colId xmlns:a16="http://schemas.microsoft.com/office/drawing/2014/main" val="2172403899"/>
                    </a:ext>
                  </a:extLst>
                </a:gridCol>
              </a:tblGrid>
              <a:tr h="125730">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293370">
                <a:tc>
                  <a:txBody>
                    <a:bodyPr/>
                    <a:lstStyle/>
                    <a:p>
                      <a:r>
                        <a:rPr lang="en-US" sz="1200" b="1" dirty="0">
                          <a:solidFill>
                            <a:schemeClr val="tx1"/>
                          </a:solidFill>
                          <a:latin typeface="+mn-lt"/>
                          <a:cs typeface="Arial" panose="020B0604020202020204" pitchFamily="34" charset="0"/>
                        </a:rPr>
                        <a:t>Hypothesis 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A neural network-based model can accurately determine consistency and completeness of a law document.</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10001"/>
                  </a:ext>
                </a:extLst>
              </a:tr>
              <a:tr h="20955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a law document that has been checked for inconsistencies and incompleteness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10002"/>
                  </a:ext>
                </a:extLst>
              </a:tr>
              <a:tr h="12573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inconsistencies or incompleteness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10003"/>
                  </a:ext>
                </a:extLst>
              </a:tr>
              <a:tr h="12573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Switch paragraphs in documents and see if the model detects the inconsistency. Remove paragraphs and see if the model detects the incompleteness.</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22</a:t>
                      </a:r>
                    </a:p>
                  </a:txBody>
                  <a:tcPr/>
                </a:tc>
                <a:extLst>
                  <a:ext uri="{0D108BD9-81ED-4DB2-BD59-A6C34878D82A}">
                    <a16:rowId xmlns:a16="http://schemas.microsoft.com/office/drawing/2014/main" val="10007"/>
                  </a:ext>
                </a:extLst>
              </a:tr>
              <a:tr h="0">
                <a:tc>
                  <a:txBody>
                    <a:bodyPr/>
                    <a:lstStyle/>
                    <a:p>
                      <a:r>
                        <a:rPr lang="en-US" sz="1200" b="1" dirty="0">
                          <a:solidFill>
                            <a:schemeClr val="tx1"/>
                          </a:solidFill>
                          <a:latin typeface="+mn-lt"/>
                          <a:cs typeface="Arial" panose="020B0604020202020204" pitchFamily="34" charset="0"/>
                        </a:rPr>
                        <a:t>Hypothesis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Transformers perform more accurately than a GNN or CNN, to determine the consistency and completeness of a law document.</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19</a:t>
                      </a:r>
                    </a:p>
                  </a:txBody>
                  <a:tcPr/>
                </a:tc>
                <a:extLst>
                  <a:ext uri="{0D108BD9-81ED-4DB2-BD59-A6C34878D82A}">
                    <a16:rowId xmlns:a16="http://schemas.microsoft.com/office/drawing/2014/main" val="1096071760"/>
                  </a:ext>
                </a:extLst>
              </a:tr>
              <a:tr h="20955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a law document that has been checked for inconsistencies and incompleteness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1343236813"/>
                  </a:ext>
                </a:extLst>
              </a:tr>
              <a:tr h="20955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inconsistencies or incompleteness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3560585428"/>
                  </a:ext>
                </a:extLst>
              </a:tr>
              <a:tr h="20955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Implement multiple models based on Transformers, GNNs, and CNNs and compare their accuracy.</a:t>
                      </a:r>
                      <a:endParaRPr lang="en-US" sz="1200" strike="no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3028355428"/>
                  </a:ext>
                </a:extLst>
              </a:tr>
              <a:tr h="209550">
                <a:tc>
                  <a:txBody>
                    <a:bodyPr/>
                    <a:lstStyle/>
                    <a:p>
                      <a:r>
                        <a:rPr lang="en-US" sz="1200" b="1" dirty="0">
                          <a:solidFill>
                            <a:schemeClr val="tx1"/>
                          </a:solidFill>
                          <a:latin typeface="+mn-lt"/>
                          <a:cs typeface="Arial" panose="020B0604020202020204" pitchFamily="34" charset="0"/>
                        </a:rPr>
                        <a:t>Hypothesis 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dirty="0">
                          <a:solidFill>
                            <a:srgbClr val="FF0000"/>
                          </a:solidFill>
                          <a:latin typeface="+mn-lt"/>
                          <a:cs typeface="Arial" panose="020B0604020202020204" pitchFamily="34" charset="0"/>
                        </a:rPr>
                        <a:t>Using a GNN to label entities can be used to determine the consistency and completeness of a law document.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19</a:t>
                      </a:r>
                    </a:p>
                  </a:txBody>
                  <a:tcPr/>
                </a:tc>
                <a:extLst>
                  <a:ext uri="{0D108BD9-81ED-4DB2-BD59-A6C34878D82A}">
                    <a16:rowId xmlns:a16="http://schemas.microsoft.com/office/drawing/2014/main" val="2663295773"/>
                  </a:ext>
                </a:extLst>
              </a:tr>
              <a:tr h="20955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a law document that has been checked for inconsistencies and incompleteness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3065693737"/>
                  </a:ext>
                </a:extLst>
              </a:tr>
              <a:tr h="20955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inconsistencies or incompleteness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3331144063"/>
                  </a:ext>
                </a:extLst>
              </a:tr>
              <a:tr h="20955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rgbClr val="FF0000"/>
                          </a:solidFill>
                          <a:effectLst/>
                          <a:latin typeface="+mn-lt"/>
                          <a:ea typeface="+mn-ea"/>
                          <a:cs typeface="Arial" panose="020B0604020202020204" pitchFamily="34" charset="0"/>
                        </a:rPr>
                        <a:t>Review generated GNN graphs to identify differences between graphs of consistent/inconsistent and complete/incomplete entities.</a:t>
                      </a:r>
                      <a:endParaRPr lang="en-US" sz="1200" strike="noStrike" dirty="0">
                        <a:solidFill>
                          <a:srgbClr val="FF0000"/>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16</a:t>
                      </a:r>
                    </a:p>
                  </a:txBody>
                  <a:tcPr/>
                </a:tc>
                <a:extLst>
                  <a:ext uri="{0D108BD9-81ED-4DB2-BD59-A6C34878D82A}">
                    <a16:rowId xmlns:a16="http://schemas.microsoft.com/office/drawing/2014/main" val="773435680"/>
                  </a:ext>
                </a:extLst>
              </a:tr>
            </a:tbl>
          </a:graphicData>
        </a:graphic>
      </p:graphicFrame>
      <p:sp>
        <p:nvSpPr>
          <p:cNvPr id="5" name="Title 2">
            <a:extLst>
              <a:ext uri="{FF2B5EF4-FFF2-40B4-BE49-F238E27FC236}">
                <a16:creationId xmlns:a16="http://schemas.microsoft.com/office/drawing/2014/main" id="{93CFF7CA-B4E9-9747-8737-F9518DA2EFAA}"/>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Research Hypotheses</a:t>
            </a:r>
          </a:p>
        </p:txBody>
      </p:sp>
    </p:spTree>
    <p:extLst>
      <p:ext uri="{BB962C8B-B14F-4D97-AF65-F5344CB8AC3E}">
        <p14:creationId xmlns:p14="http://schemas.microsoft.com/office/powerpoint/2010/main" val="1497050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extLst>
              <p:ext uri="{D42A27DB-BD31-4B8C-83A1-F6EECF244321}">
                <p14:modId xmlns:p14="http://schemas.microsoft.com/office/powerpoint/2010/main" val="2209613643"/>
              </p:ext>
            </p:extLst>
          </p:nvPr>
        </p:nvGraphicFramePr>
        <p:xfrm>
          <a:off x="173736" y="1461154"/>
          <a:ext cx="8796528" cy="3644898"/>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Laban, P., Dai, L., </a:t>
                      </a:r>
                      <a:r>
                        <a:rPr lang="en-US" sz="1200" kern="1200" dirty="0" err="1">
                          <a:solidFill>
                            <a:schemeClr val="tx1"/>
                          </a:solidFill>
                          <a:effectLst/>
                          <a:latin typeface="+mn-lt"/>
                          <a:ea typeface="+mn-ea"/>
                          <a:cs typeface="Arial" panose="020B0604020202020204" pitchFamily="34" charset="0"/>
                        </a:rPr>
                        <a:t>Bandarkar</a:t>
                      </a:r>
                      <a:r>
                        <a:rPr lang="en-US" sz="1200" kern="1200" dirty="0">
                          <a:solidFill>
                            <a:schemeClr val="tx1"/>
                          </a:solidFill>
                          <a:effectLst/>
                          <a:latin typeface="+mn-lt"/>
                          <a:ea typeface="+mn-ea"/>
                          <a:cs typeface="Arial" panose="020B0604020202020204" pitchFamily="34" charset="0"/>
                        </a:rPr>
                        <a:t>, L., &amp; Hearst, M. A. (2021). Can Transformer Models Measure Coherence In Text? Re-Thinking the Shuffle Test. </a:t>
                      </a:r>
                      <a:r>
                        <a:rPr lang="en-US" sz="1200" kern="1200" dirty="0" err="1">
                          <a:solidFill>
                            <a:schemeClr val="tx1"/>
                          </a:solidFill>
                          <a:effectLst/>
                          <a:latin typeface="+mn-lt"/>
                          <a:ea typeface="+mn-ea"/>
                          <a:cs typeface="Arial" panose="020B0604020202020204" pitchFamily="34" charset="0"/>
                        </a:rPr>
                        <a:t>arXiv</a:t>
                      </a:r>
                      <a:r>
                        <a:rPr lang="en-US" sz="1200" kern="1200" dirty="0">
                          <a:solidFill>
                            <a:schemeClr val="tx1"/>
                          </a:solidFill>
                          <a:effectLst/>
                          <a:latin typeface="+mn-lt"/>
                          <a:ea typeface="+mn-ea"/>
                          <a:cs typeface="Arial" panose="020B0604020202020204" pitchFamily="34" charset="0"/>
                        </a:rPr>
                        <a:t> (Cornell University), 10.48550/arxiv.2107.03448</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Introduces the concept of coherence and the difficulty defining it.</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Summarizes the various ways to measure coherence and focuses on the shuffle test.</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Shows that the shuffle test can have a perfect score but still not measure coherence.</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10</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13</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15</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GPT-2</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rgbClr val="FF0000"/>
                          </a:solidFill>
                          <a:effectLst/>
                          <a:latin typeface="+mn-lt"/>
                          <a:ea typeface="+mn-ea"/>
                          <a:cs typeface="Arial" panose="020B0604020202020204" pitchFamily="34" charset="0"/>
                        </a:rPr>
                        <a:t>Aggregate model performance drops  from 94.5% for block-size 1 to 77.9% for block-size 5.</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Identifies the problem that shuffle test can be perfect without measuring coherence.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Identifies a solution (zero shot shuffle test) that does as well as humans, </a:t>
                      </a:r>
                      <a:r>
                        <a:rPr lang="en-US" sz="1200" kern="1200" dirty="0">
                          <a:solidFill>
                            <a:srgbClr val="FF0000"/>
                          </a:solidFill>
                          <a:effectLst/>
                          <a:latin typeface="+mn-lt"/>
                          <a:ea typeface="+mn-ea"/>
                          <a:cs typeface="Arial" panose="020B0604020202020204" pitchFamily="34" charset="0"/>
                        </a:rPr>
                        <a:t>97.5% for human's vs 94.5 for average model.</a:t>
                      </a:r>
                      <a:endParaRPr lang="en-US" sz="1200" dirty="0">
                        <a:solidFill>
                          <a:srgbClr val="FF0000"/>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14</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12</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21</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Provided me with the term coherence for consistency.</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Provided me with many references on coherence and how to test it.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Confirmed that this is a problem being researched.</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8</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12</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8</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(1 of 5)</a:t>
            </a:r>
          </a:p>
        </p:txBody>
      </p:sp>
    </p:spTree>
    <p:extLst>
      <p:ext uri="{BB962C8B-B14F-4D97-AF65-F5344CB8AC3E}">
        <p14:creationId xmlns:p14="http://schemas.microsoft.com/office/powerpoint/2010/main" val="357635512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6932</TotalTime>
  <Words>2878</Words>
  <Application>Microsoft Office PowerPoint</Application>
  <PresentationFormat>On-screen Show (4:3)</PresentationFormat>
  <Paragraphs>423</Paragraphs>
  <Slides>18</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18</vt:i4>
      </vt:variant>
    </vt:vector>
  </HeadingPairs>
  <TitlesOfParts>
    <vt:vector size="23" baseType="lpstr">
      <vt:lpstr>Arial</vt:lpstr>
      <vt:lpstr>Calibri</vt:lpstr>
      <vt:lpstr>Circular-Bold</vt:lpstr>
      <vt:lpstr>Custom Design</vt:lpstr>
      <vt:lpstr>1_Custom Design</vt:lpstr>
      <vt:lpstr>Using Transformers to Check a Document for Completeness and Consistency</vt:lpstr>
      <vt:lpstr>Glossary of Terms</vt:lpstr>
      <vt:lpstr>Acronyms</vt:lpstr>
      <vt:lpstr>Scope of Work (SOW)</vt:lpstr>
      <vt:lpstr>Problem Statement</vt:lpstr>
      <vt:lpstr>PowerPoint Presentation</vt:lpstr>
      <vt:lpstr>PowerPoint Presentation</vt:lpstr>
      <vt:lpstr>PowerPoint Presentation</vt:lpstr>
      <vt:lpstr>Annotated Bibliography (1 of 5)</vt:lpstr>
      <vt:lpstr>Annotated Bibliography (2 of 5)</vt:lpstr>
      <vt:lpstr>Annotated Bibliography (3 of 5)</vt:lpstr>
      <vt:lpstr>Annotated Bibliography (4 of 5)</vt:lpstr>
      <vt:lpstr>Annotated Bibliography (5 of 5)</vt:lpstr>
      <vt:lpstr>Data Sources List</vt:lpstr>
      <vt:lpstr>Data Source Example</vt:lpstr>
      <vt:lpstr>Data Source Example</vt:lpstr>
      <vt:lpstr>Appendix</vt:lpstr>
      <vt:lpstr>APA Guidelines(*)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Alsarhan, Hamza</dc:creator>
  <cp:keywords/>
  <dc:description/>
  <cp:lastModifiedBy>Michael</cp:lastModifiedBy>
  <cp:revision>253</cp:revision>
  <dcterms:created xsi:type="dcterms:W3CDTF">2020-01-15T21:27:56Z</dcterms:created>
  <dcterms:modified xsi:type="dcterms:W3CDTF">2024-10-30T15:30:48Z</dcterms:modified>
  <cp:category/>
</cp:coreProperties>
</file>