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 id="2147483684" r:id="rId2"/>
    <p:sldMasterId id="2147483694" r:id="rId3"/>
  </p:sldMasterIdLst>
  <p:notesMasterIdLst>
    <p:notesMasterId r:id="rId47"/>
  </p:notesMasterIdLst>
  <p:sldIdLst>
    <p:sldId id="659" r:id="rId4"/>
    <p:sldId id="771" r:id="rId5"/>
    <p:sldId id="772" r:id="rId6"/>
    <p:sldId id="773" r:id="rId7"/>
    <p:sldId id="774" r:id="rId8"/>
    <p:sldId id="281" r:id="rId9"/>
    <p:sldId id="765" r:id="rId10"/>
    <p:sldId id="766" r:id="rId11"/>
    <p:sldId id="767" r:id="rId12"/>
    <p:sldId id="768" r:id="rId13"/>
    <p:sldId id="769" r:id="rId14"/>
    <p:sldId id="660" r:id="rId15"/>
    <p:sldId id="661" r:id="rId16"/>
    <p:sldId id="748" r:id="rId17"/>
    <p:sldId id="749" r:id="rId18"/>
    <p:sldId id="750" r:id="rId19"/>
    <p:sldId id="655" r:id="rId20"/>
    <p:sldId id="651" r:id="rId21"/>
    <p:sldId id="751" r:id="rId22"/>
    <p:sldId id="652" r:id="rId23"/>
    <p:sldId id="649" r:id="rId24"/>
    <p:sldId id="653" r:id="rId25"/>
    <p:sldId id="657" r:id="rId26"/>
    <p:sldId id="658" r:id="rId27"/>
    <p:sldId id="662" r:id="rId28"/>
    <p:sldId id="752" r:id="rId29"/>
    <p:sldId id="764" r:id="rId30"/>
    <p:sldId id="753" r:id="rId31"/>
    <p:sldId id="754" r:id="rId32"/>
    <p:sldId id="755" r:id="rId33"/>
    <p:sldId id="756" r:id="rId34"/>
    <p:sldId id="757" r:id="rId35"/>
    <p:sldId id="758" r:id="rId36"/>
    <p:sldId id="759" r:id="rId37"/>
    <p:sldId id="762" r:id="rId38"/>
    <p:sldId id="763" r:id="rId39"/>
    <p:sldId id="760" r:id="rId40"/>
    <p:sldId id="761" r:id="rId41"/>
    <p:sldId id="403" r:id="rId42"/>
    <p:sldId id="307" r:id="rId43"/>
    <p:sldId id="304" r:id="rId44"/>
    <p:sldId id="289"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28BD77-BA1E-B3FD-C742-02B5C809F13C}" name="Etemadi, Amir" initials="AE" userId="S::etemadi@gwu.edu::bdd20336-9c3e-47f6-a160-8e1df72373d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F0B9E-27EA-4AD3-905B-E52F84A6283A}" v="3" dt="2024-08-22T20:02:36.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6327"/>
  </p:normalViewPr>
  <p:slideViewPr>
    <p:cSldViewPr snapToGrid="0" snapToObjects="1">
      <p:cViewPr varScale="1">
        <p:scale>
          <a:sx n="111" d="100"/>
          <a:sy n="111"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microsoft.com/office/2018/10/relationships/authors" Target="author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4887F-6D00-45FD-A4A3-100265AD82AF}" type="datetimeFigureOut">
              <a:rPr lang="en-US" smtClean="0"/>
              <a:t>12/26/2024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97043-A1FF-4C8C-97E0-218604A2A4A5}" type="slidenum">
              <a:rPr lang="en-US" smtClean="0"/>
              <a:t>‹#›</a:t>
            </a:fld>
            <a:endParaRPr lang="en-US"/>
          </a:p>
        </p:txBody>
      </p:sp>
    </p:spTree>
    <p:extLst>
      <p:ext uri="{BB962C8B-B14F-4D97-AF65-F5344CB8AC3E}">
        <p14:creationId xmlns:p14="http://schemas.microsoft.com/office/powerpoint/2010/main" val="135950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81"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81"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14509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9023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81"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81"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330498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62"/>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62"/>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04636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3"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5"/>
            <a:ext cx="7734747" cy="1500187"/>
          </a:xfrm>
          <a:prstGeom prst="rect">
            <a:avLst/>
          </a:prstGeom>
        </p:spPr>
        <p:txBody>
          <a:bodyPr anchor="t"/>
          <a:lstStyle>
            <a:lvl1pPr marL="0" indent="0" algn="ctr">
              <a:buNone/>
              <a:defRPr sz="2000">
                <a:solidFill>
                  <a:srgbClr val="595959"/>
                </a:solidFill>
                <a:latin typeface="Arial"/>
                <a:cs typeface="Aria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79044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9574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3"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91"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80"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43161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4" y="559405"/>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4"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780082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8"/>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1"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141695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962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80"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354963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38007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360025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249363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3B1EB-8622-40A7-BBFC-77CCCA7D7EC4}" type="datetime1">
              <a:rPr lang="en-US" smtClean="0"/>
              <a:t>12/26/2024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4328435"/>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3B1EB-8622-40A7-BBFC-77CCCA7D7EC4}" type="datetime1">
              <a:rPr lang="en-US" smtClean="0"/>
              <a:t>12/26/2024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368848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3B1EB-8622-40A7-BBFC-77CCCA7D7EC4}" type="datetime1">
              <a:rPr lang="en-US" smtClean="0"/>
              <a:t>12/26/2024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10777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3B1EB-8622-40A7-BBFC-77CCCA7D7EC4}" type="datetime1">
              <a:rPr lang="en-US" smtClean="0"/>
              <a:t>12/26/2024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3453674"/>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3B1EB-8622-40A7-BBFC-77CCCA7D7EC4}" type="datetime1">
              <a:rPr lang="en-US" smtClean="0"/>
              <a:t>12/26/2024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9753476"/>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3B1EB-8622-40A7-BBFC-77CCCA7D7EC4}" type="datetime1">
              <a:rPr lang="en-US" smtClean="0"/>
              <a:t>12/26/2024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0943970"/>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3B1EB-8622-40A7-BBFC-77CCCA7D7EC4}" type="datetime1">
              <a:rPr lang="en-US" smtClean="0"/>
              <a:t>12/26/2024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2750036"/>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354829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3"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5"/>
            <a:ext cx="7734747" cy="1500187"/>
          </a:xfrm>
          <a:prstGeom prst="rect">
            <a:avLst/>
          </a:prstGeom>
        </p:spPr>
        <p:txBody>
          <a:bodyPr anchor="t"/>
          <a:lstStyle>
            <a:lvl1pPr marL="0" indent="0" algn="ctr">
              <a:buNone/>
              <a:defRPr sz="2000">
                <a:solidFill>
                  <a:srgbClr val="595959"/>
                </a:solidFill>
                <a:latin typeface="Arial"/>
                <a:cs typeface="Aria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2577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3B1EB-8622-40A7-BBFC-77CCCA7D7EC4}" type="datetime1">
              <a:rPr lang="en-US" smtClean="0"/>
              <a:t>12/26/2024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1664250"/>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12/26/2024</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3"/>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5" y="601091"/>
            <a:ext cx="3225952"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5"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895513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91438"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4" y="503617"/>
            <a:ext cx="7874597"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3" y="6354383"/>
            <a:ext cx="1997039" cy="369332"/>
          </a:xfrm>
          <a:prstGeom prst="rect">
            <a:avLst/>
          </a:prstGeom>
          <a:noFill/>
        </p:spPr>
        <p:txBody>
          <a:bodyPr wrap="square" rtlCol="0">
            <a:spAutoFit/>
          </a:bodyPr>
          <a:lstStyle/>
          <a:p>
            <a:pPr algn="ctr"/>
            <a:r>
              <a:rPr lang="en-US" sz="1800" b="1" dirty="0">
                <a:solidFill>
                  <a:schemeClr val="bg1"/>
                </a:solidFill>
              </a:rPr>
              <a:t>Slide </a:t>
            </a:r>
            <a:fld id="{516406A2-97A8-488C-8CAB-2CED66D760D7}" type="slidenum">
              <a:rPr lang="en-US" sz="1800" b="1" smtClean="0">
                <a:solidFill>
                  <a:schemeClr val="bg1"/>
                </a:solidFill>
              </a:rPr>
              <a:pPr algn="ctr"/>
              <a:t>‹#›</a:t>
            </a:fld>
            <a:r>
              <a:rPr lang="en-US" sz="1800" b="1" dirty="0">
                <a:solidFill>
                  <a:schemeClr val="bg1"/>
                </a:solidFill>
              </a:rPr>
              <a:t> of 20</a:t>
            </a:r>
          </a:p>
        </p:txBody>
      </p:sp>
    </p:spTree>
    <p:extLst>
      <p:ext uri="{BB962C8B-B14F-4D97-AF65-F5344CB8AC3E}">
        <p14:creationId xmlns:p14="http://schemas.microsoft.com/office/powerpoint/2010/main" val="2731228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91438"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4" y="503617"/>
            <a:ext cx="7874597"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3" y="6354383"/>
            <a:ext cx="1997039" cy="369332"/>
          </a:xfrm>
          <a:prstGeom prst="rect">
            <a:avLst/>
          </a:prstGeom>
          <a:noFill/>
        </p:spPr>
        <p:txBody>
          <a:bodyPr wrap="square" rtlCol="0">
            <a:spAutoFit/>
          </a:bodyPr>
          <a:lstStyle/>
          <a:p>
            <a:pPr algn="ctr"/>
            <a:r>
              <a:rPr lang="en-US" sz="1800" b="1" dirty="0">
                <a:solidFill>
                  <a:schemeClr val="bg1"/>
                </a:solidFill>
              </a:rPr>
              <a:t>Slide </a:t>
            </a:r>
            <a:fld id="{516406A2-97A8-488C-8CAB-2CED66D760D7}" type="slidenum">
              <a:rPr lang="en-US" sz="1800" b="1" smtClean="0">
                <a:solidFill>
                  <a:schemeClr val="bg1"/>
                </a:solidFill>
              </a:rPr>
              <a:pPr algn="ctr"/>
              <a:t>‹#›</a:t>
            </a:fld>
            <a:r>
              <a:rPr lang="en-US" sz="1800" b="1" dirty="0">
                <a:solidFill>
                  <a:schemeClr val="bg1"/>
                </a:solidFill>
              </a:rPr>
              <a:t> of 17</a:t>
            </a:r>
          </a:p>
        </p:txBody>
      </p:sp>
    </p:spTree>
    <p:extLst>
      <p:ext uri="{BB962C8B-B14F-4D97-AF65-F5344CB8AC3E}">
        <p14:creationId xmlns:p14="http://schemas.microsoft.com/office/powerpoint/2010/main" val="28525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40068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3"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91"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80"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150201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4" y="559405"/>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4"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173580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8"/>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1"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275942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2869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80"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81001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3.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869906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708" r:id="rId10"/>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75388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3B1EB-8622-40A7-BBFC-77CCCA7D7EC4}" type="datetime1">
              <a:rPr lang="en-US" smtClean="0"/>
              <a:t>12/26/2024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descr="A close up of a logo&#10;&#10;Description automatically generated">
            <a:extLst>
              <a:ext uri="{FF2B5EF4-FFF2-40B4-BE49-F238E27FC236}">
                <a16:creationId xmlns:a16="http://schemas.microsoft.com/office/drawing/2014/main" id="{BA2228E2-A69C-F896-4E12-3B34C68FAB84}"/>
              </a:ext>
            </a:extLst>
          </p:cNvPr>
          <p:cNvPicPr>
            <a:picLocks noChangeAspect="1"/>
          </p:cNvPicPr>
          <p:nvPr userDrawn="1"/>
        </p:nvPicPr>
        <p:blipFill>
          <a:blip r:embed="rId16"/>
          <a:stretch>
            <a:fillRect/>
          </a:stretch>
        </p:blipFill>
        <p:spPr>
          <a:xfrm>
            <a:off x="0" y="0"/>
            <a:ext cx="9144000" cy="6858000"/>
          </a:xfrm>
          <a:prstGeom prst="rect">
            <a:avLst/>
          </a:prstGeom>
        </p:spPr>
      </p:pic>
    </p:spTree>
    <p:extLst>
      <p:ext uri="{BB962C8B-B14F-4D97-AF65-F5344CB8AC3E}">
        <p14:creationId xmlns:p14="http://schemas.microsoft.com/office/powerpoint/2010/main" val="13604800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67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740388"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Consistency and Completeness</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lstStyle/>
          <a:p>
            <a:endParaRPr lang="en-US" dirty="0"/>
          </a:p>
        </p:txBody>
      </p:sp>
    </p:spTree>
    <p:extLst>
      <p:ext uri="{BB962C8B-B14F-4D97-AF65-F5344CB8AC3E}">
        <p14:creationId xmlns:p14="http://schemas.microsoft.com/office/powerpoint/2010/main" val="315749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a:buAutoNum type="arabicParenR"/>
            </a:pPr>
            <a:r>
              <a:rPr lang="en-US" sz="900" dirty="0"/>
              <a:t>Literature review summary document ( I am not looking for a formal document,  but at least a list of 20+ Journal papers (minimize the conference papers) with brief notes summarizing the methods, datasets, metrics used, findings relevant to document classifications, </a:t>
            </a:r>
            <a:r>
              <a:rPr lang="en-US" sz="900" dirty="0">
                <a:solidFill>
                  <a:srgbClr val="001D35"/>
                </a:solidFill>
                <a:latin typeface="Arial" panose="020B0604020202020204" pitchFamily="34" charset="0"/>
                <a:cs typeface="Arial" panose="020B0604020202020204" pitchFamily="34" charset="0"/>
              </a:rPr>
              <a:t>Document coherence, etc.</a:t>
            </a:r>
            <a:r>
              <a:rPr lang="en-US" sz="900" dirty="0">
                <a:latin typeface="Arial" panose="020B0604020202020204" pitchFamily="34" charset="0"/>
                <a:cs typeface="Arial" panose="020B0604020202020204" pitchFamily="34" charset="0"/>
              </a:rPr>
              <a:t> </a:t>
            </a:r>
            <a:r>
              <a:rPr lang="en-US" sz="900" dirty="0"/>
              <a:t>  </a:t>
            </a:r>
          </a:p>
          <a:p>
            <a:pPr>
              <a:buAutoNum type="arabicParenR"/>
            </a:pPr>
            <a:endParaRPr lang="en-US" sz="900" dirty="0"/>
          </a:p>
          <a:p>
            <a:pPr>
              <a:buAutoNum type="arabicParenR"/>
            </a:pPr>
            <a:r>
              <a:rPr lang="en-US" sz="900" dirty="0"/>
              <a:t>A comparative analysis table highlighting how different methods perform against key metrics such as accuracy, precision, recall, adaptability, and computational cost.</a:t>
            </a:r>
          </a:p>
          <a:p>
            <a:pPr marL="0" indent="0">
              <a:buNone/>
            </a:pPr>
            <a:r>
              <a:rPr lang="en-US" sz="900" dirty="0"/>
              <a:t>       Note </a:t>
            </a:r>
            <a:r>
              <a:rPr lang="en-US" sz="900" dirty="0">
                <a:solidFill>
                  <a:srgbClr val="FF0000"/>
                </a:solidFill>
              </a:rPr>
              <a:t>(1) </a:t>
            </a:r>
            <a:r>
              <a:rPr lang="en-US" sz="900" dirty="0"/>
              <a:t>and</a:t>
            </a:r>
            <a:r>
              <a:rPr lang="en-US" sz="900" dirty="0">
                <a:solidFill>
                  <a:srgbClr val="FF0000"/>
                </a:solidFill>
              </a:rPr>
              <a:t> (2)  </a:t>
            </a:r>
            <a:r>
              <a:rPr lang="en-US" sz="900" dirty="0"/>
              <a:t>will help you prepare the content for chapter 2 (literature review). </a:t>
            </a:r>
          </a:p>
          <a:p>
            <a:pPr>
              <a:buAutoNum type="arabicParenR"/>
            </a:pPr>
            <a:endParaRPr lang="en-US" sz="900" dirty="0"/>
          </a:p>
          <a:p>
            <a:pPr marL="0" indent="0">
              <a:buNone/>
            </a:pPr>
            <a:r>
              <a:rPr lang="en-US" sz="900" dirty="0"/>
              <a:t>3)     Provide an initial version of cleaned and preprocessed datasets for further analysis and modeling.</a:t>
            </a:r>
          </a:p>
          <a:p>
            <a:pPr marL="0" indent="0">
              <a:buNone/>
            </a:pPr>
            <a:r>
              <a:rPr lang="en-US" sz="900" dirty="0"/>
              <a:t>4)     Provide an initial exploratory data analysis (EDA) report that includes visual insights and feature importance ranking for early understanding of the data.</a:t>
            </a:r>
          </a:p>
          <a:p>
            <a:pPr marL="0" indent="0">
              <a:buNone/>
            </a:pPr>
            <a:endParaRPr lang="en-US" sz="900" dirty="0"/>
          </a:p>
          <a:p>
            <a:pPr lvl="1"/>
            <a:r>
              <a:rPr lang="en-US" sz="900" dirty="0"/>
              <a:t>Create plots like histograms, boxplots, scatter plots, and heatmaps to understand the distribution and relationships between variables.</a:t>
            </a:r>
          </a:p>
          <a:p>
            <a:pPr lvl="1"/>
            <a:r>
              <a:rPr lang="en-US" sz="900" dirty="0"/>
              <a:t>Visualize outliers and missing data patterns.</a:t>
            </a:r>
          </a:p>
          <a:p>
            <a:pPr lvl="1"/>
            <a:r>
              <a:rPr lang="en-US" sz="900" dirty="0"/>
              <a:t>Use basic methods (e.g., correlation coefficients, simple tree-based models) to rank features by their importance.</a:t>
            </a:r>
          </a:p>
          <a:p>
            <a:pPr lvl="1"/>
            <a:r>
              <a:rPr lang="en-US" sz="900" dirty="0"/>
              <a:t>Identify potential key variables relevant to fraud detection</a:t>
            </a:r>
          </a:p>
          <a:p>
            <a:pPr lvl="1"/>
            <a:endParaRPr lang="en-US" sz="900" dirty="0"/>
          </a:p>
          <a:p>
            <a:pPr marL="342900" lvl="1" indent="0">
              <a:buNone/>
            </a:pPr>
            <a:r>
              <a:rPr lang="en-US" sz="900" b="1" dirty="0">
                <a:solidFill>
                  <a:srgbClr val="FF0000"/>
                </a:solidFill>
              </a:rPr>
              <a:t>Note:   You can use any format you like; what matters to me is the content you provide.</a:t>
            </a: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446" y="621690"/>
          <a:ext cx="8881108" cy="3871167"/>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as an example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23</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noStrike" kern="1200" dirty="0">
                          <a:solidFill>
                            <a:schemeClr val="tx1"/>
                          </a:solidFill>
                          <a:effectLst/>
                          <a:latin typeface="+mn-lt"/>
                          <a:ea typeface="+mn-ea"/>
                          <a:cs typeface="Arial" panose="020B0604020202020204" pitchFamily="34" charset="0"/>
                        </a:rPr>
                        <a:t>negative implications of these mistakes,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8A1C59-490E-9DEA-8826-0BA36EB1E5F8}"/>
              </a:ext>
            </a:extLst>
          </p:cNvPr>
          <p:cNvGraphicFramePr>
            <a:graphicFrameLocks noGrp="1"/>
          </p:cNvGraphicFramePr>
          <p:nvPr>
            <p:ph idx="13"/>
            <p:extLst>
              <p:ext uri="{D42A27DB-BD31-4B8C-83A1-F6EECF244321}">
                <p14:modId xmlns:p14="http://schemas.microsoft.com/office/powerpoint/2010/main" val="2506140625"/>
              </p:ext>
            </p:extLst>
          </p:nvPr>
        </p:nvGraphicFramePr>
        <p:xfrm>
          <a:off x="628650" y="1825625"/>
          <a:ext cx="7886700" cy="4414520"/>
        </p:xfrm>
        <a:graphic>
          <a:graphicData uri="http://schemas.openxmlformats.org/drawingml/2006/table">
            <a:tbl>
              <a:tblPr firstRow="1" bandRow="1">
                <a:tableStyleId>{5C22544A-7EE6-4342-B048-85BDC9FD1C3A}</a:tableStyleId>
              </a:tblPr>
              <a:tblGrid>
                <a:gridCol w="717071">
                  <a:extLst>
                    <a:ext uri="{9D8B030D-6E8A-4147-A177-3AD203B41FA5}">
                      <a16:colId xmlns:a16="http://schemas.microsoft.com/office/drawing/2014/main" val="1853649044"/>
                    </a:ext>
                  </a:extLst>
                </a:gridCol>
                <a:gridCol w="1656271">
                  <a:extLst>
                    <a:ext uri="{9D8B030D-6E8A-4147-A177-3AD203B41FA5}">
                      <a16:colId xmlns:a16="http://schemas.microsoft.com/office/drawing/2014/main" val="3875031795"/>
                    </a:ext>
                  </a:extLst>
                </a:gridCol>
                <a:gridCol w="5513358">
                  <a:extLst>
                    <a:ext uri="{9D8B030D-6E8A-4147-A177-3AD203B41FA5}">
                      <a16:colId xmlns:a16="http://schemas.microsoft.com/office/drawing/2014/main" val="725714705"/>
                    </a:ext>
                  </a:extLst>
                </a:gridCol>
              </a:tblGrid>
              <a:tr h="370840">
                <a:tc>
                  <a:txBody>
                    <a:bodyPr/>
                    <a:lstStyle/>
                    <a:p>
                      <a:r>
                        <a:rPr lang="en-US" dirty="0"/>
                        <a:t>Date</a:t>
                      </a:r>
                    </a:p>
                  </a:txBody>
                  <a:tcPr/>
                </a:tc>
                <a:tc>
                  <a:txBody>
                    <a:bodyPr/>
                    <a:lstStyle/>
                    <a:p>
                      <a:r>
                        <a:rPr lang="en-US" dirty="0"/>
                        <a:t>Meeting</a:t>
                      </a:r>
                    </a:p>
                  </a:txBody>
                  <a:tcPr/>
                </a:tc>
                <a:tc>
                  <a:txBody>
                    <a:bodyPr/>
                    <a:lstStyle/>
                    <a:p>
                      <a:r>
                        <a:rPr lang="en-US" dirty="0"/>
                        <a:t>Notes</a:t>
                      </a:r>
                    </a:p>
                  </a:txBody>
                  <a:tcPr/>
                </a:tc>
                <a:extLst>
                  <a:ext uri="{0D108BD9-81ED-4DB2-BD59-A6C34878D82A}">
                    <a16:rowId xmlns:a16="http://schemas.microsoft.com/office/drawing/2014/main" val="1089387141"/>
                  </a:ext>
                </a:extLst>
              </a:tr>
              <a:tr h="370840">
                <a:tc>
                  <a:txBody>
                    <a:bodyPr/>
                    <a:lstStyle/>
                    <a:p>
                      <a:r>
                        <a:rPr lang="en-US" sz="1200" dirty="0"/>
                        <a:t>11/2</a:t>
                      </a:r>
                    </a:p>
                  </a:txBody>
                  <a:tcPr/>
                </a:tc>
                <a:tc>
                  <a:txBody>
                    <a:bodyPr/>
                    <a:lstStyle/>
                    <a:p>
                      <a:endParaRPr lang="en-US" sz="1200" dirty="0"/>
                    </a:p>
                  </a:txBody>
                  <a:tcPr/>
                </a:tc>
                <a:tc>
                  <a:txBody>
                    <a:bodyPr/>
                    <a:lstStyle/>
                    <a:p>
                      <a:r>
                        <a:rPr lang="en-US" sz="1200" dirty="0"/>
                        <a:t>Praxis Proposal Completed and accepted</a:t>
                      </a:r>
                    </a:p>
                  </a:txBody>
                  <a:tcPr/>
                </a:tc>
                <a:extLst>
                  <a:ext uri="{0D108BD9-81ED-4DB2-BD59-A6C34878D82A}">
                    <a16:rowId xmlns:a16="http://schemas.microsoft.com/office/drawing/2014/main" val="3621779624"/>
                  </a:ext>
                </a:extLst>
              </a:tr>
              <a:tr h="370840">
                <a:tc>
                  <a:txBody>
                    <a:bodyPr/>
                    <a:lstStyle/>
                    <a:p>
                      <a:r>
                        <a:rPr lang="en-US" sz="1200" dirty="0"/>
                        <a:t>11/10</a:t>
                      </a:r>
                    </a:p>
                  </a:txBody>
                  <a:tcPr/>
                </a:tc>
                <a:tc>
                  <a:txBody>
                    <a:bodyPr/>
                    <a:lstStyle/>
                    <a:p>
                      <a:endParaRPr lang="en-US" sz="1200" dirty="0"/>
                    </a:p>
                  </a:txBody>
                  <a:tcPr/>
                </a:tc>
                <a:tc>
                  <a:txBody>
                    <a:bodyPr/>
                    <a:lstStyle/>
                    <a:p>
                      <a:r>
                        <a:rPr lang="en-US" sz="1200" dirty="0"/>
                        <a:t>First communication from advisor. Asked us to prepare two documents (Final Praxis Proposal and plan for completing Praxis). We have never discussed the plan that I put together. My plan contradicts the requirements since I would do chapters 2, 3, 4 and then 1,5 based on them.</a:t>
                      </a:r>
                    </a:p>
                  </a:txBody>
                  <a:tcPr/>
                </a:tc>
                <a:extLst>
                  <a:ext uri="{0D108BD9-81ED-4DB2-BD59-A6C34878D82A}">
                    <a16:rowId xmlns:a16="http://schemas.microsoft.com/office/drawing/2014/main" val="1112758335"/>
                  </a:ext>
                </a:extLst>
              </a:tr>
              <a:tr h="370840">
                <a:tc>
                  <a:txBody>
                    <a:bodyPr/>
                    <a:lstStyle/>
                    <a:p>
                      <a:r>
                        <a:rPr lang="en-US" sz="1200" dirty="0"/>
                        <a:t>11/15</a:t>
                      </a:r>
                    </a:p>
                  </a:txBody>
                  <a:tcPr/>
                </a:tc>
                <a:tc>
                  <a:txBody>
                    <a:bodyPr/>
                    <a:lstStyle/>
                    <a:p>
                      <a:r>
                        <a:rPr lang="en-US" sz="1200" dirty="0"/>
                        <a:t>1</a:t>
                      </a:r>
                      <a:r>
                        <a:rPr lang="en-US" sz="1200" baseline="30000" dirty="0"/>
                        <a:t>st</a:t>
                      </a:r>
                      <a:r>
                        <a:rPr lang="en-US" sz="1200" dirty="0"/>
                        <a:t> Advisor</a:t>
                      </a:r>
                    </a:p>
                  </a:txBody>
                  <a:tcPr/>
                </a:tc>
                <a:tc>
                  <a:txBody>
                    <a:bodyPr/>
                    <a:lstStyle/>
                    <a:p>
                      <a:r>
                        <a:rPr lang="en-US" sz="1200" dirty="0"/>
                        <a:t>Focus was on updating my Praxis proposal, Advisor provided direction on updates</a:t>
                      </a:r>
                    </a:p>
                  </a:txBody>
                  <a:tcPr/>
                </a:tc>
                <a:extLst>
                  <a:ext uri="{0D108BD9-81ED-4DB2-BD59-A6C34878D82A}">
                    <a16:rowId xmlns:a16="http://schemas.microsoft.com/office/drawing/2014/main" val="745078341"/>
                  </a:ext>
                </a:extLst>
              </a:tr>
              <a:tr h="370840">
                <a:tc>
                  <a:txBody>
                    <a:bodyPr/>
                    <a:lstStyle/>
                    <a:p>
                      <a:r>
                        <a:rPr lang="en-US" sz="1200" dirty="0"/>
                        <a:t>11/25</a:t>
                      </a:r>
                    </a:p>
                  </a:txBody>
                  <a:tcPr/>
                </a:tc>
                <a:tc>
                  <a:txBody>
                    <a:bodyPr/>
                    <a:lstStyle/>
                    <a:p>
                      <a:r>
                        <a:rPr lang="en-US" sz="1200" dirty="0"/>
                        <a:t>Follow up with Advisor</a:t>
                      </a:r>
                    </a:p>
                  </a:txBody>
                  <a:tcPr/>
                </a:tc>
                <a:tc>
                  <a:txBody>
                    <a:bodyPr/>
                    <a:lstStyle/>
                    <a:p>
                      <a:r>
                        <a:rPr lang="en-US" sz="1200" dirty="0"/>
                        <a:t>Lots of issues with Praxis updates were identified and we agreed to leave it as is</a:t>
                      </a:r>
                    </a:p>
                  </a:txBody>
                  <a:tcPr/>
                </a:tc>
                <a:extLst>
                  <a:ext uri="{0D108BD9-81ED-4DB2-BD59-A6C34878D82A}">
                    <a16:rowId xmlns:a16="http://schemas.microsoft.com/office/drawing/2014/main" val="73117195"/>
                  </a:ext>
                </a:extLst>
              </a:tr>
              <a:tr h="370840">
                <a:tc>
                  <a:txBody>
                    <a:bodyPr/>
                    <a:lstStyle/>
                    <a:p>
                      <a:r>
                        <a:rPr lang="en-US" sz="1200" dirty="0"/>
                        <a:t>12/6</a:t>
                      </a:r>
                    </a:p>
                  </a:txBody>
                  <a:tcPr/>
                </a:tc>
                <a:tc>
                  <a:txBody>
                    <a:bodyPr/>
                    <a:lstStyle/>
                    <a:p>
                      <a:r>
                        <a:rPr lang="en-US" sz="1200" dirty="0"/>
                        <a:t>2</a:t>
                      </a:r>
                      <a:r>
                        <a:rPr lang="en-US" sz="1200" baseline="30000" dirty="0"/>
                        <a:t>nd</a:t>
                      </a:r>
                      <a:r>
                        <a:rPr lang="en-US" sz="1200" dirty="0"/>
                        <a:t> Advisor</a:t>
                      </a:r>
                    </a:p>
                  </a:txBody>
                  <a:tcPr/>
                </a:tc>
                <a:tc>
                  <a:txBody>
                    <a:bodyPr/>
                    <a:lstStyle/>
                    <a:p>
                      <a:r>
                        <a:rPr lang="en-US" sz="1200" dirty="0"/>
                        <a:t>Advisor shared work that he had done on data and identified that Praxis as proposed could not be accepted by the school. This was the first mention of Chapter 1 due date. Discussed meeting with the Department to address acceptance of Praxis.</a:t>
                      </a:r>
                    </a:p>
                  </a:txBody>
                  <a:tcPr/>
                </a:tc>
                <a:extLst>
                  <a:ext uri="{0D108BD9-81ED-4DB2-BD59-A6C34878D82A}">
                    <a16:rowId xmlns:a16="http://schemas.microsoft.com/office/drawing/2014/main" val="1098245856"/>
                  </a:ext>
                </a:extLst>
              </a:tr>
              <a:tr h="370840">
                <a:tc>
                  <a:txBody>
                    <a:bodyPr/>
                    <a:lstStyle/>
                    <a:p>
                      <a:r>
                        <a:rPr lang="en-US" sz="1200" dirty="0"/>
                        <a:t>12/9</a:t>
                      </a:r>
                    </a:p>
                  </a:txBody>
                  <a:tcPr/>
                </a:tc>
                <a:tc>
                  <a:txBody>
                    <a:bodyPr/>
                    <a:lstStyle/>
                    <a:p>
                      <a:r>
                        <a:rPr lang="en-US" sz="1200" dirty="0"/>
                        <a:t>Follow up with Advisor</a:t>
                      </a:r>
                    </a:p>
                  </a:txBody>
                  <a:tcPr/>
                </a:tc>
                <a:tc>
                  <a:txBody>
                    <a:bodyPr/>
                    <a:lstStyle/>
                    <a:p>
                      <a:r>
                        <a:rPr lang="en-US" sz="1200" dirty="0"/>
                        <a:t>Advisor shared additional work done with the data and outlined an approach that was interesting but not the original plan of my Praxis</a:t>
                      </a:r>
                    </a:p>
                  </a:txBody>
                  <a:tcPr/>
                </a:tc>
                <a:extLst>
                  <a:ext uri="{0D108BD9-81ED-4DB2-BD59-A6C34878D82A}">
                    <a16:rowId xmlns:a16="http://schemas.microsoft.com/office/drawing/2014/main" val="1491975943"/>
                  </a:ext>
                </a:extLst>
              </a:tr>
              <a:tr h="370840">
                <a:tc>
                  <a:txBody>
                    <a:bodyPr/>
                    <a:lstStyle/>
                    <a:p>
                      <a:r>
                        <a:rPr lang="en-US" sz="1200" dirty="0"/>
                        <a:t>12/15</a:t>
                      </a:r>
                    </a:p>
                  </a:txBody>
                  <a:tcPr/>
                </a:tc>
                <a:tc>
                  <a:txBody>
                    <a:bodyPr/>
                    <a:lstStyle/>
                    <a:p>
                      <a:r>
                        <a:rPr lang="en-US" sz="1200" dirty="0"/>
                        <a:t>Department Meeting</a:t>
                      </a:r>
                    </a:p>
                  </a:txBody>
                  <a:tcPr/>
                </a:tc>
                <a:tc>
                  <a:txBody>
                    <a:bodyPr/>
                    <a:lstStyle/>
                    <a:p>
                      <a:r>
                        <a:rPr lang="en-US" sz="1200" dirty="0"/>
                        <a:t>Refocus to work on creating a Knowledge Graph from a large document such as the Laws of a Pennsylvania township. Look at alternatives and which would be best for Consistency and Completeness checking. Identify the actual checking as future work.</a:t>
                      </a:r>
                    </a:p>
                  </a:txBody>
                  <a:tcPr/>
                </a:tc>
                <a:extLst>
                  <a:ext uri="{0D108BD9-81ED-4DB2-BD59-A6C34878D82A}">
                    <a16:rowId xmlns:a16="http://schemas.microsoft.com/office/drawing/2014/main" val="1392919171"/>
                  </a:ext>
                </a:extLst>
              </a:tr>
              <a:tr h="370840">
                <a:tc>
                  <a:txBody>
                    <a:bodyPr/>
                    <a:lstStyle/>
                    <a:p>
                      <a:r>
                        <a:rPr lang="en-US" sz="1200" dirty="0"/>
                        <a:t>12/20</a:t>
                      </a:r>
                    </a:p>
                  </a:txBody>
                  <a:tcPr/>
                </a:tc>
                <a:tc>
                  <a:txBody>
                    <a:bodyPr/>
                    <a:lstStyle/>
                    <a:p>
                      <a:r>
                        <a:rPr lang="en-US" sz="1200" dirty="0"/>
                        <a:t>3</a:t>
                      </a:r>
                      <a:r>
                        <a:rPr lang="en-US" sz="1200" baseline="30000" dirty="0"/>
                        <a:t>rd</a:t>
                      </a:r>
                      <a:r>
                        <a:rPr lang="en-US" sz="1200" dirty="0"/>
                        <a:t> Advisor</a:t>
                      </a:r>
                    </a:p>
                  </a:txBody>
                  <a:tcPr/>
                </a:tc>
                <a:tc>
                  <a:txBody>
                    <a:bodyPr/>
                    <a:lstStyle/>
                    <a:p>
                      <a:r>
                        <a:rPr lang="en-US" sz="1200" dirty="0"/>
                        <a:t>End of semester</a:t>
                      </a:r>
                    </a:p>
                  </a:txBody>
                  <a:tcPr/>
                </a:tc>
                <a:extLst>
                  <a:ext uri="{0D108BD9-81ED-4DB2-BD59-A6C34878D82A}">
                    <a16:rowId xmlns:a16="http://schemas.microsoft.com/office/drawing/2014/main" val="1585802652"/>
                  </a:ext>
                </a:extLst>
              </a:tr>
            </a:tbl>
          </a:graphicData>
        </a:graphic>
      </p:graphicFrame>
      <p:sp>
        <p:nvSpPr>
          <p:cNvPr id="3" name="Title 2">
            <a:extLst>
              <a:ext uri="{FF2B5EF4-FFF2-40B4-BE49-F238E27FC236}">
                <a16:creationId xmlns:a16="http://schemas.microsoft.com/office/drawing/2014/main" id="{2CDB0406-661B-FED0-E01D-E4E43797F740}"/>
              </a:ext>
            </a:extLst>
          </p:cNvPr>
          <p:cNvSpPr>
            <a:spLocks noGrp="1"/>
          </p:cNvSpPr>
          <p:nvPr>
            <p:ph type="title"/>
          </p:nvPr>
        </p:nvSpPr>
        <p:spPr/>
        <p:txBody>
          <a:bodyPr/>
          <a:lstStyle/>
          <a:p>
            <a:r>
              <a:rPr lang="en-US" dirty="0"/>
              <a:t>Key Dates</a:t>
            </a:r>
          </a:p>
        </p:txBody>
      </p:sp>
    </p:spTree>
    <p:extLst>
      <p:ext uri="{BB962C8B-B14F-4D97-AF65-F5344CB8AC3E}">
        <p14:creationId xmlns:p14="http://schemas.microsoft.com/office/powerpoint/2010/main" val="300808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99F02-A6FA-5388-5A14-AEE4796F3EE4}"/>
              </a:ext>
            </a:extLst>
          </p:cNvPr>
          <p:cNvSpPr>
            <a:spLocks noGrp="1"/>
          </p:cNvSpPr>
          <p:nvPr>
            <p:ph type="title"/>
          </p:nvPr>
        </p:nvSpPr>
        <p:spPr/>
        <p:txBody>
          <a:bodyPr/>
          <a:lstStyle/>
          <a:p>
            <a:r>
              <a:rPr lang="en-US" dirty="0"/>
              <a:t>Hierarchy</a:t>
            </a:r>
          </a:p>
        </p:txBody>
      </p:sp>
      <p:pic>
        <p:nvPicPr>
          <p:cNvPr id="1030" name="Picture 6">
            <a:extLst>
              <a:ext uri="{FF2B5EF4-FFF2-40B4-BE49-F238E27FC236}">
                <a16:creationId xmlns:a16="http://schemas.microsoft.com/office/drawing/2014/main" id="{B1CCBC2D-84B2-1F66-ED7E-243C996E8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46" y="1211938"/>
            <a:ext cx="7756263" cy="539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24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7ECAF-0C76-C506-DBA2-58F67BC6DD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5974517-4B05-A733-42C3-AF39A00D4BAE}"/>
              </a:ext>
            </a:extLst>
          </p:cNvPr>
          <p:cNvSpPr>
            <a:spLocks noGrp="1"/>
          </p:cNvSpPr>
          <p:nvPr>
            <p:ph type="title"/>
          </p:nvPr>
        </p:nvSpPr>
        <p:spPr/>
        <p:txBody>
          <a:bodyPr/>
          <a:lstStyle/>
          <a:p>
            <a:r>
              <a:rPr lang="en-US" dirty="0"/>
              <a:t>Level 0</a:t>
            </a:r>
          </a:p>
        </p:txBody>
      </p:sp>
      <p:pic>
        <p:nvPicPr>
          <p:cNvPr id="3074" name="Picture 2">
            <a:extLst>
              <a:ext uri="{FF2B5EF4-FFF2-40B4-BE49-F238E27FC236}">
                <a16:creationId xmlns:a16="http://schemas.microsoft.com/office/drawing/2014/main" id="{7CC34712-88FB-95F3-2D56-2632F08CD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33" y="1226913"/>
            <a:ext cx="8444753" cy="440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13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54C8082-5BE0-23DC-B46A-4AA8DDD7ED15}"/>
              </a:ext>
            </a:extLst>
          </p:cNvPr>
          <p:cNvGraphicFramePr>
            <a:graphicFrameLocks noGrp="1"/>
          </p:cNvGraphicFramePr>
          <p:nvPr>
            <p:ph idx="1"/>
            <p:extLst>
              <p:ext uri="{D42A27DB-BD31-4B8C-83A1-F6EECF244321}">
                <p14:modId xmlns:p14="http://schemas.microsoft.com/office/powerpoint/2010/main" val="2663307006"/>
              </p:ext>
            </p:extLst>
          </p:nvPr>
        </p:nvGraphicFramePr>
        <p:xfrm>
          <a:off x="698500" y="1862138"/>
          <a:ext cx="7747000" cy="35712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Start</a:t>
                      </a:r>
                    </a:p>
                  </a:txBody>
                  <a:tcPr/>
                </a:tc>
                <a:tc>
                  <a:txBody>
                    <a:bodyPr/>
                    <a:lstStyle/>
                    <a:p>
                      <a:r>
                        <a:rPr lang="en-US" sz="1200" dirty="0"/>
                        <a:t>Begin the work.</a:t>
                      </a:r>
                    </a:p>
                  </a:txBody>
                  <a:tcPr/>
                </a:tc>
                <a:tc>
                  <a:txBody>
                    <a:bodyPr/>
                    <a:lstStyle/>
                    <a:p>
                      <a:r>
                        <a:rPr lang="en-US" sz="1200" dirty="0"/>
                        <a:t>Every journey begins with the first step.</a:t>
                      </a:r>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Ongoing Research of Relevant Topics</a:t>
                      </a:r>
                    </a:p>
                  </a:txBody>
                  <a:tcPr/>
                </a:tc>
                <a:tc>
                  <a:txBody>
                    <a:bodyPr/>
                    <a:lstStyle/>
                    <a:p>
                      <a:r>
                        <a:rPr lang="en-US" sz="1200" dirty="0"/>
                        <a:t>Continue searching for and reading papers relevant to the topic. The current tags are Coherence, Completeness, GNN, Law, Named Entity Recognition, NASA, Ontology, Transformer</a:t>
                      </a:r>
                    </a:p>
                  </a:txBody>
                  <a:tcPr/>
                </a:tc>
                <a:tc>
                  <a:txBody>
                    <a:bodyPr/>
                    <a:lstStyle/>
                    <a:p>
                      <a:r>
                        <a:rPr lang="en-US" sz="1200" dirty="0"/>
                        <a:t>Ensure that I am up to date on the latest approaches. Look for comparisons to ensure I am delivering an improvement. Keep abreast of any competing work.</a:t>
                      </a:r>
                    </a:p>
                  </a:txBody>
                  <a:tcPr/>
                </a:tc>
                <a:tc>
                  <a:txBody>
                    <a:bodyPr/>
                    <a:lstStyle/>
                    <a:p>
                      <a:r>
                        <a:rPr lang="en-US" sz="1200" dirty="0"/>
                        <a:t>All references will be stored in RefWorks. I will search for works and use citations from works I have found.</a:t>
                      </a:r>
                    </a:p>
                  </a:txBody>
                  <a:tcPr/>
                </a:tc>
                <a:extLst>
                  <a:ext uri="{0D108BD9-81ED-4DB2-BD59-A6C34878D82A}">
                    <a16:rowId xmlns:a16="http://schemas.microsoft.com/office/drawing/2014/main" val="1398030916"/>
                  </a:ext>
                </a:extLst>
              </a:tr>
              <a:tr h="370840">
                <a:tc>
                  <a:txBody>
                    <a:bodyPr/>
                    <a:lstStyle/>
                    <a:p>
                      <a:r>
                        <a:rPr lang="en-US" sz="1200" dirty="0"/>
                        <a:t>Gather Data and EDA</a:t>
                      </a:r>
                    </a:p>
                  </a:txBody>
                  <a:tcPr/>
                </a:tc>
                <a:tc>
                  <a:txBody>
                    <a:bodyPr/>
                    <a:lstStyle/>
                    <a:p>
                      <a:r>
                        <a:rPr lang="en-US" sz="1200" dirty="0"/>
                        <a:t>Download a significant number of Pennsylvania Township laws in Word format. There are over 1,200 townships in Pennsylvania.</a:t>
                      </a:r>
                    </a:p>
                  </a:txBody>
                  <a:tcPr/>
                </a:tc>
                <a:tc>
                  <a:txBody>
                    <a:bodyPr/>
                    <a:lstStyle/>
                    <a:p>
                      <a:r>
                        <a:rPr lang="en-US" sz="1200" dirty="0"/>
                        <a:t>These will be my primary data for my project.</a:t>
                      </a:r>
                    </a:p>
                  </a:txBody>
                  <a:tcPr/>
                </a:tc>
                <a:tc>
                  <a:txBody>
                    <a:bodyPr/>
                    <a:lstStyle/>
                    <a:p>
                      <a:r>
                        <a:rPr lang="en-US" sz="1200" dirty="0"/>
                        <a:t>I have access to General Code which lets me do these downloads.</a:t>
                      </a:r>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7F8FB4A9-7EF0-75DF-9A94-BE937DB75755}"/>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126897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B053A-0777-046E-9D9A-FA66C4D5E9C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280B72A-0A0E-5E86-9270-BDC4619F311A}"/>
              </a:ext>
            </a:extLst>
          </p:cNvPr>
          <p:cNvGraphicFramePr>
            <a:graphicFrameLocks noGrp="1"/>
          </p:cNvGraphicFramePr>
          <p:nvPr>
            <p:ph idx="1"/>
            <p:extLst>
              <p:ext uri="{D42A27DB-BD31-4B8C-83A1-F6EECF244321}">
                <p14:modId xmlns:p14="http://schemas.microsoft.com/office/powerpoint/2010/main" val="4237458832"/>
              </p:ext>
            </p:extLst>
          </p:nvPr>
        </p:nvGraphicFramePr>
        <p:xfrm>
          <a:off x="698500" y="1862138"/>
          <a:ext cx="7747000" cy="40284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Build and Test Model for Entity Creation</a:t>
                      </a:r>
                    </a:p>
                  </a:txBody>
                  <a:tcPr/>
                </a:tc>
                <a:tc>
                  <a:txBody>
                    <a:bodyPr/>
                    <a:lstStyle/>
                    <a:p>
                      <a:r>
                        <a:rPr lang="en-US" sz="1200" dirty="0"/>
                        <a:t>Take the documents I have downloaded and use a GNN to create entities based on the text. Each entity must have a well-defined type. The set of types should be Mutually Exclusive and Completely Encompassing (MECE).</a:t>
                      </a:r>
                    </a:p>
                  </a:txBody>
                  <a:tcPr/>
                </a:tc>
                <a:tc>
                  <a:txBody>
                    <a:bodyPr/>
                    <a:lstStyle/>
                    <a:p>
                      <a:r>
                        <a:rPr lang="en-US" sz="1200" dirty="0"/>
                        <a:t>The entities will be how completeness and consistency will be checked. Completeness will be checked by verifying there are no missing parts of an entity. Consistency will be checked by verifying that all entities of the same type have the same parts.</a:t>
                      </a:r>
                    </a:p>
                  </a:txBody>
                  <a:tcPr/>
                </a:tc>
                <a:tc>
                  <a:txBody>
                    <a:bodyPr/>
                    <a:lstStyle/>
                    <a:p>
                      <a:r>
                        <a:rPr lang="en-US" sz="1200" dirty="0"/>
                        <a:t>Process the document with a GNN to form a graph of the document. The graph will contain the entities. Typically, a GNN will use a fixed predefined graph. There has been some work on dynamic graphs, and I will plan on leveraging that work.</a:t>
                      </a:r>
                    </a:p>
                  </a:txBody>
                  <a:tcPr/>
                </a:tc>
                <a:extLst>
                  <a:ext uri="{0D108BD9-81ED-4DB2-BD59-A6C34878D82A}">
                    <a16:rowId xmlns:a16="http://schemas.microsoft.com/office/drawing/2014/main" val="1760962162"/>
                  </a:ext>
                </a:extLst>
              </a:tr>
              <a:tr h="370840">
                <a:tc>
                  <a:txBody>
                    <a:bodyPr/>
                    <a:lstStyle/>
                    <a:p>
                      <a:r>
                        <a:rPr lang="en-US" sz="1200" dirty="0"/>
                        <a:t>Build and Test a Model for Entity Comparison</a:t>
                      </a:r>
                    </a:p>
                    <a:p>
                      <a:endParaRPr lang="en-US" sz="1200"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2</a:t>
                      </a:r>
                    </a:p>
                    <a:p>
                      <a:pPr marL="0" marR="0" lvl="0" indent="0" algn="l" defTabSz="457189" rtl="0" eaLnBrk="1" fontAlgn="auto" latinLnBrk="0" hangingPunct="1">
                        <a:lnSpc>
                          <a:spcPct val="100000"/>
                        </a:lnSpc>
                        <a:spcBef>
                          <a:spcPts val="0"/>
                        </a:spcBef>
                        <a:spcAft>
                          <a:spcPts val="0"/>
                        </a:spcAft>
                        <a:buClrTx/>
                        <a:buSzTx/>
                        <a:buFontTx/>
                        <a:buNone/>
                        <a:tabLst/>
                        <a:defRPr/>
                      </a:pPr>
                      <a:endParaRPr lang="en-US" sz="1400" b="1"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3</a:t>
                      </a:r>
                    </a:p>
                    <a:p>
                      <a:endParaRPr lang="en-US" sz="1200" dirty="0"/>
                    </a:p>
                  </a:txBody>
                  <a:tcPr/>
                </a:tc>
                <a:tc>
                  <a:txBody>
                    <a:bodyPr/>
                    <a:lstStyle/>
                    <a:p>
                      <a:r>
                        <a:rPr lang="en-US" sz="1200" dirty="0"/>
                        <a:t>Based on the document graph and the entity types compare entities of the same type. Develop a score that indicates how similar they are structurally, not by content.</a:t>
                      </a:r>
                    </a:p>
                  </a:txBody>
                  <a:tcPr/>
                </a:tc>
                <a:tc>
                  <a:txBody>
                    <a:bodyPr/>
                    <a:lstStyle/>
                    <a:p>
                      <a:r>
                        <a:rPr lang="en-US" sz="1200" dirty="0"/>
                        <a:t>This will be the bases of the check for consistency and completeness. The initial score will show that the entities can be compared. In future phases the score will be updated to reflect consistency and completeness.</a:t>
                      </a:r>
                    </a:p>
                  </a:txBody>
                  <a:tcPr/>
                </a:tc>
                <a:tc>
                  <a:txBody>
                    <a:bodyPr/>
                    <a:lstStyle/>
                    <a:p>
                      <a:r>
                        <a:rPr lang="en-US" sz="1200" dirty="0"/>
                        <a:t>TBD</a:t>
                      </a:r>
                    </a:p>
                  </a:txBody>
                  <a:tcPr/>
                </a:tc>
                <a:extLst>
                  <a:ext uri="{0D108BD9-81ED-4DB2-BD59-A6C34878D82A}">
                    <a16:rowId xmlns:a16="http://schemas.microsoft.com/office/drawing/2014/main" val="1398030916"/>
                  </a:ext>
                </a:extLst>
              </a:tr>
            </a:tbl>
          </a:graphicData>
        </a:graphic>
      </p:graphicFrame>
      <p:sp>
        <p:nvSpPr>
          <p:cNvPr id="3" name="Title 2">
            <a:extLst>
              <a:ext uri="{FF2B5EF4-FFF2-40B4-BE49-F238E27FC236}">
                <a16:creationId xmlns:a16="http://schemas.microsoft.com/office/drawing/2014/main" id="{7059541A-B6B4-4E1E-2665-49BCE54DAFDC}"/>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266581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2A70F2E-DF8B-5915-BB00-1FFCE5642A11}"/>
              </a:ext>
            </a:extLst>
          </p:cNvPr>
          <p:cNvGraphicFramePr>
            <a:graphicFrameLocks noGrp="1"/>
          </p:cNvGraphicFramePr>
          <p:nvPr>
            <p:ph idx="13"/>
            <p:extLst>
              <p:ext uri="{D42A27DB-BD31-4B8C-83A1-F6EECF244321}">
                <p14:modId xmlns:p14="http://schemas.microsoft.com/office/powerpoint/2010/main" val="435410643"/>
              </p:ext>
            </p:extLst>
          </p:nvPr>
        </p:nvGraphicFramePr>
        <p:xfrm>
          <a:off x="628650" y="1825625"/>
          <a:ext cx="7886700" cy="4871720"/>
        </p:xfrm>
        <a:graphic>
          <a:graphicData uri="http://schemas.openxmlformats.org/drawingml/2006/table">
            <a:tbl>
              <a:tblPr firstRow="1" bandRow="1">
                <a:tableStyleId>{5C22544A-7EE6-4342-B048-85BDC9FD1C3A}</a:tableStyleId>
              </a:tblPr>
              <a:tblGrid>
                <a:gridCol w="1001742">
                  <a:extLst>
                    <a:ext uri="{9D8B030D-6E8A-4147-A177-3AD203B41FA5}">
                      <a16:colId xmlns:a16="http://schemas.microsoft.com/office/drawing/2014/main" val="271624232"/>
                    </a:ext>
                  </a:extLst>
                </a:gridCol>
                <a:gridCol w="1992702">
                  <a:extLst>
                    <a:ext uri="{9D8B030D-6E8A-4147-A177-3AD203B41FA5}">
                      <a16:colId xmlns:a16="http://schemas.microsoft.com/office/drawing/2014/main" val="3512162562"/>
                    </a:ext>
                  </a:extLst>
                </a:gridCol>
                <a:gridCol w="4892256">
                  <a:extLst>
                    <a:ext uri="{9D8B030D-6E8A-4147-A177-3AD203B41FA5}">
                      <a16:colId xmlns:a16="http://schemas.microsoft.com/office/drawing/2014/main" val="2289260802"/>
                    </a:ext>
                  </a:extLst>
                </a:gridCol>
              </a:tblGrid>
              <a:tr h="370840">
                <a:tc>
                  <a:txBody>
                    <a:bodyPr/>
                    <a:lstStyle/>
                    <a:p>
                      <a:r>
                        <a:rPr lang="en-US" dirty="0"/>
                        <a:t>Date</a:t>
                      </a:r>
                    </a:p>
                  </a:txBody>
                  <a:tcPr/>
                </a:tc>
                <a:tc>
                  <a:txBody>
                    <a:bodyPr/>
                    <a:lstStyle/>
                    <a:p>
                      <a:r>
                        <a:rPr lang="en-US" dirty="0"/>
                        <a:t>Milestone</a:t>
                      </a:r>
                    </a:p>
                  </a:txBody>
                  <a:tcPr/>
                </a:tc>
                <a:tc>
                  <a:txBody>
                    <a:bodyPr/>
                    <a:lstStyle/>
                    <a:p>
                      <a:r>
                        <a:rPr lang="en-US" dirty="0"/>
                        <a:t>Notes</a:t>
                      </a:r>
                    </a:p>
                  </a:txBody>
                  <a:tcPr/>
                </a:tc>
                <a:extLst>
                  <a:ext uri="{0D108BD9-81ED-4DB2-BD59-A6C34878D82A}">
                    <a16:rowId xmlns:a16="http://schemas.microsoft.com/office/drawing/2014/main" val="2969398112"/>
                  </a:ext>
                </a:extLst>
              </a:tr>
              <a:tr h="370840">
                <a:tc>
                  <a:txBody>
                    <a:bodyPr/>
                    <a:lstStyle/>
                    <a:p>
                      <a:r>
                        <a:rPr lang="en-US" sz="1200" dirty="0"/>
                        <a:t>1/4/2025</a:t>
                      </a:r>
                    </a:p>
                  </a:txBody>
                  <a:tcPr/>
                </a:tc>
                <a:tc>
                  <a:txBody>
                    <a:bodyPr/>
                    <a:lstStyle/>
                    <a:p>
                      <a:r>
                        <a:rPr lang="en-US" sz="1200" dirty="0"/>
                        <a:t>Updated Proposal</a:t>
                      </a:r>
                    </a:p>
                  </a:txBody>
                  <a:tcPr/>
                </a:tc>
                <a:tc>
                  <a:txBody>
                    <a:bodyPr/>
                    <a:lstStyle/>
                    <a:p>
                      <a:r>
                        <a:rPr lang="en-US" sz="1200" dirty="0"/>
                        <a:t>Based on new approach the updated proposal.</a:t>
                      </a:r>
                    </a:p>
                  </a:txBody>
                  <a:tcPr/>
                </a:tc>
                <a:extLst>
                  <a:ext uri="{0D108BD9-81ED-4DB2-BD59-A6C34878D82A}">
                    <a16:rowId xmlns:a16="http://schemas.microsoft.com/office/drawing/2014/main" val="1171352296"/>
                  </a:ext>
                </a:extLst>
              </a:tr>
              <a:tr h="370840">
                <a:tc>
                  <a:txBody>
                    <a:bodyPr/>
                    <a:lstStyle/>
                    <a:p>
                      <a:r>
                        <a:rPr lang="en-US" sz="1200" dirty="0"/>
                        <a:t>1/11/2025</a:t>
                      </a:r>
                    </a:p>
                  </a:txBody>
                  <a:tcPr/>
                </a:tc>
                <a:tc>
                  <a:txBody>
                    <a:bodyPr/>
                    <a:lstStyle/>
                    <a:p>
                      <a:r>
                        <a:rPr lang="en-US" sz="1200" dirty="0"/>
                        <a:t>Initial Cut Approach</a:t>
                      </a:r>
                    </a:p>
                  </a:txBody>
                  <a:tcPr/>
                </a:tc>
                <a:tc>
                  <a:txBody>
                    <a:bodyPr/>
                    <a:lstStyle/>
                    <a:p>
                      <a:r>
                        <a:rPr lang="en-US" sz="1200" dirty="0"/>
                        <a:t>Based on my concept as documented in the deck I shared, write a more detailed description of my approach.</a:t>
                      </a:r>
                    </a:p>
                  </a:txBody>
                  <a:tcPr/>
                </a:tc>
                <a:extLst>
                  <a:ext uri="{0D108BD9-81ED-4DB2-BD59-A6C34878D82A}">
                    <a16:rowId xmlns:a16="http://schemas.microsoft.com/office/drawing/2014/main" val="4023829132"/>
                  </a:ext>
                </a:extLst>
              </a:tr>
              <a:tr h="370840">
                <a:tc>
                  <a:txBody>
                    <a:bodyPr/>
                    <a:lstStyle/>
                    <a:p>
                      <a:r>
                        <a:rPr lang="en-US" sz="1200" dirty="0"/>
                        <a:t>2/1/2025</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Technical Environment Set up Complete</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Licenses for Collab, LLM</a:t>
                      </a:r>
                      <a:r>
                        <a:rPr lang="en-US" sz="1200"/>
                        <a:t>, Overleaf, </a:t>
                      </a:r>
                      <a:r>
                        <a:rPr lang="en-US" sz="1200" dirty="0"/>
                        <a:t>GitHub, Visual Studio Code, RefWorks, etc. purchased and all tools configured.</a:t>
                      </a:r>
                    </a:p>
                  </a:txBody>
                  <a:tcPr/>
                </a:tc>
                <a:extLst>
                  <a:ext uri="{0D108BD9-81ED-4DB2-BD59-A6C34878D82A}">
                    <a16:rowId xmlns:a16="http://schemas.microsoft.com/office/drawing/2014/main" val="3374573583"/>
                  </a:ext>
                </a:extLst>
              </a:tr>
              <a:tr h="370840">
                <a:tc>
                  <a:txBody>
                    <a:bodyPr/>
                    <a:lstStyle/>
                    <a:p>
                      <a:r>
                        <a:rPr lang="en-US" sz="1200" dirty="0"/>
                        <a:t>2/1/2025</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Chapter 1 Complete</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Chapter 1 of Praxis Complete</a:t>
                      </a:r>
                    </a:p>
                  </a:txBody>
                  <a:tcPr/>
                </a:tc>
                <a:extLst>
                  <a:ext uri="{0D108BD9-81ED-4DB2-BD59-A6C34878D82A}">
                    <a16:rowId xmlns:a16="http://schemas.microsoft.com/office/drawing/2014/main" val="3026333126"/>
                  </a:ext>
                </a:extLst>
              </a:tr>
              <a:tr h="370840">
                <a:tc>
                  <a:txBody>
                    <a:bodyPr/>
                    <a:lstStyle/>
                    <a:p>
                      <a:r>
                        <a:rPr lang="en-US" sz="1200" dirty="0"/>
                        <a:t>2/15/2025</a:t>
                      </a:r>
                    </a:p>
                  </a:txBody>
                  <a:tcPr/>
                </a:tc>
                <a:tc>
                  <a:txBody>
                    <a:bodyPr/>
                    <a:lstStyle/>
                    <a:p>
                      <a:r>
                        <a:rPr lang="en-US" sz="1200" dirty="0"/>
                        <a:t>Chapter 2 Draft</a:t>
                      </a:r>
                    </a:p>
                  </a:txBody>
                  <a:tcPr/>
                </a:tc>
                <a:tc>
                  <a:txBody>
                    <a:bodyPr/>
                    <a:lstStyle/>
                    <a:p>
                      <a:r>
                        <a:rPr lang="en-US" sz="1200" dirty="0"/>
                        <a:t>Deeper research into the types of knowledge graphs and approaches to deriving them from large documents. I hope to identify at least three promising approaches.</a:t>
                      </a:r>
                    </a:p>
                  </a:txBody>
                  <a:tcPr/>
                </a:tc>
                <a:extLst>
                  <a:ext uri="{0D108BD9-81ED-4DB2-BD59-A6C34878D82A}">
                    <a16:rowId xmlns:a16="http://schemas.microsoft.com/office/drawing/2014/main" val="4257262447"/>
                  </a:ext>
                </a:extLst>
              </a:tr>
              <a:tr h="370840">
                <a:tc>
                  <a:txBody>
                    <a:bodyPr/>
                    <a:lstStyle/>
                    <a:p>
                      <a:r>
                        <a:rPr lang="en-US" sz="1200" dirty="0"/>
                        <a:t>3/1/2025</a:t>
                      </a:r>
                    </a:p>
                  </a:txBody>
                  <a:tcPr/>
                </a:tc>
                <a:tc>
                  <a:txBody>
                    <a:bodyPr/>
                    <a:lstStyle/>
                    <a:p>
                      <a:r>
                        <a:rPr lang="en-US" sz="1200" dirty="0"/>
                        <a:t>Strengths and weaknesses identified</a:t>
                      </a:r>
                    </a:p>
                  </a:txBody>
                  <a:tcPr/>
                </a:tc>
                <a:tc>
                  <a:txBody>
                    <a:bodyPr/>
                    <a:lstStyle/>
                    <a:p>
                      <a:r>
                        <a:rPr lang="en-US" sz="1200" dirty="0"/>
                        <a:t>For each approach and resultant knowledge graph identify the strengths and weaknesses of the resultant knowledge graph. This may include processing additional documents for confirmation.</a:t>
                      </a:r>
                    </a:p>
                  </a:txBody>
                  <a:tcPr/>
                </a:tc>
                <a:extLst>
                  <a:ext uri="{0D108BD9-81ED-4DB2-BD59-A6C34878D82A}">
                    <a16:rowId xmlns:a16="http://schemas.microsoft.com/office/drawing/2014/main" val="3362138538"/>
                  </a:ext>
                </a:extLst>
              </a:tr>
              <a:tr h="370840">
                <a:tc>
                  <a:txBody>
                    <a:bodyPr/>
                    <a:lstStyle/>
                    <a:p>
                      <a:r>
                        <a:rPr lang="en-US" sz="1200" dirty="0"/>
                        <a:t>3/15/2025</a:t>
                      </a:r>
                    </a:p>
                  </a:txBody>
                  <a:tcPr/>
                </a:tc>
                <a:tc>
                  <a:txBody>
                    <a:bodyPr/>
                    <a:lstStyle/>
                    <a:p>
                      <a:r>
                        <a:rPr lang="en-US" sz="1200" dirty="0"/>
                        <a:t>Chapter 3 Draft</a:t>
                      </a:r>
                    </a:p>
                  </a:txBody>
                  <a:tcPr/>
                </a:tc>
                <a:tc>
                  <a:txBody>
                    <a:bodyPr/>
                    <a:lstStyle/>
                    <a:p>
                      <a:r>
                        <a:rPr lang="en-US" sz="1200" dirty="0"/>
                        <a:t>Based on approach, testing, and research to date.</a:t>
                      </a:r>
                    </a:p>
                  </a:txBody>
                  <a:tcPr/>
                </a:tc>
                <a:extLst>
                  <a:ext uri="{0D108BD9-81ED-4DB2-BD59-A6C34878D82A}">
                    <a16:rowId xmlns:a16="http://schemas.microsoft.com/office/drawing/2014/main" val="2613830256"/>
                  </a:ext>
                </a:extLst>
              </a:tr>
              <a:tr h="370840">
                <a:tc>
                  <a:txBody>
                    <a:bodyPr/>
                    <a:lstStyle/>
                    <a:p>
                      <a:r>
                        <a:rPr lang="en-US" sz="1200" dirty="0"/>
                        <a:t>4/1/2025</a:t>
                      </a:r>
                    </a:p>
                  </a:txBody>
                  <a:tcPr/>
                </a:tc>
                <a:tc>
                  <a:txBody>
                    <a:bodyPr/>
                    <a:lstStyle/>
                    <a:p>
                      <a:r>
                        <a:rPr lang="en-US" sz="1200" dirty="0"/>
                        <a:t>Define what is needed in a knowledge graph to check for consistency and completeness</a:t>
                      </a:r>
                    </a:p>
                  </a:txBody>
                  <a:tcPr/>
                </a:tc>
                <a:tc>
                  <a:txBody>
                    <a:bodyPr/>
                    <a:lstStyle/>
                    <a:p>
                      <a:r>
                        <a:rPr lang="en-US" sz="1200" dirty="0"/>
                        <a:t>This includes how to deal with nouns, verbs, statements of intent. It includes how to group parts of the graph into similar things (e.g., all parts that deal with land dimensions). It also includes being able to identify the source of the issue in the original document.</a:t>
                      </a:r>
                    </a:p>
                  </a:txBody>
                  <a:tcPr/>
                </a:tc>
                <a:extLst>
                  <a:ext uri="{0D108BD9-81ED-4DB2-BD59-A6C34878D82A}">
                    <a16:rowId xmlns:a16="http://schemas.microsoft.com/office/drawing/2014/main" val="3300658222"/>
                  </a:ext>
                </a:extLst>
              </a:tr>
              <a:tr h="370840">
                <a:tc>
                  <a:txBody>
                    <a:bodyPr/>
                    <a:lstStyle/>
                    <a:p>
                      <a:r>
                        <a:rPr lang="en-US" sz="1200" dirty="0"/>
                        <a:t>4/1/2025</a:t>
                      </a:r>
                    </a:p>
                  </a:txBody>
                  <a:tcPr/>
                </a:tc>
                <a:tc>
                  <a:txBody>
                    <a:bodyPr/>
                    <a:lstStyle/>
                    <a:p>
                      <a:r>
                        <a:rPr lang="en-US" sz="1200" dirty="0"/>
                        <a:t>Chapter 2 Complete</a:t>
                      </a:r>
                    </a:p>
                  </a:txBody>
                  <a:tcPr/>
                </a:tc>
                <a:tc>
                  <a:txBody>
                    <a:bodyPr/>
                    <a:lstStyle/>
                    <a:p>
                      <a:r>
                        <a:rPr lang="en-US" sz="1200" dirty="0"/>
                        <a:t>Chapter 2 of Praxis Complete</a:t>
                      </a:r>
                    </a:p>
                  </a:txBody>
                  <a:tcPr/>
                </a:tc>
                <a:extLst>
                  <a:ext uri="{0D108BD9-81ED-4DB2-BD59-A6C34878D82A}">
                    <a16:rowId xmlns:a16="http://schemas.microsoft.com/office/drawing/2014/main" val="2258787915"/>
                  </a:ext>
                </a:extLst>
              </a:tr>
            </a:tbl>
          </a:graphicData>
        </a:graphic>
      </p:graphicFrame>
      <p:sp>
        <p:nvSpPr>
          <p:cNvPr id="3" name="Title 2">
            <a:extLst>
              <a:ext uri="{FF2B5EF4-FFF2-40B4-BE49-F238E27FC236}">
                <a16:creationId xmlns:a16="http://schemas.microsoft.com/office/drawing/2014/main" id="{844CC4CE-7997-080E-5436-4BF30C260673}"/>
              </a:ext>
            </a:extLst>
          </p:cNvPr>
          <p:cNvSpPr>
            <a:spLocks noGrp="1"/>
          </p:cNvSpPr>
          <p:nvPr>
            <p:ph type="title"/>
          </p:nvPr>
        </p:nvSpPr>
        <p:spPr/>
        <p:txBody>
          <a:bodyPr/>
          <a:lstStyle/>
          <a:p>
            <a:r>
              <a:rPr lang="en-US" dirty="0"/>
              <a:t>Proposed Milestones through April 1, 2025</a:t>
            </a:r>
          </a:p>
        </p:txBody>
      </p:sp>
    </p:spTree>
    <p:extLst>
      <p:ext uri="{BB962C8B-B14F-4D97-AF65-F5344CB8AC3E}">
        <p14:creationId xmlns:p14="http://schemas.microsoft.com/office/powerpoint/2010/main" val="4098653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9718D-88EE-2127-A3A5-BD67B536DF5B}"/>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4D03172-6692-6420-3A44-FDB92D60E496}"/>
              </a:ext>
            </a:extLst>
          </p:cNvPr>
          <p:cNvGraphicFramePr>
            <a:graphicFrameLocks noGrp="1"/>
          </p:cNvGraphicFramePr>
          <p:nvPr>
            <p:ph idx="1"/>
            <p:extLst>
              <p:ext uri="{D42A27DB-BD31-4B8C-83A1-F6EECF244321}">
                <p14:modId xmlns:p14="http://schemas.microsoft.com/office/powerpoint/2010/main" val="3671918612"/>
              </p:ext>
            </p:extLst>
          </p:nvPr>
        </p:nvGraphicFramePr>
        <p:xfrm>
          <a:off x="698500" y="1862138"/>
          <a:ext cx="7747000" cy="38760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Build and Test Model for Entity Consistency</a:t>
                      </a:r>
                    </a:p>
                    <a:p>
                      <a:endParaRPr lang="en-US" sz="1200" dirty="0"/>
                    </a:p>
                    <a:p>
                      <a:r>
                        <a:rPr lang="en-US" sz="1400" b="1" dirty="0"/>
                        <a:t>Research Question 1</a:t>
                      </a:r>
                    </a:p>
                  </a:txBody>
                  <a:tcPr/>
                </a:tc>
                <a:tc>
                  <a:txBody>
                    <a:bodyPr/>
                    <a:lstStyle/>
                    <a:p>
                      <a:r>
                        <a:rPr lang="en-US" sz="1200" dirty="0"/>
                        <a:t>Using the entity consistency approach determine if all entities in a document are consistent. Create a score and flag any that are more different than the score.</a:t>
                      </a:r>
                    </a:p>
                    <a:p>
                      <a:endParaRPr lang="en-US" sz="1200" dirty="0"/>
                    </a:p>
                    <a:p>
                      <a:r>
                        <a:rPr lang="en-US" sz="1200" dirty="0"/>
                        <a:t>{I need to address inferences between entities. If one entity implies that another will exist or will have certain values, this needs to be flagged.)</a:t>
                      </a:r>
                    </a:p>
                  </a:txBody>
                  <a:tcPr/>
                </a:tc>
                <a:tc>
                  <a:txBody>
                    <a:bodyPr/>
                    <a:lstStyle/>
                    <a:p>
                      <a:r>
                        <a:rPr lang="en-US" sz="1200" dirty="0"/>
                        <a:t>TBD</a:t>
                      </a:r>
                    </a:p>
                  </a:txBody>
                  <a:tcPr/>
                </a:tc>
                <a:tc>
                  <a:txBody>
                    <a:bodyPr/>
                    <a:lstStyle/>
                    <a:p>
                      <a:r>
                        <a:rPr lang="en-US" sz="1200" dirty="0"/>
                        <a:t>TBD</a:t>
                      </a:r>
                    </a:p>
                  </a:txBody>
                  <a:tcPr/>
                </a:tc>
                <a:extLst>
                  <a:ext uri="{0D108BD9-81ED-4DB2-BD59-A6C34878D82A}">
                    <a16:rowId xmlns:a16="http://schemas.microsoft.com/office/drawing/2014/main" val="1760962162"/>
                  </a:ext>
                </a:extLst>
              </a:tr>
              <a:tr h="370840">
                <a:tc>
                  <a:txBody>
                    <a:bodyPr/>
                    <a:lstStyle/>
                    <a:p>
                      <a:r>
                        <a:rPr lang="en-US" sz="1200" dirty="0"/>
                        <a:t>Build and Test a Model for Entity Completeness</a:t>
                      </a:r>
                    </a:p>
                    <a:p>
                      <a:endParaRPr lang="en-US" sz="1200" dirty="0"/>
                    </a:p>
                    <a:p>
                      <a:pPr marL="0" marR="0" lvl="0" indent="0" algn="l" defTabSz="457189" rtl="0" eaLnBrk="1" fontAlgn="auto" latinLnBrk="0" hangingPunct="1">
                        <a:lnSpc>
                          <a:spcPct val="100000"/>
                        </a:lnSpc>
                        <a:spcBef>
                          <a:spcPts val="0"/>
                        </a:spcBef>
                        <a:spcAft>
                          <a:spcPts val="0"/>
                        </a:spcAft>
                        <a:buClrTx/>
                        <a:buSzTx/>
                        <a:buFontTx/>
                        <a:buNone/>
                        <a:tabLst/>
                        <a:defRPr/>
                      </a:pPr>
                      <a:r>
                        <a:rPr lang="en-US" sz="1400" b="1" dirty="0"/>
                        <a:t>Research Question 1</a:t>
                      </a:r>
                    </a:p>
                  </a:txBody>
                  <a:tcPr/>
                </a:tc>
                <a:tc>
                  <a:txBody>
                    <a:bodyPr/>
                    <a:lstStyle/>
                    <a:p>
                      <a:r>
                        <a:rPr lang="en-US" sz="1200" dirty="0"/>
                        <a:t>Using the entity consistency approach determine if an entities are missing significant pieces.</a:t>
                      </a:r>
                    </a:p>
                  </a:txBody>
                  <a:tcPr/>
                </a:tc>
                <a:tc>
                  <a:txBody>
                    <a:bodyPr/>
                    <a:lstStyle/>
                    <a:p>
                      <a:r>
                        <a:rPr lang="en-US" sz="1200" dirty="0"/>
                        <a:t>TBD</a:t>
                      </a:r>
                    </a:p>
                  </a:txBody>
                  <a:tcPr/>
                </a:tc>
                <a:tc>
                  <a:txBody>
                    <a:bodyPr/>
                    <a:lstStyle/>
                    <a:p>
                      <a:r>
                        <a:rPr lang="en-US" sz="1200" dirty="0"/>
                        <a:t>TBD</a:t>
                      </a:r>
                    </a:p>
                  </a:txBody>
                  <a:tcPr/>
                </a:tc>
                <a:extLst>
                  <a:ext uri="{0D108BD9-81ED-4DB2-BD59-A6C34878D82A}">
                    <a16:rowId xmlns:a16="http://schemas.microsoft.com/office/drawing/2014/main" val="1398030916"/>
                  </a:ext>
                </a:extLst>
              </a:tr>
            </a:tbl>
          </a:graphicData>
        </a:graphic>
      </p:graphicFrame>
      <p:sp>
        <p:nvSpPr>
          <p:cNvPr id="3" name="Title 2">
            <a:extLst>
              <a:ext uri="{FF2B5EF4-FFF2-40B4-BE49-F238E27FC236}">
                <a16:creationId xmlns:a16="http://schemas.microsoft.com/office/drawing/2014/main" id="{CD4EC10A-A314-EAD2-1B0E-79F9569DD9B6}"/>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253523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8A028-A0C3-DF7E-3243-DD819B4F4A0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09D082-8C21-7797-BF7B-23032890BE34}"/>
              </a:ext>
            </a:extLst>
          </p:cNvPr>
          <p:cNvGraphicFramePr>
            <a:graphicFrameLocks noGrp="1"/>
          </p:cNvGraphicFramePr>
          <p:nvPr>
            <p:ph idx="1"/>
            <p:extLst>
              <p:ext uri="{D42A27DB-BD31-4B8C-83A1-F6EECF244321}">
                <p14:modId xmlns:p14="http://schemas.microsoft.com/office/powerpoint/2010/main" val="3952706187"/>
              </p:ext>
            </p:extLst>
          </p:nvPr>
        </p:nvGraphicFramePr>
        <p:xfrm>
          <a:off x="698500" y="1862138"/>
          <a:ext cx="7747000" cy="155956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Implement Declarative Language for Model Creation and Use</a:t>
                      </a:r>
                    </a:p>
                  </a:txBody>
                  <a:tcPr/>
                </a:tc>
                <a:tc>
                  <a:txBody>
                    <a:bodyPr/>
                    <a:lstStyle/>
                    <a:p>
                      <a:r>
                        <a:rPr lang="en-US" sz="1200" dirty="0"/>
                        <a:t>An SQL like language that has CREATE MODEL, TRAIN MODEL, etc. It simply generates and then runs the appropriate Python / </a:t>
                      </a:r>
                      <a:r>
                        <a:rPr lang="en-US" sz="1200" dirty="0" err="1"/>
                        <a:t>PyTorch</a:t>
                      </a:r>
                      <a:r>
                        <a:rPr lang="en-US" sz="1200" dirty="0"/>
                        <a:t> code.</a:t>
                      </a:r>
                    </a:p>
                  </a:txBody>
                  <a:tcPr/>
                </a:tc>
                <a:tc>
                  <a:txBody>
                    <a:bodyPr/>
                    <a:lstStyle/>
                    <a:p>
                      <a:r>
                        <a:rPr lang="en-US" sz="1200" dirty="0"/>
                        <a:t>I am lazy and do not want to have to write the same code repeatedly.</a:t>
                      </a:r>
                    </a:p>
                  </a:txBody>
                  <a:tcPr/>
                </a:tc>
                <a:tc>
                  <a:txBody>
                    <a:bodyPr/>
                    <a:lstStyle/>
                    <a:p>
                      <a:r>
                        <a:rPr lang="en-US" sz="1200" dirty="0"/>
                        <a:t>Use ANTLR to define the grammar and implement it in Java to generate the correct Python / </a:t>
                      </a:r>
                      <a:r>
                        <a:rPr lang="en-US" sz="1200" dirty="0" err="1"/>
                        <a:t>PyTorch</a:t>
                      </a:r>
                      <a:r>
                        <a:rPr lang="en-US" sz="1200" dirty="0"/>
                        <a:t>.</a:t>
                      </a:r>
                    </a:p>
                  </a:txBody>
                  <a:tcPr/>
                </a:tc>
                <a:extLst>
                  <a:ext uri="{0D108BD9-81ED-4DB2-BD59-A6C34878D82A}">
                    <a16:rowId xmlns:a16="http://schemas.microsoft.com/office/drawing/2014/main" val="1760962162"/>
                  </a:ext>
                </a:extLst>
              </a:tr>
            </a:tbl>
          </a:graphicData>
        </a:graphic>
      </p:graphicFrame>
      <p:sp>
        <p:nvSpPr>
          <p:cNvPr id="3" name="Title 2">
            <a:extLst>
              <a:ext uri="{FF2B5EF4-FFF2-40B4-BE49-F238E27FC236}">
                <a16:creationId xmlns:a16="http://schemas.microsoft.com/office/drawing/2014/main" id="{418E72A7-66F2-BF58-3AD9-5F644101C7E9}"/>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326873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5EE59-DCE1-77FC-F5D5-2DC5A3BA03A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56D6B1-0E68-D713-5692-849E2B4993A7}"/>
              </a:ext>
            </a:extLst>
          </p:cNvPr>
          <p:cNvGraphicFramePr>
            <a:graphicFrameLocks noGrp="1"/>
          </p:cNvGraphicFramePr>
          <p:nvPr>
            <p:ph idx="1"/>
            <p:extLst>
              <p:ext uri="{D42A27DB-BD31-4B8C-83A1-F6EECF244321}">
                <p14:modId xmlns:p14="http://schemas.microsoft.com/office/powerpoint/2010/main" val="1197963028"/>
              </p:ext>
            </p:extLst>
          </p:nvPr>
        </p:nvGraphicFramePr>
        <p:xfrm>
          <a:off x="698500" y="1862138"/>
          <a:ext cx="7747000" cy="26619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First Draft</a:t>
                      </a:r>
                    </a:p>
                  </a:txBody>
                  <a:tcPr/>
                </a:tc>
                <a:tc>
                  <a:txBody>
                    <a:bodyPr/>
                    <a:lstStyle/>
                    <a:p>
                      <a:r>
                        <a:rPr lang="en-US" sz="1200" dirty="0"/>
                        <a:t>Literature Review</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Second Draft</a:t>
                      </a:r>
                    </a:p>
                  </a:txBody>
                  <a:tcPr/>
                </a:tc>
                <a:tc>
                  <a:txBody>
                    <a:bodyPr/>
                    <a:lstStyle/>
                    <a:p>
                      <a:r>
                        <a:rPr lang="en-US" sz="1200" dirty="0"/>
                        <a:t>Literature Review, Methodology</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405752876"/>
                  </a:ext>
                </a:extLst>
              </a:tr>
              <a:tr h="370840">
                <a:tc>
                  <a:txBody>
                    <a:bodyPr/>
                    <a:lstStyle/>
                    <a:p>
                      <a:r>
                        <a:rPr lang="en-US" sz="1200" dirty="0"/>
                        <a:t>Third Draft</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dirty="0"/>
                        <a:t>Literature Review, Methodology, Abstract, Introduction, and Conclusions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09939137"/>
                  </a:ext>
                </a:extLst>
              </a:tr>
              <a:tr h="370840">
                <a:tc>
                  <a:txBody>
                    <a:bodyPr/>
                    <a:lstStyle/>
                    <a:p>
                      <a:r>
                        <a:rPr lang="en-US" sz="1200" dirty="0"/>
                        <a:t>Final Paper</a:t>
                      </a:r>
                    </a:p>
                  </a:txBody>
                  <a:tcPr/>
                </a:tc>
                <a:tc>
                  <a:txBody>
                    <a:bodyPr/>
                    <a:lstStyle/>
                    <a:p>
                      <a:r>
                        <a:rPr lang="en-US" sz="1200" dirty="0"/>
                        <a:t>Based on feedback and review create the final version for submission.</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98025203"/>
                  </a:ext>
                </a:extLst>
              </a:tr>
            </a:tbl>
          </a:graphicData>
        </a:graphic>
      </p:graphicFrame>
      <p:sp>
        <p:nvSpPr>
          <p:cNvPr id="3" name="Title 2">
            <a:extLst>
              <a:ext uri="{FF2B5EF4-FFF2-40B4-BE49-F238E27FC236}">
                <a16:creationId xmlns:a16="http://schemas.microsoft.com/office/drawing/2014/main" id="{621B5B4E-ABE2-31B8-3710-E2E5789B36FD}"/>
              </a:ext>
            </a:extLst>
          </p:cNvPr>
          <p:cNvSpPr>
            <a:spLocks noGrp="1"/>
          </p:cNvSpPr>
          <p:nvPr>
            <p:ph type="title"/>
          </p:nvPr>
        </p:nvSpPr>
        <p:spPr/>
        <p:txBody>
          <a:bodyPr/>
          <a:lstStyle/>
          <a:p>
            <a:r>
              <a:rPr lang="en-US" dirty="0"/>
              <a:t>Level 0</a:t>
            </a:r>
          </a:p>
        </p:txBody>
      </p:sp>
    </p:spTree>
    <p:extLst>
      <p:ext uri="{BB962C8B-B14F-4D97-AF65-F5344CB8AC3E}">
        <p14:creationId xmlns:p14="http://schemas.microsoft.com/office/powerpoint/2010/main" val="1170336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51A6-9CB9-7B7F-488B-7358C992F8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4C00B9-3D85-61E6-6496-D3A9FEB54E88}"/>
              </a:ext>
            </a:extLst>
          </p:cNvPr>
          <p:cNvSpPr>
            <a:spLocks noGrp="1"/>
          </p:cNvSpPr>
          <p:nvPr>
            <p:ph type="title"/>
          </p:nvPr>
        </p:nvSpPr>
        <p:spPr/>
        <p:txBody>
          <a:bodyPr/>
          <a:lstStyle/>
          <a:p>
            <a:r>
              <a:rPr lang="en-US" dirty="0"/>
              <a:t>Level 1 – Ongoing Research of Relevant Topics</a:t>
            </a:r>
          </a:p>
        </p:txBody>
      </p:sp>
      <p:pic>
        <p:nvPicPr>
          <p:cNvPr id="2050" name="Picture 2">
            <a:extLst>
              <a:ext uri="{FF2B5EF4-FFF2-40B4-BE49-F238E27FC236}">
                <a16:creationId xmlns:a16="http://schemas.microsoft.com/office/drawing/2014/main" id="{588E8BDB-3E18-F668-5822-7867F180B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8077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57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04C1D-72AF-8966-EEA4-887FC66F8F0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F09DEA-70D2-2E4D-927C-A0D9BD4355E6}"/>
              </a:ext>
            </a:extLst>
          </p:cNvPr>
          <p:cNvGraphicFramePr>
            <a:graphicFrameLocks noGrp="1"/>
          </p:cNvGraphicFramePr>
          <p:nvPr>
            <p:ph idx="1"/>
            <p:extLst>
              <p:ext uri="{D42A27DB-BD31-4B8C-83A1-F6EECF244321}">
                <p14:modId xmlns:p14="http://schemas.microsoft.com/office/powerpoint/2010/main" val="671389021"/>
              </p:ext>
            </p:extLst>
          </p:nvPr>
        </p:nvGraphicFramePr>
        <p:xfrm>
          <a:off x="698500" y="1862138"/>
          <a:ext cx="7747000" cy="202184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Search for Papers</a:t>
                      </a:r>
                    </a:p>
                  </a:txBody>
                  <a:tcPr/>
                </a:tc>
                <a:tc>
                  <a:txBody>
                    <a:bodyPr/>
                    <a:lstStyle/>
                    <a:p>
                      <a:r>
                        <a:rPr lang="en-US" sz="1200" dirty="0"/>
                        <a:t>Perform searches based on the tags and concepts relevant to the project.</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Read  Papers</a:t>
                      </a:r>
                    </a:p>
                  </a:txBody>
                  <a:tcPr/>
                </a:tc>
                <a:tc>
                  <a:txBody>
                    <a:bodyPr/>
                    <a:lstStyle/>
                    <a:p>
                      <a:r>
                        <a:rPr lang="en-US" sz="1200" dirty="0"/>
                        <a:t>Initially skim each paper to understand if it might be relevant.</a:t>
                      </a:r>
                    </a:p>
                  </a:txBody>
                  <a:tcPr/>
                </a:tc>
                <a:tc>
                  <a:txBody>
                    <a:bodyPr/>
                    <a:lstStyle/>
                    <a:p>
                      <a:endParaRPr lang="en-US" sz="1200" dirty="0"/>
                    </a:p>
                  </a:txBody>
                  <a:tcPr/>
                </a:tc>
                <a:tc>
                  <a:txBody>
                    <a:bodyPr/>
                    <a:lstStyle/>
                    <a:p>
                      <a:r>
                        <a:rPr lang="en-US" sz="1200" dirty="0"/>
                        <a:t>Store relevant papers in RefWorks.</a:t>
                      </a:r>
                    </a:p>
                  </a:txBody>
                  <a:tcPr/>
                </a:tc>
                <a:extLst>
                  <a:ext uri="{0D108BD9-81ED-4DB2-BD59-A6C34878D82A}">
                    <a16:rowId xmlns:a16="http://schemas.microsoft.com/office/drawing/2014/main" val="1398030916"/>
                  </a:ext>
                </a:extLst>
              </a:tr>
              <a:tr h="370840">
                <a:tc>
                  <a:txBody>
                    <a:bodyPr/>
                    <a:lstStyle/>
                    <a:p>
                      <a:r>
                        <a:rPr lang="en-US" sz="1200" dirty="0"/>
                        <a:t>Read Referenced Papers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B8F76E0F-D4F2-D05F-419F-F052A4BBD951}"/>
              </a:ext>
            </a:extLst>
          </p:cNvPr>
          <p:cNvSpPr>
            <a:spLocks noGrp="1"/>
          </p:cNvSpPr>
          <p:nvPr>
            <p:ph type="title"/>
          </p:nvPr>
        </p:nvSpPr>
        <p:spPr/>
        <p:txBody>
          <a:bodyPr/>
          <a:lstStyle/>
          <a:p>
            <a:r>
              <a:rPr lang="en-US" dirty="0"/>
              <a:t>Level 1 – Ongoing Research of Relevant Topics</a:t>
            </a:r>
          </a:p>
        </p:txBody>
      </p:sp>
    </p:spTree>
    <p:extLst>
      <p:ext uri="{BB962C8B-B14F-4D97-AF65-F5344CB8AC3E}">
        <p14:creationId xmlns:p14="http://schemas.microsoft.com/office/powerpoint/2010/main" val="157856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4991-CFEB-0D2F-41F3-DF6C53E124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57ADD2-761B-4992-6254-7A32D455E9E4}"/>
              </a:ext>
            </a:extLst>
          </p:cNvPr>
          <p:cNvSpPr>
            <a:spLocks noGrp="1"/>
          </p:cNvSpPr>
          <p:nvPr>
            <p:ph type="title"/>
          </p:nvPr>
        </p:nvSpPr>
        <p:spPr/>
        <p:txBody>
          <a:bodyPr/>
          <a:lstStyle/>
          <a:p>
            <a:r>
              <a:rPr lang="en-US" dirty="0"/>
              <a:t>Level 1 – Gather Data and EDA</a:t>
            </a:r>
          </a:p>
        </p:txBody>
      </p:sp>
      <p:pic>
        <p:nvPicPr>
          <p:cNvPr id="2050" name="Picture 2">
            <a:extLst>
              <a:ext uri="{FF2B5EF4-FFF2-40B4-BE49-F238E27FC236}">
                <a16:creationId xmlns:a16="http://schemas.microsoft.com/office/drawing/2014/main" id="{5BE58E1E-8262-DAC2-B954-1EFC97B6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2709863"/>
            <a:ext cx="61245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4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9CBD1-4F67-57C6-1026-A619FF12F9B2}"/>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880A45-00F4-6F3A-B525-54D1F9067050}"/>
              </a:ext>
            </a:extLst>
          </p:cNvPr>
          <p:cNvGraphicFramePr>
            <a:graphicFrameLocks noGrp="1"/>
          </p:cNvGraphicFramePr>
          <p:nvPr>
            <p:ph idx="1"/>
          </p:nvPr>
        </p:nvGraphicFramePr>
        <p:xfrm>
          <a:off x="698500" y="1862138"/>
          <a:ext cx="7747000" cy="28397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Select Townships</a:t>
                      </a:r>
                    </a:p>
                  </a:txBody>
                  <a:tcPr/>
                </a:tc>
                <a:tc>
                  <a:txBody>
                    <a:bodyPr/>
                    <a:lstStyle/>
                    <a:p>
                      <a:r>
                        <a:rPr lang="en-US" sz="1200" dirty="0"/>
                        <a:t>Identify a significant but reasonable set of townships to use. The working assumption is that about 100 will be good.</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Download Laws</a:t>
                      </a:r>
                    </a:p>
                  </a:txBody>
                  <a:tcPr/>
                </a:tc>
                <a:tc>
                  <a:txBody>
                    <a:bodyPr/>
                    <a:lstStyle/>
                    <a:p>
                      <a:r>
                        <a:rPr lang="en-US" sz="1200" dirty="0"/>
                        <a:t>Go to </a:t>
                      </a:r>
                      <a:r>
                        <a:rPr lang="en-US" sz="1200" dirty="0" err="1"/>
                        <a:t>eCode</a:t>
                      </a:r>
                      <a:r>
                        <a:rPr lang="en-US" sz="1200" dirty="0"/>
                        <a:t> 360 and download the laws in DOCX format for the identified townships. Catalog the downloaded files.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98030916"/>
                  </a:ext>
                </a:extLst>
              </a:tr>
              <a:tr h="370840">
                <a:tc>
                  <a:txBody>
                    <a:bodyPr/>
                    <a:lstStyle/>
                    <a:p>
                      <a:r>
                        <a:rPr lang="en-US" sz="1200" dirty="0"/>
                        <a:t>EDA</a:t>
                      </a:r>
                    </a:p>
                  </a:txBody>
                  <a:tcPr/>
                </a:tc>
                <a:tc>
                  <a:txBody>
                    <a:bodyPr/>
                    <a:lstStyle/>
                    <a:p>
                      <a:r>
                        <a:rPr lang="en-US" sz="1200" dirty="0"/>
                        <a:t>There is not much to do here.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bl>
          </a:graphicData>
        </a:graphic>
      </p:graphicFrame>
      <p:sp>
        <p:nvSpPr>
          <p:cNvPr id="3" name="Title 2">
            <a:extLst>
              <a:ext uri="{FF2B5EF4-FFF2-40B4-BE49-F238E27FC236}">
                <a16:creationId xmlns:a16="http://schemas.microsoft.com/office/drawing/2014/main" id="{5BE10AC3-CAD0-21FA-9D81-E4ABD6F0D1E5}"/>
              </a:ext>
            </a:extLst>
          </p:cNvPr>
          <p:cNvSpPr>
            <a:spLocks noGrp="1"/>
          </p:cNvSpPr>
          <p:nvPr>
            <p:ph type="title"/>
          </p:nvPr>
        </p:nvSpPr>
        <p:spPr/>
        <p:txBody>
          <a:bodyPr/>
          <a:lstStyle/>
          <a:p>
            <a:r>
              <a:rPr lang="en-US" dirty="0"/>
              <a:t>Level 1 – Gather Data and EDA</a:t>
            </a:r>
          </a:p>
        </p:txBody>
      </p:sp>
    </p:spTree>
    <p:extLst>
      <p:ext uri="{BB962C8B-B14F-4D97-AF65-F5344CB8AC3E}">
        <p14:creationId xmlns:p14="http://schemas.microsoft.com/office/powerpoint/2010/main" val="3914637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2BCBA-24A2-75A2-DBE4-91BB1E14C5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2C6E3E-51E4-5ACE-03F7-FB36C327A4F4}"/>
              </a:ext>
            </a:extLst>
          </p:cNvPr>
          <p:cNvSpPr>
            <a:spLocks noGrp="1"/>
          </p:cNvSpPr>
          <p:nvPr>
            <p:ph type="title"/>
          </p:nvPr>
        </p:nvSpPr>
        <p:spPr/>
        <p:txBody>
          <a:bodyPr/>
          <a:lstStyle/>
          <a:p>
            <a:r>
              <a:rPr lang="en-US" dirty="0"/>
              <a:t>Level 1 – Build and Test Model for Entity Creation</a:t>
            </a:r>
          </a:p>
        </p:txBody>
      </p:sp>
      <p:pic>
        <p:nvPicPr>
          <p:cNvPr id="3074" name="Picture 2">
            <a:extLst>
              <a:ext uri="{FF2B5EF4-FFF2-40B4-BE49-F238E27FC236}">
                <a16:creationId xmlns:a16="http://schemas.microsoft.com/office/drawing/2014/main" id="{0AC9C393-A08B-1A8F-59E2-6F5A2C0CF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262188"/>
            <a:ext cx="84582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98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0CFBD-8A40-AC1B-FCF1-3F3999F6AEE1}"/>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47865F-44E2-02B8-4F1C-CEAAAB1EF234}"/>
              </a:ext>
            </a:extLst>
          </p:cNvPr>
          <p:cNvGraphicFramePr>
            <a:graphicFrameLocks noGrp="1"/>
          </p:cNvGraphicFramePr>
          <p:nvPr>
            <p:ph idx="1"/>
            <p:extLst>
              <p:ext uri="{D42A27DB-BD31-4B8C-83A1-F6EECF244321}">
                <p14:modId xmlns:p14="http://schemas.microsoft.com/office/powerpoint/2010/main" val="3720879323"/>
              </p:ext>
            </p:extLst>
          </p:nvPr>
        </p:nvGraphicFramePr>
        <p:xfrm>
          <a:off x="698500" y="1862138"/>
          <a:ext cx="7747000" cy="2306320"/>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2091212292"/>
                    </a:ext>
                  </a:extLst>
                </a:gridCol>
                <a:gridCol w="1936750">
                  <a:extLst>
                    <a:ext uri="{9D8B030D-6E8A-4147-A177-3AD203B41FA5}">
                      <a16:colId xmlns:a16="http://schemas.microsoft.com/office/drawing/2014/main" val="398879851"/>
                    </a:ext>
                  </a:extLst>
                </a:gridCol>
                <a:gridCol w="1936750">
                  <a:extLst>
                    <a:ext uri="{9D8B030D-6E8A-4147-A177-3AD203B41FA5}">
                      <a16:colId xmlns:a16="http://schemas.microsoft.com/office/drawing/2014/main" val="292840943"/>
                    </a:ext>
                  </a:extLst>
                </a:gridCol>
                <a:gridCol w="1936750">
                  <a:extLst>
                    <a:ext uri="{9D8B030D-6E8A-4147-A177-3AD203B41FA5}">
                      <a16:colId xmlns:a16="http://schemas.microsoft.com/office/drawing/2014/main" val="3752317753"/>
                    </a:ext>
                  </a:extLst>
                </a:gridCol>
              </a:tblGrid>
              <a:tr h="370840">
                <a:tc>
                  <a:txBody>
                    <a:bodyPr/>
                    <a:lstStyle/>
                    <a:p>
                      <a:r>
                        <a:rPr lang="en-US" dirty="0"/>
                        <a:t>Item</a:t>
                      </a:r>
                    </a:p>
                  </a:txBody>
                  <a:tcPr/>
                </a:tc>
                <a:tc>
                  <a:txBody>
                    <a:bodyPr/>
                    <a:lstStyle/>
                    <a:p>
                      <a:r>
                        <a:rPr lang="en-US" dirty="0"/>
                        <a:t>What?</a:t>
                      </a:r>
                    </a:p>
                  </a:txBody>
                  <a:tcPr/>
                </a:tc>
                <a:tc>
                  <a:txBody>
                    <a:bodyPr/>
                    <a:lstStyle/>
                    <a:p>
                      <a:r>
                        <a:rPr lang="en-US" dirty="0"/>
                        <a:t>Why?</a:t>
                      </a:r>
                    </a:p>
                  </a:txBody>
                  <a:tcPr/>
                </a:tc>
                <a:tc>
                  <a:txBody>
                    <a:bodyPr/>
                    <a:lstStyle/>
                    <a:p>
                      <a:r>
                        <a:rPr lang="en-US" dirty="0"/>
                        <a:t>How?</a:t>
                      </a:r>
                    </a:p>
                  </a:txBody>
                  <a:tcPr/>
                </a:tc>
                <a:extLst>
                  <a:ext uri="{0D108BD9-81ED-4DB2-BD59-A6C34878D82A}">
                    <a16:rowId xmlns:a16="http://schemas.microsoft.com/office/drawing/2014/main" val="3802825301"/>
                  </a:ext>
                </a:extLst>
              </a:tr>
              <a:tr h="370840">
                <a:tc>
                  <a:txBody>
                    <a:bodyPr/>
                    <a:lstStyle/>
                    <a:p>
                      <a:r>
                        <a:rPr lang="en-US" sz="1200" dirty="0"/>
                        <a:t>Set up Technology</a:t>
                      </a:r>
                    </a:p>
                  </a:txBody>
                  <a:tcPr/>
                </a:tc>
                <a:tc>
                  <a:txBody>
                    <a:bodyPr/>
                    <a:lstStyle/>
                    <a:p>
                      <a:r>
                        <a:rPr lang="en-US" sz="1200" dirty="0"/>
                        <a:t>Ensure that Google Collab is ready to go. Confirm </a:t>
                      </a:r>
                      <a:r>
                        <a:rPr lang="en-US" sz="1200" dirty="0" err="1"/>
                        <a:t>Github</a:t>
                      </a:r>
                      <a:r>
                        <a:rPr lang="en-US" sz="1200" dirty="0"/>
                        <a:t> integration. Is there a role for Visual Studio Code?</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60962162"/>
                  </a:ext>
                </a:extLst>
              </a:tr>
              <a:tr h="370840">
                <a:tc>
                  <a:txBody>
                    <a:bodyPr/>
                    <a:lstStyle/>
                    <a:p>
                      <a:r>
                        <a:rPr lang="en-US" sz="1200" dirty="0"/>
                        <a:t>Create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98030916"/>
                  </a:ext>
                </a:extLst>
              </a:tr>
              <a:tr h="370840">
                <a:tc>
                  <a:txBody>
                    <a:bodyPr/>
                    <a:lstStyle/>
                    <a:p>
                      <a:r>
                        <a:rPr lang="en-US" sz="1200" dirty="0"/>
                        <a:t>Train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44919130"/>
                  </a:ext>
                </a:extLst>
              </a:tr>
              <a:tr h="370840">
                <a:tc>
                  <a:txBody>
                    <a:bodyPr/>
                    <a:lstStyle/>
                    <a:p>
                      <a:r>
                        <a:rPr lang="en-US" sz="1200" dirty="0"/>
                        <a:t>Test GNN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388768380"/>
                  </a:ext>
                </a:extLst>
              </a:tr>
            </a:tbl>
          </a:graphicData>
        </a:graphic>
      </p:graphicFrame>
      <p:sp>
        <p:nvSpPr>
          <p:cNvPr id="3" name="Title 2">
            <a:extLst>
              <a:ext uri="{FF2B5EF4-FFF2-40B4-BE49-F238E27FC236}">
                <a16:creationId xmlns:a16="http://schemas.microsoft.com/office/drawing/2014/main" id="{21565670-16C6-5CAB-4C67-4F239555D9B8}"/>
              </a:ext>
            </a:extLst>
          </p:cNvPr>
          <p:cNvSpPr>
            <a:spLocks noGrp="1"/>
          </p:cNvSpPr>
          <p:nvPr>
            <p:ph type="title"/>
          </p:nvPr>
        </p:nvSpPr>
        <p:spPr/>
        <p:txBody>
          <a:bodyPr/>
          <a:lstStyle/>
          <a:p>
            <a:r>
              <a:rPr lang="en-US" dirty="0"/>
              <a:t>Level 1 – Build and Test Model for Entity Creation</a:t>
            </a:r>
          </a:p>
        </p:txBody>
      </p:sp>
    </p:spTree>
    <p:extLst>
      <p:ext uri="{BB962C8B-B14F-4D97-AF65-F5344CB8AC3E}">
        <p14:creationId xmlns:p14="http://schemas.microsoft.com/office/powerpoint/2010/main" val="3728451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498592"/>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6600" dirty="0">
                <a:solidFill>
                  <a:schemeClr val="bg1"/>
                </a:solidFill>
              </a:rPr>
            </a:br>
            <a:r>
              <a:rPr lang="en-US" sz="660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6B686D-778D-58DD-6837-3E824AC75EA6}"/>
              </a:ext>
            </a:extLst>
          </p:cNvPr>
          <p:cNvSpPr>
            <a:spLocks noGrp="1"/>
          </p:cNvSpPr>
          <p:nvPr>
            <p:ph idx="13"/>
          </p:nvPr>
        </p:nvSpPr>
        <p:spPr/>
        <p:txBody>
          <a:bodyPr>
            <a:normAutofit fontScale="62500" lnSpcReduction="20000"/>
          </a:bodyPr>
          <a:lstStyle/>
          <a:p>
            <a:pPr marL="525780" indent="-457200">
              <a:buFont typeface="Arial" panose="020B0604020202020204" pitchFamily="34" charset="0"/>
              <a:buChar char="•"/>
            </a:pPr>
            <a:r>
              <a:rPr lang="en-US" dirty="0"/>
              <a:t>My time from 11/2 until 12/15 has not been productive. I was doing research on my own per my original Praxis proposal</a:t>
            </a:r>
          </a:p>
          <a:p>
            <a:pPr marL="525780" indent="-457200">
              <a:buFont typeface="Arial" panose="020B0604020202020204" pitchFamily="34" charset="0"/>
              <a:buChar char="•"/>
            </a:pPr>
            <a:r>
              <a:rPr lang="en-US" dirty="0"/>
              <a:t>My advisor has with the best of intentions focused on changing my proposal and working with the data</a:t>
            </a:r>
          </a:p>
          <a:p>
            <a:pPr marL="525780" indent="-457200">
              <a:buFont typeface="Arial" panose="020B0604020202020204" pitchFamily="34" charset="0"/>
              <a:buChar char="•"/>
            </a:pPr>
            <a:r>
              <a:rPr lang="en-US" dirty="0"/>
              <a:t>We should have been focused on getting to a proposal that I am interested in and is doable – The meeting on December 15</a:t>
            </a:r>
            <a:r>
              <a:rPr lang="en-US" baseline="30000" dirty="0"/>
              <a:t>th</a:t>
            </a:r>
            <a:r>
              <a:rPr lang="en-US" dirty="0"/>
              <a:t> did this</a:t>
            </a:r>
          </a:p>
          <a:p>
            <a:pPr marL="525780" indent="-457200">
              <a:buFont typeface="Arial" panose="020B0604020202020204" pitchFamily="34" charset="0"/>
              <a:buChar char="•"/>
            </a:pPr>
            <a:r>
              <a:rPr lang="en-US" dirty="0"/>
              <a:t>I will do everything in my power to get the work done by the original deadline – which I assume would be November 1, 2025</a:t>
            </a:r>
          </a:p>
          <a:p>
            <a:pPr marL="525780" indent="-457200">
              <a:buFont typeface="Arial" panose="020B0604020202020204" pitchFamily="34" charset="0"/>
              <a:buChar char="•"/>
            </a:pPr>
            <a:r>
              <a:rPr lang="en-US" dirty="0"/>
              <a:t>I would ask that the department allows me to go until December 20, 2025 – if needed – without additional charge</a:t>
            </a:r>
          </a:p>
        </p:txBody>
      </p:sp>
      <p:sp>
        <p:nvSpPr>
          <p:cNvPr id="3" name="Title 2">
            <a:extLst>
              <a:ext uri="{FF2B5EF4-FFF2-40B4-BE49-F238E27FC236}">
                <a16:creationId xmlns:a16="http://schemas.microsoft.com/office/drawing/2014/main" id="{9C81454C-9B99-254F-1293-67381E67E210}"/>
              </a:ext>
            </a:extLst>
          </p:cNvPr>
          <p:cNvSpPr>
            <a:spLocks noGrp="1"/>
          </p:cNvSpPr>
          <p:nvPr>
            <p:ph type="title"/>
          </p:nvPr>
        </p:nvSpPr>
        <p:spPr/>
        <p:txBody>
          <a:bodyPr/>
          <a:lstStyle/>
          <a:p>
            <a:r>
              <a:rPr lang="en-US" dirty="0"/>
              <a:t>Notes</a:t>
            </a:r>
          </a:p>
        </p:txBody>
      </p:sp>
    </p:spTree>
    <p:extLst>
      <p:ext uri="{BB962C8B-B14F-4D97-AF65-F5344CB8AC3E}">
        <p14:creationId xmlns:p14="http://schemas.microsoft.com/office/powerpoint/2010/main" val="2734702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272953" y="2351315"/>
            <a:ext cx="7392144" cy="1259669"/>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1524000" y="5598332"/>
            <a:ext cx="12192000" cy="1259669"/>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364973" y="1192698"/>
            <a:ext cx="11847444" cy="4303643"/>
          </a:xfrm>
        </p:spPr>
        <p:txBody>
          <a:bodyPr>
            <a:normAutofit/>
          </a:bodyPr>
          <a:lstStyle/>
          <a:p>
            <a:pPr marL="168270" indent="-168270">
              <a:lnSpc>
                <a:spcPct val="100000"/>
              </a:lnSpc>
              <a:buFont typeface="Arial" panose="020B0604020202020204" pitchFamily="34" charset="0"/>
              <a:buChar char="•"/>
            </a:pPr>
            <a:r>
              <a:rPr lang="en-US" sz="2200" b="1" dirty="0"/>
              <a:t>Chapter 1 Introduction </a:t>
            </a:r>
            <a:r>
              <a:rPr lang="en-US" sz="2200" dirty="0"/>
              <a:t>(5 pages)</a:t>
            </a:r>
          </a:p>
          <a:p>
            <a:pPr lvl="1" indent="0">
              <a:lnSpc>
                <a:spcPct val="100000"/>
              </a:lnSpc>
              <a:buNone/>
            </a:pPr>
            <a:r>
              <a:rPr lang="en-US" sz="2000" dirty="0"/>
              <a:t>Should answer:</a:t>
            </a:r>
          </a:p>
          <a:p>
            <a:pPr marL="861992" lvl="1" indent="-176209">
              <a:lnSpc>
                <a:spcPct val="100000"/>
              </a:lnSpc>
            </a:pPr>
            <a:r>
              <a:rPr lang="en-US" sz="2000" dirty="0"/>
              <a:t>What are you doing?</a:t>
            </a:r>
          </a:p>
          <a:p>
            <a:pPr marL="861992" lvl="1" indent="-176209">
              <a:lnSpc>
                <a:spcPct val="100000"/>
              </a:lnSpc>
            </a:pPr>
            <a:r>
              <a:rPr lang="en-US" sz="2000" dirty="0"/>
              <a:t>Why is it important?</a:t>
            </a:r>
          </a:p>
          <a:p>
            <a:pPr marL="861992" lvl="1" indent="-176209">
              <a:lnSpc>
                <a:spcPct val="100000"/>
              </a:lnSpc>
            </a:pPr>
            <a:r>
              <a:rPr lang="en-US" sz="2000" dirty="0"/>
              <a:t>What have others done?</a:t>
            </a:r>
          </a:p>
          <a:p>
            <a:pPr marL="861992" lvl="1" indent="-176209">
              <a:lnSpc>
                <a:spcPct val="100000"/>
              </a:lnSpc>
            </a:pPr>
            <a:r>
              <a:rPr lang="en-US" sz="2000" dirty="0"/>
              <a:t>What are you doing that’s different or better?</a:t>
            </a:r>
          </a:p>
          <a:p>
            <a:pPr marL="861992" lvl="1" indent="-176209">
              <a:lnSpc>
                <a:spcPct val="100000"/>
              </a:lnSpc>
            </a:pPr>
            <a:r>
              <a:rPr lang="en-US" sz="2000" dirty="0"/>
              <a:t>What do you hope to achieve?</a:t>
            </a:r>
          </a:p>
          <a:p>
            <a:pPr marL="168270" indent="-168270">
              <a:lnSpc>
                <a:spcPct val="100000"/>
              </a:lnSpc>
              <a:buFont typeface="Arial" panose="020B0604020202020204" pitchFamily="34" charset="0"/>
              <a:buChar char="•"/>
            </a:pPr>
            <a:r>
              <a:rPr lang="en-US" sz="2000" dirty="0"/>
              <a:t> </a:t>
            </a:r>
            <a:r>
              <a:rPr lang="en-US" sz="2200" b="1" dirty="0"/>
              <a:t>Chapter 2 Literature Review </a:t>
            </a:r>
            <a:r>
              <a:rPr lang="en-US" sz="2200" dirty="0"/>
              <a:t>(25-30 pages)</a:t>
            </a:r>
          </a:p>
          <a:p>
            <a:pPr marL="861992" lvl="1" indent="-176209">
              <a:lnSpc>
                <a:spcPct val="100000"/>
              </a:lnSpc>
            </a:pPr>
            <a:r>
              <a:rPr lang="en-US" sz="2000" dirty="0"/>
              <a:t>Should be a comparing and contrasting of the work done on the subject to date. </a:t>
            </a:r>
          </a:p>
          <a:p>
            <a:pPr marL="861992" lvl="1" indent="-176209">
              <a:lnSpc>
                <a:spcPct val="100000"/>
              </a:lnSpc>
            </a:pPr>
            <a:r>
              <a:rPr lang="en-US" sz="2000" dirty="0"/>
              <a:t>Should be well organized and easy to follow</a:t>
            </a:r>
          </a:p>
          <a:p>
            <a:pPr marL="861992" lvl="1" indent="-176209">
              <a:lnSpc>
                <a:spcPct val="100000"/>
              </a:lnSpc>
            </a:pPr>
            <a:r>
              <a:rPr lang="en-US" sz="20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23999" y="1197667"/>
            <a:ext cx="11847444" cy="4462669"/>
          </a:xfrm>
        </p:spPr>
        <p:txBody>
          <a:bodyPr>
            <a:noAutofit/>
          </a:bodyPr>
          <a:lstStyle/>
          <a:p>
            <a:pPr marL="168270" indent="-168270">
              <a:lnSpc>
                <a:spcPct val="100000"/>
              </a:lnSpc>
              <a:buFont typeface="Arial" panose="020B0604020202020204" pitchFamily="34" charset="0"/>
              <a:buChar char="•"/>
            </a:pPr>
            <a:r>
              <a:rPr lang="en-US" sz="2200" b="1" dirty="0"/>
              <a:t>Chapter 3 Methodology </a:t>
            </a:r>
            <a:r>
              <a:rPr lang="en-US" sz="2200" dirty="0"/>
              <a:t>(25-30 pages) </a:t>
            </a:r>
          </a:p>
          <a:p>
            <a:pPr marL="0" algn="ctr">
              <a:lnSpc>
                <a:spcPct val="100000"/>
              </a:lnSpc>
            </a:pPr>
            <a:r>
              <a:rPr lang="en-US" sz="2200" dirty="0"/>
              <a:t> </a:t>
            </a:r>
            <a:r>
              <a:rPr lang="en-US" sz="2000" b="1" dirty="0">
                <a:solidFill>
                  <a:srgbClr val="FF0000"/>
                </a:solidFill>
              </a:rPr>
              <a:t>No qualitative research methods (survey, grounded theory, etc.).</a:t>
            </a:r>
          </a:p>
          <a:p>
            <a:pPr marL="0" algn="ctr">
              <a:lnSpc>
                <a:spcPct val="100000"/>
              </a:lnSpc>
            </a:pPr>
            <a:r>
              <a:rPr lang="en-US" sz="2000" b="1" dirty="0">
                <a:solidFill>
                  <a:srgbClr val="FF0000"/>
                </a:solidFill>
              </a:rPr>
              <a:t> No method that requires the IRB</a:t>
            </a:r>
          </a:p>
          <a:p>
            <a:pPr marL="861992" lvl="1" indent="-176209">
              <a:lnSpc>
                <a:spcPct val="100000"/>
              </a:lnSpc>
            </a:pPr>
            <a:r>
              <a:rPr lang="en-US" sz="2000" dirty="0"/>
              <a:t>Describe any data, data manipulation, and data cleaning used</a:t>
            </a:r>
          </a:p>
          <a:p>
            <a:pPr marL="861992" lvl="1" indent="-176209">
              <a:lnSpc>
                <a:spcPct val="100000"/>
              </a:lnSpc>
            </a:pPr>
            <a:r>
              <a:rPr lang="en-US" sz="2000" dirty="0"/>
              <a:t>Explain the methodology with its strengths and weaknesses</a:t>
            </a:r>
          </a:p>
          <a:p>
            <a:pPr marL="861992" lvl="1" indent="-176209">
              <a:lnSpc>
                <a:spcPct val="100000"/>
              </a:lnSpc>
            </a:pPr>
            <a:r>
              <a:rPr lang="en-US" sz="2000" dirty="0"/>
              <a:t>Explain any variation of the methodology required to address the problem in the praxis</a:t>
            </a:r>
          </a:p>
          <a:p>
            <a:pPr marL="168270" indent="-168270">
              <a:lnSpc>
                <a:spcPct val="100000"/>
              </a:lnSpc>
              <a:buFont typeface="Arial" panose="020B0604020202020204" pitchFamily="34" charset="0"/>
              <a:buChar char="•"/>
            </a:pPr>
            <a:r>
              <a:rPr lang="en-US" sz="2200" b="1" dirty="0"/>
              <a:t>Chapter 4 Results </a:t>
            </a:r>
            <a:r>
              <a:rPr lang="en-US" sz="2200" dirty="0"/>
              <a:t>(25-30 pages)</a:t>
            </a:r>
          </a:p>
          <a:p>
            <a:pPr marL="861992" lvl="1" indent="-176209">
              <a:lnSpc>
                <a:spcPct val="100000"/>
              </a:lnSpc>
            </a:pPr>
            <a:r>
              <a:rPr lang="en-US" sz="2000" dirty="0"/>
              <a:t>Using the results from the methodology, lead the reader through the proof of the research hypotheses</a:t>
            </a:r>
          </a:p>
          <a:p>
            <a:pPr marL="861992" lvl="1" indent="-176209">
              <a:lnSpc>
                <a:spcPct val="100000"/>
              </a:lnSpc>
            </a:pPr>
            <a:r>
              <a:rPr lang="en-US" sz="20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523999" y="1197667"/>
            <a:ext cx="11847444" cy="4462669"/>
          </a:xfrm>
        </p:spPr>
        <p:txBody>
          <a:bodyPr>
            <a:noAutofit/>
          </a:bodyPr>
          <a:lstStyle/>
          <a:p>
            <a:pPr marL="168270" indent="-168270">
              <a:lnSpc>
                <a:spcPct val="100000"/>
              </a:lnSpc>
              <a:buFont typeface="Arial" panose="020B0604020202020204" pitchFamily="34" charset="0"/>
              <a:buChar char="•"/>
            </a:pPr>
            <a:r>
              <a:rPr lang="en-US" sz="2200" b="1" dirty="0"/>
              <a:t>Chapter 5 Conclusions </a:t>
            </a:r>
            <a:r>
              <a:rPr lang="en-US" sz="2200" dirty="0"/>
              <a:t>(~5 pages)</a:t>
            </a:r>
          </a:p>
          <a:p>
            <a:pPr marL="861992" lvl="1" indent="-176209">
              <a:lnSpc>
                <a:spcPct val="100000"/>
              </a:lnSpc>
            </a:pPr>
            <a:r>
              <a:rPr lang="en-US" sz="2000" dirty="0"/>
              <a:t>Discuss the results of proving the research hypotheses</a:t>
            </a:r>
          </a:p>
          <a:p>
            <a:pPr marL="861992" lvl="1" indent="-176209">
              <a:lnSpc>
                <a:spcPct val="100000"/>
              </a:lnSpc>
            </a:pPr>
            <a:r>
              <a:rPr lang="en-US" sz="2000" dirty="0"/>
              <a:t>Clearly state any weakness or limitation in the analysis</a:t>
            </a:r>
          </a:p>
          <a:p>
            <a:pPr marL="861992" lvl="1" indent="-176209">
              <a:lnSpc>
                <a:spcPct val="100000"/>
              </a:lnSpc>
            </a:pPr>
            <a:r>
              <a:rPr lang="en-US" sz="2000" dirty="0"/>
              <a:t>Clearly state the scope of the study and its implications</a:t>
            </a:r>
          </a:p>
          <a:p>
            <a:pPr marL="861992" lvl="1" indent="-176209">
              <a:lnSpc>
                <a:spcPct val="100000"/>
              </a:lnSpc>
            </a:pPr>
            <a:r>
              <a:rPr lang="en-US" sz="2000" dirty="0"/>
              <a:t>Provide a roadmap for future research</a:t>
            </a:r>
          </a:p>
          <a:p>
            <a:pPr marL="168270" indent="-168270">
              <a:lnSpc>
                <a:spcPct val="100000"/>
              </a:lnSpc>
              <a:buFont typeface="Arial" panose="020B0604020202020204" pitchFamily="34" charset="0"/>
              <a:buChar char="•"/>
            </a:pPr>
            <a:r>
              <a:rPr lang="en-US" sz="2200" b="1" dirty="0"/>
              <a:t>References</a:t>
            </a:r>
            <a:r>
              <a:rPr lang="en-US" sz="2200" dirty="0"/>
              <a:t> (5-10 pages)</a:t>
            </a:r>
          </a:p>
          <a:p>
            <a:pPr marL="937237" lvl="1" indent="-342891">
              <a:lnSpc>
                <a:spcPct val="100000"/>
              </a:lnSpc>
            </a:pPr>
            <a:r>
              <a:rPr lang="en-US" sz="20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85798" y="46418"/>
            <a:ext cx="10499463" cy="1054251"/>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8EE6C-4E6D-AFF1-143D-76BC0C88282A}"/>
              </a:ext>
            </a:extLst>
          </p:cNvPr>
          <p:cNvSpPr>
            <a:spLocks noGrp="1"/>
          </p:cNvSpPr>
          <p:nvPr>
            <p:ph idx="13"/>
          </p:nvPr>
        </p:nvSpPr>
        <p:spPr/>
        <p:txBody>
          <a:bodyPr>
            <a:normAutofit fontScale="62500" lnSpcReduction="20000"/>
          </a:bodyPr>
          <a:lstStyle/>
          <a:p>
            <a:r>
              <a:rPr lang="en-US" dirty="0"/>
              <a:t>Accomplishments</a:t>
            </a:r>
          </a:p>
          <a:p>
            <a:pPr marL="525780" indent="-457200">
              <a:buFont typeface="Arial" panose="020B0604020202020204" pitchFamily="34" charset="0"/>
              <a:buChar char="•"/>
            </a:pPr>
            <a:r>
              <a:rPr lang="en-US" dirty="0"/>
              <a:t>Defined new path forward for Praxis</a:t>
            </a:r>
          </a:p>
          <a:p>
            <a:r>
              <a:rPr lang="en-US" dirty="0"/>
              <a:t>In Progress</a:t>
            </a:r>
          </a:p>
          <a:p>
            <a:pPr marL="525780" indent="-457200">
              <a:buFont typeface="Arial" panose="020B0604020202020204" pitchFamily="34" charset="0"/>
              <a:buChar char="•"/>
            </a:pPr>
            <a:r>
              <a:rPr lang="en-US" dirty="0"/>
              <a:t>Updated research</a:t>
            </a:r>
          </a:p>
          <a:p>
            <a:pPr marL="525780" indent="-457200">
              <a:buFont typeface="Arial" panose="020B0604020202020204" pitchFamily="34" charset="0"/>
              <a:buChar char="•"/>
            </a:pPr>
            <a:r>
              <a:rPr lang="en-US" dirty="0"/>
              <a:t>Chapter 1</a:t>
            </a:r>
          </a:p>
          <a:p>
            <a:pPr marL="525780" indent="-457200">
              <a:buFont typeface="Arial" panose="020B0604020202020204" pitchFamily="34" charset="0"/>
              <a:buChar char="•"/>
            </a:pPr>
            <a:r>
              <a:rPr lang="en-US" dirty="0"/>
              <a:t>Setting up technical environment (</a:t>
            </a:r>
            <a:r>
              <a:rPr lang="en-US" dirty="0" err="1"/>
              <a:t>OverLeaf</a:t>
            </a:r>
            <a:r>
              <a:rPr lang="en-US" dirty="0"/>
              <a:t>, GitHub, Visual Studio Code, </a:t>
            </a:r>
            <a:r>
              <a:rPr lang="en-US" dirty="0" err="1"/>
              <a:t>CoLab</a:t>
            </a:r>
            <a:r>
              <a:rPr lang="en-US" dirty="0"/>
              <a:t>, RefWorks, etc.)</a:t>
            </a:r>
          </a:p>
          <a:p>
            <a:r>
              <a:rPr lang="en-US" dirty="0"/>
              <a:t>Plans</a:t>
            </a:r>
          </a:p>
          <a:p>
            <a:pPr marL="525780" indent="-457200">
              <a:buFont typeface="Arial" panose="020B0604020202020204" pitchFamily="34" charset="0"/>
              <a:buChar char="•"/>
            </a:pPr>
            <a:r>
              <a:rPr lang="en-US" dirty="0"/>
              <a:t>Research new path forward – multiple knowledge graphs</a:t>
            </a:r>
          </a:p>
          <a:p>
            <a:pPr marL="525780" indent="-457200">
              <a:buFont typeface="Arial" panose="020B0604020202020204" pitchFamily="34" charset="0"/>
              <a:buChar char="•"/>
            </a:pPr>
            <a:r>
              <a:rPr lang="en-US" dirty="0"/>
              <a:t>Complete Chapter 1</a:t>
            </a:r>
          </a:p>
          <a:p>
            <a:pPr marL="525780" indent="-457200">
              <a:buFont typeface="Arial" panose="020B0604020202020204" pitchFamily="34" charset="0"/>
              <a:buChar char="•"/>
            </a:pPr>
            <a:r>
              <a:rPr lang="en-US" dirty="0"/>
              <a:t>Start Chapter 2</a:t>
            </a:r>
          </a:p>
        </p:txBody>
      </p:sp>
      <p:sp>
        <p:nvSpPr>
          <p:cNvPr id="3" name="Title 2">
            <a:extLst>
              <a:ext uri="{FF2B5EF4-FFF2-40B4-BE49-F238E27FC236}">
                <a16:creationId xmlns:a16="http://schemas.microsoft.com/office/drawing/2014/main" id="{A165DA7D-BF60-3530-A4AA-9A26EBA9A02A}"/>
              </a:ext>
            </a:extLst>
          </p:cNvPr>
          <p:cNvSpPr>
            <a:spLocks noGrp="1"/>
          </p:cNvSpPr>
          <p:nvPr>
            <p:ph type="title"/>
          </p:nvPr>
        </p:nvSpPr>
        <p:spPr/>
        <p:txBody>
          <a:bodyPr/>
          <a:lstStyle/>
          <a:p>
            <a:r>
              <a:rPr lang="en-US" dirty="0"/>
              <a:t>Status</a:t>
            </a:r>
          </a:p>
        </p:txBody>
      </p:sp>
    </p:spTree>
    <p:extLst>
      <p:ext uri="{BB962C8B-B14F-4D97-AF65-F5344CB8AC3E}">
        <p14:creationId xmlns:p14="http://schemas.microsoft.com/office/powerpoint/2010/main" val="136339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62622" y="1094800"/>
            <a:ext cx="8644463" cy="445325"/>
          </a:xfrm>
          <a:prstGeom prst="rect">
            <a:avLst/>
          </a:prstGeom>
        </p:spPr>
        <p:txBody>
          <a:bodyPr>
            <a:normAutofit fontScale="90000"/>
          </a:bodyPr>
          <a:lstStyle/>
          <a:p>
            <a:r>
              <a:rPr lang="en-US" sz="2700" dirty="0"/>
              <a:t>Response to Advisor Feedback from previous meeting(s)</a:t>
            </a:r>
          </a:p>
        </p:txBody>
      </p:sp>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423154" y="1659782"/>
            <a:ext cx="8021600" cy="2971247"/>
          </a:xfrm>
        </p:spPr>
        <p:txBody>
          <a:bodyPr/>
          <a:lstStyle/>
          <a:p>
            <a:endParaRPr lang="en-US" dirty="0"/>
          </a:p>
        </p:txBody>
      </p:sp>
    </p:spTree>
    <p:extLst>
      <p:ext uri="{BB962C8B-B14F-4D97-AF65-F5344CB8AC3E}">
        <p14:creationId xmlns:p14="http://schemas.microsoft.com/office/powerpoint/2010/main" val="122705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2"/>
            <a:ext cx="8021600" cy="2971247"/>
          </a:xfrm>
        </p:spPr>
        <p:txBody>
          <a:bodyPr/>
          <a:lstStyle/>
          <a:p>
            <a:endParaRPr lang="en-US"/>
          </a:p>
        </p:txBody>
      </p:sp>
    </p:spTree>
    <p:extLst>
      <p:ext uri="{BB962C8B-B14F-4D97-AF65-F5344CB8AC3E}">
        <p14:creationId xmlns:p14="http://schemas.microsoft.com/office/powerpoint/2010/main" val="39017759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16324</TotalTime>
  <Words>4718</Words>
  <Application>Microsoft Office PowerPoint</Application>
  <PresentationFormat>On-screen Show (4:3)</PresentationFormat>
  <Paragraphs>673</Paragraphs>
  <Slides>43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43</vt:i4>
      </vt:variant>
    </vt:vector>
  </HeadingPairs>
  <TitlesOfParts>
    <vt:vector size="50" baseType="lpstr">
      <vt:lpstr>Aptos</vt:lpstr>
      <vt:lpstr>Arial</vt:lpstr>
      <vt:lpstr>Calibri</vt:lpstr>
      <vt:lpstr>Calibri Light</vt:lpstr>
      <vt:lpstr>Custom Design</vt:lpstr>
      <vt:lpstr>1_Custom Design</vt:lpstr>
      <vt:lpstr>Office 2013 - 2022 Theme</vt:lpstr>
      <vt:lpstr>Using Large Language Models to Convert Documents to Knowledge Graphs to Check for Consistency and Completeness</vt:lpstr>
      <vt:lpstr>Key Dates</vt:lpstr>
      <vt:lpstr>Proposed Milestones through April 1, 2025</vt:lpstr>
      <vt:lpstr>Notes</vt:lpstr>
      <vt:lpstr>Status</vt:lpstr>
      <vt:lpstr>Preparing the Praxis Chapters</vt:lpstr>
      <vt:lpstr>Preparing the Praxis Chapters</vt:lpstr>
      <vt:lpstr>Response to Advisor Feedback from previous meeting(s)</vt:lpstr>
      <vt:lpstr>Progress Since Last Meeting</vt:lpstr>
      <vt:lpstr>Issues Encountered and Setbacks</vt:lpstr>
      <vt:lpstr>Tasks for the Next Two Weeks</vt:lpstr>
      <vt:lpstr>Glossary of Terms</vt:lpstr>
      <vt:lpstr>Acronyms</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Hierarchy</vt:lpstr>
      <vt:lpstr>Level 0</vt:lpstr>
      <vt:lpstr>Level 0</vt:lpstr>
      <vt:lpstr>Level 0</vt:lpstr>
      <vt:lpstr>Level 0</vt:lpstr>
      <vt:lpstr>Level 0</vt:lpstr>
      <vt:lpstr>Level 0</vt:lpstr>
      <vt:lpstr>Level 1 – Ongoing Research of Relevant Topics</vt:lpstr>
      <vt:lpstr>Level 1 – Ongoing Research of Relevant Topics</vt:lpstr>
      <vt:lpstr>Level 1 – Gather Data and EDA</vt:lpstr>
      <vt:lpstr>Level 1 – Gather Data and EDA</vt:lpstr>
      <vt:lpstr>Level 1 – Build and Test Model for Entity Creation</vt:lpstr>
      <vt:lpstr>Level 1 – Build and Test Model for Entity Creation</vt:lpstr>
      <vt:lpstr>    Appendix</vt:lpstr>
      <vt:lpstr>Appendix B Chapter Guidelines </vt:lpstr>
      <vt:lpstr>General Chapter Guidelines</vt:lpstr>
      <vt:lpstr>General Chapter Guidelines</vt:lpstr>
      <vt:lpstr>General Chapter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Michael</cp:lastModifiedBy>
  <cp:revision>39</cp:revision>
  <dcterms:created xsi:type="dcterms:W3CDTF">2020-03-10T16:22:03Z</dcterms:created>
  <dcterms:modified xsi:type="dcterms:W3CDTF">2024-12-30T02:20:39Z</dcterms:modified>
</cp:coreProperties>
</file>