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4" r:id="rId2"/>
  </p:sldMasterIdLst>
  <p:notesMasterIdLst>
    <p:notesMasterId r:id="rId22"/>
  </p:notesMasterIdLst>
  <p:sldIdLst>
    <p:sldId id="659" r:id="rId3"/>
    <p:sldId id="660" r:id="rId4"/>
    <p:sldId id="661" r:id="rId5"/>
    <p:sldId id="654" r:id="rId6"/>
    <p:sldId id="499" r:id="rId7"/>
    <p:sldId id="498" r:id="rId8"/>
    <p:sldId id="647" r:id="rId9"/>
    <p:sldId id="655" r:id="rId10"/>
    <p:sldId id="665" r:id="rId11"/>
    <p:sldId id="651" r:id="rId12"/>
    <p:sldId id="650" r:id="rId13"/>
    <p:sldId id="652" r:id="rId14"/>
    <p:sldId id="649" r:id="rId15"/>
    <p:sldId id="653" r:id="rId16"/>
    <p:sldId id="657" r:id="rId17"/>
    <p:sldId id="658" r:id="rId18"/>
    <p:sldId id="662" r:id="rId19"/>
    <p:sldId id="643" r:id="rId20"/>
    <p:sldId id="642"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C22"/>
    <a:srgbClr val="FFC000"/>
    <a:srgbClr val="505046"/>
    <a:srgbClr val="B22600"/>
    <a:srgbClr val="70AD47"/>
    <a:srgbClr val="4472C4"/>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59"/>
    <p:restoredTop sz="94668"/>
  </p:normalViewPr>
  <p:slideViewPr>
    <p:cSldViewPr snapToGrid="0" snapToObjects="1">
      <p:cViewPr varScale="1">
        <p:scale>
          <a:sx n="111" d="100"/>
          <a:sy n="111" d="100"/>
        </p:scale>
        <p:origin x="1860"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F2B60-A650-A240-9969-3833CC7E6942}" type="datetimeFigureOut">
              <a:rPr lang="en-US" smtClean="0"/>
              <a:t>11/25/2024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EB8F1-786E-1E4C-8521-6592BFBA63DE}" type="slidenum">
              <a:rPr lang="en-US" smtClean="0"/>
              <a:t>‹#›</a:t>
            </a:fld>
            <a:endParaRPr lang="en-US" dirty="0"/>
          </a:p>
        </p:txBody>
      </p:sp>
    </p:spTree>
    <p:extLst>
      <p:ext uri="{BB962C8B-B14F-4D97-AF65-F5344CB8AC3E}">
        <p14:creationId xmlns:p14="http://schemas.microsoft.com/office/powerpoint/2010/main" val="245258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294882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164955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264358"/>
            <a:ext cx="7745505" cy="4007555"/>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366958"/>
            <a:ext cx="7756263" cy="739355"/>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064273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28425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645936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367581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4888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809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04842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254926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78614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400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42399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9492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951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766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65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89178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0799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949645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code360.com/TR1485" TargetMode="External"/><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code360.com/TR1485"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86623" y="2197355"/>
            <a:ext cx="5320839" cy="1200230"/>
          </a:xfrm>
        </p:spPr>
        <p:txBody>
          <a:bodyPr>
            <a:noAutofit/>
          </a:bodyPr>
          <a:lstStyle/>
          <a:p>
            <a:pPr eaLnBrk="1" hangingPunct="1"/>
            <a:r>
              <a:rPr lang="en-US" sz="3200" dirty="0">
                <a:latin typeface="Arial" charset="0"/>
                <a:ea typeface="ＭＳ Ｐゴシック" charset="0"/>
              </a:rPr>
              <a:t>Using Transformers to Check a Document for Completeness and Consistency</a:t>
            </a:r>
          </a:p>
        </p:txBody>
      </p:sp>
      <p:sp>
        <p:nvSpPr>
          <p:cNvPr id="15362" name="Rectangle 3"/>
          <p:cNvSpPr>
            <a:spLocks noGrp="1" noChangeArrowheads="1"/>
          </p:cNvSpPr>
          <p:nvPr>
            <p:ph type="subTitle" idx="1"/>
          </p:nvPr>
        </p:nvSpPr>
        <p:spPr>
          <a:xfrm>
            <a:off x="186621" y="3732729"/>
            <a:ext cx="4058106" cy="1752600"/>
          </a:xfrm>
        </p:spPr>
        <p:txBody>
          <a:bodyPr/>
          <a:lstStyle/>
          <a:p>
            <a:pPr eaLnBrk="1" hangingPunct="1"/>
            <a:r>
              <a:rPr lang="en-US" sz="2400" dirty="0">
                <a:latin typeface="Arial" charset="0"/>
                <a:ea typeface="ＭＳ Ｐゴシック" charset="0"/>
              </a:rPr>
              <a:t>Michael </a:t>
            </a:r>
            <a:r>
              <a:rPr lang="en-US" sz="2400">
                <a:latin typeface="Arial" charset="0"/>
                <a:ea typeface="ＭＳ Ｐゴシック" charset="0"/>
              </a:rPr>
              <a:t>Wacey</a:t>
            </a:r>
            <a:endParaRPr lang="en-US" sz="2400" dirty="0">
              <a:latin typeface="Arial" charset="0"/>
              <a:ea typeface="ＭＳ Ｐゴシック" charset="0"/>
            </a:endParaRPr>
          </a:p>
        </p:txBody>
      </p:sp>
      <p:sp>
        <p:nvSpPr>
          <p:cNvPr id="15365" name="Slide Number Placeholder 1"/>
          <p:cNvSpPr>
            <a:spLocks noGrp="1"/>
          </p:cNvSpPr>
          <p:nvPr>
            <p:ph type="sldNum" sz="quarter" idx="4294967295"/>
          </p:nvPr>
        </p:nvSpPr>
        <p:spPr>
          <a:xfrm>
            <a:off x="7010400" y="6356354"/>
            <a:ext cx="21336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932FA0-379F-A34C-A330-38314102EBC0}" type="slidenum">
              <a:rPr lang="en-US" sz="1400">
                <a:solidFill>
                  <a:prstClr val="black"/>
                </a:solidFill>
              </a:rPr>
              <a:pPr/>
              <a:t>1</a:t>
            </a:fld>
            <a:endParaRPr lang="en-US" sz="1400" dirty="0">
              <a:solidFill>
                <a:prstClr val="black"/>
              </a:solidFill>
            </a:endParaRPr>
          </a:p>
        </p:txBody>
      </p:sp>
    </p:spTree>
    <p:extLst>
      <p:ext uri="{BB962C8B-B14F-4D97-AF65-F5344CB8AC3E}">
        <p14:creationId xmlns:p14="http://schemas.microsoft.com/office/powerpoint/2010/main" val="78242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374867472"/>
              </p:ext>
            </p:extLst>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Laban, P., Dai, L., </a:t>
                      </a:r>
                      <a:r>
                        <a:rPr lang="en-US" sz="1200" kern="1200" dirty="0" err="1">
                          <a:solidFill>
                            <a:schemeClr val="tx1"/>
                          </a:solidFill>
                          <a:effectLst/>
                          <a:latin typeface="+mn-lt"/>
                          <a:ea typeface="+mn-ea"/>
                          <a:cs typeface="Arial" panose="020B0604020202020204" pitchFamily="34" charset="0"/>
                        </a:rPr>
                        <a:t>Bandarkar</a:t>
                      </a:r>
                      <a:r>
                        <a:rPr lang="en-US" sz="1200" kern="1200" dirty="0">
                          <a:solidFill>
                            <a:schemeClr val="tx1"/>
                          </a:solidFill>
                          <a:effectLst/>
                          <a:latin typeface="+mn-lt"/>
                          <a:ea typeface="+mn-ea"/>
                          <a:cs typeface="Arial" panose="020B0604020202020204" pitchFamily="34" charset="0"/>
                        </a:rPr>
                        <a:t>, L., &amp; Hearst, M. A. (2021). Can Transformer Models Measure Coherence In Text? Re-Thinking the Shuffle Test.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10.48550/arxiv.2107.03448</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Introduces the concept of coherence and the difficulty defining it.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Summarizes the various ways to measure coherence and focuses on the shuffle test.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Shows that the shuffle test can have a perfect score but still not measure coherence.</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10</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15</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GPT-2</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Aggregate model performance drops  from 94.5% for block-size 1 to 77.9% for block-size 5.</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the problem that shuffle test can be perfect without measuring coherence.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a solution (zero shot shuffle test) that does as well as humans, 97.5% for human's vs 94.5 for average model.</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the term coherence for consistency.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many references on coherence and how to test it.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Confirmed that this is a problem being researched.</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(1 of 5)</a:t>
            </a:r>
          </a:p>
        </p:txBody>
      </p:sp>
    </p:spTree>
    <p:extLst>
      <p:ext uri="{BB962C8B-B14F-4D97-AF65-F5344CB8AC3E}">
        <p14:creationId xmlns:p14="http://schemas.microsoft.com/office/powerpoint/2010/main" val="3576355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579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Gemelli, A., Biswas, S., </a:t>
                      </a:r>
                      <a:r>
                        <a:rPr lang="en-US" sz="1200" kern="1200" dirty="0" err="1">
                          <a:solidFill>
                            <a:schemeClr val="tx1"/>
                          </a:solidFill>
                          <a:effectLst/>
                          <a:latin typeface="+mn-lt"/>
                          <a:ea typeface="+mn-ea"/>
                          <a:cs typeface="Arial" panose="020B0604020202020204" pitchFamily="34" charset="0"/>
                        </a:rPr>
                        <a:t>Civitelli</a:t>
                      </a:r>
                      <a:r>
                        <a:rPr lang="en-US" sz="1200" kern="1200" dirty="0">
                          <a:solidFill>
                            <a:schemeClr val="tx1"/>
                          </a:solidFill>
                          <a:effectLst/>
                          <a:latin typeface="+mn-lt"/>
                          <a:ea typeface="+mn-ea"/>
                          <a:cs typeface="Arial" panose="020B0604020202020204" pitchFamily="34" charset="0"/>
                        </a:rPr>
                        <a:t>, E., </a:t>
                      </a:r>
                      <a:r>
                        <a:rPr lang="en-US" sz="1200" kern="1200" dirty="0" err="1">
                          <a:solidFill>
                            <a:schemeClr val="tx1"/>
                          </a:solidFill>
                          <a:effectLst/>
                          <a:latin typeface="+mn-lt"/>
                          <a:ea typeface="+mn-ea"/>
                          <a:cs typeface="Arial" panose="020B0604020202020204" pitchFamily="34" charset="0"/>
                        </a:rPr>
                        <a:t>Lladós</a:t>
                      </a:r>
                      <a:r>
                        <a:rPr lang="en-US" sz="1200" kern="1200" dirty="0">
                          <a:solidFill>
                            <a:schemeClr val="tx1"/>
                          </a:solidFill>
                          <a:effectLst/>
                          <a:latin typeface="+mn-lt"/>
                          <a:ea typeface="+mn-ea"/>
                          <a:cs typeface="Arial" panose="020B0604020202020204" pitchFamily="34" charset="0"/>
                        </a:rPr>
                        <a:t>, J., &amp; </a:t>
                      </a:r>
                      <a:r>
                        <a:rPr lang="en-US" sz="1200" kern="1200" dirty="0" err="1">
                          <a:solidFill>
                            <a:schemeClr val="tx1"/>
                          </a:solidFill>
                          <a:effectLst/>
                          <a:latin typeface="+mn-lt"/>
                          <a:ea typeface="+mn-ea"/>
                          <a:cs typeface="Arial" panose="020B0604020202020204" pitchFamily="34" charset="0"/>
                        </a:rPr>
                        <a:t>Marinai</a:t>
                      </a:r>
                      <a:r>
                        <a:rPr lang="en-US" sz="1200" kern="1200" dirty="0">
                          <a:solidFill>
                            <a:schemeClr val="tx1"/>
                          </a:solidFill>
                          <a:effectLst/>
                          <a:latin typeface="+mn-lt"/>
                          <a:ea typeface="+mn-ea"/>
                          <a:cs typeface="Arial" panose="020B0604020202020204" pitchFamily="34" charset="0"/>
                        </a:rPr>
                        <a:t>, S. (2022). Doc2Graph: a Task Agnostic Document Understanding Framework based on Graph Neural Networks. (). Ithaca: Cornell University Library, arXiv.org. 10.48550/arxiv.2208.11168 Retrieved from Publicly Available Content Database https://www.proquest.com/docview/2706457673/abstract/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Historically documents have been understood as they relate to specific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article takes a structural approach to understanding documents using GNNs.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is applied to form and invoice understanding.</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Graph Neural Networks (GNN)</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article compares the GNN approach to existing approaches.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have a good F1 on forms (0.82 vs 0.81) and a better F1 (0.37 vs 0.31) on invoices.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But they only need 6.2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 vs 138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 had planned to use GNNs to process the documents, and this seems very related to that.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It provides me with a start on how to process documents into a form that can be used for consistency and completeness checks.</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endParaRPr lang="en-US" sz="1200" b="0" kern="1200" dirty="0">
                        <a:solidFill>
                          <a:schemeClr val="dk1"/>
                        </a:solidFill>
                        <a:latin typeface="+mn-lt"/>
                        <a:ea typeface="+mn-ea"/>
                        <a:cs typeface="Arial" panose="020B0604020202020204" pitchFamily="34" charset="0"/>
                      </a:endParaRPr>
                    </a:p>
                    <a:p>
                      <a:pPr marL="0" algn="ctr" defTabSz="457200" rtl="0" eaLnBrk="1" latinLnBrk="0" hangingPunct="1"/>
                      <a:r>
                        <a:rPr lang="en-US" sz="1200" b="0" kern="1200" dirty="0">
                          <a:solidFill>
                            <a:schemeClr val="dk1"/>
                          </a:solidFill>
                          <a:latin typeface="+mn-lt"/>
                          <a:ea typeface="+mn-ea"/>
                          <a:cs typeface="Arial" panose="020B0604020202020204" pitchFamily="34" charset="0"/>
                        </a:rPr>
                        <a:t>23</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(2 of 5)</a:t>
            </a:r>
          </a:p>
        </p:txBody>
      </p:sp>
    </p:spTree>
    <p:extLst>
      <p:ext uri="{BB962C8B-B14F-4D97-AF65-F5344CB8AC3E}">
        <p14:creationId xmlns:p14="http://schemas.microsoft.com/office/powerpoint/2010/main" val="1676717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Yang, J., Yoon, S., Kim, B., &amp; Lee, H. (2024). FIZZ: Factual Inconsistency Detection by Zoom-in Summary and Zoom-out Document.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10.48550/arxiv.2404.11184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 new approach to check that the summary of a document is consistent with a document.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Break the summary down into Atomic Facts.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Compare Atomic Facts to the original document.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16</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Natural Language Inference (NLI)</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only looked at article and news domains, no results for other domains.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tool does not create the summaries.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Higher interpretability by breaking it down into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FIZZ performed with highest average accuracy (71.2) on two standard data sets (</a:t>
                      </a:r>
                      <a:r>
                        <a:rPr lang="en-US" sz="1200" kern="1200" dirty="0" err="1">
                          <a:solidFill>
                            <a:schemeClr val="tx1"/>
                          </a:solidFill>
                          <a:effectLst/>
                          <a:latin typeface="+mn-lt"/>
                          <a:ea typeface="+mn-ea"/>
                          <a:cs typeface="Arial" panose="020B0604020202020204" pitchFamily="34" charset="0"/>
                        </a:rPr>
                        <a:t>AggreFact-Cnn</a:t>
                      </a:r>
                      <a:r>
                        <a:rPr lang="en-US" sz="1200" kern="1200" dirty="0">
                          <a:solidFill>
                            <a:schemeClr val="tx1"/>
                          </a:solidFill>
                          <a:effectLst/>
                          <a:latin typeface="+mn-lt"/>
                          <a:ea typeface="+mn-ea"/>
                          <a:cs typeface="Arial" panose="020B0604020202020204" pitchFamily="34" charset="0"/>
                        </a:rPr>
                        <a:t>, </a:t>
                      </a:r>
                      <a:r>
                        <a:rPr lang="en-US" sz="1200" kern="1200" dirty="0" err="1">
                          <a:solidFill>
                            <a:schemeClr val="tx1"/>
                          </a:solidFill>
                          <a:effectLst/>
                          <a:latin typeface="+mn-lt"/>
                          <a:ea typeface="+mn-ea"/>
                          <a:cs typeface="Arial" panose="020B0604020202020204" pitchFamily="34" charset="0"/>
                        </a:rPr>
                        <a:t>AggreFact-XSum</a:t>
                      </a:r>
                      <a:r>
                        <a:rPr lang="en-US" sz="1200" kern="1200" dirty="0">
                          <a:solidFill>
                            <a:schemeClr val="tx1"/>
                          </a:solidFill>
                          <a:effectLst/>
                          <a:latin typeface="+mn-lt"/>
                          <a:ea typeface="+mn-ea"/>
                          <a:cs typeface="Arial" panose="020B0604020202020204" pitchFamily="34" charset="0"/>
                        </a:rPr>
                        <a: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14</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will be useful to break a document down for analysis, into the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works well but is slow.</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15</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7</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(3 of 5)</a:t>
            </a:r>
          </a:p>
        </p:txBody>
      </p:sp>
    </p:spTree>
    <p:extLst>
      <p:ext uri="{BB962C8B-B14F-4D97-AF65-F5344CB8AC3E}">
        <p14:creationId xmlns:p14="http://schemas.microsoft.com/office/powerpoint/2010/main" val="1514820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82777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err="1">
                          <a:solidFill>
                            <a:schemeClr val="tx1"/>
                          </a:solidFill>
                          <a:effectLst/>
                          <a:latin typeface="+mn-lt"/>
                          <a:ea typeface="+mn-ea"/>
                          <a:cs typeface="Arial" panose="020B0604020202020204" pitchFamily="34" charset="0"/>
                        </a:rPr>
                        <a:t>Aumiller</a:t>
                      </a:r>
                      <a:r>
                        <a:rPr lang="en-US" sz="1200" kern="1200" dirty="0">
                          <a:solidFill>
                            <a:schemeClr val="tx1"/>
                          </a:solidFill>
                          <a:effectLst/>
                          <a:latin typeface="+mn-lt"/>
                          <a:ea typeface="+mn-ea"/>
                          <a:cs typeface="Arial" panose="020B0604020202020204" pitchFamily="34" charset="0"/>
                        </a:rPr>
                        <a:t>, D., </a:t>
                      </a:r>
                      <a:r>
                        <a:rPr lang="en-US" sz="1200" kern="1200" dirty="0" err="1">
                          <a:solidFill>
                            <a:schemeClr val="tx1"/>
                          </a:solidFill>
                          <a:effectLst/>
                          <a:latin typeface="+mn-lt"/>
                          <a:ea typeface="+mn-ea"/>
                          <a:cs typeface="Arial" panose="020B0604020202020204" pitchFamily="34" charset="0"/>
                        </a:rPr>
                        <a:t>Almasian</a:t>
                      </a:r>
                      <a:r>
                        <a:rPr lang="en-US" sz="1200" kern="1200" dirty="0">
                          <a:solidFill>
                            <a:schemeClr val="tx1"/>
                          </a:solidFill>
                          <a:effectLst/>
                          <a:latin typeface="+mn-lt"/>
                          <a:ea typeface="+mn-ea"/>
                          <a:cs typeface="Arial" panose="020B0604020202020204" pitchFamily="34" charset="0"/>
                        </a:rPr>
                        <a:t>, S., Lackner, S., &amp; Gertz, M. (Jun 21, 2021). Structural text segmentation of legal documents. Paper presented at the 2–11. 10.1145/3462757.3466085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use LLMs to process legal documents into a standard structure.</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Most previous work focused on sentences while this work focuses on paragraphs.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data they use is Terms of Service from over 70,000 web sites where they have extracted section headings to use as labels.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23</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Transformers using models from Hugging Face.</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show improvement in errors with their method over prior methods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Ensemble approaches performed better.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For example, one prior method had an error rate (misclassification of a section) of 32.28 while the authors approach had an error rate of 12.95.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paper makes it clear that Transformers can be used to understand legal documents and their structure.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There are many references in this paper that will help me.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My expectation had been that paragraphs would be the right unit to work with and this confirms that.</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11</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(4 of 5)</a:t>
            </a:r>
          </a:p>
        </p:txBody>
      </p:sp>
    </p:spTree>
    <p:extLst>
      <p:ext uri="{BB962C8B-B14F-4D97-AF65-F5344CB8AC3E}">
        <p14:creationId xmlns:p14="http://schemas.microsoft.com/office/powerpoint/2010/main" val="2830673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859210756"/>
              </p:ext>
            </p:extLst>
          </p:nvPr>
        </p:nvGraphicFramePr>
        <p:xfrm>
          <a:off x="173736" y="1461154"/>
          <a:ext cx="8796528" cy="346291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solidFill>
                            <a:schemeClr val="tx1"/>
                          </a:solidFill>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Carbonell, M., Riba, P., Villegas, M., </a:t>
                      </a:r>
                      <a:r>
                        <a:rPr lang="en-US" sz="1200" dirty="0" err="1">
                          <a:solidFill>
                            <a:schemeClr val="tx1"/>
                          </a:solidFill>
                          <a:latin typeface="+mn-lt"/>
                          <a:cs typeface="Arial" panose="020B0604020202020204" pitchFamily="34" charset="0"/>
                        </a:rPr>
                        <a:t>Fornes</a:t>
                      </a:r>
                      <a:r>
                        <a:rPr lang="en-US" sz="1200" dirty="0">
                          <a:solidFill>
                            <a:schemeClr val="tx1"/>
                          </a:solidFill>
                          <a:latin typeface="+mn-lt"/>
                          <a:cs typeface="Arial" panose="020B0604020202020204" pitchFamily="34" charset="0"/>
                        </a:rPr>
                        <a:t>, A., &amp; </a:t>
                      </a:r>
                      <a:r>
                        <a:rPr lang="en-US" sz="1200" dirty="0" err="1">
                          <a:solidFill>
                            <a:schemeClr val="tx1"/>
                          </a:solidFill>
                          <a:latin typeface="+mn-lt"/>
                          <a:cs typeface="Arial" panose="020B0604020202020204" pitchFamily="34" charset="0"/>
                        </a:rPr>
                        <a:t>Llados</a:t>
                      </a:r>
                      <a:r>
                        <a:rPr lang="en-US" sz="1200" dirty="0">
                          <a:solidFill>
                            <a:schemeClr val="tx1"/>
                          </a:solidFill>
                          <a:latin typeface="+mn-lt"/>
                          <a:cs typeface="Arial" panose="020B0604020202020204" pitchFamily="34" charset="0"/>
                        </a:rPr>
                        <a:t>, J. (Jan 10, 2021). Named Entity Recognition and Relation Extraction with Graph Neural Networks in Semi Structured Documents. Paper presented at the 9622–9627. 10.1109/ICPR48806.2021.9412669 https://ieeexplore.ieee.org/document/9412669</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 task is to take a document, group words that relate to an entity, label the entities, and identify pair wise relationships between entities.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a GNN to learn how to do these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the FUNSD and IEHHR datasets.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solidFill>
                            <a:schemeClr val="tx1"/>
                          </a:solidFill>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dirty="0">
                          <a:solidFill>
                            <a:schemeClr val="tx1"/>
                          </a:solidFill>
                          <a:latin typeface="+mn-lt"/>
                          <a:cs typeface="Arial" panose="020B0604020202020204" pitchFamily="34" charset="0"/>
                        </a:rPr>
                        <a:t>GNN, k-NN, GAT</a:t>
                      </a: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solidFill>
                            <a:schemeClr val="tx1"/>
                          </a:solidFill>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compare F1 scores for labeling and linking to previous work on the FUNSD data set and show an F1 of 0.64 on labeling and 0.39 on linking which is better for linking but worse for labeling.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For IEHHR they have 0.53 for labeling and 0.67 for linking but there is no prior work on this data set.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37</a:t>
                      </a:r>
                    </a:p>
                    <a:p>
                      <a:pPr marL="0" indent="0" algn="ctr">
                        <a:buFont typeface="Arial" panose="020B0604020202020204" pitchFamily="34" charset="0"/>
                        <a:buNone/>
                      </a:pPr>
                      <a:endParaRPr lang="en-US" sz="120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will provide me with an approach to understand the main entities of the law documents.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shows how to use a GNN to process a law document.</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16</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(5 of 5)</a:t>
            </a:r>
          </a:p>
        </p:txBody>
      </p:sp>
    </p:spTree>
    <p:extLst>
      <p:ext uri="{BB962C8B-B14F-4D97-AF65-F5344CB8AC3E}">
        <p14:creationId xmlns:p14="http://schemas.microsoft.com/office/powerpoint/2010/main" val="3281784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68687519"/>
              </p:ext>
            </p:extLst>
          </p:nvPr>
        </p:nvGraphicFramePr>
        <p:xfrm>
          <a:off x="177165" y="1050294"/>
          <a:ext cx="8789670" cy="3021048"/>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9288">
                <a:tc>
                  <a:txBody>
                    <a:bodyPr/>
                    <a:lstStyle/>
                    <a:p>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3"/>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288">
                <a:tc>
                  <a:txBody>
                    <a:bodyPr/>
                    <a:lstStyle/>
                    <a:p>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844753"/>
                  </a:ext>
                </a:extLst>
              </a:tr>
            </a:tbl>
          </a:graphicData>
        </a:graphic>
      </p:graphicFrame>
      <p:sp>
        <p:nvSpPr>
          <p:cNvPr id="3" name="Title 2"/>
          <p:cNvSpPr>
            <a:spLocks noGrp="1"/>
          </p:cNvSpPr>
          <p:nvPr>
            <p:ph type="title"/>
          </p:nvPr>
        </p:nvSpPr>
        <p:spPr>
          <a:xfrm>
            <a:off x="607808" y="211294"/>
            <a:ext cx="7756263" cy="657386"/>
          </a:xfrm>
        </p:spPr>
        <p:txBody>
          <a:bodyPr/>
          <a:lstStyle/>
          <a:p>
            <a:r>
              <a:rPr lang="en-US" sz="3600" dirty="0">
                <a:solidFill>
                  <a:srgbClr val="B22600"/>
                </a:solidFill>
              </a:rPr>
              <a:t>Data Sources List</a:t>
            </a:r>
          </a:p>
        </p:txBody>
      </p:sp>
    </p:spTree>
    <p:extLst>
      <p:ext uri="{BB962C8B-B14F-4D97-AF65-F5344CB8AC3E}">
        <p14:creationId xmlns:p14="http://schemas.microsoft.com/office/powerpoint/2010/main" val="1291836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72F42877-0A5A-4E47-93CF-852B591BA204}"/>
              </a:ext>
            </a:extLst>
          </p:cNvPr>
          <p:cNvGraphicFramePr>
            <a:graphicFrameLocks/>
          </p:cNvGraphicFramePr>
          <p:nvPr>
            <p:extLst>
              <p:ext uri="{D42A27DB-BD31-4B8C-83A1-F6EECF244321}">
                <p14:modId xmlns:p14="http://schemas.microsoft.com/office/powerpoint/2010/main" val="2052785682"/>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3C87D6F4-2CF4-DC40-8E0F-EEDBB952745B}"/>
              </a:ext>
            </a:extLst>
          </p:cNvPr>
          <p:cNvGraphicFramePr>
            <a:graphicFrameLocks noGrp="1"/>
          </p:cNvGraphicFramePr>
          <p:nvPr>
            <p:extLst>
              <p:ext uri="{D42A27DB-BD31-4B8C-83A1-F6EECF244321}">
                <p14:modId xmlns:p14="http://schemas.microsoft.com/office/powerpoint/2010/main" val="3135756212"/>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CF6B851D-ACA9-D84D-BED9-E279509EE465}"/>
              </a:ext>
            </a:extLst>
          </p:cNvPr>
          <p:cNvSpPr/>
          <p:nvPr/>
        </p:nvSpPr>
        <p:spPr>
          <a:xfrm>
            <a:off x="256651" y="4511962"/>
            <a:ext cx="8630695" cy="216488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6571F813-61EE-785C-4400-BC90673EEA41}"/>
              </a:ext>
            </a:extLst>
          </p:cNvPr>
          <p:cNvPicPr>
            <a:picLocks noChangeAspect="1"/>
          </p:cNvPicPr>
          <p:nvPr/>
        </p:nvPicPr>
        <p:blipFill>
          <a:blip r:embed="rId3"/>
          <a:stretch>
            <a:fillRect/>
          </a:stretch>
        </p:blipFill>
        <p:spPr>
          <a:xfrm>
            <a:off x="400049" y="4633156"/>
            <a:ext cx="2256309" cy="2011680"/>
          </a:xfrm>
          <a:prstGeom prst="rect">
            <a:avLst/>
          </a:prstGeom>
        </p:spPr>
      </p:pic>
      <p:sp>
        <p:nvSpPr>
          <p:cNvPr id="8" name="TextBox 7">
            <a:extLst>
              <a:ext uri="{FF2B5EF4-FFF2-40B4-BE49-F238E27FC236}">
                <a16:creationId xmlns:a16="http://schemas.microsoft.com/office/drawing/2014/main" id="{463E9558-F4F1-49F2-F0CB-9C3127E48ECD}"/>
              </a:ext>
            </a:extLst>
          </p:cNvPr>
          <p:cNvSpPr txBox="1"/>
          <p:nvPr/>
        </p:nvSpPr>
        <p:spPr>
          <a:xfrm>
            <a:off x="2935582" y="4946499"/>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4F31EDCC-BF08-AC3C-4192-4170A2A17EFF}"/>
              </a:ext>
            </a:extLst>
          </p:cNvPr>
          <p:cNvPicPr>
            <a:picLocks noChangeAspect="1"/>
          </p:cNvPicPr>
          <p:nvPr/>
        </p:nvPicPr>
        <p:blipFill>
          <a:blip r:embed="rId4"/>
          <a:stretch>
            <a:fillRect/>
          </a:stretch>
        </p:blipFill>
        <p:spPr>
          <a:xfrm>
            <a:off x="4618662" y="4633156"/>
            <a:ext cx="2369017" cy="2011680"/>
          </a:xfrm>
          <a:prstGeom prst="rect">
            <a:avLst/>
          </a:prstGeom>
        </p:spPr>
      </p:pic>
      <p:sp>
        <p:nvSpPr>
          <p:cNvPr id="11" name="TextBox 10">
            <a:extLst>
              <a:ext uri="{FF2B5EF4-FFF2-40B4-BE49-F238E27FC236}">
                <a16:creationId xmlns:a16="http://schemas.microsoft.com/office/drawing/2014/main" id="{D245566C-C427-9F76-BA50-F6578FEA77B5}"/>
              </a:ext>
            </a:extLst>
          </p:cNvPr>
          <p:cNvSpPr txBox="1"/>
          <p:nvPr/>
        </p:nvSpPr>
        <p:spPr>
          <a:xfrm>
            <a:off x="7266902" y="5377386"/>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2139836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5CB95-C1D7-A2CB-7C59-2B11D07EE13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E0A00ED-9B61-CFAA-4B06-21CF03984086}"/>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84DD0C29-0D80-5BD6-2686-850CC11214A1}"/>
              </a:ext>
            </a:extLst>
          </p:cNvPr>
          <p:cNvGraphicFramePr>
            <a:graphicFrameLocks/>
          </p:cNvGraphicFramePr>
          <p:nvPr>
            <p:extLst>
              <p:ext uri="{D42A27DB-BD31-4B8C-83A1-F6EECF244321}">
                <p14:modId xmlns:p14="http://schemas.microsoft.com/office/powerpoint/2010/main" val="1780938388"/>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2"/>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D9A86544-ADA7-EE89-EC5B-BB7F121212B4}"/>
              </a:ext>
            </a:extLst>
          </p:cNvPr>
          <p:cNvGraphicFramePr>
            <a:graphicFrameLocks noGrp="1"/>
          </p:cNvGraphicFramePr>
          <p:nvPr>
            <p:extLst>
              <p:ext uri="{D42A27DB-BD31-4B8C-83A1-F6EECF244321}">
                <p14:modId xmlns:p14="http://schemas.microsoft.com/office/powerpoint/2010/main" val="1547319799"/>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77B8F622-C595-912C-C438-97CA0F40866C}"/>
              </a:ext>
            </a:extLst>
          </p:cNvPr>
          <p:cNvSpPr/>
          <p:nvPr/>
        </p:nvSpPr>
        <p:spPr>
          <a:xfrm>
            <a:off x="256651" y="4511962"/>
            <a:ext cx="8630695" cy="225977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A30BF093-EF93-E413-C3B5-4929094D3D61}"/>
              </a:ext>
            </a:extLst>
          </p:cNvPr>
          <p:cNvPicPr>
            <a:picLocks noChangeAspect="1"/>
          </p:cNvPicPr>
          <p:nvPr/>
        </p:nvPicPr>
        <p:blipFill>
          <a:blip r:embed="rId3"/>
          <a:stretch>
            <a:fillRect/>
          </a:stretch>
        </p:blipFill>
        <p:spPr>
          <a:xfrm>
            <a:off x="483078" y="4579059"/>
            <a:ext cx="2489351" cy="2011680"/>
          </a:xfrm>
          <a:prstGeom prst="rect">
            <a:avLst/>
          </a:prstGeom>
        </p:spPr>
      </p:pic>
      <p:sp>
        <p:nvSpPr>
          <p:cNvPr id="8" name="TextBox 7">
            <a:extLst>
              <a:ext uri="{FF2B5EF4-FFF2-40B4-BE49-F238E27FC236}">
                <a16:creationId xmlns:a16="http://schemas.microsoft.com/office/drawing/2014/main" id="{972566E1-9A6E-2677-383A-05A125737A05}"/>
              </a:ext>
            </a:extLst>
          </p:cNvPr>
          <p:cNvSpPr txBox="1"/>
          <p:nvPr/>
        </p:nvSpPr>
        <p:spPr>
          <a:xfrm>
            <a:off x="3131112" y="4982224"/>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EC7F74AB-0A7A-B8D7-DB1C-70BDBE85FAAB}"/>
              </a:ext>
            </a:extLst>
          </p:cNvPr>
          <p:cNvPicPr>
            <a:picLocks noChangeAspect="1"/>
          </p:cNvPicPr>
          <p:nvPr/>
        </p:nvPicPr>
        <p:blipFill>
          <a:blip r:embed="rId4"/>
          <a:stretch>
            <a:fillRect/>
          </a:stretch>
        </p:blipFill>
        <p:spPr>
          <a:xfrm>
            <a:off x="4693651" y="4579059"/>
            <a:ext cx="2414568" cy="2011680"/>
          </a:xfrm>
          <a:prstGeom prst="rect">
            <a:avLst/>
          </a:prstGeom>
        </p:spPr>
      </p:pic>
      <p:sp>
        <p:nvSpPr>
          <p:cNvPr id="11" name="TextBox 10">
            <a:extLst>
              <a:ext uri="{FF2B5EF4-FFF2-40B4-BE49-F238E27FC236}">
                <a16:creationId xmlns:a16="http://schemas.microsoft.com/office/drawing/2014/main" id="{9CA74E9B-FD39-EA32-4612-37D1EE56B336}"/>
              </a:ext>
            </a:extLst>
          </p:cNvPr>
          <p:cNvSpPr txBox="1"/>
          <p:nvPr/>
        </p:nvSpPr>
        <p:spPr>
          <a:xfrm>
            <a:off x="7266902" y="5413111"/>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429633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73C1375F-F2AF-5D4A-8D70-611AD7CD024D}"/>
              </a:ext>
            </a:extLst>
          </p:cNvPr>
          <p:cNvSpPr>
            <a:spLocks noGrp="1"/>
          </p:cNvSpPr>
          <p:nvPr>
            <p:ph type="title"/>
          </p:nvPr>
        </p:nvSpPr>
        <p:spPr>
          <a:xfrm>
            <a:off x="693868" y="2807310"/>
            <a:ext cx="7756263" cy="621690"/>
          </a:xfrm>
        </p:spPr>
        <p:txBody>
          <a:bodyPr/>
          <a:lstStyle/>
          <a:p>
            <a:pPr algn="ctr"/>
            <a:r>
              <a:rPr lang="en-US" dirty="0"/>
              <a:t>Appendix</a:t>
            </a:r>
          </a:p>
        </p:txBody>
      </p:sp>
    </p:spTree>
    <p:extLst>
      <p:ext uri="{BB962C8B-B14F-4D97-AF65-F5344CB8AC3E}">
        <p14:creationId xmlns:p14="http://schemas.microsoft.com/office/powerpoint/2010/main" val="924959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2AF15C-2928-C946-AF44-578030B4A5C7}"/>
              </a:ext>
            </a:extLst>
          </p:cNvPr>
          <p:cNvGraphicFramePr>
            <a:graphicFrameLocks noGrp="1"/>
          </p:cNvGraphicFramePr>
          <p:nvPr>
            <p:ph idx="1"/>
            <p:extLst>
              <p:ext uri="{D42A27DB-BD31-4B8C-83A1-F6EECF244321}">
                <p14:modId xmlns:p14="http://schemas.microsoft.com/office/powerpoint/2010/main" val="2763163980"/>
              </p:ext>
            </p:extLst>
          </p:nvPr>
        </p:nvGraphicFramePr>
        <p:xfrm>
          <a:off x="1011333" y="2558059"/>
          <a:ext cx="7205552" cy="1278800"/>
        </p:xfrm>
        <a:graphic>
          <a:graphicData uri="http://schemas.openxmlformats.org/drawingml/2006/table">
            <a:tbl>
              <a:tblPr>
                <a:tableStyleId>{46F890A9-2807-4EBB-B81D-B2AA78EC7F39}</a:tableStyleId>
              </a:tblPr>
              <a:tblGrid>
                <a:gridCol w="1513289">
                  <a:extLst>
                    <a:ext uri="{9D8B030D-6E8A-4147-A177-3AD203B41FA5}">
                      <a16:colId xmlns:a16="http://schemas.microsoft.com/office/drawing/2014/main" val="4043085832"/>
                    </a:ext>
                  </a:extLst>
                </a:gridCol>
                <a:gridCol w="5692263">
                  <a:extLst>
                    <a:ext uri="{9D8B030D-6E8A-4147-A177-3AD203B41FA5}">
                      <a16:colId xmlns:a16="http://schemas.microsoft.com/office/drawing/2014/main" val="1595140951"/>
                    </a:ext>
                  </a:extLst>
                </a:gridCol>
              </a:tblGrid>
              <a:tr h="219196">
                <a:tc>
                  <a:txBody>
                    <a:bodyPr/>
                    <a:lstStyle/>
                    <a:p>
                      <a:pPr algn="l" fontAlgn="t"/>
                      <a:r>
                        <a:rPr lang="en-US" sz="1200" dirty="0">
                          <a:effectLst/>
                        </a:rPr>
                        <a:t>1 author</a:t>
                      </a:r>
                    </a:p>
                  </a:txBody>
                  <a:tcPr marL="91101" marR="91101" marT="45550" marB="45550"/>
                </a:tc>
                <a:tc>
                  <a:txBody>
                    <a:bodyPr/>
                    <a:lstStyle/>
                    <a:p>
                      <a:pPr fontAlgn="t"/>
                      <a:r>
                        <a:rPr lang="en-US" sz="1200" dirty="0">
                          <a:effectLst/>
                        </a:rPr>
                        <a:t>(Taylor, 2018, p. 23)</a:t>
                      </a:r>
                    </a:p>
                  </a:txBody>
                  <a:tcPr marL="91101" marR="91101" marT="45550" marB="45550"/>
                </a:tc>
                <a:extLst>
                  <a:ext uri="{0D108BD9-81ED-4DB2-BD59-A6C34878D82A}">
                    <a16:rowId xmlns:a16="http://schemas.microsoft.com/office/drawing/2014/main" val="3898324175"/>
                  </a:ext>
                </a:extLst>
              </a:tr>
              <a:tr h="219196">
                <a:tc>
                  <a:txBody>
                    <a:bodyPr/>
                    <a:lstStyle/>
                    <a:p>
                      <a:pPr algn="l" fontAlgn="t"/>
                      <a:r>
                        <a:rPr lang="en-US" sz="1200" dirty="0">
                          <a:effectLst/>
                        </a:rPr>
                        <a:t>2 authors</a:t>
                      </a:r>
                    </a:p>
                  </a:txBody>
                  <a:tcPr marL="91101" marR="91101" marT="45550" marB="45550"/>
                </a:tc>
                <a:tc>
                  <a:txBody>
                    <a:bodyPr/>
                    <a:lstStyle/>
                    <a:p>
                      <a:pPr fontAlgn="t"/>
                      <a:r>
                        <a:rPr lang="en-US" sz="1200" dirty="0">
                          <a:effectLst/>
                        </a:rPr>
                        <a:t>(Taylor &amp; Kotler, 2018, p. 23)</a:t>
                      </a:r>
                    </a:p>
                  </a:txBody>
                  <a:tcPr marL="91101" marR="91101" marT="45550" marB="45550"/>
                </a:tc>
                <a:extLst>
                  <a:ext uri="{0D108BD9-81ED-4DB2-BD59-A6C34878D82A}">
                    <a16:rowId xmlns:a16="http://schemas.microsoft.com/office/drawing/2014/main" val="2573026158"/>
                  </a:ext>
                </a:extLst>
              </a:tr>
              <a:tr h="365508">
                <a:tc>
                  <a:txBody>
                    <a:bodyPr/>
                    <a:lstStyle/>
                    <a:p>
                      <a:pPr algn="l" fontAlgn="t"/>
                      <a:r>
                        <a:rPr lang="en-US" sz="1200" dirty="0">
                          <a:effectLst/>
                        </a:rPr>
                        <a:t>3–5 authors</a:t>
                      </a:r>
                    </a:p>
                  </a:txBody>
                  <a:tcPr marL="91101" marR="91101" marT="45550" marB="45550"/>
                </a:tc>
                <a:tc>
                  <a:txBody>
                    <a:bodyPr/>
                    <a:lstStyle/>
                    <a:p>
                      <a:pPr fontAlgn="t"/>
                      <a:r>
                        <a:rPr lang="en-US" sz="1200" dirty="0">
                          <a:effectLst/>
                        </a:rPr>
                        <a:t>First citation: (Taylor, Kotler, Johnson, &amp; Parker, 2018, p. 23)</a:t>
                      </a:r>
                    </a:p>
                    <a:p>
                      <a:pPr fontAlgn="t"/>
                      <a:r>
                        <a:rPr lang="en-US" sz="1200" dirty="0">
                          <a:effectLst/>
                        </a:rPr>
                        <a:t>Subsequent citations: (Taylor et al., 2018, p. 23)</a:t>
                      </a:r>
                    </a:p>
                  </a:txBody>
                  <a:tcPr marL="91101" marR="91101" marT="45550" marB="45550"/>
                </a:tc>
                <a:extLst>
                  <a:ext uri="{0D108BD9-81ED-4DB2-BD59-A6C34878D82A}">
                    <a16:rowId xmlns:a16="http://schemas.microsoft.com/office/drawing/2014/main" val="2516117376"/>
                  </a:ext>
                </a:extLst>
              </a:tr>
              <a:tr h="259517">
                <a:tc>
                  <a:txBody>
                    <a:bodyPr/>
                    <a:lstStyle/>
                    <a:p>
                      <a:pPr algn="l" fontAlgn="t"/>
                      <a:r>
                        <a:rPr lang="en-US" sz="1200" dirty="0">
                          <a:effectLst/>
                        </a:rPr>
                        <a:t>6+ authors</a:t>
                      </a:r>
                    </a:p>
                  </a:txBody>
                  <a:tcPr marL="91101" marR="91101" marT="45550" marB="45550"/>
                </a:tc>
                <a:tc>
                  <a:txBody>
                    <a:bodyPr/>
                    <a:lstStyle/>
                    <a:p>
                      <a:pPr fontAlgn="t"/>
                      <a:r>
                        <a:rPr lang="en-US" sz="1200" dirty="0">
                          <a:effectLst/>
                        </a:rPr>
                        <a:t>(Taylor et al., 2018, p. 23)</a:t>
                      </a:r>
                    </a:p>
                  </a:txBody>
                  <a:tcPr marL="91101" marR="91101" marT="45550" marB="45550"/>
                </a:tc>
                <a:extLst>
                  <a:ext uri="{0D108BD9-81ED-4DB2-BD59-A6C34878D82A}">
                    <a16:rowId xmlns:a16="http://schemas.microsoft.com/office/drawing/2014/main" val="1875433718"/>
                  </a:ext>
                </a:extLst>
              </a:tr>
            </a:tbl>
          </a:graphicData>
        </a:graphic>
      </p:graphicFrame>
      <p:sp>
        <p:nvSpPr>
          <p:cNvPr id="5" name="Rectangle 4">
            <a:extLst>
              <a:ext uri="{FF2B5EF4-FFF2-40B4-BE49-F238E27FC236}">
                <a16:creationId xmlns:a16="http://schemas.microsoft.com/office/drawing/2014/main" id="{2EA5A575-9B03-D04F-A685-CC8E2DC92E9F}"/>
              </a:ext>
            </a:extLst>
          </p:cNvPr>
          <p:cNvSpPr/>
          <p:nvPr/>
        </p:nvSpPr>
        <p:spPr>
          <a:xfrm>
            <a:off x="589546" y="1291827"/>
            <a:ext cx="7756263" cy="646331"/>
          </a:xfrm>
          <a:prstGeom prst="rect">
            <a:avLst/>
          </a:prstGeom>
        </p:spPr>
        <p:txBody>
          <a:bodyPr wrap="square">
            <a:spAutoFit/>
          </a:bodyPr>
          <a:lstStyle/>
          <a:p>
            <a:pPr marL="285750" indent="-285750">
              <a:buFont typeface="Arial" panose="020B0604020202020204" pitchFamily="34" charset="0"/>
              <a:buChar char="•"/>
            </a:pPr>
            <a:r>
              <a:rPr lang="en-US" sz="1200" dirty="0"/>
              <a:t>Source citation consists of:</a:t>
            </a:r>
          </a:p>
          <a:p>
            <a:pPr marL="742950" lvl="1" indent="-285750">
              <a:buFont typeface="Arial" panose="020B0604020202020204" pitchFamily="34" charset="0"/>
              <a:buChar char="•"/>
            </a:pPr>
            <a:r>
              <a:rPr lang="en-US" sz="1200" dirty="0"/>
              <a:t>A brief </a:t>
            </a:r>
            <a:r>
              <a:rPr lang="en-US" sz="1200" b="1" dirty="0"/>
              <a:t>parenthetical citation</a:t>
            </a:r>
            <a:r>
              <a:rPr lang="en-US" sz="1200" dirty="0"/>
              <a:t> in the text</a:t>
            </a:r>
          </a:p>
          <a:p>
            <a:pPr marL="742950" lvl="1" indent="-285750">
              <a:buFont typeface="Arial" panose="020B0604020202020204" pitchFamily="34" charset="0"/>
              <a:buChar char="•"/>
            </a:pPr>
            <a:r>
              <a:rPr lang="en-US" sz="1200" dirty="0"/>
              <a:t>A</a:t>
            </a:r>
            <a:r>
              <a:rPr lang="en-US" sz="1200" b="1" dirty="0"/>
              <a:t> full reference</a:t>
            </a:r>
            <a:r>
              <a:rPr lang="en-US" sz="1200" dirty="0"/>
              <a:t> at the end of the paper</a:t>
            </a:r>
          </a:p>
        </p:txBody>
      </p:sp>
      <p:sp>
        <p:nvSpPr>
          <p:cNvPr id="8" name="Rectangle 7">
            <a:extLst>
              <a:ext uri="{FF2B5EF4-FFF2-40B4-BE49-F238E27FC236}">
                <a16:creationId xmlns:a16="http://schemas.microsoft.com/office/drawing/2014/main" id="{D36C3350-6B7B-6C45-BDCA-49C47BCBCE28}"/>
              </a:ext>
            </a:extLst>
          </p:cNvPr>
          <p:cNvSpPr/>
          <p:nvPr/>
        </p:nvSpPr>
        <p:spPr>
          <a:xfrm>
            <a:off x="688490" y="1853202"/>
            <a:ext cx="5516575" cy="954107"/>
          </a:xfrm>
          <a:prstGeom prst="rect">
            <a:avLst/>
          </a:prstGeom>
        </p:spPr>
        <p:txBody>
          <a:bodyPr wrap="none">
            <a:spAutoFit/>
          </a:bodyPr>
          <a:lstStyle/>
          <a:p>
            <a:r>
              <a:rPr lang="en-US" sz="1400" b="1" u="sng" dirty="0">
                <a:solidFill>
                  <a:srgbClr val="0070C0"/>
                </a:solidFill>
              </a:rPr>
              <a:t>APA In-text Citations</a:t>
            </a:r>
          </a:p>
          <a:p>
            <a:pPr marL="285750" indent="-285750">
              <a:buFont typeface="Arial" panose="020B0604020202020204" pitchFamily="34" charset="0"/>
              <a:buChar char="•"/>
            </a:pPr>
            <a:r>
              <a:rPr lang="en-US" sz="1200" dirty="0"/>
              <a:t>An APA in-text citation includes the author’s last name and the publication year.</a:t>
            </a:r>
          </a:p>
          <a:p>
            <a:pPr marL="285750" indent="-285750">
              <a:buFont typeface="Arial" panose="020B0604020202020204" pitchFamily="34" charset="0"/>
              <a:buChar char="•"/>
            </a:pPr>
            <a:r>
              <a:rPr lang="en-US" sz="1200" dirty="0"/>
              <a:t>If you’re quoting or paraphrasing a specific passage, you also add a page number.</a:t>
            </a:r>
          </a:p>
          <a:p>
            <a:endParaRPr lang="en-US" b="1" dirty="0"/>
          </a:p>
        </p:txBody>
      </p:sp>
      <p:sp>
        <p:nvSpPr>
          <p:cNvPr id="9" name="Rectangle 8">
            <a:extLst>
              <a:ext uri="{FF2B5EF4-FFF2-40B4-BE49-F238E27FC236}">
                <a16:creationId xmlns:a16="http://schemas.microsoft.com/office/drawing/2014/main" id="{3418D132-D12B-5948-8EB4-3BB4107E719F}"/>
              </a:ext>
            </a:extLst>
          </p:cNvPr>
          <p:cNvSpPr/>
          <p:nvPr/>
        </p:nvSpPr>
        <p:spPr>
          <a:xfrm>
            <a:off x="589546" y="3840155"/>
            <a:ext cx="8049126" cy="1415772"/>
          </a:xfrm>
          <a:prstGeom prst="rect">
            <a:avLst/>
          </a:prstGeom>
        </p:spPr>
        <p:txBody>
          <a:bodyPr wrap="square">
            <a:spAutoFit/>
          </a:bodyPr>
          <a:lstStyle/>
          <a:p>
            <a:r>
              <a:rPr lang="en-US" sz="1400" b="1" u="sng" dirty="0">
                <a:solidFill>
                  <a:srgbClr val="0070C0"/>
                </a:solidFill>
                <a:latin typeface="Circular-Bold"/>
              </a:rPr>
              <a:t>APA Reference List</a:t>
            </a:r>
          </a:p>
          <a:p>
            <a:pPr lvl="1"/>
            <a:r>
              <a:rPr lang="en-US" sz="1200" dirty="0"/>
              <a:t>Smith, T. (2019). </a:t>
            </a:r>
            <a:r>
              <a:rPr lang="en-US" sz="1200" i="1" dirty="0"/>
              <a:t>Citing sources and referencing: A quick guide</a:t>
            </a:r>
            <a:r>
              <a:rPr lang="en-US" sz="1200" dirty="0"/>
              <a:t>. (J. M. Taylor, Ed.) (2nd ed.). Amsterdam, The Netherlands: Scribbr.</a:t>
            </a:r>
          </a:p>
          <a:p>
            <a:r>
              <a:rPr lang="en-US" sz="1200" b="1" i="1" dirty="0"/>
              <a:t>In-text citation</a:t>
            </a:r>
          </a:p>
          <a:p>
            <a:r>
              <a:rPr lang="en-US" sz="1200" i="1" dirty="0"/>
              <a:t>According to new research (Smith, 2019, pp. 11–12) …</a:t>
            </a:r>
          </a:p>
          <a:p>
            <a:r>
              <a:rPr lang="en-US" sz="1200" i="1" dirty="0"/>
              <a:t>As mentioned before (Smith, 2019, pp. 11–12) …</a:t>
            </a:r>
          </a:p>
          <a:p>
            <a:r>
              <a:rPr lang="en-US" sz="1200" i="1" dirty="0"/>
              <a:t>(See Smith, 2019)</a:t>
            </a:r>
            <a:endParaRPr lang="en-US" sz="1200" b="0" i="1" u="none" strike="noStrike" dirty="0">
              <a:effectLst/>
            </a:endParaRPr>
          </a:p>
        </p:txBody>
      </p:sp>
      <p:sp>
        <p:nvSpPr>
          <p:cNvPr id="10" name="Rectangle 9">
            <a:extLst>
              <a:ext uri="{FF2B5EF4-FFF2-40B4-BE49-F238E27FC236}">
                <a16:creationId xmlns:a16="http://schemas.microsoft.com/office/drawing/2014/main" id="{63E9D0AA-9634-6F42-84A1-DE21F60B0DDF}"/>
              </a:ext>
            </a:extLst>
          </p:cNvPr>
          <p:cNvSpPr/>
          <p:nvPr/>
        </p:nvSpPr>
        <p:spPr>
          <a:xfrm>
            <a:off x="505328" y="5280085"/>
            <a:ext cx="4572000" cy="261610"/>
          </a:xfrm>
          <a:prstGeom prst="rect">
            <a:avLst/>
          </a:prstGeom>
        </p:spPr>
        <p:txBody>
          <a:bodyPr>
            <a:spAutoFit/>
          </a:bodyPr>
          <a:lstStyle/>
          <a:p>
            <a:r>
              <a:rPr lang="en-US" sz="1050" dirty="0"/>
              <a:t>* https://www.scribbr.com/citing-sources/apa-vs-mla/</a:t>
            </a:r>
          </a:p>
        </p:txBody>
      </p:sp>
      <p:sp>
        <p:nvSpPr>
          <p:cNvPr id="12" name="Title 2">
            <a:extLst>
              <a:ext uri="{FF2B5EF4-FFF2-40B4-BE49-F238E27FC236}">
                <a16:creationId xmlns:a16="http://schemas.microsoft.com/office/drawing/2014/main" id="{0F68BAF4-0714-AE4A-A95C-F9F041133744}"/>
              </a:ext>
            </a:extLst>
          </p:cNvPr>
          <p:cNvSpPr>
            <a:spLocks noGrp="1"/>
          </p:cNvSpPr>
          <p:nvPr>
            <p:ph type="title"/>
          </p:nvPr>
        </p:nvSpPr>
        <p:spPr>
          <a:xfrm>
            <a:off x="640754" y="500780"/>
            <a:ext cx="7874597" cy="1054250"/>
          </a:xfrm>
        </p:spPr>
        <p:txBody>
          <a:bodyPr/>
          <a:lstStyle/>
          <a:p>
            <a:r>
              <a:rPr lang="en-US" dirty="0"/>
              <a:t>APA Guidelines</a:t>
            </a:r>
            <a:r>
              <a:rPr lang="en-US" baseline="30000" dirty="0"/>
              <a:t>(*)</a:t>
            </a:r>
          </a:p>
        </p:txBody>
      </p:sp>
    </p:spTree>
    <p:extLst>
      <p:ext uri="{BB962C8B-B14F-4D97-AF65-F5344CB8AC3E}">
        <p14:creationId xmlns:p14="http://schemas.microsoft.com/office/powerpoint/2010/main" val="121924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97563367"/>
              </p:ext>
            </p:extLst>
          </p:nvPr>
        </p:nvGraphicFramePr>
        <p:xfrm>
          <a:off x="125608" y="1686063"/>
          <a:ext cx="8878824" cy="3879645"/>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Term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315034">
                <a:tc>
                  <a:txBody>
                    <a:bodyPr/>
                    <a:lstStyle/>
                    <a:p>
                      <a:r>
                        <a:rPr lang="en-US" sz="1200" dirty="0"/>
                        <a:t>Coherence</a:t>
                      </a:r>
                    </a:p>
                  </a:txBody>
                  <a:tcPr/>
                </a:tc>
                <a:tc>
                  <a:txBody>
                    <a:bodyPr/>
                    <a:lstStyle/>
                    <a:p>
                      <a:pPr marL="0" indent="0">
                        <a:buFont typeface="Arial" panose="020B0604020202020204" pitchFamily="34" charset="0"/>
                        <a:buNone/>
                      </a:pPr>
                      <a:r>
                        <a:rPr lang="en-US" sz="1200" dirty="0"/>
                        <a:t>Coherence in documents refers to the logical and smooth flow of ideas or information from one sentence to the next and throughout the entire piece. It's about how well the different parts of the document connect and make sense together.</a:t>
                      </a:r>
                    </a:p>
                  </a:txBody>
                  <a:tcPr/>
                </a:tc>
                <a:extLst>
                  <a:ext uri="{0D108BD9-81ED-4DB2-BD59-A6C34878D82A}">
                    <a16:rowId xmlns:a16="http://schemas.microsoft.com/office/drawing/2014/main" val="10002"/>
                  </a:ext>
                </a:extLst>
              </a:tr>
              <a:tr h="390432">
                <a:tc>
                  <a:txBody>
                    <a:bodyPr/>
                    <a:lstStyle/>
                    <a:p>
                      <a:r>
                        <a:rPr lang="en-US" sz="1200" dirty="0"/>
                        <a:t>Completeness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Completeness in documents refers to the thoroughness and comprehensiveness of the information presented. It means that the document contains all the necessary details to effectively convey its message or fulfill its purpose.</a:t>
                      </a:r>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 of content in documents refers to the coherence and uniformity of the information presented. It ensures that the ideas and arguments flow logically, and that there are no contradictions or inconsistencies in the facts or claims.</a:t>
                      </a:r>
                    </a:p>
                  </a:txBody>
                  <a:tcPr/>
                </a:tc>
                <a:extLst>
                  <a:ext uri="{0D108BD9-81ED-4DB2-BD59-A6C34878D82A}">
                    <a16:rowId xmlns:a16="http://schemas.microsoft.com/office/drawing/2014/main" val="10004"/>
                  </a:ext>
                </a:extLst>
              </a:tr>
              <a:tr h="390432">
                <a:tc>
                  <a:txBody>
                    <a:bodyPr/>
                    <a:lstStyle/>
                    <a:p>
                      <a:r>
                        <a:rPr lang="en-US" sz="1200" dirty="0"/>
                        <a:t>Dynamic GNN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 dynamic GNN (Graph Neural Network) is a type of GNN specifically designed to handle graphs that evolve over time. In traditional GNNs, the graph structure remains fixed throughout the learning process. However, in many real-world applications, the relationships between nodes in a graph can change dynamically. Dynamic GNNs are equipped to handle such scenarios.</a:t>
                      </a:r>
                    </a:p>
                  </a:txBody>
                  <a:tcPr/>
                </a:tc>
                <a:extLst>
                  <a:ext uri="{0D108BD9-81ED-4DB2-BD59-A6C34878D82A}">
                    <a16:rowId xmlns:a16="http://schemas.microsoft.com/office/drawing/2014/main" val="10005"/>
                  </a:ext>
                </a:extLst>
              </a:tr>
              <a:tr h="3904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Transformer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 transformer is a neural network architecture that uses an attention mechanism to process input data in parallel, making it highly effective for tasks like machine translation and text summarization.</a:t>
                      </a:r>
                    </a:p>
                  </a:txBody>
                  <a:tcPr/>
                </a:tc>
                <a:extLst>
                  <a:ext uri="{0D108BD9-81ED-4DB2-BD59-A6C34878D82A}">
                    <a16:rowId xmlns:a16="http://schemas.microsoft.com/office/drawing/2014/main" val="10006"/>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7"/>
                  </a:ext>
                </a:extLst>
              </a:tr>
            </a:tbl>
          </a:graphicData>
        </a:graphic>
      </p:graphicFrame>
      <p:sp>
        <p:nvSpPr>
          <p:cNvPr id="9" name="Title 2">
            <a:extLst>
              <a:ext uri="{FF2B5EF4-FFF2-40B4-BE49-F238E27FC236}">
                <a16:creationId xmlns:a16="http://schemas.microsoft.com/office/drawing/2014/main" id="{AFC37406-1BEF-4348-BEA0-96EECF88929D}"/>
              </a:ext>
            </a:extLst>
          </p:cNvPr>
          <p:cNvSpPr>
            <a:spLocks noGrp="1"/>
          </p:cNvSpPr>
          <p:nvPr>
            <p:ph type="title"/>
          </p:nvPr>
        </p:nvSpPr>
        <p:spPr>
          <a:xfrm>
            <a:off x="640754" y="500780"/>
            <a:ext cx="7874597" cy="1054250"/>
          </a:xfrm>
        </p:spPr>
        <p:txBody>
          <a:bodyPr/>
          <a:lstStyle/>
          <a:p>
            <a:r>
              <a:rPr lang="en-US" dirty="0"/>
              <a:t>Glossary of Terms</a:t>
            </a:r>
          </a:p>
        </p:txBody>
      </p:sp>
    </p:spTree>
    <p:extLst>
      <p:ext uri="{BB962C8B-B14F-4D97-AF65-F5344CB8AC3E}">
        <p14:creationId xmlns:p14="http://schemas.microsoft.com/office/powerpoint/2010/main" val="420681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83413262"/>
              </p:ext>
            </p:extLst>
          </p:nvPr>
        </p:nvGraphicFramePr>
        <p:xfrm>
          <a:off x="125605" y="1686063"/>
          <a:ext cx="8878824" cy="2529786"/>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Acronym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r>
                        <a:rPr lang="en-US" sz="1200" dirty="0"/>
                        <a:t>AI</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t>Artificial </a:t>
                      </a:r>
                      <a:r>
                        <a:rPr lang="en-US" sz="1200" dirty="0"/>
                        <a:t>Intelligence</a:t>
                      </a:r>
                    </a:p>
                  </a:txBody>
                  <a:tcPr/>
                </a:tc>
                <a:extLst>
                  <a:ext uri="{0D108BD9-81ED-4DB2-BD59-A6C34878D82A}">
                    <a16:rowId xmlns:a16="http://schemas.microsoft.com/office/drawing/2014/main" val="10001"/>
                  </a:ext>
                </a:extLst>
              </a:tr>
              <a:tr h="390432">
                <a:tc>
                  <a:txBody>
                    <a:bodyPr/>
                    <a:lstStyle/>
                    <a:p>
                      <a:r>
                        <a:rPr lang="en-US" sz="1200" b="0" dirty="0"/>
                        <a:t>GAT</a:t>
                      </a:r>
                    </a:p>
                  </a:txBody>
                  <a:tcPr/>
                </a:tc>
                <a:tc>
                  <a:txBody>
                    <a:bodyPr/>
                    <a:lstStyle/>
                    <a:p>
                      <a:r>
                        <a:rPr lang="en-US" sz="1200" dirty="0"/>
                        <a:t>Graph Attention Networks</a:t>
                      </a:r>
                    </a:p>
                  </a:txBody>
                  <a:tcPr/>
                </a:tc>
                <a:extLst>
                  <a:ext uri="{0D108BD9-81ED-4DB2-BD59-A6C34878D82A}">
                    <a16:rowId xmlns:a16="http://schemas.microsoft.com/office/drawing/2014/main" val="10006"/>
                  </a:ext>
                </a:extLst>
              </a:tr>
              <a:tr h="390432">
                <a:tc>
                  <a:txBody>
                    <a:bodyPr/>
                    <a:lstStyle/>
                    <a:p>
                      <a:r>
                        <a:rPr lang="en-US" sz="1200" dirty="0"/>
                        <a:t>GCNN</a:t>
                      </a:r>
                    </a:p>
                  </a:txBody>
                  <a:tcPr/>
                </a:tc>
                <a:tc>
                  <a:txBody>
                    <a:bodyPr/>
                    <a:lstStyle/>
                    <a:p>
                      <a:pPr marL="0" indent="0">
                        <a:buFont typeface="Arial" panose="020B0604020202020204" pitchFamily="34" charset="0"/>
                        <a:buNone/>
                      </a:pPr>
                      <a:r>
                        <a:rPr lang="en-US" sz="1200" dirty="0"/>
                        <a:t>Graph Convolutional Neural Network</a:t>
                      </a:r>
                    </a:p>
                  </a:txBody>
                  <a:tcPr/>
                </a:tc>
                <a:extLst>
                  <a:ext uri="{0D108BD9-81ED-4DB2-BD59-A6C34878D82A}">
                    <a16:rowId xmlns:a16="http://schemas.microsoft.com/office/drawing/2014/main" val="10007"/>
                  </a:ext>
                </a:extLst>
              </a:tr>
              <a:tr h="390432">
                <a:tc>
                  <a:txBody>
                    <a:bodyPr/>
                    <a:lstStyle/>
                    <a:p>
                      <a:r>
                        <a:rPr lang="en-US" sz="1200" dirty="0"/>
                        <a:t>GNN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Graph Neural Network</a:t>
                      </a:r>
                    </a:p>
                  </a:txBody>
                  <a:tcPr/>
                </a:tc>
                <a:extLst>
                  <a:ext uri="{0D108BD9-81ED-4DB2-BD59-A6C34878D82A}">
                    <a16:rowId xmlns:a16="http://schemas.microsoft.com/office/drawing/2014/main" val="3925171416"/>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Machine Learning</a:t>
                      </a:r>
                    </a:p>
                  </a:txBody>
                  <a:tcPr/>
                </a:tc>
                <a:extLst>
                  <a:ext uri="{0D108BD9-81ED-4DB2-BD59-A6C34878D82A}">
                    <a16:rowId xmlns:a16="http://schemas.microsoft.com/office/drawing/2014/main" val="265539166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NER</a:t>
                      </a:r>
                    </a:p>
                  </a:txBody>
                  <a:tcPr/>
                </a:tc>
                <a:tc>
                  <a:txBody>
                    <a:bodyPr/>
                    <a:lstStyle/>
                    <a:p>
                      <a:r>
                        <a:rPr lang="en-US" sz="1200" dirty="0"/>
                        <a:t>Named Entity Recognition</a:t>
                      </a:r>
                    </a:p>
                  </a:txBody>
                  <a:tcPr/>
                </a:tc>
                <a:extLst>
                  <a:ext uri="{0D108BD9-81ED-4DB2-BD59-A6C34878D82A}">
                    <a16:rowId xmlns:a16="http://schemas.microsoft.com/office/drawing/2014/main" val="3183640610"/>
                  </a:ext>
                </a:extLst>
              </a:tr>
            </a:tbl>
          </a:graphicData>
        </a:graphic>
      </p:graphicFrame>
      <p:sp>
        <p:nvSpPr>
          <p:cNvPr id="6" name="Title 2">
            <a:extLst>
              <a:ext uri="{FF2B5EF4-FFF2-40B4-BE49-F238E27FC236}">
                <a16:creationId xmlns:a16="http://schemas.microsoft.com/office/drawing/2014/main" id="{3CDCDFF2-0628-5A44-B167-F3F6CD8C05DB}"/>
              </a:ext>
            </a:extLst>
          </p:cNvPr>
          <p:cNvSpPr>
            <a:spLocks noGrp="1"/>
          </p:cNvSpPr>
          <p:nvPr>
            <p:ph type="title"/>
          </p:nvPr>
        </p:nvSpPr>
        <p:spPr>
          <a:xfrm>
            <a:off x="640754" y="500780"/>
            <a:ext cx="7874597" cy="1054250"/>
          </a:xfrm>
        </p:spPr>
        <p:txBody>
          <a:bodyPr/>
          <a:lstStyle/>
          <a:p>
            <a:r>
              <a:rPr lang="en-US" dirty="0"/>
              <a:t>Acronyms</a:t>
            </a:r>
          </a:p>
        </p:txBody>
      </p:sp>
    </p:spTree>
    <p:extLst>
      <p:ext uri="{BB962C8B-B14F-4D97-AF65-F5344CB8AC3E}">
        <p14:creationId xmlns:p14="http://schemas.microsoft.com/office/powerpoint/2010/main" val="286549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EFB91CE-0825-3544-837B-FB95B0202A8A}"/>
              </a:ext>
            </a:extLst>
          </p:cNvPr>
          <p:cNvSpPr>
            <a:spLocks noGrp="1"/>
          </p:cNvSpPr>
          <p:nvPr>
            <p:ph idx="1"/>
          </p:nvPr>
        </p:nvSpPr>
        <p:spPr>
          <a:xfrm>
            <a:off x="699248" y="1555029"/>
            <a:ext cx="7745505" cy="3476675"/>
          </a:xfrm>
        </p:spPr>
        <p:txBody>
          <a:bodyPr/>
          <a:lstStyle/>
          <a:p>
            <a:pPr marL="0" indent="0">
              <a:buNone/>
            </a:pPr>
            <a:r>
              <a:rPr lang="en-US" sz="1800" dirty="0">
                <a:effectLst/>
                <a:latin typeface="Segoe UI" panose="020B0502040204020203" pitchFamily="34" charset="0"/>
              </a:rPr>
              <a:t>Analyzing Inconsistencies and Gaps in Municipal Laws using Transformer-Based Models: Developing an automated tool to identify and annotate contradictions, redundancies, and missing references in municipal law documents, with a focus on Pennsylvania townships.</a:t>
            </a:r>
            <a:endParaRPr lang="en-US" sz="2400" dirty="0">
              <a:latin typeface="Calibri" panose="020F0502020204030204" pitchFamily="34" charset="0"/>
              <a:cs typeface="Calibri" panose="020F0502020204030204" pitchFamily="34" charset="0"/>
            </a:endParaRPr>
          </a:p>
        </p:txBody>
      </p:sp>
      <p:sp>
        <p:nvSpPr>
          <p:cNvPr id="8" name="Title 2">
            <a:extLst>
              <a:ext uri="{FF2B5EF4-FFF2-40B4-BE49-F238E27FC236}">
                <a16:creationId xmlns:a16="http://schemas.microsoft.com/office/drawing/2014/main" id="{543FA557-0A22-5E47-A9A2-43A5EC016E50}"/>
              </a:ext>
            </a:extLst>
          </p:cNvPr>
          <p:cNvSpPr>
            <a:spLocks noGrp="1"/>
          </p:cNvSpPr>
          <p:nvPr>
            <p:ph type="title"/>
          </p:nvPr>
        </p:nvSpPr>
        <p:spPr>
          <a:xfrm>
            <a:off x="640754" y="500780"/>
            <a:ext cx="7874597" cy="1054250"/>
          </a:xfrm>
        </p:spPr>
        <p:txBody>
          <a:bodyPr/>
          <a:lstStyle/>
          <a:p>
            <a:r>
              <a:rPr lang="en-US" dirty="0"/>
              <a:t>Scope of Work (SOW)</a:t>
            </a:r>
          </a:p>
        </p:txBody>
      </p:sp>
    </p:spTree>
    <p:extLst>
      <p:ext uri="{BB962C8B-B14F-4D97-AF65-F5344CB8AC3E}">
        <p14:creationId xmlns:p14="http://schemas.microsoft.com/office/powerpoint/2010/main" val="14236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24002090"/>
              </p:ext>
            </p:extLst>
          </p:nvPr>
        </p:nvGraphicFramePr>
        <p:xfrm>
          <a:off x="131446" y="621690"/>
          <a:ext cx="8881108" cy="4722906"/>
        </p:xfrm>
        <a:graphic>
          <a:graphicData uri="http://schemas.openxmlformats.org/drawingml/2006/table">
            <a:tbl>
              <a:tblPr firstRow="1" bandRow="1">
                <a:tableStyleId>{5C22544A-7EE6-4342-B048-85BDC9FD1C3A}</a:tableStyleId>
              </a:tblPr>
              <a:tblGrid>
                <a:gridCol w="1655854">
                  <a:extLst>
                    <a:ext uri="{9D8B030D-6E8A-4147-A177-3AD203B41FA5}">
                      <a16:colId xmlns:a16="http://schemas.microsoft.com/office/drawing/2014/main" val="20000"/>
                    </a:ext>
                  </a:extLst>
                </a:gridCol>
                <a:gridCol w="6457904">
                  <a:extLst>
                    <a:ext uri="{9D8B030D-6E8A-4147-A177-3AD203B41FA5}">
                      <a16:colId xmlns:a16="http://schemas.microsoft.com/office/drawing/2014/main" val="20001"/>
                    </a:ext>
                  </a:extLst>
                </a:gridCol>
                <a:gridCol w="767350">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458603">
                <a:tc>
                  <a:txBody>
                    <a:bodyPr/>
                    <a:lstStyle/>
                    <a:p>
                      <a:r>
                        <a:rPr lang="en-US" sz="1200" b="1" dirty="0">
                          <a:solidFill>
                            <a:schemeClr val="tx1"/>
                          </a:solidFill>
                          <a:latin typeface="+mn-lt"/>
                          <a:cs typeface="Arial" panose="020B0604020202020204" pitchFamily="34" charset="0"/>
                        </a:rPr>
                        <a:t>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Municipal laws in Pennsylvania Townships, authored by multiple people over time, develop inconsistencies and are incomplete </a:t>
                      </a:r>
                      <a:r>
                        <a:rPr lang="en-US" sz="1200" dirty="0">
                          <a:solidFill>
                            <a:schemeClr val="tx1"/>
                          </a:solidFill>
                        </a:rPr>
                        <a:t>(D. Curley, Easttown Supervisor, personal communication, September 16, 2024; A. Rau, Esq., Easttown Solicitor, personal communication, September 20, 2024; J. Sanders, personal communication, October 25, 2024).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16</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287079">
                <a:tc>
                  <a:txBody>
                    <a:bodyPr/>
                    <a:lstStyle/>
                    <a:p>
                      <a:r>
                        <a:rPr lang="en-US" sz="1200" b="1" dirty="0">
                          <a:solidFill>
                            <a:schemeClr val="tx1"/>
                          </a:solidFill>
                          <a:latin typeface="+mn-lt"/>
                          <a:cs typeface="Arial" panose="020B0604020202020204" pitchFamily="34" charset="0"/>
                        </a:rPr>
                        <a:t>”so what”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latin typeface="+mn-lt"/>
                          <a:ea typeface="+mn-ea"/>
                          <a:cs typeface="+mn-cs"/>
                        </a:rPr>
                        <a:t>Leading to annual revenue losses of hundreds of thousands of dollars. </a:t>
                      </a:r>
                      <a:r>
                        <a:rPr lang="en-US" sz="1200" dirty="0">
                          <a:solidFill>
                            <a:schemeClr val="tx1"/>
                          </a:solidFill>
                        </a:rPr>
                        <a:t>(M. </a:t>
                      </a:r>
                      <a:r>
                        <a:rPr lang="en-US" sz="1200" dirty="0" err="1">
                          <a:solidFill>
                            <a:schemeClr val="tx1"/>
                          </a:solidFill>
                        </a:rPr>
                        <a:t>Wacey</a:t>
                      </a:r>
                      <a:r>
                        <a:rPr lang="en-US" sz="1200" dirty="0">
                          <a:solidFill>
                            <a:schemeClr val="tx1"/>
                          </a:solidFill>
                        </a:rPr>
                        <a:t>, Easttown Supervisor, personal communication, September 23, 2024)</a:t>
                      </a:r>
                      <a:r>
                        <a:rPr lang="en-US" sz="1200" dirty="0">
                          <a:solidFill>
                            <a:schemeClr val="tx1"/>
                          </a:solidFill>
                          <a:latin typeface="+mn-lt"/>
                          <a:cs typeface="Arial" panose="020B0604020202020204" pitchFamily="34" charset="0"/>
                        </a:rPr>
                        <a: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18</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b="1" dirty="0">
                          <a:solidFill>
                            <a:schemeClr val="tx1"/>
                          </a:solidFill>
                          <a:latin typeface="+mn-lt"/>
                          <a:cs typeface="Arial" panose="020B0604020202020204" pitchFamily="34" charset="0"/>
                        </a:rPr>
                        <a:t>Problem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Municipal laws in Pennsylvania Townships, authored by multiple people over time, develop inconsistencies and are incomplete </a:t>
                      </a:r>
                      <a:r>
                        <a:rPr lang="en-US" sz="1200" dirty="0">
                          <a:solidFill>
                            <a:schemeClr val="tx1"/>
                          </a:solidFill>
                        </a:rPr>
                        <a:t>(D. Curley, Easttown Supervisor, personal communication, September 16, 2024; A. Rau, Esq., Easttown Solicitor, personal communication, September 20, 2024; J. Sanders, personal communication, October 25, 2024)</a:t>
                      </a:r>
                      <a:r>
                        <a:rPr lang="en-US" sz="1200" kern="1200" dirty="0">
                          <a:solidFill>
                            <a:schemeClr val="tx1"/>
                          </a:solidFill>
                          <a:effectLst/>
                          <a:latin typeface="+mn-lt"/>
                          <a:ea typeface="+mn-ea"/>
                          <a:cs typeface="Arial" panose="020B0604020202020204" pitchFamily="34" charset="0"/>
                        </a:rPr>
                        <a:t>, </a:t>
                      </a:r>
                      <a:r>
                        <a:rPr lang="en-US" sz="1200" kern="1200" dirty="0">
                          <a:solidFill>
                            <a:schemeClr val="tx1"/>
                          </a:solidFill>
                          <a:latin typeface="+mn-lt"/>
                          <a:ea typeface="+mn-ea"/>
                          <a:cs typeface="+mn-cs"/>
                        </a:rPr>
                        <a:t>leading to annual revenue losses of hundreds of thousands of dollars. </a:t>
                      </a:r>
                      <a:r>
                        <a:rPr lang="en-US" sz="1200" dirty="0">
                          <a:solidFill>
                            <a:schemeClr val="tx1"/>
                          </a:solidFill>
                        </a:rPr>
                        <a:t>(M. </a:t>
                      </a:r>
                      <a:r>
                        <a:rPr lang="en-US" sz="1200" dirty="0" err="1">
                          <a:solidFill>
                            <a:schemeClr val="tx1"/>
                          </a:solidFill>
                        </a:rPr>
                        <a:t>Wacey</a:t>
                      </a:r>
                      <a:r>
                        <a:rPr lang="en-US" sz="1200" dirty="0">
                          <a:solidFill>
                            <a:schemeClr val="tx1"/>
                          </a:solidFill>
                        </a:rPr>
                        <a:t>, Easttown Supervisor, personal communication, September 23, 2024)</a:t>
                      </a:r>
                      <a:r>
                        <a:rPr lang="en-US" sz="1200" dirty="0">
                          <a:solidFill>
                            <a:schemeClr val="tx1"/>
                          </a:solidFill>
                          <a:latin typeface="+mn-lt"/>
                          <a:cs typeface="Arial" panose="020B0604020202020204" pitchFamily="34" charset="0"/>
                        </a:rPr>
                        <a: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34</a:t>
                      </a: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1" dirty="0">
                          <a:solidFill>
                            <a:schemeClr val="tx1"/>
                          </a:solidFill>
                          <a:latin typeface="+mn-lt"/>
                          <a:cs typeface="Arial" panose="020B0604020202020204" pitchFamily="34" charset="0"/>
                        </a:rPr>
                        <a:t>PS elaboration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Documents that are authored by multiple people over time inevitably develop inconsistencies and are incomplete, even with multiple reviews these often are never identified and resolved.</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26</a:t>
                      </a:r>
                    </a:p>
                  </a:txBody>
                  <a:tcPr/>
                </a:tc>
                <a:extLst>
                  <a:ext uri="{0D108BD9-81ED-4DB2-BD59-A6C34878D82A}">
                    <a16:rowId xmlns:a16="http://schemas.microsoft.com/office/drawing/2014/main" val="10006"/>
                  </a:ext>
                </a:extLst>
              </a:tr>
              <a:tr h="0">
                <a:tc>
                  <a:txBody>
                    <a:bodyPr/>
                    <a:lstStyle/>
                    <a:p>
                      <a:r>
                        <a:rPr lang="en-US" sz="1200" b="1" dirty="0">
                          <a:solidFill>
                            <a:schemeClr val="tx1"/>
                          </a:solidFill>
                          <a:latin typeface="+mn-lt"/>
                          <a:cs typeface="Arial" panose="020B0604020202020204" pitchFamily="34" charset="0"/>
                        </a:rPr>
                        <a:t>PS elaboration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If one law says that a fee is needed to cover costs, but another law says that fees cannot be collected, the township will have to use taxpayer money.</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29</a:t>
                      </a: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31446" y="0"/>
            <a:ext cx="7756263" cy="621690"/>
          </a:xfrm>
        </p:spPr>
        <p:txBody>
          <a:bodyPr/>
          <a:lstStyle/>
          <a:p>
            <a:r>
              <a:rPr lang="en-US" sz="1400" dirty="0"/>
              <a:t>Problem Statement</a:t>
            </a:r>
          </a:p>
        </p:txBody>
      </p:sp>
    </p:spTree>
    <p:extLst>
      <p:ext uri="{BB962C8B-B14F-4D97-AF65-F5344CB8AC3E}">
        <p14:creationId xmlns:p14="http://schemas.microsoft.com/office/powerpoint/2010/main" val="116372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36394889"/>
              </p:ext>
            </p:extLst>
          </p:nvPr>
        </p:nvGraphicFramePr>
        <p:xfrm>
          <a:off x="148441" y="442578"/>
          <a:ext cx="8847118" cy="4492302"/>
        </p:xfrm>
        <a:graphic>
          <a:graphicData uri="http://schemas.openxmlformats.org/drawingml/2006/table">
            <a:tbl>
              <a:tblPr firstRow="1" bandRow="1">
                <a:tableStyleId>{5C22544A-7EE6-4342-B048-85BDC9FD1C3A}</a:tableStyleId>
              </a:tblPr>
              <a:tblGrid>
                <a:gridCol w="1514104">
                  <a:extLst>
                    <a:ext uri="{9D8B030D-6E8A-4147-A177-3AD203B41FA5}">
                      <a16:colId xmlns:a16="http://schemas.microsoft.com/office/drawing/2014/main" val="20000"/>
                    </a:ext>
                  </a:extLst>
                </a:gridCol>
                <a:gridCol w="6893626">
                  <a:extLst>
                    <a:ext uri="{9D8B030D-6E8A-4147-A177-3AD203B41FA5}">
                      <a16:colId xmlns:a16="http://schemas.microsoft.com/office/drawing/2014/main" val="20001"/>
                    </a:ext>
                  </a:extLst>
                </a:gridCol>
                <a:gridCol w="439388">
                  <a:extLst>
                    <a:ext uri="{9D8B030D-6E8A-4147-A177-3AD203B41FA5}">
                      <a16:colId xmlns:a16="http://schemas.microsoft.com/office/drawing/2014/main" val="2172403899"/>
                    </a:ext>
                  </a:extLst>
                </a:gridCol>
              </a:tblGrid>
              <a:tr h="0">
                <a:tc>
                  <a:txBody>
                    <a:bodyPr/>
                    <a:lstStyle/>
                    <a:p>
                      <a:r>
                        <a:rPr lang="en-US" sz="1200" baseline="0" dirty="0">
                          <a:solidFill>
                            <a:schemeClr val="bg1"/>
                          </a:solidFill>
                          <a:latin typeface="+mn-lt"/>
                          <a:cs typeface="Arial" panose="020B0604020202020204" pitchFamily="34" charset="0"/>
                        </a:rPr>
                        <a:t>(A) Deliverable</a:t>
                      </a:r>
                      <a:endParaRPr lang="en-US" sz="1200" dirty="0">
                        <a:solidFill>
                          <a:schemeClr val="bg1"/>
                        </a:solidFill>
                        <a:latin typeface="+mn-lt"/>
                        <a:cs typeface="Arial" panose="020B0604020202020204" pitchFamily="34" charset="0"/>
                      </a:endParaRPr>
                    </a:p>
                  </a:txBody>
                  <a:tcPr/>
                </a:tc>
                <a:tc>
                  <a:txBody>
                    <a:bodyPr/>
                    <a:lstStyle/>
                    <a:p>
                      <a:pPr algn="ctr"/>
                      <a:endParaRPr lang="en-US" sz="1200" dirty="0">
                        <a:solidFill>
                          <a:schemeClr val="bg1"/>
                        </a:solidFill>
                        <a:latin typeface="+mn-lt"/>
                        <a:cs typeface="Arial" panose="020B0604020202020204" pitchFamily="34" charset="0"/>
                      </a:endParaRPr>
                    </a:p>
                  </a:txBody>
                  <a:tcPr/>
                </a:tc>
                <a:tc>
                  <a:txBody>
                    <a:bodyPr/>
                    <a:lstStyle/>
                    <a:p>
                      <a:pPr algn="ctr"/>
                      <a:r>
                        <a:rPr lang="en-US" sz="1200" dirty="0">
                          <a:solidFill>
                            <a:schemeClr val="bg1"/>
                          </a:solidFill>
                          <a:latin typeface="+mn-lt"/>
                          <a:cs typeface="Arial" panose="020B0604020202020204" pitchFamily="34" charset="0"/>
                        </a:rPr>
                        <a:t>WC</a:t>
                      </a:r>
                    </a:p>
                  </a:txBody>
                  <a:tcPr/>
                </a:tc>
                <a:extLst>
                  <a:ext uri="{0D108BD9-81ED-4DB2-BD59-A6C34878D82A}">
                    <a16:rowId xmlns:a16="http://schemas.microsoft.com/office/drawing/2014/main" val="10000"/>
                  </a:ext>
                </a:extLst>
              </a:tr>
              <a:tr h="513201">
                <a:tc>
                  <a:txBody>
                    <a:bodyPr/>
                    <a:lstStyle/>
                    <a:p>
                      <a:r>
                        <a:rPr lang="en-US" sz="1200" b="1" dirty="0">
                          <a:solidFill>
                            <a:schemeClr val="tx1"/>
                          </a:solidFill>
                          <a:latin typeface="+mn-lt"/>
                          <a:cs typeface="Arial" panose="020B0604020202020204" pitchFamily="34" charset="0"/>
                        </a:rPr>
                        <a:t>Thesis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A transformer-based tool to check a document for consistency and completeness will allow municipal lawyers to create consistent and complete law documents which prevent costly disputes and reduce revenue losses</a:t>
                      </a:r>
                      <a:r>
                        <a:rPr lang="en-US" sz="1200" strike="noStrike" kern="1200" dirty="0">
                          <a:solidFill>
                            <a:schemeClr val="tx1"/>
                          </a:solidFill>
                          <a:effectLst/>
                          <a:latin typeface="+mn-lt"/>
                          <a:ea typeface="+mn-ea"/>
                          <a:cs typeface="Arial" panose="020B0604020202020204" pitchFamily="34" charset="0"/>
                        </a:rPr>
                        <a:t>.</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28</a:t>
                      </a:r>
                    </a:p>
                  </a:txBody>
                  <a:tcPr/>
                </a:tc>
                <a:extLst>
                  <a:ext uri="{0D108BD9-81ED-4DB2-BD59-A6C34878D82A}">
                    <a16:rowId xmlns:a16="http://schemas.microsoft.com/office/drawing/2014/main" val="10001"/>
                  </a:ext>
                </a:extLst>
              </a:tr>
              <a:tr h="227106">
                <a:tc>
                  <a:txBody>
                    <a:bodyPr/>
                    <a:lstStyle/>
                    <a:p>
                      <a:r>
                        <a:rPr lang="en-US" sz="1200" b="1" dirty="0">
                          <a:solidFill>
                            <a:schemeClr val="tx1"/>
                          </a:solidFill>
                          <a:latin typeface="+mn-lt"/>
                          <a:cs typeface="Arial" panose="020B0604020202020204" pitchFamily="34" charset="0"/>
                        </a:rPr>
                        <a:t>Research Product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Transformer-based tool</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2"/>
                  </a:ext>
                </a:extLst>
              </a:tr>
              <a:tr h="227106">
                <a:tc>
                  <a:txBody>
                    <a:bodyPr/>
                    <a:lstStyle/>
                    <a:p>
                      <a:r>
                        <a:rPr lang="en-US" sz="1200" b="1" dirty="0">
                          <a:solidFill>
                            <a:schemeClr val="tx1"/>
                          </a:solidFill>
                          <a:latin typeface="+mn-lt"/>
                          <a:cs typeface="Arial" panose="020B0604020202020204" pitchFamily="34" charset="0"/>
                        </a:rPr>
                        <a:t>Format</a:t>
                      </a:r>
                    </a:p>
                  </a:txBody>
                  <a:tcPr/>
                </a:tc>
                <a:tc>
                  <a:txBody>
                    <a:bodyPr/>
                    <a:lstStyle/>
                    <a:p>
                      <a:r>
                        <a:rPr lang="en-US" sz="1200" dirty="0">
                          <a:solidFill>
                            <a:schemeClr val="tx1"/>
                          </a:solidFill>
                          <a:latin typeface="+mn-lt"/>
                          <a:cs typeface="Arial" panose="020B0604020202020204" pitchFamily="34" charset="0"/>
                        </a:rPr>
                        <a:t>Python Program</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4003017393"/>
                  </a:ext>
                </a:extLst>
              </a:tr>
              <a:tr h="513201">
                <a:tc>
                  <a:txBody>
                    <a:bodyPr/>
                    <a:lstStyle/>
                    <a:p>
                      <a:r>
                        <a:rPr lang="en-US" sz="1200" b="1" dirty="0">
                          <a:solidFill>
                            <a:schemeClr val="tx1"/>
                          </a:solidFill>
                          <a:latin typeface="+mn-lt"/>
                          <a:cs typeface="Arial" panose="020B0604020202020204" pitchFamily="34" charset="0"/>
                        </a:rPr>
                        <a:t>Deliverable Usage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Lawyers who draft new regulations will use the tool to check if the new regulation adds any inconsistencies.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770052122"/>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Arial" panose="020B0604020202020204" pitchFamily="34" charset="0"/>
                        </a:rPr>
                        <a:t>Tie back to PS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Inconsistent and incomplete laws are found sooner and resolved thereby eradicating their cost to the municipality and taxpayers.</a:t>
                      </a:r>
                      <a:endParaRPr lang="en-US" sz="1200"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833044523"/>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New Contributions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Work has focused on financial documents and business requirements to date. It has not leveraged the power of transformers.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19</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96071760"/>
                  </a:ext>
                </a:extLst>
              </a:tr>
              <a:tr h="3665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 am using municipal laws due to the free availability of laws. The tool should be able to work on any large documents.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23</a:t>
                      </a:r>
                    </a:p>
                  </a:txBody>
                  <a:tcPr/>
                </a:tc>
                <a:extLst>
                  <a:ext uri="{0D108BD9-81ED-4DB2-BD59-A6C34878D82A}">
                    <a16:rowId xmlns:a16="http://schemas.microsoft.com/office/drawing/2014/main" val="1343236813"/>
                  </a:ext>
                </a:extLst>
              </a:tr>
              <a:tr h="228624">
                <a:tc>
                  <a:txBody>
                    <a:bodyPr/>
                    <a:lstStyle/>
                    <a:p>
                      <a:r>
                        <a:rPr lang="en-US" sz="1200" b="1" baseline="0" dirty="0">
                          <a:solidFill>
                            <a:schemeClr val="tx1"/>
                          </a:solidFill>
                          <a:latin typeface="+mn-lt"/>
                          <a:cs typeface="Arial" panose="020B0604020202020204" pitchFamily="34" charset="0"/>
                        </a:rPr>
                        <a:t>Main methodology</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Transformers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356598693"/>
                  </a:ext>
                </a:extLst>
              </a:tr>
              <a:tr h="236295">
                <a:tc>
                  <a:txBody>
                    <a:bodyPr/>
                    <a:lstStyle/>
                    <a:p>
                      <a:r>
                        <a:rPr lang="en-US" sz="1200" b="1" baseline="0" dirty="0">
                          <a:solidFill>
                            <a:schemeClr val="tx1"/>
                          </a:solidFill>
                          <a:latin typeface="+mn-lt"/>
                          <a:cs typeface="Arial" panose="020B0604020202020204" pitchFamily="34" charset="0"/>
                        </a:rPr>
                        <a:t>Inputs</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A subset of the laws of the 1,456 Pennsylvania Townships of the Second Class, </a:t>
                      </a:r>
                      <a:r>
                        <a:rPr lang="en-US" sz="1200" dirty="0" err="1">
                          <a:solidFill>
                            <a:schemeClr val="tx1"/>
                          </a:solidFill>
                          <a:latin typeface="+mn-lt"/>
                          <a:cs typeface="Arial" panose="020B0604020202020204" pitchFamily="34" charset="0"/>
                        </a:rPr>
                        <a:t>Easttown</a:t>
                      </a:r>
                      <a:r>
                        <a:rPr lang="en-US" sz="1200" dirty="0">
                          <a:solidFill>
                            <a:schemeClr val="tx1"/>
                          </a:solidFill>
                          <a:latin typeface="+mn-lt"/>
                          <a:cs typeface="Arial" panose="020B0604020202020204" pitchFamily="34" charset="0"/>
                        </a:rPr>
                        <a:t> Township (DOCX), Willistown Township (DOCX), etc.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882876628"/>
                  </a:ext>
                </a:extLst>
              </a:tr>
              <a:tr h="300939">
                <a:tc>
                  <a:txBody>
                    <a:bodyPr/>
                    <a:lstStyle/>
                    <a:p>
                      <a:r>
                        <a:rPr lang="en-US" sz="1200" b="1" dirty="0">
                          <a:solidFill>
                            <a:schemeClr val="tx1"/>
                          </a:solidFill>
                          <a:latin typeface="+mn-lt"/>
                          <a:cs typeface="Arial" panose="020B0604020202020204" pitchFamily="34" charset="0"/>
                        </a:rPr>
                        <a:t>Outputs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Laws annotated with anything that is inconsistent or incomplete in DOCX format.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544266992"/>
                  </a:ext>
                </a:extLst>
              </a:tr>
            </a:tbl>
          </a:graphicData>
        </a:graphic>
      </p:graphicFrame>
      <p:sp>
        <p:nvSpPr>
          <p:cNvPr id="6" name="Title 2">
            <a:extLst>
              <a:ext uri="{FF2B5EF4-FFF2-40B4-BE49-F238E27FC236}">
                <a16:creationId xmlns:a16="http://schemas.microsoft.com/office/drawing/2014/main" id="{FA01919A-EAD0-434D-990E-2E4C06142748}"/>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Thesis Statement</a:t>
            </a:r>
          </a:p>
        </p:txBody>
      </p:sp>
    </p:spTree>
    <p:extLst>
      <p:ext uri="{BB962C8B-B14F-4D97-AF65-F5344CB8AC3E}">
        <p14:creationId xmlns:p14="http://schemas.microsoft.com/office/powerpoint/2010/main" val="167633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925700080"/>
              </p:ext>
            </p:extLst>
          </p:nvPr>
        </p:nvGraphicFramePr>
        <p:xfrm>
          <a:off x="131446" y="692026"/>
          <a:ext cx="8880783" cy="1645920"/>
        </p:xfrm>
        <a:graphic>
          <a:graphicData uri="http://schemas.openxmlformats.org/drawingml/2006/table">
            <a:tbl>
              <a:tblPr firstRow="1" bandRow="1">
                <a:tableStyleId>{5C22544A-7EE6-4342-B048-85BDC9FD1C3A}</a:tableStyleId>
              </a:tblPr>
              <a:tblGrid>
                <a:gridCol w="1958611">
                  <a:extLst>
                    <a:ext uri="{9D8B030D-6E8A-4147-A177-3AD203B41FA5}">
                      <a16:colId xmlns:a16="http://schemas.microsoft.com/office/drawing/2014/main" val="20000"/>
                    </a:ext>
                  </a:extLst>
                </a:gridCol>
                <a:gridCol w="6260123">
                  <a:extLst>
                    <a:ext uri="{9D8B030D-6E8A-4147-A177-3AD203B41FA5}">
                      <a16:colId xmlns:a16="http://schemas.microsoft.com/office/drawing/2014/main" val="20001"/>
                    </a:ext>
                  </a:extLst>
                </a:gridCol>
                <a:gridCol w="662049">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Research Question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Can a GNN be used to label legally important entities, such as a property or a building, in municipal laws?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Question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 transformer-based model accurately determine consistency of municipal laws?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dirty="0">
                          <a:solidFill>
                            <a:schemeClr val="tx1"/>
                          </a:solidFill>
                          <a:latin typeface="+mn-lt"/>
                          <a:cs typeface="Arial" panose="020B0604020202020204" pitchFamily="34" charset="0"/>
                        </a:rPr>
                        <a:t>Research Question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 transformer-based model accurately determine incompleteness of municipal laws?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25</a:t>
                      </a:r>
                    </a:p>
                    <a:p>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a:t>
            </a:r>
          </a:p>
        </p:txBody>
      </p:sp>
    </p:spTree>
    <p:extLst>
      <p:ext uri="{BB962C8B-B14F-4D97-AF65-F5344CB8AC3E}">
        <p14:creationId xmlns:p14="http://schemas.microsoft.com/office/powerpoint/2010/main" val="1799658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55741776"/>
              </p:ext>
            </p:extLst>
          </p:nvPr>
        </p:nvGraphicFramePr>
        <p:xfrm>
          <a:off x="121398" y="611642"/>
          <a:ext cx="8878824" cy="4518660"/>
        </p:xfrm>
        <a:graphic>
          <a:graphicData uri="http://schemas.openxmlformats.org/drawingml/2006/table">
            <a:tbl>
              <a:tblPr firstRow="1" bandRow="1">
                <a:tableStyleId>{5C22544A-7EE6-4342-B048-85BDC9FD1C3A}</a:tableStyleId>
              </a:tblPr>
              <a:tblGrid>
                <a:gridCol w="1858128">
                  <a:extLst>
                    <a:ext uri="{9D8B030D-6E8A-4147-A177-3AD203B41FA5}">
                      <a16:colId xmlns:a16="http://schemas.microsoft.com/office/drawing/2014/main" val="20000"/>
                    </a:ext>
                  </a:extLst>
                </a:gridCol>
                <a:gridCol w="6380703">
                  <a:extLst>
                    <a:ext uri="{9D8B030D-6E8A-4147-A177-3AD203B41FA5}">
                      <a16:colId xmlns:a16="http://schemas.microsoft.com/office/drawing/2014/main" val="20001"/>
                    </a:ext>
                  </a:extLst>
                </a:gridCol>
                <a:gridCol w="639993">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solidFill>
                            <a:schemeClr val="tx1"/>
                          </a:solidFill>
                          <a:latin typeface="+mn-lt"/>
                          <a:cs typeface="Arial" panose="020B0604020202020204" pitchFamily="34" charset="0"/>
                        </a:rPr>
                        <a:t>Hypothesis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dirty="0">
                          <a:solidFill>
                            <a:schemeClr val="tx1"/>
                          </a:solidFill>
                          <a:latin typeface="+mn-lt"/>
                          <a:cs typeface="Arial" panose="020B0604020202020204" pitchFamily="34" charset="0"/>
                        </a:rPr>
                        <a:t>A GNN can label entities that are used to determine the consistency and completeness of municipal laws.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1342735920"/>
                  </a:ext>
                </a:extLst>
              </a:tr>
              <a:tr h="29337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4269454427"/>
                  </a:ext>
                </a:extLst>
              </a:tr>
              <a:tr h="29337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204264010"/>
                  </a:ext>
                </a:extLst>
              </a:tr>
              <a:tr h="29337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Review generated GNN graphs to identify differences between graphs of consistent/inconsistent and complete/incomplete entities.</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txBody>
                  <a:tcPr/>
                </a:tc>
                <a:extLst>
                  <a:ext uri="{0D108BD9-81ED-4DB2-BD59-A6C34878D82A}">
                    <a16:rowId xmlns:a16="http://schemas.microsoft.com/office/drawing/2014/main" val="61720671"/>
                  </a:ext>
                </a:extLst>
              </a:tr>
              <a:tr h="293370">
                <a:tc>
                  <a:txBody>
                    <a:bodyPr/>
                    <a:lstStyle/>
                    <a:p>
                      <a:r>
                        <a:rPr lang="en-US" sz="1200" b="1" dirty="0">
                          <a:solidFill>
                            <a:schemeClr val="tx1"/>
                          </a:solidFill>
                          <a:latin typeface="+mn-lt"/>
                          <a:cs typeface="Arial" panose="020B0604020202020204" pitchFamily="34" charset="0"/>
                        </a:rPr>
                        <a:t>Hypothesis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A transformer-based model can accurately determine </a:t>
                      </a:r>
                      <a:r>
                        <a:rPr lang="en-US" sz="1200" kern="1200">
                          <a:solidFill>
                            <a:schemeClr val="tx1"/>
                          </a:solidFill>
                          <a:effectLst/>
                          <a:latin typeface="+mn-lt"/>
                          <a:ea typeface="+mn-ea"/>
                          <a:cs typeface="Arial" panose="020B0604020202020204" pitchFamily="34" charset="0"/>
                        </a:rPr>
                        <a:t>consistency of </a:t>
                      </a:r>
                      <a:r>
                        <a:rPr lang="en-US" sz="1200" kern="1200" dirty="0">
                          <a:solidFill>
                            <a:schemeClr val="tx1"/>
                          </a:solidFill>
                          <a:effectLst/>
                          <a:latin typeface="+mn-lt"/>
                          <a:ea typeface="+mn-ea"/>
                          <a:cs typeface="Arial" panose="020B0604020202020204" pitchFamily="34" charset="0"/>
                        </a:rPr>
                        <a:t>municipal laws.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inconsistencies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Switch paragraphs in documents and see if the model detects the inconsistency.</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10007"/>
                  </a:ext>
                </a:extLst>
              </a:tr>
              <a:tr h="0">
                <a:tc>
                  <a:txBody>
                    <a:bodyPr/>
                    <a:lstStyle/>
                    <a:p>
                      <a:r>
                        <a:rPr lang="en-US" sz="1200" b="1" dirty="0">
                          <a:solidFill>
                            <a:schemeClr val="tx1"/>
                          </a:solidFill>
                          <a:latin typeface="+mn-lt"/>
                          <a:cs typeface="Arial" panose="020B0604020202020204" pitchFamily="34" charset="0"/>
                        </a:rPr>
                        <a:t>Hypothesis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A transformer-based model can accurately determine incompleteness of municipal laws.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96071760"/>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Remove paragraphs and see if the model detects the incompleteness.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3028355428"/>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a:t>
            </a:r>
          </a:p>
        </p:txBody>
      </p:sp>
    </p:spTree>
    <p:extLst>
      <p:ext uri="{BB962C8B-B14F-4D97-AF65-F5344CB8AC3E}">
        <p14:creationId xmlns:p14="http://schemas.microsoft.com/office/powerpoint/2010/main" val="1497050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F3206-EB82-FA4A-1534-0899F231D44D}"/>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52344DA-5327-5548-DDA5-F9818B5DADB5}"/>
              </a:ext>
            </a:extLst>
          </p:cNvPr>
          <p:cNvGraphicFramePr>
            <a:graphicFrameLocks noGrp="1"/>
          </p:cNvGraphicFramePr>
          <p:nvPr>
            <p:ph idx="1"/>
          </p:nvPr>
        </p:nvGraphicFramePr>
        <p:xfrm>
          <a:off x="121398" y="611642"/>
          <a:ext cx="8878824" cy="5029200"/>
        </p:xfrm>
        <a:graphic>
          <a:graphicData uri="http://schemas.openxmlformats.org/drawingml/2006/table">
            <a:tbl>
              <a:tblPr firstRow="1" bandRow="1">
                <a:tableStyleId>{5C22544A-7EE6-4342-B048-85BDC9FD1C3A}</a:tableStyleId>
              </a:tblPr>
              <a:tblGrid>
                <a:gridCol w="1858128">
                  <a:extLst>
                    <a:ext uri="{9D8B030D-6E8A-4147-A177-3AD203B41FA5}">
                      <a16:colId xmlns:a16="http://schemas.microsoft.com/office/drawing/2014/main" val="20000"/>
                    </a:ext>
                  </a:extLst>
                </a:gridCol>
                <a:gridCol w="6380703">
                  <a:extLst>
                    <a:ext uri="{9D8B030D-6E8A-4147-A177-3AD203B41FA5}">
                      <a16:colId xmlns:a16="http://schemas.microsoft.com/office/drawing/2014/main" val="20001"/>
                    </a:ext>
                  </a:extLst>
                </a:gridCol>
                <a:gridCol w="639993">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solidFill>
                            <a:schemeClr val="tx1"/>
                          </a:solidFill>
                          <a:latin typeface="+mn-lt"/>
                          <a:cs typeface="Arial" panose="020B0604020202020204" pitchFamily="34" charset="0"/>
                        </a:rPr>
                        <a:t>Hypothesis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A neural network-based model can accurately determine consistency and completeness of a law document.</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Switch paragraphs in documents and see if the model detects the inconsistency. Remove paragraphs and see if the model detects the incompleteness.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10007"/>
                  </a:ext>
                </a:extLst>
              </a:tr>
              <a:tr h="0">
                <a:tc>
                  <a:txBody>
                    <a:bodyPr/>
                    <a:lstStyle/>
                    <a:p>
                      <a:r>
                        <a:rPr lang="en-US" sz="1200" b="1" dirty="0">
                          <a:solidFill>
                            <a:schemeClr val="tx1"/>
                          </a:solidFill>
                          <a:latin typeface="+mn-lt"/>
                          <a:cs typeface="Arial" panose="020B0604020202020204" pitchFamily="34" charset="0"/>
                        </a:rPr>
                        <a:t>Hypothesis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Transformers perform more accurately than a GNN or CNN, to determine the consistency and completeness of a law document.</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1096071760"/>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Implement multiple models based on Transformers, GNNs, and CNNs and compare their accuracy.</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3028355428"/>
                  </a:ext>
                </a:extLst>
              </a:tr>
              <a:tr h="209550">
                <a:tc>
                  <a:txBody>
                    <a:bodyPr/>
                    <a:lstStyle/>
                    <a:p>
                      <a:r>
                        <a:rPr lang="en-US" sz="1200" b="1" dirty="0">
                          <a:solidFill>
                            <a:schemeClr val="tx1"/>
                          </a:solidFill>
                          <a:latin typeface="+mn-lt"/>
                          <a:cs typeface="Arial" panose="020B0604020202020204" pitchFamily="34" charset="0"/>
                        </a:rPr>
                        <a:t>Hypothesis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dirty="0">
                          <a:solidFill>
                            <a:schemeClr val="tx1"/>
                          </a:solidFill>
                          <a:latin typeface="+mn-lt"/>
                          <a:cs typeface="Arial" panose="020B0604020202020204" pitchFamily="34" charset="0"/>
                        </a:rPr>
                        <a:t>Using a GNN to label entities can be used to determine the consistency and completeness of a law document.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2663295773"/>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a law document that has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3065693737"/>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331144063"/>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Review generated GNN graphs to identify differences between graphs of consistent/inconsistent and complete/incomplete entities.</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txBody>
                  <a:tcPr/>
                </a:tc>
                <a:extLst>
                  <a:ext uri="{0D108BD9-81ED-4DB2-BD59-A6C34878D82A}">
                    <a16:rowId xmlns:a16="http://schemas.microsoft.com/office/drawing/2014/main" val="773435680"/>
                  </a:ext>
                </a:extLst>
              </a:tr>
            </a:tbl>
          </a:graphicData>
        </a:graphic>
      </p:graphicFrame>
      <p:sp>
        <p:nvSpPr>
          <p:cNvPr id="5" name="Title 2">
            <a:extLst>
              <a:ext uri="{FF2B5EF4-FFF2-40B4-BE49-F238E27FC236}">
                <a16:creationId xmlns:a16="http://schemas.microsoft.com/office/drawing/2014/main" id="{8D340440-ABC9-E373-B40A-F6E32705A08C}"/>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 (OLD)</a:t>
            </a:r>
          </a:p>
        </p:txBody>
      </p:sp>
    </p:spTree>
    <p:extLst>
      <p:ext uri="{BB962C8B-B14F-4D97-AF65-F5344CB8AC3E}">
        <p14:creationId xmlns:p14="http://schemas.microsoft.com/office/powerpoint/2010/main" val="9489639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7083</TotalTime>
  <Words>3071</Words>
  <Application>Microsoft Office PowerPoint</Application>
  <PresentationFormat>On-screen Show (4:3)</PresentationFormat>
  <Paragraphs>463</Paragraphs>
  <Slides>19</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19</vt:i4>
      </vt:variant>
    </vt:vector>
  </HeadingPairs>
  <TitlesOfParts>
    <vt:vector size="25" baseType="lpstr">
      <vt:lpstr>Arial</vt:lpstr>
      <vt:lpstr>Calibri</vt:lpstr>
      <vt:lpstr>Circular-Bold</vt:lpstr>
      <vt:lpstr>Segoe UI</vt:lpstr>
      <vt:lpstr>Custom Design</vt:lpstr>
      <vt:lpstr>1_Custom Design</vt:lpstr>
      <vt:lpstr>Using Transformers to Check a Document for Completeness and Consistency</vt:lpstr>
      <vt:lpstr>Glossary of Terms</vt:lpstr>
      <vt:lpstr>Acronyms</vt:lpstr>
      <vt:lpstr>Scope of Work (SOW)</vt:lpstr>
      <vt:lpstr>Problem Statement</vt:lpstr>
      <vt:lpstr>PowerPoint Presentation</vt:lpstr>
      <vt:lpstr>PowerPoint Presentation</vt:lpstr>
      <vt:lpstr>PowerPoint Presentation</vt:lpstr>
      <vt:lpstr>PowerPoint Presentation</vt:lpstr>
      <vt:lpstr>Annotated Bibliography (1 of 5)</vt:lpstr>
      <vt:lpstr>Annotated Bibliography (2 of 5)</vt:lpstr>
      <vt:lpstr>Annotated Bibliography (3 of 5)</vt:lpstr>
      <vt:lpstr>Annotated Bibliography (4 of 5)</vt:lpstr>
      <vt:lpstr>Annotated Bibliography (5 of 5)</vt:lpstr>
      <vt:lpstr>Data Sources List</vt:lpstr>
      <vt:lpstr>Data Source Example</vt:lpstr>
      <vt:lpstr>Data Source Example</vt:lpstr>
      <vt:lpstr>Appendix</vt:lpstr>
      <vt:lpstr>APA Guidelines(*)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Alsarhan, Hamza</dc:creator>
  <cp:keywords/>
  <dc:description/>
  <cp:lastModifiedBy>Michael</cp:lastModifiedBy>
  <cp:revision>258</cp:revision>
  <dcterms:created xsi:type="dcterms:W3CDTF">2020-01-15T21:27:56Z</dcterms:created>
  <dcterms:modified xsi:type="dcterms:W3CDTF">2024-11-26T00:27:56Z</dcterms:modified>
  <cp:category/>
</cp:coreProperties>
</file>