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24"/>
  </p:notesMasterIdLst>
  <p:sldIdLst>
    <p:sldId id="659" r:id="rId3"/>
    <p:sldId id="660" r:id="rId4"/>
    <p:sldId id="661" r:id="rId5"/>
    <p:sldId id="654" r:id="rId6"/>
    <p:sldId id="499" r:id="rId7"/>
    <p:sldId id="663" r:id="rId8"/>
    <p:sldId id="498" r:id="rId9"/>
    <p:sldId id="647" r:id="rId10"/>
    <p:sldId id="664" r:id="rId11"/>
    <p:sldId id="655" r:id="rId12"/>
    <p:sldId id="665" r:id="rId13"/>
    <p:sldId id="651" r:id="rId14"/>
    <p:sldId id="650" r:id="rId15"/>
    <p:sldId id="652" r:id="rId16"/>
    <p:sldId id="649" r:id="rId17"/>
    <p:sldId id="653" r:id="rId18"/>
    <p:sldId id="657" r:id="rId19"/>
    <p:sldId id="658" r:id="rId20"/>
    <p:sldId id="662" r:id="rId21"/>
    <p:sldId id="643" r:id="rId22"/>
    <p:sldId id="64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p:restoredTop sz="94668"/>
  </p:normalViewPr>
  <p:slideViewPr>
    <p:cSldViewPr snapToGrid="0" snapToObjects="1">
      <p:cViewPr varScale="1">
        <p:scale>
          <a:sx n="111" d="100"/>
          <a:sy n="111" d="100"/>
        </p:scale>
        <p:origin x="186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11/17/2024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lis.nasa.gov/llis_lib/pdf/1009464main1_0641-mr.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5320839" cy="1200230"/>
          </a:xfrm>
        </p:spPr>
        <p:txBody>
          <a:bodyPr>
            <a:noAutofit/>
          </a:bodyPr>
          <a:lstStyle/>
          <a:p>
            <a:pPr eaLnBrk="1" hangingPunct="1"/>
            <a:r>
              <a:rPr lang="en-US" sz="3200" dirty="0">
                <a:latin typeface="Arial" charset="0"/>
                <a:ea typeface="ＭＳ Ｐゴシック" charset="0"/>
              </a:rPr>
              <a:t>Using Transformers to Check a Document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5822301"/>
              </p:ext>
            </p:extLst>
          </p:nvPr>
        </p:nvGraphicFramePr>
        <p:xfrm>
          <a:off x="121398" y="611642"/>
          <a:ext cx="8878824" cy="451866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chemeClr val="tx1"/>
                          </a:solidFill>
                          <a:latin typeface="+mn-lt"/>
                          <a:cs typeface="Arial" panose="020B0604020202020204" pitchFamily="34" charset="0"/>
                        </a:rPr>
                        <a:t>A GNN can label entities that are used to determine the consistency and completeness of municipal laws.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342735920"/>
                  </a:ext>
                </a:extLst>
              </a:tr>
              <a:tr h="29337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269454427"/>
                  </a:ext>
                </a:extLst>
              </a:tr>
              <a:tr h="29337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204264010"/>
                  </a:ext>
                </a:extLst>
              </a:tr>
              <a:tr h="29337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61720671"/>
                  </a:ext>
                </a:extLst>
              </a:tr>
              <a:tr h="29337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transformer-based model can accurately determine consistency of a municipal laws.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transformer-based model can accurately determine incompleteness of municipal laws.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3028355428"/>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F3206-EB82-FA4A-1534-0899F231D44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52344DA-5327-5548-DDA5-F9818B5DADB5}"/>
              </a:ext>
            </a:extLst>
          </p:cNvPr>
          <p:cNvGraphicFramePr>
            <a:graphicFrameLocks noGrp="1"/>
          </p:cNvGraphicFramePr>
          <p:nvPr>
            <p:ph idx="1"/>
          </p:nvPr>
        </p:nvGraphicFramePr>
        <p:xfrm>
          <a:off x="121398" y="611642"/>
          <a:ext cx="8878824" cy="502920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neural network-based model can accurately determine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 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Transformers perform more accurately than a GNN or CNN, to determine the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Implement multiple models based on Transformers, GNNs, and CNNs and compare their accuracy.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3028355428"/>
                  </a:ext>
                </a:extLst>
              </a:tr>
              <a:tr h="20955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chemeClr val="tx1"/>
                          </a:solidFill>
                          <a:latin typeface="+mn-lt"/>
                          <a:cs typeface="Arial" panose="020B0604020202020204" pitchFamily="34" charset="0"/>
                        </a:rPr>
                        <a:t>Using a GNN to label entities can be used to determine the consistency and completeness of a law document.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2663295773"/>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8D340440-ABC9-E373-B40A-F6E32705A08C}"/>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 (OLD)</a:t>
            </a:r>
          </a:p>
        </p:txBody>
      </p:sp>
    </p:spTree>
    <p:extLst>
      <p:ext uri="{BB962C8B-B14F-4D97-AF65-F5344CB8AC3E}">
        <p14:creationId xmlns:p14="http://schemas.microsoft.com/office/powerpoint/2010/main" val="94896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74867472"/>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859210756"/>
              </p:ext>
            </p:extLst>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3135756212"/>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547319799"/>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7563367"/>
              </p:ext>
            </p:extLst>
          </p:nvPr>
        </p:nvGraphicFramePr>
        <p:xfrm>
          <a:off x="125608" y="1686063"/>
          <a:ext cx="8878824" cy="387964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200" dirty="0">
                <a:solidFill>
                  <a:schemeClr val="tx1"/>
                </a:solidFill>
                <a:latin typeface="+mn-lt"/>
                <a:cs typeface="Calibri" panose="020F0502020204030204" pitchFamily="34" charset="0"/>
              </a:rPr>
              <a:t>There are documents, such as municipal laws, that represent the work of many people over time and end up being inconsistent and incomplete. This work focuses on </a:t>
            </a:r>
            <a:r>
              <a:rPr lang="en-US" sz="1200" b="1" dirty="0">
                <a:solidFill>
                  <a:schemeClr val="tx1"/>
                </a:solidFill>
                <a:latin typeface="+mn-lt"/>
                <a:cs typeface="Calibri" panose="020F0502020204030204" pitchFamily="34" charset="0"/>
              </a:rPr>
              <a:t>checking a document for consistency and completeness</a:t>
            </a:r>
            <a:r>
              <a:rPr lang="en-US" sz="1200" dirty="0">
                <a:solidFill>
                  <a:schemeClr val="tx1"/>
                </a:solidFill>
                <a:latin typeface="+mn-lt"/>
                <a:cs typeface="Calibri" panose="020F0502020204030204" pitchFamily="34" charset="0"/>
              </a:rPr>
              <a:t>. The deliverable is a </a:t>
            </a:r>
            <a:r>
              <a:rPr lang="en-US" sz="1200" b="1" dirty="0">
                <a:solidFill>
                  <a:schemeClr val="tx1"/>
                </a:solidFill>
                <a:latin typeface="+mn-lt"/>
                <a:cs typeface="Calibri" panose="020F0502020204030204" pitchFamily="34" charset="0"/>
              </a:rPr>
              <a:t>transformer-based tool </a:t>
            </a:r>
            <a:r>
              <a:rPr lang="en-US" sz="1200" dirty="0">
                <a:solidFill>
                  <a:schemeClr val="tx1"/>
                </a:solidFill>
                <a:latin typeface="+mn-lt"/>
                <a:cs typeface="Calibri" panose="020F0502020204030204" pitchFamily="34" charset="0"/>
              </a:rPr>
              <a:t>that reviews a document in DOCX format and regenerates the input in DOCX format with inconsistences and incompleteness annotated. </a:t>
            </a:r>
            <a:r>
              <a:rPr lang="en-US" sz="1200" b="1" dirty="0">
                <a:solidFill>
                  <a:schemeClr val="tx1"/>
                </a:solidFill>
                <a:latin typeface="+mn-lt"/>
                <a:cs typeface="Calibri" panose="020F0502020204030204" pitchFamily="34" charset="0"/>
              </a:rPr>
              <a:t>Training will be based on municipal laws of Pennsylvania townships</a:t>
            </a:r>
            <a:r>
              <a:rPr lang="en-US" sz="1200" dirty="0">
                <a:solidFill>
                  <a:schemeClr val="tx1"/>
                </a:solidFill>
                <a:latin typeface="+mn-lt"/>
                <a:cs typeface="Calibri" panose="020F0502020204030204" pitchFamily="34" charset="0"/>
              </a:rPr>
              <a:t>. It will have the original text, but some sections swapped between municipalities. A hold-out set of municipal laws will be used for testing.</a:t>
            </a:r>
            <a:endParaRPr lang="en-US" sz="2400" dirty="0">
              <a:solidFill>
                <a:schemeClr val="tx1"/>
              </a:solidFill>
              <a:latin typeface="+mn-lt"/>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61087936"/>
              </p:ext>
            </p:extLst>
          </p:nvPr>
        </p:nvGraphicFramePr>
        <p:xfrm>
          <a:off x="131446" y="621690"/>
          <a:ext cx="8881108" cy="5088666"/>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Considerable effort is put into make sure that laws of Pennsylvania Townships are consistent and complete, but they always have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endParaRPr lang="en-US" sz="1200" i="1" dirty="0">
                        <a:latin typeface="+mn-lt"/>
                        <a:cs typeface="Arial" panose="020B0604020202020204" pitchFamily="34" charset="0"/>
                      </a:endParaRP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Due to an inconsistency in Easttown’s laws a resident found a way to not pay a required $20,000 fee which could have cost Easttown several hundred thousand in fees a year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Considerable effort is put into make sure that laws of Pennsylvania Townships are consistent and complete, but they always have inconsistencies and are incomplete </a:t>
                      </a:r>
                      <a:r>
                        <a:rPr lang="en-US" sz="1200" dirty="0">
                          <a:solidFill>
                            <a:schemeClr val="tx1"/>
                          </a:solidFill>
                        </a:rPr>
                        <a:t>(D. Curley, Easttown Supervisor, personal communication, September 16, 2024; A. Rau, Esq., Easttown Solicitor, personal communication, September 20, 2024; J. </a:t>
                      </a:r>
                      <a:r>
                        <a:rPr lang="en-US" sz="1200">
                          <a:solidFill>
                            <a:schemeClr val="tx1"/>
                          </a:solidFill>
                        </a:rPr>
                        <a:t>Sanders, personal communication, October 25, 2024)</a:t>
                      </a:r>
                      <a:r>
                        <a:rPr lang="en-US" sz="1200" kern="1200">
                          <a:solidFill>
                            <a:schemeClr val="tx1"/>
                          </a:solidFill>
                          <a:effectLst/>
                          <a:latin typeface="+mn-lt"/>
                          <a:ea typeface="+mn-ea"/>
                          <a:cs typeface="Arial" panose="020B0604020202020204" pitchFamily="34" charset="0"/>
                        </a:rPr>
                        <a:t>, due </a:t>
                      </a:r>
                      <a:r>
                        <a:rPr lang="en-US" sz="1200" kern="1200" dirty="0">
                          <a:solidFill>
                            <a:schemeClr val="tx1"/>
                          </a:solidFill>
                          <a:effectLst/>
                          <a:latin typeface="+mn-lt"/>
                          <a:ea typeface="+mn-ea"/>
                          <a:cs typeface="Arial" panose="020B0604020202020204" pitchFamily="34" charset="0"/>
                        </a:rPr>
                        <a:t>to an inconsistency in Easttown’s laws a resident found a way to not pay a required $20,000 fee which could have cost Easttown several hundred thousand in fees a year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endParaRPr lang="en-US" sz="1200" i="1" dirty="0">
                        <a:latin typeface="+mn-lt"/>
                        <a:cs typeface="Arial" panose="020B0604020202020204" pitchFamily="34" charset="0"/>
                      </a:endParaRP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A2EEB-EBBF-DB07-4324-8E64E5C87B61}"/>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6ED1173-08FE-4521-F96C-DBB786AB23E1}"/>
              </a:ext>
            </a:extLst>
          </p:cNvPr>
          <p:cNvGraphicFramePr>
            <a:graphicFrameLocks noGrp="1"/>
          </p:cNvGraphicFramePr>
          <p:nvPr>
            <p:ph idx="1"/>
          </p:nvPr>
        </p:nvGraphicFramePr>
        <p:xfrm>
          <a:off x="131446" y="621690"/>
          <a:ext cx="8881108" cy="3871167"/>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kern="1200" dirty="0">
                          <a:solidFill>
                            <a:schemeClr val="tx1"/>
                          </a:solidFill>
                          <a:effectLst/>
                          <a:latin typeface="+mn-lt"/>
                          <a:ea typeface="+mn-ea"/>
                          <a:cs typeface="Arial" panose="020B0604020202020204" pitchFamily="34" charset="0"/>
                        </a:rPr>
                        <a:t>As an example,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 as an example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23</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Engineering and 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a:extLst>
              <a:ext uri="{FF2B5EF4-FFF2-40B4-BE49-F238E27FC236}">
                <a16:creationId xmlns:a16="http://schemas.microsoft.com/office/drawing/2014/main" id="{B00AA4B2-570D-72B5-0137-ED8AB680730A}"/>
              </a:ext>
            </a:extLst>
          </p:cNvPr>
          <p:cNvSpPr>
            <a:spLocks noGrp="1"/>
          </p:cNvSpPr>
          <p:nvPr>
            <p:ph type="title"/>
          </p:nvPr>
        </p:nvSpPr>
        <p:spPr>
          <a:xfrm>
            <a:off x="131446" y="0"/>
            <a:ext cx="7756263" cy="621690"/>
          </a:xfrm>
        </p:spPr>
        <p:txBody>
          <a:bodyPr/>
          <a:lstStyle/>
          <a:p>
            <a:r>
              <a:rPr lang="en-US" sz="1400" dirty="0"/>
              <a:t>Problem Statement (OLD)</a:t>
            </a:r>
          </a:p>
        </p:txBody>
      </p:sp>
    </p:spTree>
    <p:extLst>
      <p:ext uri="{BB962C8B-B14F-4D97-AF65-F5344CB8AC3E}">
        <p14:creationId xmlns:p14="http://schemas.microsoft.com/office/powerpoint/2010/main" val="2915410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29754491"/>
              </p:ext>
            </p:extLst>
          </p:nvPr>
        </p:nvGraphicFramePr>
        <p:xfrm>
          <a:off x="148441" y="442578"/>
          <a:ext cx="8847118" cy="4365423"/>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 transformer-based tool to check a document for consistency and completeness will reduce the </a:t>
                      </a:r>
                      <a:r>
                        <a:rPr lang="en-US" sz="1200" strike="noStrike" kern="1200" dirty="0">
                          <a:solidFill>
                            <a:schemeClr val="tx1"/>
                          </a:solidFill>
                          <a:effectLst/>
                          <a:latin typeface="+mn-lt"/>
                          <a:ea typeface="+mn-ea"/>
                          <a:cs typeface="Arial" panose="020B0604020202020204" pitchFamily="34" charset="0"/>
                        </a:rPr>
                        <a:t>negative implications of these mistakes, saving considerable money.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8126634"/>
              </p:ext>
            </p:extLst>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using a GNN to label entities, such as a person or a company, be used to accurately determine consistency and completeness of municipal laws?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transformer-based model accurately determine consistency of municipal laws?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transformer-based model accurately determine incompleteness of municipal laws?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049FC-5091-C261-28D3-B8F69B08309B}"/>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33BD033-C9BC-9CF0-C699-ED293A113738}"/>
              </a:ext>
            </a:extLst>
          </p:cNvPr>
          <p:cNvGraphicFramePr>
            <a:graphicFrameLocks noGrp="1"/>
          </p:cNvGraphicFramePr>
          <p:nvPr>
            <p:ph idx="1"/>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neural network-based model accurately determine consistency and completeness of a law document?</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Which of GNN, CNN, or transformers most accurately determines consistency and completeness of a law document?</a:t>
                      </a:r>
                      <a:endParaRPr lang="en-US" sz="1200" strike="noStrike"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using a GNN to label entities, such as a person or a company, be used to accurately determine consistency and completeness of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91CEB647-EA71-6944-EB8E-6BF494B37709}"/>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 (OLD)</a:t>
            </a:r>
          </a:p>
        </p:txBody>
      </p:sp>
    </p:spTree>
    <p:extLst>
      <p:ext uri="{BB962C8B-B14F-4D97-AF65-F5344CB8AC3E}">
        <p14:creationId xmlns:p14="http://schemas.microsoft.com/office/powerpoint/2010/main" val="345489185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6989</TotalTime>
  <Words>3515</Words>
  <Application>Microsoft Office PowerPoint</Application>
  <PresentationFormat>On-screen Show (4:3)</PresentationFormat>
  <Paragraphs>502</Paragraphs>
  <Slides>21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Circular-Bold</vt:lpstr>
      <vt:lpstr>Custom Design</vt:lpstr>
      <vt:lpstr>1_Custom Design</vt:lpstr>
      <vt:lpstr>Using Transformers to Check a Document for Completeness and Consistency</vt:lpstr>
      <vt:lpstr>Glossary of Terms</vt:lpstr>
      <vt:lpstr>Acronyms</vt:lpstr>
      <vt:lpstr>Scope of Work (SOW)</vt:lpstr>
      <vt:lpstr>Problem Statement</vt:lpstr>
      <vt:lpstr>Problem Statement (OLD)</vt:lpstr>
      <vt:lpstr>PowerPoint Presentation</vt:lpstr>
      <vt:lpstr>PowerPoint Presentation</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Appendix</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256</cp:revision>
  <dcterms:created xsi:type="dcterms:W3CDTF">2020-01-15T21:27:56Z</dcterms:created>
  <dcterms:modified xsi:type="dcterms:W3CDTF">2024-11-18T00:20:01Z</dcterms:modified>
  <cp:category/>
</cp:coreProperties>
</file>