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80" r:id="rId5"/>
    <p:sldId id="281" r:id="rId6"/>
    <p:sldId id="286" r:id="rId7"/>
    <p:sldId id="278" r:id="rId8"/>
    <p:sldId id="287" r:id="rId9"/>
    <p:sldId id="288" r:id="rId10"/>
    <p:sldId id="290" r:id="rId11"/>
    <p:sldId id="291" r:id="rId12"/>
    <p:sldId id="292" r:id="rId13"/>
    <p:sldId id="289" r:id="rId14"/>
    <p:sldId id="294" r:id="rId15"/>
    <p:sldId id="270" r:id="rId16"/>
    <p:sldId id="272" r:id="rId17"/>
    <p:sldId id="283" r:id="rId18"/>
    <p:sldId id="271" r:id="rId19"/>
    <p:sldId id="284" r:id="rId20"/>
    <p:sldId id="27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05183-D17D-402D-9B26-78FD33A43015}"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0821FAE3-26D9-4887-BE7D-055B425E9F4C}">
      <dgm:prSet/>
      <dgm:spPr/>
      <dgm:t>
        <a:bodyPr/>
        <a:lstStyle/>
        <a:p>
          <a:r>
            <a:rPr lang="en-US" dirty="0"/>
            <a:t>Load</a:t>
          </a:r>
        </a:p>
      </dgm:t>
    </dgm:pt>
    <dgm:pt modelId="{C672885C-72A1-4DF4-A89C-455C03644CB1}" type="parTrans" cxnId="{889AFDCB-3AD6-45B4-A34A-C0EB4372D30C}">
      <dgm:prSet/>
      <dgm:spPr/>
      <dgm:t>
        <a:bodyPr/>
        <a:lstStyle/>
        <a:p>
          <a:endParaRPr lang="en-US"/>
        </a:p>
      </dgm:t>
    </dgm:pt>
    <dgm:pt modelId="{1CE7B503-EAFB-41D9-9A5A-685F102C3DEC}" type="sibTrans" cxnId="{889AFDCB-3AD6-45B4-A34A-C0EB4372D30C}">
      <dgm:prSet/>
      <dgm:spPr/>
      <dgm:t>
        <a:bodyPr/>
        <a:lstStyle/>
        <a:p>
          <a:endParaRPr lang="en-US"/>
        </a:p>
      </dgm:t>
    </dgm:pt>
    <dgm:pt modelId="{FA3387AD-C376-425F-A0A1-3D7E761ED9BB}">
      <dgm:prSet/>
      <dgm:spPr/>
      <dgm:t>
        <a:bodyPr/>
        <a:lstStyle/>
        <a:p>
          <a:r>
            <a:rPr lang="en-US"/>
            <a:t>Load up one or more documents</a:t>
          </a:r>
        </a:p>
      </dgm:t>
    </dgm:pt>
    <dgm:pt modelId="{92B5BB9C-5F48-4EDB-B0EF-5F84E3888C86}" type="parTrans" cxnId="{FC00E493-7541-4091-93E3-1432F9C8077D}">
      <dgm:prSet/>
      <dgm:spPr/>
      <dgm:t>
        <a:bodyPr/>
        <a:lstStyle/>
        <a:p>
          <a:endParaRPr lang="en-US"/>
        </a:p>
      </dgm:t>
    </dgm:pt>
    <dgm:pt modelId="{7FFAB8D2-6EC1-444E-8267-CE625BAAD0FF}" type="sibTrans" cxnId="{FC00E493-7541-4091-93E3-1432F9C8077D}">
      <dgm:prSet/>
      <dgm:spPr/>
      <dgm:t>
        <a:bodyPr/>
        <a:lstStyle/>
        <a:p>
          <a:endParaRPr lang="en-US"/>
        </a:p>
      </dgm:t>
    </dgm:pt>
    <dgm:pt modelId="{85E51386-2DE2-4EA3-87DF-07DF4869E4A8}">
      <dgm:prSet/>
      <dgm:spPr/>
      <dgm:t>
        <a:bodyPr/>
        <a:lstStyle/>
        <a:p>
          <a:r>
            <a:rPr lang="en-US"/>
            <a:t>Start</a:t>
          </a:r>
        </a:p>
      </dgm:t>
    </dgm:pt>
    <dgm:pt modelId="{41AA349D-5D70-4002-BC5F-39FBAECA2F92}" type="parTrans" cxnId="{C84CCBFF-985A-4E50-839C-83BC25C25316}">
      <dgm:prSet/>
      <dgm:spPr/>
      <dgm:t>
        <a:bodyPr/>
        <a:lstStyle/>
        <a:p>
          <a:endParaRPr lang="en-US"/>
        </a:p>
      </dgm:t>
    </dgm:pt>
    <dgm:pt modelId="{6CE20F45-2CF8-4717-8B21-E45437F8934F}" type="sibTrans" cxnId="{C84CCBFF-985A-4E50-839C-83BC25C25316}">
      <dgm:prSet/>
      <dgm:spPr/>
      <dgm:t>
        <a:bodyPr/>
        <a:lstStyle/>
        <a:p>
          <a:endParaRPr lang="en-US"/>
        </a:p>
      </dgm:t>
    </dgm:pt>
    <dgm:pt modelId="{0D59D373-0679-4DE5-BDCC-140028367A41}">
      <dgm:prSet/>
      <dgm:spPr/>
      <dgm:t>
        <a:bodyPr/>
        <a:lstStyle/>
        <a:p>
          <a:r>
            <a:rPr lang="en-US" dirty="0"/>
            <a:t>Start the document processing (How?)</a:t>
          </a:r>
        </a:p>
      </dgm:t>
    </dgm:pt>
    <dgm:pt modelId="{2E840B56-08BF-46D2-8626-BED64780A77F}" type="parTrans" cxnId="{633A9C58-AA1F-43D6-93B0-3AF6578C14C6}">
      <dgm:prSet/>
      <dgm:spPr/>
      <dgm:t>
        <a:bodyPr/>
        <a:lstStyle/>
        <a:p>
          <a:endParaRPr lang="en-US"/>
        </a:p>
      </dgm:t>
    </dgm:pt>
    <dgm:pt modelId="{22992A9E-B053-401C-B314-F010D5A2DF8D}" type="sibTrans" cxnId="{633A9C58-AA1F-43D6-93B0-3AF6578C14C6}">
      <dgm:prSet/>
      <dgm:spPr/>
      <dgm:t>
        <a:bodyPr/>
        <a:lstStyle/>
        <a:p>
          <a:endParaRPr lang="en-US"/>
        </a:p>
      </dgm:t>
    </dgm:pt>
    <dgm:pt modelId="{78CE8A2D-3948-4FDD-AFC6-019305C8D5FB}">
      <dgm:prSet/>
      <dgm:spPr/>
      <dgm:t>
        <a:bodyPr/>
        <a:lstStyle/>
        <a:p>
          <a:r>
            <a:rPr lang="en-US" dirty="0"/>
            <a:t>Wait</a:t>
          </a:r>
        </a:p>
      </dgm:t>
    </dgm:pt>
    <dgm:pt modelId="{1DCAFE2F-2C24-43CD-9030-1C57FE637CF0}" type="parTrans" cxnId="{1D43F4E0-8EA9-4C52-A7F1-C15A044F10FC}">
      <dgm:prSet/>
      <dgm:spPr/>
      <dgm:t>
        <a:bodyPr/>
        <a:lstStyle/>
        <a:p>
          <a:endParaRPr lang="en-US"/>
        </a:p>
      </dgm:t>
    </dgm:pt>
    <dgm:pt modelId="{D329EB64-5D46-4391-94E8-890B5BC17D92}" type="sibTrans" cxnId="{1D43F4E0-8EA9-4C52-A7F1-C15A044F10FC}">
      <dgm:prSet/>
      <dgm:spPr/>
      <dgm:t>
        <a:bodyPr/>
        <a:lstStyle/>
        <a:p>
          <a:endParaRPr lang="en-US"/>
        </a:p>
      </dgm:t>
    </dgm:pt>
    <dgm:pt modelId="{82D37E96-2C0C-4FBF-B274-09826FF8A376}">
      <dgm:prSet/>
      <dgm:spPr/>
      <dgm:t>
        <a:bodyPr/>
        <a:lstStyle/>
        <a:p>
          <a:r>
            <a:rPr lang="en-US" dirty="0"/>
            <a:t>Give it time for background processes to work</a:t>
          </a:r>
        </a:p>
      </dgm:t>
    </dgm:pt>
    <dgm:pt modelId="{D5BE7653-90AD-4A66-8214-ABF3AEE03F65}" type="parTrans" cxnId="{F045DDF0-CBAA-4825-973F-AF79BB30F015}">
      <dgm:prSet/>
      <dgm:spPr/>
      <dgm:t>
        <a:bodyPr/>
        <a:lstStyle/>
        <a:p>
          <a:endParaRPr lang="en-US"/>
        </a:p>
      </dgm:t>
    </dgm:pt>
    <dgm:pt modelId="{70A2E466-F8CF-4845-9299-C4FA0274E85C}" type="sibTrans" cxnId="{F045DDF0-CBAA-4825-973F-AF79BB30F015}">
      <dgm:prSet/>
      <dgm:spPr/>
      <dgm:t>
        <a:bodyPr/>
        <a:lstStyle/>
        <a:p>
          <a:endParaRPr lang="en-US"/>
        </a:p>
      </dgm:t>
    </dgm:pt>
    <dgm:pt modelId="{045FAFE3-B860-4E67-8AE1-35F716BAA62A}">
      <dgm:prSet/>
      <dgm:spPr/>
      <dgm:t>
        <a:bodyPr/>
        <a:lstStyle/>
        <a:p>
          <a:r>
            <a:rPr lang="en-US" dirty="0"/>
            <a:t>Query</a:t>
          </a:r>
        </a:p>
      </dgm:t>
    </dgm:pt>
    <dgm:pt modelId="{E7BFAD42-2549-490E-A37D-FBC646EA265D}" type="parTrans" cxnId="{45C3CD31-6AB2-44DE-A6AB-C16E049A7A5C}">
      <dgm:prSet/>
      <dgm:spPr/>
      <dgm:t>
        <a:bodyPr/>
        <a:lstStyle/>
        <a:p>
          <a:endParaRPr lang="en-US"/>
        </a:p>
      </dgm:t>
    </dgm:pt>
    <dgm:pt modelId="{85D1C306-0818-49DD-8230-F8E6EA7F2314}" type="sibTrans" cxnId="{45C3CD31-6AB2-44DE-A6AB-C16E049A7A5C}">
      <dgm:prSet/>
      <dgm:spPr/>
      <dgm:t>
        <a:bodyPr/>
        <a:lstStyle/>
        <a:p>
          <a:endParaRPr lang="en-US"/>
        </a:p>
      </dgm:t>
    </dgm:pt>
    <dgm:pt modelId="{5526D1CC-8B32-4C8B-9FA2-4D71302D80D4}">
      <dgm:prSet/>
      <dgm:spPr/>
      <dgm:t>
        <a:bodyPr/>
        <a:lstStyle/>
        <a:p>
          <a:r>
            <a:rPr lang="en-US"/>
            <a:t>Issue prompts to ask questions</a:t>
          </a:r>
        </a:p>
      </dgm:t>
    </dgm:pt>
    <dgm:pt modelId="{50158EAB-2177-4243-8DFA-A2346FD60691}" type="parTrans" cxnId="{3F765131-A4AC-43FB-AD89-88D452571605}">
      <dgm:prSet/>
      <dgm:spPr/>
      <dgm:t>
        <a:bodyPr/>
        <a:lstStyle/>
        <a:p>
          <a:endParaRPr lang="en-US"/>
        </a:p>
      </dgm:t>
    </dgm:pt>
    <dgm:pt modelId="{57477F9B-7569-4D92-A2F0-975B92148314}" type="sibTrans" cxnId="{3F765131-A4AC-43FB-AD89-88D452571605}">
      <dgm:prSet/>
      <dgm:spPr/>
      <dgm:t>
        <a:bodyPr/>
        <a:lstStyle/>
        <a:p>
          <a:endParaRPr lang="en-US"/>
        </a:p>
      </dgm:t>
    </dgm:pt>
    <dgm:pt modelId="{68E39364-0DEF-4873-8904-B76CB5E21D38}" type="pres">
      <dgm:prSet presAssocID="{2CE05183-D17D-402D-9B26-78FD33A43015}" presName="Name0" presStyleCnt="0">
        <dgm:presLayoutVars>
          <dgm:dir/>
          <dgm:animLvl val="lvl"/>
          <dgm:resizeHandles val="exact"/>
        </dgm:presLayoutVars>
      </dgm:prSet>
      <dgm:spPr/>
    </dgm:pt>
    <dgm:pt modelId="{961DEC60-AF0D-4331-9B27-7B95C56EDF16}" type="pres">
      <dgm:prSet presAssocID="{045FAFE3-B860-4E67-8AE1-35F716BAA62A}" presName="boxAndChildren" presStyleCnt="0"/>
      <dgm:spPr/>
    </dgm:pt>
    <dgm:pt modelId="{F9AC17A9-07F1-4CA5-8370-6C06DAE2C355}" type="pres">
      <dgm:prSet presAssocID="{045FAFE3-B860-4E67-8AE1-35F716BAA62A}" presName="parentTextBox" presStyleLbl="alignNode1" presStyleIdx="0" presStyleCnt="4"/>
      <dgm:spPr/>
    </dgm:pt>
    <dgm:pt modelId="{C007FB43-6583-4F23-9F54-54C0EA5592D8}" type="pres">
      <dgm:prSet presAssocID="{045FAFE3-B860-4E67-8AE1-35F716BAA62A}" presName="descendantBox" presStyleLbl="bgAccFollowNode1" presStyleIdx="0" presStyleCnt="4"/>
      <dgm:spPr/>
    </dgm:pt>
    <dgm:pt modelId="{396FA034-9B6C-4173-8352-9D6D3EEAD3DD}" type="pres">
      <dgm:prSet presAssocID="{D329EB64-5D46-4391-94E8-890B5BC17D92}" presName="sp" presStyleCnt="0"/>
      <dgm:spPr/>
    </dgm:pt>
    <dgm:pt modelId="{8532D040-77CC-4D77-AC07-A65061422D15}" type="pres">
      <dgm:prSet presAssocID="{78CE8A2D-3948-4FDD-AFC6-019305C8D5FB}" presName="arrowAndChildren" presStyleCnt="0"/>
      <dgm:spPr/>
    </dgm:pt>
    <dgm:pt modelId="{BCF6BBC2-3838-4B19-9ACE-72118BEC79F1}" type="pres">
      <dgm:prSet presAssocID="{78CE8A2D-3948-4FDD-AFC6-019305C8D5FB}" presName="parentTextArrow" presStyleLbl="node1" presStyleIdx="0" presStyleCnt="0"/>
      <dgm:spPr/>
    </dgm:pt>
    <dgm:pt modelId="{A3A1F301-9346-44CC-A004-D9F5F6826805}" type="pres">
      <dgm:prSet presAssocID="{78CE8A2D-3948-4FDD-AFC6-019305C8D5FB}" presName="arrow" presStyleLbl="alignNode1" presStyleIdx="1" presStyleCnt="4"/>
      <dgm:spPr/>
    </dgm:pt>
    <dgm:pt modelId="{EF75247C-5CEC-4FF6-BC76-7C5CD7192A5D}" type="pres">
      <dgm:prSet presAssocID="{78CE8A2D-3948-4FDD-AFC6-019305C8D5FB}" presName="descendantArrow" presStyleLbl="bgAccFollowNode1" presStyleIdx="1" presStyleCnt="4"/>
      <dgm:spPr/>
    </dgm:pt>
    <dgm:pt modelId="{2437EED3-1209-4DB1-B151-D4B95C007990}" type="pres">
      <dgm:prSet presAssocID="{6CE20F45-2CF8-4717-8B21-E45437F8934F}" presName="sp" presStyleCnt="0"/>
      <dgm:spPr/>
    </dgm:pt>
    <dgm:pt modelId="{9B0A2F29-FA13-44B5-8B97-3526FF9925C2}" type="pres">
      <dgm:prSet presAssocID="{85E51386-2DE2-4EA3-87DF-07DF4869E4A8}" presName="arrowAndChildren" presStyleCnt="0"/>
      <dgm:spPr/>
    </dgm:pt>
    <dgm:pt modelId="{D45E90F1-1DF2-4F46-AB8E-E5ADFBF6496B}" type="pres">
      <dgm:prSet presAssocID="{85E51386-2DE2-4EA3-87DF-07DF4869E4A8}" presName="parentTextArrow" presStyleLbl="node1" presStyleIdx="0" presStyleCnt="0"/>
      <dgm:spPr/>
    </dgm:pt>
    <dgm:pt modelId="{5B1471A2-8ACA-4F93-998C-B84F958F766A}" type="pres">
      <dgm:prSet presAssocID="{85E51386-2DE2-4EA3-87DF-07DF4869E4A8}" presName="arrow" presStyleLbl="alignNode1" presStyleIdx="2" presStyleCnt="4"/>
      <dgm:spPr/>
    </dgm:pt>
    <dgm:pt modelId="{BC671A73-E1E5-400A-B6DA-08715AF03202}" type="pres">
      <dgm:prSet presAssocID="{85E51386-2DE2-4EA3-87DF-07DF4869E4A8}" presName="descendantArrow" presStyleLbl="bgAccFollowNode1" presStyleIdx="2" presStyleCnt="4"/>
      <dgm:spPr/>
    </dgm:pt>
    <dgm:pt modelId="{9FF8830A-D066-4BC7-B6B4-90DC91D38E93}" type="pres">
      <dgm:prSet presAssocID="{1CE7B503-EAFB-41D9-9A5A-685F102C3DEC}" presName="sp" presStyleCnt="0"/>
      <dgm:spPr/>
    </dgm:pt>
    <dgm:pt modelId="{F5A76BF3-1038-4993-996A-08229B1F984D}" type="pres">
      <dgm:prSet presAssocID="{0821FAE3-26D9-4887-BE7D-055B425E9F4C}" presName="arrowAndChildren" presStyleCnt="0"/>
      <dgm:spPr/>
    </dgm:pt>
    <dgm:pt modelId="{82745894-E779-4F79-B04E-3B647E573866}" type="pres">
      <dgm:prSet presAssocID="{0821FAE3-26D9-4887-BE7D-055B425E9F4C}" presName="parentTextArrow" presStyleLbl="node1" presStyleIdx="0" presStyleCnt="0"/>
      <dgm:spPr/>
    </dgm:pt>
    <dgm:pt modelId="{382F1624-CBA1-4ACB-BFE1-E12C95074AF6}" type="pres">
      <dgm:prSet presAssocID="{0821FAE3-26D9-4887-BE7D-055B425E9F4C}" presName="arrow" presStyleLbl="alignNode1" presStyleIdx="3" presStyleCnt="4"/>
      <dgm:spPr/>
    </dgm:pt>
    <dgm:pt modelId="{7B5AF945-8A65-4EAE-917D-E833E05D5012}" type="pres">
      <dgm:prSet presAssocID="{0821FAE3-26D9-4887-BE7D-055B425E9F4C}" presName="descendantArrow" presStyleLbl="bgAccFollowNode1" presStyleIdx="3" presStyleCnt="4"/>
      <dgm:spPr/>
    </dgm:pt>
  </dgm:ptLst>
  <dgm:cxnLst>
    <dgm:cxn modelId="{F2753F12-6E54-4227-9D8C-D4C865D578EB}" type="presOf" srcId="{0D59D373-0679-4DE5-BDCC-140028367A41}" destId="{BC671A73-E1E5-400A-B6DA-08715AF03202}" srcOrd="0" destOrd="0" presId="urn:microsoft.com/office/officeart/2016/7/layout/VerticalDownArrowProcess"/>
    <dgm:cxn modelId="{DBC12813-DBB1-422B-8C40-ECB33ABE86A3}" type="presOf" srcId="{85E51386-2DE2-4EA3-87DF-07DF4869E4A8}" destId="{5B1471A2-8ACA-4F93-998C-B84F958F766A}" srcOrd="1" destOrd="0" presId="urn:microsoft.com/office/officeart/2016/7/layout/VerticalDownArrowProcess"/>
    <dgm:cxn modelId="{D7D53F27-5FAF-4462-8DDD-56231226E7C2}" type="presOf" srcId="{0821FAE3-26D9-4887-BE7D-055B425E9F4C}" destId="{82745894-E779-4F79-B04E-3B647E573866}" srcOrd="0" destOrd="0" presId="urn:microsoft.com/office/officeart/2016/7/layout/VerticalDownArrowProcess"/>
    <dgm:cxn modelId="{3F765131-A4AC-43FB-AD89-88D452571605}" srcId="{045FAFE3-B860-4E67-8AE1-35F716BAA62A}" destId="{5526D1CC-8B32-4C8B-9FA2-4D71302D80D4}" srcOrd="0" destOrd="0" parTransId="{50158EAB-2177-4243-8DFA-A2346FD60691}" sibTransId="{57477F9B-7569-4D92-A2F0-975B92148314}"/>
    <dgm:cxn modelId="{45C3CD31-6AB2-44DE-A6AB-C16E049A7A5C}" srcId="{2CE05183-D17D-402D-9B26-78FD33A43015}" destId="{045FAFE3-B860-4E67-8AE1-35F716BAA62A}" srcOrd="3" destOrd="0" parTransId="{E7BFAD42-2549-490E-A37D-FBC646EA265D}" sibTransId="{85D1C306-0818-49DD-8230-F8E6EA7F2314}"/>
    <dgm:cxn modelId="{2585D65C-2C2A-491D-B5EC-9D7F65B01285}" type="presOf" srcId="{FA3387AD-C376-425F-A0A1-3D7E761ED9BB}" destId="{7B5AF945-8A65-4EAE-917D-E833E05D5012}" srcOrd="0" destOrd="0" presId="urn:microsoft.com/office/officeart/2016/7/layout/VerticalDownArrowProcess"/>
    <dgm:cxn modelId="{91191344-8077-4A63-BCA3-56BD46783900}" type="presOf" srcId="{045FAFE3-B860-4E67-8AE1-35F716BAA62A}" destId="{F9AC17A9-07F1-4CA5-8370-6C06DAE2C355}" srcOrd="0" destOrd="0" presId="urn:microsoft.com/office/officeart/2016/7/layout/VerticalDownArrowProcess"/>
    <dgm:cxn modelId="{633A9C58-AA1F-43D6-93B0-3AF6578C14C6}" srcId="{85E51386-2DE2-4EA3-87DF-07DF4869E4A8}" destId="{0D59D373-0679-4DE5-BDCC-140028367A41}" srcOrd="0" destOrd="0" parTransId="{2E840B56-08BF-46D2-8626-BED64780A77F}" sibTransId="{22992A9E-B053-401C-B314-F010D5A2DF8D}"/>
    <dgm:cxn modelId="{832BB85A-0343-4AE5-A831-93AAFDC22351}" type="presOf" srcId="{0821FAE3-26D9-4887-BE7D-055B425E9F4C}" destId="{382F1624-CBA1-4ACB-BFE1-E12C95074AF6}" srcOrd="1" destOrd="0" presId="urn:microsoft.com/office/officeart/2016/7/layout/VerticalDownArrowProcess"/>
    <dgm:cxn modelId="{34820B8A-7001-4975-8BBF-109CBA294FF6}" type="presOf" srcId="{82D37E96-2C0C-4FBF-B274-09826FF8A376}" destId="{EF75247C-5CEC-4FF6-BC76-7C5CD7192A5D}" srcOrd="0" destOrd="0" presId="urn:microsoft.com/office/officeart/2016/7/layout/VerticalDownArrowProcess"/>
    <dgm:cxn modelId="{4833438A-6225-4339-B1B6-C2DCBCCFEB7B}" type="presOf" srcId="{78CE8A2D-3948-4FDD-AFC6-019305C8D5FB}" destId="{BCF6BBC2-3838-4B19-9ACE-72118BEC79F1}" srcOrd="0" destOrd="0" presId="urn:microsoft.com/office/officeart/2016/7/layout/VerticalDownArrowProcess"/>
    <dgm:cxn modelId="{D9288C8D-EAFC-40D3-B06E-83D581BD3090}" type="presOf" srcId="{78CE8A2D-3948-4FDD-AFC6-019305C8D5FB}" destId="{A3A1F301-9346-44CC-A004-D9F5F6826805}" srcOrd="1" destOrd="0" presId="urn:microsoft.com/office/officeart/2016/7/layout/VerticalDownArrowProcess"/>
    <dgm:cxn modelId="{FC00E493-7541-4091-93E3-1432F9C8077D}" srcId="{0821FAE3-26D9-4887-BE7D-055B425E9F4C}" destId="{FA3387AD-C376-425F-A0A1-3D7E761ED9BB}" srcOrd="0" destOrd="0" parTransId="{92B5BB9C-5F48-4EDB-B0EF-5F84E3888C86}" sibTransId="{7FFAB8D2-6EC1-444E-8267-CE625BAAD0FF}"/>
    <dgm:cxn modelId="{889AFDCB-3AD6-45B4-A34A-C0EB4372D30C}" srcId="{2CE05183-D17D-402D-9B26-78FD33A43015}" destId="{0821FAE3-26D9-4887-BE7D-055B425E9F4C}" srcOrd="0" destOrd="0" parTransId="{C672885C-72A1-4DF4-A89C-455C03644CB1}" sibTransId="{1CE7B503-EAFB-41D9-9A5A-685F102C3DEC}"/>
    <dgm:cxn modelId="{865383D1-BF19-4FBF-91EB-E1BC2DE5D0C3}" type="presOf" srcId="{5526D1CC-8B32-4C8B-9FA2-4D71302D80D4}" destId="{C007FB43-6583-4F23-9F54-54C0EA5592D8}" srcOrd="0" destOrd="0" presId="urn:microsoft.com/office/officeart/2016/7/layout/VerticalDownArrowProcess"/>
    <dgm:cxn modelId="{D491C3DD-3F40-463B-802F-360693299155}" type="presOf" srcId="{85E51386-2DE2-4EA3-87DF-07DF4869E4A8}" destId="{D45E90F1-1DF2-4F46-AB8E-E5ADFBF6496B}" srcOrd="0" destOrd="0" presId="urn:microsoft.com/office/officeart/2016/7/layout/VerticalDownArrowProcess"/>
    <dgm:cxn modelId="{1D43F4E0-8EA9-4C52-A7F1-C15A044F10FC}" srcId="{2CE05183-D17D-402D-9B26-78FD33A43015}" destId="{78CE8A2D-3948-4FDD-AFC6-019305C8D5FB}" srcOrd="2" destOrd="0" parTransId="{1DCAFE2F-2C24-43CD-9030-1C57FE637CF0}" sibTransId="{D329EB64-5D46-4391-94E8-890B5BC17D92}"/>
    <dgm:cxn modelId="{F045DDF0-CBAA-4825-973F-AF79BB30F015}" srcId="{78CE8A2D-3948-4FDD-AFC6-019305C8D5FB}" destId="{82D37E96-2C0C-4FBF-B274-09826FF8A376}" srcOrd="0" destOrd="0" parTransId="{D5BE7653-90AD-4A66-8214-ABF3AEE03F65}" sibTransId="{70A2E466-F8CF-4845-9299-C4FA0274E85C}"/>
    <dgm:cxn modelId="{1ECDB7F3-5F97-402D-8CE2-C1FB43ECAB76}" type="presOf" srcId="{2CE05183-D17D-402D-9B26-78FD33A43015}" destId="{68E39364-0DEF-4873-8904-B76CB5E21D38}" srcOrd="0" destOrd="0" presId="urn:microsoft.com/office/officeart/2016/7/layout/VerticalDownArrowProcess"/>
    <dgm:cxn modelId="{C84CCBFF-985A-4E50-839C-83BC25C25316}" srcId="{2CE05183-D17D-402D-9B26-78FD33A43015}" destId="{85E51386-2DE2-4EA3-87DF-07DF4869E4A8}" srcOrd="1" destOrd="0" parTransId="{41AA349D-5D70-4002-BC5F-39FBAECA2F92}" sibTransId="{6CE20F45-2CF8-4717-8B21-E45437F8934F}"/>
    <dgm:cxn modelId="{11AF1F36-A16B-48EB-A5B7-F0DAD1285960}" type="presParOf" srcId="{68E39364-0DEF-4873-8904-B76CB5E21D38}" destId="{961DEC60-AF0D-4331-9B27-7B95C56EDF16}" srcOrd="0" destOrd="0" presId="urn:microsoft.com/office/officeart/2016/7/layout/VerticalDownArrowProcess"/>
    <dgm:cxn modelId="{7FE5AC46-CCB7-427C-B70A-8D80CDBAA2DA}" type="presParOf" srcId="{961DEC60-AF0D-4331-9B27-7B95C56EDF16}" destId="{F9AC17A9-07F1-4CA5-8370-6C06DAE2C355}" srcOrd="0" destOrd="0" presId="urn:microsoft.com/office/officeart/2016/7/layout/VerticalDownArrowProcess"/>
    <dgm:cxn modelId="{F145C3A9-44E3-454F-836C-757F4B36BE0B}" type="presParOf" srcId="{961DEC60-AF0D-4331-9B27-7B95C56EDF16}" destId="{C007FB43-6583-4F23-9F54-54C0EA5592D8}" srcOrd="1" destOrd="0" presId="urn:microsoft.com/office/officeart/2016/7/layout/VerticalDownArrowProcess"/>
    <dgm:cxn modelId="{A3BDE073-3EC5-433C-9915-10625899100C}" type="presParOf" srcId="{68E39364-0DEF-4873-8904-B76CB5E21D38}" destId="{396FA034-9B6C-4173-8352-9D6D3EEAD3DD}" srcOrd="1" destOrd="0" presId="urn:microsoft.com/office/officeart/2016/7/layout/VerticalDownArrowProcess"/>
    <dgm:cxn modelId="{1DF9C465-425B-4C79-AFD4-A3303245EAAE}" type="presParOf" srcId="{68E39364-0DEF-4873-8904-B76CB5E21D38}" destId="{8532D040-77CC-4D77-AC07-A65061422D15}" srcOrd="2" destOrd="0" presId="urn:microsoft.com/office/officeart/2016/7/layout/VerticalDownArrowProcess"/>
    <dgm:cxn modelId="{E3C95955-1CEF-44D0-AF84-8EA5A0942CF6}" type="presParOf" srcId="{8532D040-77CC-4D77-AC07-A65061422D15}" destId="{BCF6BBC2-3838-4B19-9ACE-72118BEC79F1}" srcOrd="0" destOrd="0" presId="urn:microsoft.com/office/officeart/2016/7/layout/VerticalDownArrowProcess"/>
    <dgm:cxn modelId="{7A8650FA-5E28-4FAD-BE05-F3170B093812}" type="presParOf" srcId="{8532D040-77CC-4D77-AC07-A65061422D15}" destId="{A3A1F301-9346-44CC-A004-D9F5F6826805}" srcOrd="1" destOrd="0" presId="urn:microsoft.com/office/officeart/2016/7/layout/VerticalDownArrowProcess"/>
    <dgm:cxn modelId="{ABF73A59-3D5F-4BBD-B362-22D30C1C12AC}" type="presParOf" srcId="{8532D040-77CC-4D77-AC07-A65061422D15}" destId="{EF75247C-5CEC-4FF6-BC76-7C5CD7192A5D}" srcOrd="2" destOrd="0" presId="urn:microsoft.com/office/officeart/2016/7/layout/VerticalDownArrowProcess"/>
    <dgm:cxn modelId="{3D68A079-A4CF-453F-A908-9DF726997414}" type="presParOf" srcId="{68E39364-0DEF-4873-8904-B76CB5E21D38}" destId="{2437EED3-1209-4DB1-B151-D4B95C007990}" srcOrd="3" destOrd="0" presId="urn:microsoft.com/office/officeart/2016/7/layout/VerticalDownArrowProcess"/>
    <dgm:cxn modelId="{B90557BD-C9A4-42AD-ADDD-9C7BD6275369}" type="presParOf" srcId="{68E39364-0DEF-4873-8904-B76CB5E21D38}" destId="{9B0A2F29-FA13-44B5-8B97-3526FF9925C2}" srcOrd="4" destOrd="0" presId="urn:microsoft.com/office/officeart/2016/7/layout/VerticalDownArrowProcess"/>
    <dgm:cxn modelId="{A3718B54-1062-4A24-B33C-9FC58275273E}" type="presParOf" srcId="{9B0A2F29-FA13-44B5-8B97-3526FF9925C2}" destId="{D45E90F1-1DF2-4F46-AB8E-E5ADFBF6496B}" srcOrd="0" destOrd="0" presId="urn:microsoft.com/office/officeart/2016/7/layout/VerticalDownArrowProcess"/>
    <dgm:cxn modelId="{B913149C-F899-4A43-A73C-85330E596550}" type="presParOf" srcId="{9B0A2F29-FA13-44B5-8B97-3526FF9925C2}" destId="{5B1471A2-8ACA-4F93-998C-B84F958F766A}" srcOrd="1" destOrd="0" presId="urn:microsoft.com/office/officeart/2016/7/layout/VerticalDownArrowProcess"/>
    <dgm:cxn modelId="{9F7B828A-4F44-488D-BC38-29492C5FA112}" type="presParOf" srcId="{9B0A2F29-FA13-44B5-8B97-3526FF9925C2}" destId="{BC671A73-E1E5-400A-B6DA-08715AF03202}" srcOrd="2" destOrd="0" presId="urn:microsoft.com/office/officeart/2016/7/layout/VerticalDownArrowProcess"/>
    <dgm:cxn modelId="{EFFDAB6E-7940-4F56-8555-3AF5B29EE968}" type="presParOf" srcId="{68E39364-0DEF-4873-8904-B76CB5E21D38}" destId="{9FF8830A-D066-4BC7-B6B4-90DC91D38E93}" srcOrd="5" destOrd="0" presId="urn:microsoft.com/office/officeart/2016/7/layout/VerticalDownArrowProcess"/>
    <dgm:cxn modelId="{29AE1836-2E4C-4B87-A46A-94972D53B549}" type="presParOf" srcId="{68E39364-0DEF-4873-8904-B76CB5E21D38}" destId="{F5A76BF3-1038-4993-996A-08229B1F984D}" srcOrd="6" destOrd="0" presId="urn:microsoft.com/office/officeart/2016/7/layout/VerticalDownArrowProcess"/>
    <dgm:cxn modelId="{63240DF9-ADD3-40CF-A535-B73327A856BB}" type="presParOf" srcId="{F5A76BF3-1038-4993-996A-08229B1F984D}" destId="{82745894-E779-4F79-B04E-3B647E573866}" srcOrd="0" destOrd="0" presId="urn:microsoft.com/office/officeart/2016/7/layout/VerticalDownArrowProcess"/>
    <dgm:cxn modelId="{8CE4E6AC-82A1-49D8-B06E-84607B4C7343}" type="presParOf" srcId="{F5A76BF3-1038-4993-996A-08229B1F984D}" destId="{382F1624-CBA1-4ACB-BFE1-E12C95074AF6}" srcOrd="1" destOrd="0" presId="urn:microsoft.com/office/officeart/2016/7/layout/VerticalDownArrowProcess"/>
    <dgm:cxn modelId="{13CD751E-3CA2-4317-ACDD-F95583F2C69E}" type="presParOf" srcId="{F5A76BF3-1038-4993-996A-08229B1F984D}" destId="{7B5AF945-8A65-4EAE-917D-E833E05D501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52835-C9CB-439F-AB1D-FF612B5778B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BC69C2-C5AD-4247-912A-D013CA8C0FA8}">
      <dgm:prSet/>
      <dgm:spPr/>
      <dgm:t>
        <a:bodyPr/>
        <a:lstStyle/>
        <a:p>
          <a:r>
            <a:rPr lang="en-US"/>
            <a:t>Which LLM should I use?</a:t>
          </a:r>
        </a:p>
      </dgm:t>
    </dgm:pt>
    <dgm:pt modelId="{6745FC45-D694-4E89-8B43-E04C127D20CC}" type="parTrans" cxnId="{8523F1D4-4F72-4860-9EB3-46519BC1B2E4}">
      <dgm:prSet/>
      <dgm:spPr/>
      <dgm:t>
        <a:bodyPr/>
        <a:lstStyle/>
        <a:p>
          <a:endParaRPr lang="en-US"/>
        </a:p>
      </dgm:t>
    </dgm:pt>
    <dgm:pt modelId="{10CD6F32-02D3-4F80-8C57-54CB3FA8778D}" type="sibTrans" cxnId="{8523F1D4-4F72-4860-9EB3-46519BC1B2E4}">
      <dgm:prSet/>
      <dgm:spPr/>
      <dgm:t>
        <a:bodyPr/>
        <a:lstStyle/>
        <a:p>
          <a:endParaRPr lang="en-US"/>
        </a:p>
      </dgm:t>
    </dgm:pt>
    <dgm:pt modelId="{B0FDA4B4-325C-47E2-8946-AB8F6693355E}">
      <dgm:prSet/>
      <dgm:spPr/>
      <dgm:t>
        <a:bodyPr/>
        <a:lstStyle/>
        <a:p>
          <a:r>
            <a:rPr lang="en-US"/>
            <a:t>What structure should the knowledge graph be? I am thinking XML.</a:t>
          </a:r>
        </a:p>
      </dgm:t>
    </dgm:pt>
    <dgm:pt modelId="{8A8844CA-7930-4CBB-92FD-5EC88E759EBC}" type="parTrans" cxnId="{C51F64AD-BAED-4232-B5E3-E886C264C450}">
      <dgm:prSet/>
      <dgm:spPr/>
      <dgm:t>
        <a:bodyPr/>
        <a:lstStyle/>
        <a:p>
          <a:endParaRPr lang="en-US"/>
        </a:p>
      </dgm:t>
    </dgm:pt>
    <dgm:pt modelId="{9F467192-6FAC-4054-B371-20D82A9559B3}" type="sibTrans" cxnId="{C51F64AD-BAED-4232-B5E3-E886C264C450}">
      <dgm:prSet/>
      <dgm:spPr/>
      <dgm:t>
        <a:bodyPr/>
        <a:lstStyle/>
        <a:p>
          <a:endParaRPr lang="en-US"/>
        </a:p>
      </dgm:t>
    </dgm:pt>
    <dgm:pt modelId="{88FA810D-4524-43E0-AD2E-A3DBDA988893}">
      <dgm:prSet/>
      <dgm:spPr/>
      <dgm:t>
        <a:bodyPr/>
        <a:lstStyle/>
        <a:p>
          <a:r>
            <a:rPr lang="en-US"/>
            <a:t>How can I make the knowledge graph more like a Frame with Slots?</a:t>
          </a:r>
        </a:p>
      </dgm:t>
    </dgm:pt>
    <dgm:pt modelId="{85C3F751-2E15-4C1B-A3F9-257FACFB94C0}" type="parTrans" cxnId="{84E4DBE4-B5B7-43AD-9218-EF22AC9C47E4}">
      <dgm:prSet/>
      <dgm:spPr/>
      <dgm:t>
        <a:bodyPr/>
        <a:lstStyle/>
        <a:p>
          <a:endParaRPr lang="en-US"/>
        </a:p>
      </dgm:t>
    </dgm:pt>
    <dgm:pt modelId="{EEAD9EEA-5FB6-4420-A130-208199C16FF1}" type="sibTrans" cxnId="{84E4DBE4-B5B7-43AD-9218-EF22AC9C47E4}">
      <dgm:prSet/>
      <dgm:spPr/>
      <dgm:t>
        <a:bodyPr/>
        <a:lstStyle/>
        <a:p>
          <a:endParaRPr lang="en-US"/>
        </a:p>
      </dgm:t>
    </dgm:pt>
    <dgm:pt modelId="{360D443D-E783-4F8E-8E6A-199C7A7D5BFE}">
      <dgm:prSet/>
      <dgm:spPr/>
      <dgm:t>
        <a:bodyPr/>
        <a:lstStyle/>
        <a:p>
          <a:r>
            <a:rPr lang="en-US"/>
            <a:t>Should the knowledge graph be stored in OS files or a structured storage mechanism?</a:t>
          </a:r>
        </a:p>
      </dgm:t>
    </dgm:pt>
    <dgm:pt modelId="{C90AF236-C995-4105-BD82-E9FCDE425BEC}" type="parTrans" cxnId="{B7391188-81EE-440A-8833-2B12D2B701FF}">
      <dgm:prSet/>
      <dgm:spPr/>
      <dgm:t>
        <a:bodyPr/>
        <a:lstStyle/>
        <a:p>
          <a:endParaRPr lang="en-US"/>
        </a:p>
      </dgm:t>
    </dgm:pt>
    <dgm:pt modelId="{C2B2E7E2-6BE9-47FC-92A0-E9FDDDFFF8C4}" type="sibTrans" cxnId="{B7391188-81EE-440A-8833-2B12D2B701FF}">
      <dgm:prSet/>
      <dgm:spPr/>
      <dgm:t>
        <a:bodyPr/>
        <a:lstStyle/>
        <a:p>
          <a:endParaRPr lang="en-US"/>
        </a:p>
      </dgm:t>
    </dgm:pt>
    <dgm:pt modelId="{E0794792-E610-4B48-B2F0-597AC7A32A9A}">
      <dgm:prSet/>
      <dgm:spPr/>
      <dgm:t>
        <a:bodyPr/>
        <a:lstStyle/>
        <a:p>
          <a:r>
            <a:rPr lang="en-US"/>
            <a:t>I would like  to store everything in a Neural Network. Could be a future direction.</a:t>
          </a:r>
        </a:p>
      </dgm:t>
    </dgm:pt>
    <dgm:pt modelId="{6C193E38-1A74-46DA-9809-CD000304D55D}" type="parTrans" cxnId="{8129893A-BF21-4DDD-9BCF-FE37F347C922}">
      <dgm:prSet/>
      <dgm:spPr/>
      <dgm:t>
        <a:bodyPr/>
        <a:lstStyle/>
        <a:p>
          <a:endParaRPr lang="en-US"/>
        </a:p>
      </dgm:t>
    </dgm:pt>
    <dgm:pt modelId="{EACACEAB-5BB0-4F99-AB0C-079CE902D109}" type="sibTrans" cxnId="{8129893A-BF21-4DDD-9BCF-FE37F347C922}">
      <dgm:prSet/>
      <dgm:spPr/>
      <dgm:t>
        <a:bodyPr/>
        <a:lstStyle/>
        <a:p>
          <a:endParaRPr lang="en-US"/>
        </a:p>
      </dgm:t>
    </dgm:pt>
    <dgm:pt modelId="{26006854-1C18-441B-8830-E9F8855A8FA5}" type="pres">
      <dgm:prSet presAssocID="{7BD52835-C9CB-439F-AB1D-FF612B5778BA}" presName="linear" presStyleCnt="0">
        <dgm:presLayoutVars>
          <dgm:animLvl val="lvl"/>
          <dgm:resizeHandles val="exact"/>
        </dgm:presLayoutVars>
      </dgm:prSet>
      <dgm:spPr/>
    </dgm:pt>
    <dgm:pt modelId="{E0AE3820-67A2-4E3B-9A23-533C1055CC6E}" type="pres">
      <dgm:prSet presAssocID="{EFBC69C2-C5AD-4247-912A-D013CA8C0FA8}" presName="parentText" presStyleLbl="node1" presStyleIdx="0" presStyleCnt="5">
        <dgm:presLayoutVars>
          <dgm:chMax val="0"/>
          <dgm:bulletEnabled val="1"/>
        </dgm:presLayoutVars>
      </dgm:prSet>
      <dgm:spPr/>
    </dgm:pt>
    <dgm:pt modelId="{BF38B4DF-FC38-4E1E-BB29-529BE6D72E6D}" type="pres">
      <dgm:prSet presAssocID="{10CD6F32-02D3-4F80-8C57-54CB3FA8778D}" presName="spacer" presStyleCnt="0"/>
      <dgm:spPr/>
    </dgm:pt>
    <dgm:pt modelId="{ADE4BBDE-E26C-422E-9B6A-052CC0768607}" type="pres">
      <dgm:prSet presAssocID="{B0FDA4B4-325C-47E2-8946-AB8F6693355E}" presName="parentText" presStyleLbl="node1" presStyleIdx="1" presStyleCnt="5">
        <dgm:presLayoutVars>
          <dgm:chMax val="0"/>
          <dgm:bulletEnabled val="1"/>
        </dgm:presLayoutVars>
      </dgm:prSet>
      <dgm:spPr/>
    </dgm:pt>
    <dgm:pt modelId="{BB158481-9627-4C36-A17E-C181C504A0EE}" type="pres">
      <dgm:prSet presAssocID="{9F467192-6FAC-4054-B371-20D82A9559B3}" presName="spacer" presStyleCnt="0"/>
      <dgm:spPr/>
    </dgm:pt>
    <dgm:pt modelId="{93B762F0-34CE-424D-A672-57053821EC5A}" type="pres">
      <dgm:prSet presAssocID="{88FA810D-4524-43E0-AD2E-A3DBDA988893}" presName="parentText" presStyleLbl="node1" presStyleIdx="2" presStyleCnt="5">
        <dgm:presLayoutVars>
          <dgm:chMax val="0"/>
          <dgm:bulletEnabled val="1"/>
        </dgm:presLayoutVars>
      </dgm:prSet>
      <dgm:spPr/>
    </dgm:pt>
    <dgm:pt modelId="{BF06239E-25D0-46C0-99E4-2496BB9D52F6}" type="pres">
      <dgm:prSet presAssocID="{EEAD9EEA-5FB6-4420-A130-208199C16FF1}" presName="spacer" presStyleCnt="0"/>
      <dgm:spPr/>
    </dgm:pt>
    <dgm:pt modelId="{E5D72E8C-8F96-4F63-AB83-62392FD2A4CE}" type="pres">
      <dgm:prSet presAssocID="{360D443D-E783-4F8E-8E6A-199C7A7D5BFE}" presName="parentText" presStyleLbl="node1" presStyleIdx="3" presStyleCnt="5">
        <dgm:presLayoutVars>
          <dgm:chMax val="0"/>
          <dgm:bulletEnabled val="1"/>
        </dgm:presLayoutVars>
      </dgm:prSet>
      <dgm:spPr/>
    </dgm:pt>
    <dgm:pt modelId="{CD6BF0B8-493A-4B73-8523-A39FCEB330B3}" type="pres">
      <dgm:prSet presAssocID="{C2B2E7E2-6BE9-47FC-92A0-E9FDDDFFF8C4}" presName="spacer" presStyleCnt="0"/>
      <dgm:spPr/>
    </dgm:pt>
    <dgm:pt modelId="{08E0959D-C6CF-409C-961A-FD40DAF131F6}" type="pres">
      <dgm:prSet presAssocID="{E0794792-E610-4B48-B2F0-597AC7A32A9A}" presName="parentText" presStyleLbl="node1" presStyleIdx="4" presStyleCnt="5">
        <dgm:presLayoutVars>
          <dgm:chMax val="0"/>
          <dgm:bulletEnabled val="1"/>
        </dgm:presLayoutVars>
      </dgm:prSet>
      <dgm:spPr/>
    </dgm:pt>
  </dgm:ptLst>
  <dgm:cxnLst>
    <dgm:cxn modelId="{29D0661E-AE66-4388-B1B5-6313019F1074}" type="presOf" srcId="{E0794792-E610-4B48-B2F0-597AC7A32A9A}" destId="{08E0959D-C6CF-409C-961A-FD40DAF131F6}" srcOrd="0" destOrd="0" presId="urn:microsoft.com/office/officeart/2005/8/layout/vList2"/>
    <dgm:cxn modelId="{BB140221-0B9D-41E0-B334-106042919B0B}" type="presOf" srcId="{7BD52835-C9CB-439F-AB1D-FF612B5778BA}" destId="{26006854-1C18-441B-8830-E9F8855A8FA5}" srcOrd="0" destOrd="0" presId="urn:microsoft.com/office/officeart/2005/8/layout/vList2"/>
    <dgm:cxn modelId="{98170932-4640-4352-AE5D-FA440FDDD4BD}" type="presOf" srcId="{B0FDA4B4-325C-47E2-8946-AB8F6693355E}" destId="{ADE4BBDE-E26C-422E-9B6A-052CC0768607}" srcOrd="0" destOrd="0" presId="urn:microsoft.com/office/officeart/2005/8/layout/vList2"/>
    <dgm:cxn modelId="{8129893A-BF21-4DDD-9BCF-FE37F347C922}" srcId="{7BD52835-C9CB-439F-AB1D-FF612B5778BA}" destId="{E0794792-E610-4B48-B2F0-597AC7A32A9A}" srcOrd="4" destOrd="0" parTransId="{6C193E38-1A74-46DA-9809-CD000304D55D}" sibTransId="{EACACEAB-5BB0-4F99-AB0C-079CE902D109}"/>
    <dgm:cxn modelId="{9B1E9373-4926-48B1-8DCD-F8CCCEA6239A}" type="presOf" srcId="{360D443D-E783-4F8E-8E6A-199C7A7D5BFE}" destId="{E5D72E8C-8F96-4F63-AB83-62392FD2A4CE}" srcOrd="0" destOrd="0" presId="urn:microsoft.com/office/officeart/2005/8/layout/vList2"/>
    <dgm:cxn modelId="{89D5827F-9A49-4B8F-A424-499BDE48E444}" type="presOf" srcId="{88FA810D-4524-43E0-AD2E-A3DBDA988893}" destId="{93B762F0-34CE-424D-A672-57053821EC5A}" srcOrd="0" destOrd="0" presId="urn:microsoft.com/office/officeart/2005/8/layout/vList2"/>
    <dgm:cxn modelId="{B7391188-81EE-440A-8833-2B12D2B701FF}" srcId="{7BD52835-C9CB-439F-AB1D-FF612B5778BA}" destId="{360D443D-E783-4F8E-8E6A-199C7A7D5BFE}" srcOrd="3" destOrd="0" parTransId="{C90AF236-C995-4105-BD82-E9FCDE425BEC}" sibTransId="{C2B2E7E2-6BE9-47FC-92A0-E9FDDDFFF8C4}"/>
    <dgm:cxn modelId="{C51F64AD-BAED-4232-B5E3-E886C264C450}" srcId="{7BD52835-C9CB-439F-AB1D-FF612B5778BA}" destId="{B0FDA4B4-325C-47E2-8946-AB8F6693355E}" srcOrd="1" destOrd="0" parTransId="{8A8844CA-7930-4CBB-92FD-5EC88E759EBC}" sibTransId="{9F467192-6FAC-4054-B371-20D82A9559B3}"/>
    <dgm:cxn modelId="{8523F1D4-4F72-4860-9EB3-46519BC1B2E4}" srcId="{7BD52835-C9CB-439F-AB1D-FF612B5778BA}" destId="{EFBC69C2-C5AD-4247-912A-D013CA8C0FA8}" srcOrd="0" destOrd="0" parTransId="{6745FC45-D694-4E89-8B43-E04C127D20CC}" sibTransId="{10CD6F32-02D3-4F80-8C57-54CB3FA8778D}"/>
    <dgm:cxn modelId="{84E4DBE4-B5B7-43AD-9218-EF22AC9C47E4}" srcId="{7BD52835-C9CB-439F-AB1D-FF612B5778BA}" destId="{88FA810D-4524-43E0-AD2E-A3DBDA988893}" srcOrd="2" destOrd="0" parTransId="{85C3F751-2E15-4C1B-A3F9-257FACFB94C0}" sibTransId="{EEAD9EEA-5FB6-4420-A130-208199C16FF1}"/>
    <dgm:cxn modelId="{5B85F8F8-FD2E-427E-B969-BC28E301CE72}" type="presOf" srcId="{EFBC69C2-C5AD-4247-912A-D013CA8C0FA8}" destId="{E0AE3820-67A2-4E3B-9A23-533C1055CC6E}" srcOrd="0" destOrd="0" presId="urn:microsoft.com/office/officeart/2005/8/layout/vList2"/>
    <dgm:cxn modelId="{E7EAAC6D-81AD-4685-A02D-358B94E30737}" type="presParOf" srcId="{26006854-1C18-441B-8830-E9F8855A8FA5}" destId="{E0AE3820-67A2-4E3B-9A23-533C1055CC6E}" srcOrd="0" destOrd="0" presId="urn:microsoft.com/office/officeart/2005/8/layout/vList2"/>
    <dgm:cxn modelId="{4137A008-F952-46FF-99E3-B357B829393A}" type="presParOf" srcId="{26006854-1C18-441B-8830-E9F8855A8FA5}" destId="{BF38B4DF-FC38-4E1E-BB29-529BE6D72E6D}" srcOrd="1" destOrd="0" presId="urn:microsoft.com/office/officeart/2005/8/layout/vList2"/>
    <dgm:cxn modelId="{55146997-A6FF-4B27-A933-ABE31FC94F81}" type="presParOf" srcId="{26006854-1C18-441B-8830-E9F8855A8FA5}" destId="{ADE4BBDE-E26C-422E-9B6A-052CC0768607}" srcOrd="2" destOrd="0" presId="urn:microsoft.com/office/officeart/2005/8/layout/vList2"/>
    <dgm:cxn modelId="{5BE2B36F-38F6-48C2-9EF3-4DB5EED7E30A}" type="presParOf" srcId="{26006854-1C18-441B-8830-E9F8855A8FA5}" destId="{BB158481-9627-4C36-A17E-C181C504A0EE}" srcOrd="3" destOrd="0" presId="urn:microsoft.com/office/officeart/2005/8/layout/vList2"/>
    <dgm:cxn modelId="{0F122E62-EE76-46CE-B608-EB3E872760E5}" type="presParOf" srcId="{26006854-1C18-441B-8830-E9F8855A8FA5}" destId="{93B762F0-34CE-424D-A672-57053821EC5A}" srcOrd="4" destOrd="0" presId="urn:microsoft.com/office/officeart/2005/8/layout/vList2"/>
    <dgm:cxn modelId="{B78886C8-006E-4D19-9815-188B6E9DF4AD}" type="presParOf" srcId="{26006854-1C18-441B-8830-E9F8855A8FA5}" destId="{BF06239E-25D0-46C0-99E4-2496BB9D52F6}" srcOrd="5" destOrd="0" presId="urn:microsoft.com/office/officeart/2005/8/layout/vList2"/>
    <dgm:cxn modelId="{148566B5-B0C0-4C94-898F-D72362A2DA48}" type="presParOf" srcId="{26006854-1C18-441B-8830-E9F8855A8FA5}" destId="{E5D72E8C-8F96-4F63-AB83-62392FD2A4CE}" srcOrd="6" destOrd="0" presId="urn:microsoft.com/office/officeart/2005/8/layout/vList2"/>
    <dgm:cxn modelId="{E5FF30DC-17A3-418E-BB7E-A755D621D647}" type="presParOf" srcId="{26006854-1C18-441B-8830-E9F8855A8FA5}" destId="{CD6BF0B8-493A-4B73-8523-A39FCEB330B3}" srcOrd="7" destOrd="0" presId="urn:microsoft.com/office/officeart/2005/8/layout/vList2"/>
    <dgm:cxn modelId="{C4DE8D69-B6DA-4FA7-8CBD-E3137DC8B045}" type="presParOf" srcId="{26006854-1C18-441B-8830-E9F8855A8FA5}" destId="{08E0959D-C6CF-409C-961A-FD40DAF131F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C17A9-07F1-4CA5-8370-6C06DAE2C355}">
      <dsp:nvSpPr>
        <dsp:cNvPr id="0" name=""/>
        <dsp:cNvSpPr/>
      </dsp:nvSpPr>
      <dsp:spPr>
        <a:xfrm>
          <a:off x="0" y="4540835"/>
          <a:ext cx="1725128" cy="99342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Query</a:t>
          </a:r>
        </a:p>
      </dsp:txBody>
      <dsp:txXfrm>
        <a:off x="0" y="4540835"/>
        <a:ext cx="1725128" cy="993423"/>
      </dsp:txXfrm>
    </dsp:sp>
    <dsp:sp modelId="{C007FB43-6583-4F23-9F54-54C0EA5592D8}">
      <dsp:nvSpPr>
        <dsp:cNvPr id="0" name=""/>
        <dsp:cNvSpPr/>
      </dsp:nvSpPr>
      <dsp:spPr>
        <a:xfrm>
          <a:off x="1725128" y="4540835"/>
          <a:ext cx="5175384" cy="99342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a:t>Issue prompts to ask questions</a:t>
          </a:r>
        </a:p>
      </dsp:txBody>
      <dsp:txXfrm>
        <a:off x="1725128" y="4540835"/>
        <a:ext cx="5175384" cy="993423"/>
      </dsp:txXfrm>
    </dsp:sp>
    <dsp:sp modelId="{A3A1F301-9346-44CC-A004-D9F5F6826805}">
      <dsp:nvSpPr>
        <dsp:cNvPr id="0" name=""/>
        <dsp:cNvSpPr/>
      </dsp:nvSpPr>
      <dsp:spPr>
        <a:xfrm rot="10800000">
          <a:off x="0" y="3027850"/>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Wait</a:t>
          </a:r>
        </a:p>
      </dsp:txBody>
      <dsp:txXfrm rot="-10800000">
        <a:off x="0" y="3027850"/>
        <a:ext cx="1725128" cy="993125"/>
      </dsp:txXfrm>
    </dsp:sp>
    <dsp:sp modelId="{EF75247C-5CEC-4FF6-BC76-7C5CD7192A5D}">
      <dsp:nvSpPr>
        <dsp:cNvPr id="0" name=""/>
        <dsp:cNvSpPr/>
      </dsp:nvSpPr>
      <dsp:spPr>
        <a:xfrm>
          <a:off x="1725128" y="3027850"/>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dirty="0"/>
            <a:t>Give it time for background processes to work</a:t>
          </a:r>
        </a:p>
      </dsp:txBody>
      <dsp:txXfrm>
        <a:off x="1725128" y="3027850"/>
        <a:ext cx="5175384" cy="993125"/>
      </dsp:txXfrm>
    </dsp:sp>
    <dsp:sp modelId="{5B1471A2-8ACA-4F93-998C-B84F958F766A}">
      <dsp:nvSpPr>
        <dsp:cNvPr id="0" name=""/>
        <dsp:cNvSpPr/>
      </dsp:nvSpPr>
      <dsp:spPr>
        <a:xfrm rot="10800000">
          <a:off x="0" y="1514866"/>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a:t>Start</a:t>
          </a:r>
        </a:p>
      </dsp:txBody>
      <dsp:txXfrm rot="-10800000">
        <a:off x="0" y="1514866"/>
        <a:ext cx="1725128" cy="993125"/>
      </dsp:txXfrm>
    </dsp:sp>
    <dsp:sp modelId="{BC671A73-E1E5-400A-B6DA-08715AF03202}">
      <dsp:nvSpPr>
        <dsp:cNvPr id="0" name=""/>
        <dsp:cNvSpPr/>
      </dsp:nvSpPr>
      <dsp:spPr>
        <a:xfrm>
          <a:off x="1725128" y="1514866"/>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dirty="0"/>
            <a:t>Start the document processing (How?)</a:t>
          </a:r>
        </a:p>
      </dsp:txBody>
      <dsp:txXfrm>
        <a:off x="1725128" y="1514866"/>
        <a:ext cx="5175384" cy="993125"/>
      </dsp:txXfrm>
    </dsp:sp>
    <dsp:sp modelId="{382F1624-CBA1-4ACB-BFE1-E12C95074AF6}">
      <dsp:nvSpPr>
        <dsp:cNvPr id="0" name=""/>
        <dsp:cNvSpPr/>
      </dsp:nvSpPr>
      <dsp:spPr>
        <a:xfrm rot="10800000">
          <a:off x="0" y="1882"/>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Load</a:t>
          </a:r>
        </a:p>
      </dsp:txBody>
      <dsp:txXfrm rot="-10800000">
        <a:off x="0" y="1882"/>
        <a:ext cx="1725128" cy="993125"/>
      </dsp:txXfrm>
    </dsp:sp>
    <dsp:sp modelId="{7B5AF945-8A65-4EAE-917D-E833E05D5012}">
      <dsp:nvSpPr>
        <dsp:cNvPr id="0" name=""/>
        <dsp:cNvSpPr/>
      </dsp:nvSpPr>
      <dsp:spPr>
        <a:xfrm>
          <a:off x="1725128" y="1882"/>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a:t>Load up one or more documents</a:t>
          </a:r>
        </a:p>
      </dsp:txBody>
      <dsp:txXfrm>
        <a:off x="1725128" y="1882"/>
        <a:ext cx="5175384" cy="99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E3820-67A2-4E3B-9A23-533C1055CC6E}">
      <dsp:nvSpPr>
        <dsp:cNvPr id="0" name=""/>
        <dsp:cNvSpPr/>
      </dsp:nvSpPr>
      <dsp:spPr>
        <a:xfrm>
          <a:off x="0" y="29991"/>
          <a:ext cx="6651253" cy="99815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Which LLM should I use?</a:t>
          </a:r>
        </a:p>
      </dsp:txBody>
      <dsp:txXfrm>
        <a:off x="48726" y="78717"/>
        <a:ext cx="6553801" cy="900704"/>
      </dsp:txXfrm>
    </dsp:sp>
    <dsp:sp modelId="{ADE4BBDE-E26C-422E-9B6A-052CC0768607}">
      <dsp:nvSpPr>
        <dsp:cNvPr id="0" name=""/>
        <dsp:cNvSpPr/>
      </dsp:nvSpPr>
      <dsp:spPr>
        <a:xfrm>
          <a:off x="0" y="1100147"/>
          <a:ext cx="6651253" cy="998156"/>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What structure should the knowledge graph be? I am thinking XML.</a:t>
          </a:r>
        </a:p>
      </dsp:txBody>
      <dsp:txXfrm>
        <a:off x="48726" y="1148873"/>
        <a:ext cx="6553801" cy="900704"/>
      </dsp:txXfrm>
    </dsp:sp>
    <dsp:sp modelId="{93B762F0-34CE-424D-A672-57053821EC5A}">
      <dsp:nvSpPr>
        <dsp:cNvPr id="0" name=""/>
        <dsp:cNvSpPr/>
      </dsp:nvSpPr>
      <dsp:spPr>
        <a:xfrm>
          <a:off x="0" y="2170303"/>
          <a:ext cx="6651253" cy="998156"/>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How can I make the knowledge graph more like a Frame with Slots?</a:t>
          </a:r>
        </a:p>
      </dsp:txBody>
      <dsp:txXfrm>
        <a:off x="48726" y="2219029"/>
        <a:ext cx="6553801" cy="900704"/>
      </dsp:txXfrm>
    </dsp:sp>
    <dsp:sp modelId="{E5D72E8C-8F96-4F63-AB83-62392FD2A4CE}">
      <dsp:nvSpPr>
        <dsp:cNvPr id="0" name=""/>
        <dsp:cNvSpPr/>
      </dsp:nvSpPr>
      <dsp:spPr>
        <a:xfrm>
          <a:off x="0" y="3240460"/>
          <a:ext cx="6651253" cy="998156"/>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Should the knowledge graph be stored in OS files or a structured storage mechanism?</a:t>
          </a:r>
        </a:p>
      </dsp:txBody>
      <dsp:txXfrm>
        <a:off x="48726" y="3289186"/>
        <a:ext cx="6553801" cy="900704"/>
      </dsp:txXfrm>
    </dsp:sp>
    <dsp:sp modelId="{08E0959D-C6CF-409C-961A-FD40DAF131F6}">
      <dsp:nvSpPr>
        <dsp:cNvPr id="0" name=""/>
        <dsp:cNvSpPr/>
      </dsp:nvSpPr>
      <dsp:spPr>
        <a:xfrm>
          <a:off x="0" y="4310616"/>
          <a:ext cx="6651253" cy="99815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 would like  to store everything in a Neural Network. Could be a future direction.</a:t>
          </a:r>
        </a:p>
      </dsp:txBody>
      <dsp:txXfrm>
        <a:off x="48726" y="4359342"/>
        <a:ext cx="6553801" cy="90070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A96F-806B-CFBA-5803-1218E30687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E322A-1F50-75E5-73B6-EFDEC0CF2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188D1-2948-2A05-081C-47CB264779E6}"/>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68D4C271-977D-6250-9E0F-AF89FA913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7595-ECF9-4AD2-72E7-F6DDA3252371}"/>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26018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C7E0-71D8-8143-6D59-3B82BCFED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80DA48-D62F-3720-64D2-E2C9FAFB4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43099-66C5-DEC7-6619-46598637A8C0}"/>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9F3973DE-035D-F6E8-FD11-2B3D71142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53C7-67B1-FBE1-6561-EF6DB5707209}"/>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255779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76B2F2-E2E5-E29A-F370-579B2932D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62AB2-A78F-7DD7-0AD7-A809FC141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8F28-B077-839C-2545-A2B537FE9F2F}"/>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CB149609-10DF-3089-2D3D-E06F57D73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D417A-7B19-A55D-50CF-ED095E353E2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61816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D64F-2D4B-D162-46AD-98EC65A7E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6280C-458D-8332-4DFD-9D810DE11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1727F-97AB-C8B9-7286-D3A61649AB35}"/>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BE5C85F2-1496-D859-4D3C-1409C6B2C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F5177-ABB3-6E93-D776-78472615EF2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73236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5089-FCCA-7DD8-9A39-1210EDAEF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E4A7D-A2DD-48EB-6202-E3ADB4F6B3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49767-29A1-594E-522D-FD5C43058EA3}"/>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0C99489E-DD13-5505-9D7E-2F6AED79C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D4BA3-B150-30C1-8994-D76CE069F527}"/>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343844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1FC-34A6-04F5-CF1F-1378A8552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26CAF-46A8-905C-190B-1228BD41E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902D4-113E-5D7F-BA6A-F035CB2A5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8DDE72-68EB-0162-FF30-04C7187A9119}"/>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6" name="Footer Placeholder 5">
            <a:extLst>
              <a:ext uri="{FF2B5EF4-FFF2-40B4-BE49-F238E27FC236}">
                <a16:creationId xmlns:a16="http://schemas.microsoft.com/office/drawing/2014/main" id="{BC309051-E25A-3FE6-CED8-41E874B9B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792D4-4386-8A22-DA37-FFE0FEFE386B}"/>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55284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F6CA-2228-9D13-384F-270E299796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BEAF2F-9738-286C-5EA9-A12AB18D5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45AFE-933E-B1CA-A7AA-93830EA04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8C4DB-DA61-79A0-843A-8FE23E87C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83CEE-48A5-11D6-8910-8FCF2F0F3B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14B60-991A-883A-10BF-4A724B0EBC43}"/>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8" name="Footer Placeholder 7">
            <a:extLst>
              <a:ext uri="{FF2B5EF4-FFF2-40B4-BE49-F238E27FC236}">
                <a16:creationId xmlns:a16="http://schemas.microsoft.com/office/drawing/2014/main" id="{AC6006BD-D846-E716-BA83-08BF82DBD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D5E30-8D6B-3E94-1B6E-3D25B36E67A2}"/>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37758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0E2F-7018-E941-58CA-A002CDAEE2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578DF-DCA0-1A6D-F16F-B269D78C110B}"/>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4" name="Footer Placeholder 3">
            <a:extLst>
              <a:ext uri="{FF2B5EF4-FFF2-40B4-BE49-F238E27FC236}">
                <a16:creationId xmlns:a16="http://schemas.microsoft.com/office/drawing/2014/main" id="{344AF094-90A7-8936-0950-7D6B24B7AF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6B338-FBEA-4391-42C6-D5DB44DC5DAA}"/>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418128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1A131-86D0-9D23-98CE-7FC61A71E63B}"/>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3" name="Footer Placeholder 2">
            <a:extLst>
              <a:ext uri="{FF2B5EF4-FFF2-40B4-BE49-F238E27FC236}">
                <a16:creationId xmlns:a16="http://schemas.microsoft.com/office/drawing/2014/main" id="{BADC9603-06A4-38AE-7829-F527C802D3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72589-8EE9-06E4-1058-BC91734BAA69}"/>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286301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E127-B407-ADFC-61BC-1D88947A1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8126E6-8CFA-80CF-22E5-45F21EDE6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73389-84C6-AD66-A880-D631086E8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0685E-DEFB-4B2C-0AC3-58DAE65E879B}"/>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6" name="Footer Placeholder 5">
            <a:extLst>
              <a:ext uri="{FF2B5EF4-FFF2-40B4-BE49-F238E27FC236}">
                <a16:creationId xmlns:a16="http://schemas.microsoft.com/office/drawing/2014/main" id="{7B6F88C5-BCC1-5528-2EDC-B82E19E5B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491F2-71EF-2DB3-A3F8-178EC889265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98118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3CE6-C768-8889-FCCC-35856C8E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76B-DD4F-087B-903F-90B3F0B77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12C22-24FE-2A7C-3D81-95A69DAA4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CC9D4-6982-3858-D6B4-39C2C2425041}"/>
              </a:ext>
            </a:extLst>
          </p:cNvPr>
          <p:cNvSpPr>
            <a:spLocks noGrp="1"/>
          </p:cNvSpPr>
          <p:nvPr>
            <p:ph type="dt" sz="half" idx="10"/>
          </p:nvPr>
        </p:nvSpPr>
        <p:spPr/>
        <p:txBody>
          <a:bodyPr/>
          <a:lstStyle/>
          <a:p>
            <a:fld id="{84D0E6BA-C896-4F66-AC39-BCF86AB0AE0D}" type="datetimeFigureOut">
              <a:rPr lang="en-US" smtClean="0"/>
              <a:t>3/22/2025</a:t>
            </a:fld>
            <a:endParaRPr lang="en-US"/>
          </a:p>
        </p:txBody>
      </p:sp>
      <p:sp>
        <p:nvSpPr>
          <p:cNvPr id="6" name="Footer Placeholder 5">
            <a:extLst>
              <a:ext uri="{FF2B5EF4-FFF2-40B4-BE49-F238E27FC236}">
                <a16:creationId xmlns:a16="http://schemas.microsoft.com/office/drawing/2014/main" id="{E97A2426-7F34-9006-41D1-87207DB89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09629-058F-FAC0-F6F0-DBC8E77C6F17}"/>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40510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F927F-2C86-B8B8-C64B-AA5E53996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543741-49F9-5630-8B06-2D437CB81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5886-0525-747C-D256-3A80612F4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D0E6BA-C896-4F66-AC39-BCF86AB0AE0D}" type="datetimeFigureOut">
              <a:rPr lang="en-US" smtClean="0"/>
              <a:t>3/22/2025</a:t>
            </a:fld>
            <a:endParaRPr lang="en-US"/>
          </a:p>
        </p:txBody>
      </p:sp>
      <p:sp>
        <p:nvSpPr>
          <p:cNvPr id="5" name="Footer Placeholder 4">
            <a:extLst>
              <a:ext uri="{FF2B5EF4-FFF2-40B4-BE49-F238E27FC236}">
                <a16:creationId xmlns:a16="http://schemas.microsoft.com/office/drawing/2014/main" id="{CE4C8A51-8AE8-1CE9-E615-EC0199836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691B5D-538D-857C-8E5A-102878567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6E643F-8558-4EA4-A314-EA1785908A04}" type="slidenum">
              <a:rPr lang="en-US" smtClean="0"/>
              <a:t>‹#›</a:t>
            </a:fld>
            <a:endParaRPr lang="en-US"/>
          </a:p>
        </p:txBody>
      </p:sp>
    </p:spTree>
    <p:extLst>
      <p:ext uri="{BB962C8B-B14F-4D97-AF65-F5344CB8AC3E}">
        <p14:creationId xmlns:p14="http://schemas.microsoft.com/office/powerpoint/2010/main" val="8685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descr="Purple patterned blocks">
            <a:extLst>
              <a:ext uri="{FF2B5EF4-FFF2-40B4-BE49-F238E27FC236}">
                <a16:creationId xmlns:a16="http://schemas.microsoft.com/office/drawing/2014/main" id="{07C0FFE0-0936-BAD9-7AE9-858E2018CCFE}"/>
              </a:ext>
            </a:extLst>
          </p:cNvPr>
          <p:cNvPicPr>
            <a:picLocks noChangeAspect="1"/>
          </p:cNvPicPr>
          <p:nvPr/>
        </p:nvPicPr>
        <p:blipFill>
          <a:blip r:embed="rId2">
            <a:alphaModFix amt="60000"/>
          </a:blip>
          <a:srcRect t="24007" b="5238"/>
          <a:stretch/>
        </p:blipFill>
        <p:spPr>
          <a:xfrm>
            <a:off x="-1" y="10"/>
            <a:ext cx="12192001" cy="6857990"/>
          </a:xfrm>
          <a:prstGeom prst="rect">
            <a:avLst/>
          </a:prstGeom>
        </p:spPr>
      </p:pic>
      <p:sp>
        <p:nvSpPr>
          <p:cNvPr id="2" name="Title 1">
            <a:extLst>
              <a:ext uri="{FF2B5EF4-FFF2-40B4-BE49-F238E27FC236}">
                <a16:creationId xmlns:a16="http://schemas.microsoft.com/office/drawing/2014/main" id="{68D537CE-3056-9E06-A483-AAC792954D15}"/>
              </a:ext>
            </a:extLst>
          </p:cNvPr>
          <p:cNvSpPr>
            <a:spLocks noGrp="1"/>
          </p:cNvSpPr>
          <p:nvPr>
            <p:ph type="ctrTitle"/>
          </p:nvPr>
        </p:nvSpPr>
        <p:spPr>
          <a:xfrm>
            <a:off x="838200" y="914402"/>
            <a:ext cx="10515600" cy="2985923"/>
          </a:xfrm>
        </p:spPr>
        <p:txBody>
          <a:bodyPr>
            <a:normAutofit/>
          </a:bodyPr>
          <a:lstStyle/>
          <a:p>
            <a:r>
              <a:rPr lang="en-US" sz="5200" dirty="0">
                <a:solidFill>
                  <a:srgbClr val="FFFFFF"/>
                </a:solidFill>
              </a:rPr>
              <a:t>Praxis Approach</a:t>
            </a:r>
          </a:p>
        </p:txBody>
      </p:sp>
      <p:sp>
        <p:nvSpPr>
          <p:cNvPr id="3" name="Subtitle 2">
            <a:extLst>
              <a:ext uri="{FF2B5EF4-FFF2-40B4-BE49-F238E27FC236}">
                <a16:creationId xmlns:a16="http://schemas.microsoft.com/office/drawing/2014/main" id="{892A26FD-BB6B-F6CC-BF30-848759FD7754}"/>
              </a:ext>
            </a:extLst>
          </p:cNvPr>
          <p:cNvSpPr>
            <a:spLocks noGrp="1"/>
          </p:cNvSpPr>
          <p:nvPr>
            <p:ph type="subTitle" idx="1"/>
          </p:nvPr>
        </p:nvSpPr>
        <p:spPr>
          <a:xfrm>
            <a:off x="838200" y="4072040"/>
            <a:ext cx="10515600" cy="1384310"/>
          </a:xfrm>
        </p:spPr>
        <p:txBody>
          <a:bodyPr>
            <a:normAutofit/>
          </a:bodyPr>
          <a:lstStyle/>
          <a:p>
            <a:r>
              <a:rPr lang="en-US" dirty="0">
                <a:solidFill>
                  <a:srgbClr val="FFFFFF"/>
                </a:solidFill>
              </a:rPr>
              <a:t>Design</a:t>
            </a:r>
          </a:p>
        </p:txBody>
      </p:sp>
    </p:spTree>
    <p:extLst>
      <p:ext uri="{BB962C8B-B14F-4D97-AF65-F5344CB8AC3E}">
        <p14:creationId xmlns:p14="http://schemas.microsoft.com/office/powerpoint/2010/main" val="259279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F13B9-F59E-E17F-F68C-F68BC102C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D5716-512B-44BC-80D4-F22D7EAE7B29}"/>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49D39FF1-AF68-C462-7847-C478A9ADA3C0}"/>
              </a:ext>
            </a:extLst>
          </p:cNvPr>
          <p:cNvGraphicFramePr>
            <a:graphicFrameLocks noGrp="1"/>
          </p:cNvGraphicFramePr>
          <p:nvPr>
            <p:ph idx="1"/>
            <p:extLst>
              <p:ext uri="{D42A27DB-BD31-4B8C-83A1-F6EECF244321}">
                <p14:modId xmlns:p14="http://schemas.microsoft.com/office/powerpoint/2010/main" val="2542984856"/>
              </p:ext>
            </p:extLst>
          </p:nvPr>
        </p:nvGraphicFramePr>
        <p:xfrm>
          <a:off x="838200" y="1825625"/>
          <a:ext cx="10515597" cy="384556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Long Term Memory Consolidation</a:t>
                      </a:r>
                    </a:p>
                  </a:txBody>
                  <a:tcPr/>
                </a:tc>
                <a:tc>
                  <a:txBody>
                    <a:bodyPr/>
                    <a:lstStyle/>
                    <a:p>
                      <a:r>
                        <a:rPr lang="en-US" dirty="0"/>
                        <a:t>Long term memory will be very large. It will need to be consolidated in stages. I think it is also best to select areas at random for consolidation. There are multiple types of consolidating:</a:t>
                      </a:r>
                    </a:p>
                    <a:p>
                      <a:pPr marL="285750" indent="-285750">
                        <a:buFont typeface="Arial" panose="020B0604020202020204" pitchFamily="34" charset="0"/>
                        <a:buChar char="•"/>
                      </a:pPr>
                      <a:r>
                        <a:rPr lang="en-US" dirty="0"/>
                        <a:t>Type hierarchy. Look at types and see if a super type can be created.</a:t>
                      </a:r>
                    </a:p>
                    <a:p>
                      <a:pPr marL="285750" indent="-285750">
                        <a:buFont typeface="Arial" panose="020B0604020202020204" pitchFamily="34" charset="0"/>
                        <a:buChar char="•"/>
                      </a:pPr>
                      <a:r>
                        <a:rPr lang="en-US" dirty="0"/>
                        <a:t>Consolidation of types. Look at the type hierarchy and see if any are redundant and need to be joined or need to be split. During the join include all the entities and rename them. For a split, the entities must also be split and renamed.</a:t>
                      </a:r>
                    </a:p>
                    <a:p>
                      <a:pPr marL="285750" indent="-285750">
                        <a:buFont typeface="Arial" panose="020B0604020202020204" pitchFamily="34" charset="0"/>
                        <a:buChar char="•"/>
                      </a:pPr>
                      <a:r>
                        <a:rPr lang="en-US" dirty="0"/>
                        <a:t>Change entity type. Review entity properties and merge entities under one type if they all have the same properties.</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Usage / Frequency</a:t>
                      </a:r>
                    </a:p>
                  </a:txBody>
                  <a:tcPr/>
                </a:tc>
                <a:tc>
                  <a:txBody>
                    <a:bodyPr/>
                    <a:lstStyle/>
                    <a:p>
                      <a:r>
                        <a:rPr lang="en-US" dirty="0"/>
                        <a:t>Things that appear more often are more important. So, we need to track how often something is seen. I am not sure what that would drive.</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19827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DD503-9957-CFF5-B9BF-6390CECB0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E878F-EE8C-8666-AF38-AB40CE813CDB}"/>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1EA61DAF-92B3-41CC-F99C-548FF9E6F905}"/>
              </a:ext>
            </a:extLst>
          </p:cNvPr>
          <p:cNvGraphicFramePr>
            <a:graphicFrameLocks noGrp="1"/>
          </p:cNvGraphicFramePr>
          <p:nvPr>
            <p:ph idx="1"/>
            <p:extLst>
              <p:ext uri="{D42A27DB-BD31-4B8C-83A1-F6EECF244321}">
                <p14:modId xmlns:p14="http://schemas.microsoft.com/office/powerpoint/2010/main" val="1927478842"/>
              </p:ext>
            </p:extLst>
          </p:nvPr>
        </p:nvGraphicFramePr>
        <p:xfrm>
          <a:off x="838200" y="1825625"/>
          <a:ext cx="10515597" cy="165608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Focus</a:t>
                      </a:r>
                    </a:p>
                  </a:txBody>
                  <a:tcPr/>
                </a:tc>
                <a:tc>
                  <a:txBody>
                    <a:bodyPr/>
                    <a:lstStyle/>
                    <a:p>
                      <a:r>
                        <a:rPr lang="en-US" dirty="0"/>
                        <a:t>When responding to a prompt focus on things of the right type.</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Properties vs Relationships</a:t>
                      </a:r>
                    </a:p>
                  </a:txBody>
                  <a:tcPr/>
                </a:tc>
                <a:tc>
                  <a:txBody>
                    <a:bodyPr/>
                    <a:lstStyle/>
                    <a:p>
                      <a:r>
                        <a:rPr lang="en-US" dirty="0"/>
                        <a:t>An entity can have a property called Color with the value Blue. Or it could have a relationship with the name Color to the entity that is the Color Blue. My preference is relationships over properties. Proper</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143853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33FF4-60ED-C2B7-F8C4-D4A8F60BD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2DA5C-22E6-D30C-CCFE-E5A74633A189}"/>
              </a:ext>
            </a:extLst>
          </p:cNvPr>
          <p:cNvSpPr>
            <a:spLocks noGrp="1"/>
          </p:cNvSpPr>
          <p:nvPr>
            <p:ph type="title"/>
          </p:nvPr>
        </p:nvSpPr>
        <p:spPr/>
        <p:txBody>
          <a:bodyPr/>
          <a:lstStyle/>
          <a:p>
            <a:r>
              <a:rPr lang="en-US" dirty="0"/>
              <a:t>Future Research</a:t>
            </a:r>
          </a:p>
        </p:txBody>
      </p:sp>
      <p:graphicFrame>
        <p:nvGraphicFramePr>
          <p:cNvPr id="4" name="Content Placeholder 3">
            <a:extLst>
              <a:ext uri="{FF2B5EF4-FFF2-40B4-BE49-F238E27FC236}">
                <a16:creationId xmlns:a16="http://schemas.microsoft.com/office/drawing/2014/main" id="{D3202466-80BD-57DC-F6F8-36A728AB5232}"/>
              </a:ext>
            </a:extLst>
          </p:cNvPr>
          <p:cNvGraphicFramePr>
            <a:graphicFrameLocks noGrp="1"/>
          </p:cNvGraphicFramePr>
          <p:nvPr>
            <p:ph idx="1"/>
            <p:extLst>
              <p:ext uri="{D42A27DB-BD31-4B8C-83A1-F6EECF244321}">
                <p14:modId xmlns:p14="http://schemas.microsoft.com/office/powerpoint/2010/main" val="4021901701"/>
              </p:ext>
            </p:extLst>
          </p:nvPr>
        </p:nvGraphicFramePr>
        <p:xfrm>
          <a:off x="838200" y="1825625"/>
          <a:ext cx="10515597" cy="111252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660701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75218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15D8-3863-58C2-253F-4292B7932803}"/>
              </a:ext>
            </a:extLst>
          </p:cNvPr>
          <p:cNvSpPr>
            <a:spLocks noGrp="1"/>
          </p:cNvSpPr>
          <p:nvPr>
            <p:ph type="title"/>
          </p:nvPr>
        </p:nvSpPr>
        <p:spPr/>
        <p:txBody>
          <a:bodyPr/>
          <a:lstStyle/>
          <a:p>
            <a:r>
              <a:rPr lang="en-US" dirty="0"/>
              <a:t>Neo4j Nodes and Relationships</a:t>
            </a:r>
          </a:p>
        </p:txBody>
      </p:sp>
      <p:graphicFrame>
        <p:nvGraphicFramePr>
          <p:cNvPr id="4" name="Content Placeholder 3">
            <a:extLst>
              <a:ext uri="{FF2B5EF4-FFF2-40B4-BE49-F238E27FC236}">
                <a16:creationId xmlns:a16="http://schemas.microsoft.com/office/drawing/2014/main" id="{4D75B819-E02E-BF65-B37C-3002C80C43C5}"/>
              </a:ext>
            </a:extLst>
          </p:cNvPr>
          <p:cNvGraphicFramePr>
            <a:graphicFrameLocks noGrp="1"/>
          </p:cNvGraphicFramePr>
          <p:nvPr>
            <p:ph idx="1"/>
            <p:extLst>
              <p:ext uri="{D42A27DB-BD31-4B8C-83A1-F6EECF244321}">
                <p14:modId xmlns:p14="http://schemas.microsoft.com/office/powerpoint/2010/main" val="2665090977"/>
              </p:ext>
            </p:extLst>
          </p:nvPr>
        </p:nvGraphicFramePr>
        <p:xfrm>
          <a:off x="838200" y="1825625"/>
          <a:ext cx="10515596" cy="3073400"/>
        </p:xfrm>
        <a:graphic>
          <a:graphicData uri="http://schemas.openxmlformats.org/drawingml/2006/table">
            <a:tbl>
              <a:tblPr firstRow="1" bandRow="1">
                <a:tableStyleId>{5C22544A-7EE6-4342-B048-85BDC9FD1C3A}</a:tableStyleId>
              </a:tblPr>
              <a:tblGrid>
                <a:gridCol w="1200912">
                  <a:extLst>
                    <a:ext uri="{9D8B030D-6E8A-4147-A177-3AD203B41FA5}">
                      <a16:colId xmlns:a16="http://schemas.microsoft.com/office/drawing/2014/main" val="3577789790"/>
                    </a:ext>
                  </a:extLst>
                </a:gridCol>
                <a:gridCol w="1389888">
                  <a:extLst>
                    <a:ext uri="{9D8B030D-6E8A-4147-A177-3AD203B41FA5}">
                      <a16:colId xmlns:a16="http://schemas.microsoft.com/office/drawing/2014/main" val="640416715"/>
                    </a:ext>
                  </a:extLst>
                </a:gridCol>
                <a:gridCol w="2240280">
                  <a:extLst>
                    <a:ext uri="{9D8B030D-6E8A-4147-A177-3AD203B41FA5}">
                      <a16:colId xmlns:a16="http://schemas.microsoft.com/office/drawing/2014/main" val="1057817503"/>
                    </a:ext>
                  </a:extLst>
                </a:gridCol>
                <a:gridCol w="5684516">
                  <a:extLst>
                    <a:ext uri="{9D8B030D-6E8A-4147-A177-3AD203B41FA5}">
                      <a16:colId xmlns:a16="http://schemas.microsoft.com/office/drawing/2014/main" val="2790008403"/>
                    </a:ext>
                  </a:extLst>
                </a:gridCol>
              </a:tblGrid>
              <a:tr h="370840">
                <a:tc>
                  <a:txBody>
                    <a:bodyPr/>
                    <a:lstStyle/>
                    <a:p>
                      <a:r>
                        <a:rPr lang="en-US" dirty="0"/>
                        <a:t>Item</a:t>
                      </a:r>
                    </a:p>
                  </a:txBody>
                  <a:tcPr/>
                </a:tc>
                <a:tc>
                  <a:txBody>
                    <a:bodyPr/>
                    <a:lstStyle/>
                    <a:p>
                      <a:r>
                        <a:rPr lang="en-US" dirty="0"/>
                        <a:t>Label</a:t>
                      </a:r>
                    </a:p>
                  </a:txBody>
                  <a:tcPr/>
                </a:tc>
                <a:tc>
                  <a:txBody>
                    <a:bodyPr/>
                    <a:lstStyle/>
                    <a:p>
                      <a:r>
                        <a:rPr lang="en-US" dirty="0"/>
                        <a:t>Properties</a:t>
                      </a:r>
                    </a:p>
                  </a:txBody>
                  <a:tcPr/>
                </a:tc>
                <a:tc>
                  <a:txBody>
                    <a:bodyPr/>
                    <a:lstStyle/>
                    <a:p>
                      <a:r>
                        <a:rPr lang="en-US" dirty="0"/>
                        <a:t>Notes</a:t>
                      </a:r>
                    </a:p>
                  </a:txBody>
                  <a:tcPr/>
                </a:tc>
                <a:extLst>
                  <a:ext uri="{0D108BD9-81ED-4DB2-BD59-A6C34878D82A}">
                    <a16:rowId xmlns:a16="http://schemas.microsoft.com/office/drawing/2014/main" val="1891994015"/>
                  </a:ext>
                </a:extLst>
              </a:tr>
              <a:tr h="370840">
                <a:tc>
                  <a:txBody>
                    <a:bodyPr/>
                    <a:lstStyle/>
                    <a:p>
                      <a:r>
                        <a:rPr lang="en-US" sz="900" dirty="0"/>
                        <a:t>Node</a:t>
                      </a:r>
                    </a:p>
                  </a:txBody>
                  <a:tcPr/>
                </a:tc>
                <a:tc>
                  <a:txBody>
                    <a:bodyPr/>
                    <a:lstStyle/>
                    <a:p>
                      <a:r>
                        <a:rPr lang="en-US" sz="900" dirty="0"/>
                        <a:t>Entity</a:t>
                      </a:r>
                    </a:p>
                  </a:txBody>
                  <a:tcPr/>
                </a:tc>
                <a:tc>
                  <a:txBody>
                    <a:bodyPr/>
                    <a:lstStyle/>
                    <a:p>
                      <a:r>
                        <a:rPr lang="en-US" sz="900" dirty="0"/>
                        <a:t>name:</a:t>
                      </a:r>
                    </a:p>
                    <a:p>
                      <a:r>
                        <a:rPr lang="en-US" sz="900" dirty="0" err="1"/>
                        <a:t>originalName</a:t>
                      </a:r>
                      <a:r>
                        <a:rPr lang="en-US" sz="900" dirty="0"/>
                        <a:t>:</a:t>
                      </a:r>
                    </a:p>
                    <a:p>
                      <a:r>
                        <a:rPr lang="en-US" sz="900" dirty="0"/>
                        <a:t>created:</a:t>
                      </a:r>
                    </a:p>
                    <a:p>
                      <a:r>
                        <a:rPr lang="en-US" sz="900" dirty="0"/>
                        <a:t>used:</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Cannot be combined with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or Source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Set created to the current UTC date and time when the node is created.</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In the future, used may be incremented by one each time this node is referenced.</a:t>
                      </a:r>
                    </a:p>
                  </a:txBody>
                  <a:tcPr/>
                </a:tc>
                <a:extLst>
                  <a:ext uri="{0D108BD9-81ED-4DB2-BD59-A6C34878D82A}">
                    <a16:rowId xmlns:a16="http://schemas.microsoft.com/office/drawing/2014/main" val="296210511"/>
                  </a:ext>
                </a:extLst>
              </a:tr>
              <a:tr h="370840">
                <a:tc>
                  <a:txBody>
                    <a:bodyPr/>
                    <a:lstStyle/>
                    <a:p>
                      <a:endParaRPr lang="en-US" sz="900" dirty="0"/>
                    </a:p>
                  </a:txBody>
                  <a:tcPr/>
                </a:tc>
                <a:tc>
                  <a:txBody>
                    <a:bodyPr/>
                    <a:lstStyle/>
                    <a:p>
                      <a:r>
                        <a:rPr lang="en-US" sz="900" dirty="0" err="1"/>
                        <a:t>EntityType</a:t>
                      </a:r>
                      <a:r>
                        <a:rPr lang="en-US" sz="900" dirty="0"/>
                        <a:t> and {Type}</a:t>
                      </a:r>
                    </a:p>
                  </a:txBody>
                  <a:tcPr/>
                </a:tc>
                <a:tc>
                  <a:txBody>
                    <a:bodyPr/>
                    <a:lstStyle/>
                    <a:p>
                      <a:r>
                        <a:rPr lang="en-US" sz="900" dirty="0"/>
                        <a:t>name:</a:t>
                      </a:r>
                    </a:p>
                    <a:p>
                      <a:r>
                        <a:rPr lang="en-US" sz="900" dirty="0"/>
                        <a:t>created:</a:t>
                      </a:r>
                    </a:p>
                    <a:p>
                      <a:r>
                        <a:rPr lang="en-US" sz="900" dirty="0"/>
                        <a:t>level:</a:t>
                      </a:r>
                    </a:p>
                    <a:p>
                      <a:r>
                        <a:rPr lang="en-US" sz="900" dirty="0"/>
                        <a:t>leaf: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{type specific properties}</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Cannot be combined with Entity or Source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{Type} is a label that is the name of the type. Such as Person, Car, etc.</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There can be one node with the labels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and Unknown, this node will be used for Entity nodes with a type that is not known</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For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Nodes, the name is a Label, not a property.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Level is the distance from the root, starting at zero for the root.</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value of leaf is true if it is a leaf node and false otherwise.</a:t>
                      </a:r>
                    </a:p>
                  </a:txBody>
                  <a:tcPr/>
                </a:tc>
                <a:extLst>
                  <a:ext uri="{0D108BD9-81ED-4DB2-BD59-A6C34878D82A}">
                    <a16:rowId xmlns:a16="http://schemas.microsoft.com/office/drawing/2014/main" val="1133759226"/>
                  </a:ext>
                </a:extLst>
              </a:tr>
              <a:tr h="370840">
                <a:tc>
                  <a:txBody>
                    <a:bodyPr/>
                    <a:lstStyle/>
                    <a:p>
                      <a:endParaRPr lang="en-US" sz="900" dirty="0"/>
                    </a:p>
                  </a:txBody>
                  <a:tcPr/>
                </a:tc>
                <a:tc>
                  <a:txBody>
                    <a:bodyPr/>
                    <a:lstStyle/>
                    <a:p>
                      <a:r>
                        <a:rPr lang="en-US" sz="900" dirty="0"/>
                        <a:t>Source</a:t>
                      </a:r>
                    </a:p>
                  </a:txBody>
                  <a:tcPr/>
                </a:tc>
                <a:tc>
                  <a:txBody>
                    <a:bodyPr/>
                    <a:lstStyle/>
                    <a:p>
                      <a:r>
                        <a:rPr lang="en-US" sz="900" dirty="0"/>
                        <a:t>name:</a:t>
                      </a:r>
                    </a:p>
                    <a:p>
                      <a:r>
                        <a:rPr lang="en-US" sz="900" dirty="0"/>
                        <a:t>created:</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Cannot be combined with Entity,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or {Type}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Something that can be the source of Nodes with the label of Entity.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Set created to the current UTC date and time when the node is created.</a:t>
                      </a:r>
                    </a:p>
                  </a:txBody>
                  <a:tcPr/>
                </a:tc>
                <a:extLst>
                  <a:ext uri="{0D108BD9-81ED-4DB2-BD59-A6C34878D82A}">
                    <a16:rowId xmlns:a16="http://schemas.microsoft.com/office/drawing/2014/main" val="3271130683"/>
                  </a:ext>
                </a:extLst>
              </a:tr>
              <a:tr h="370840">
                <a:tc>
                  <a:txBody>
                    <a:bodyPr/>
                    <a:lstStyle/>
                    <a:p>
                      <a:endParaRPr lang="en-US" sz="900" dirty="0"/>
                    </a:p>
                  </a:txBody>
                  <a:tcPr/>
                </a:tc>
                <a:tc>
                  <a:txBody>
                    <a:bodyPr/>
                    <a:lstStyle/>
                    <a:p>
                      <a:r>
                        <a:rPr lang="en-US" sz="900" dirty="0" err="1"/>
                        <a:t>DoNotChange</a:t>
                      </a:r>
                      <a:endParaRPr lang="en-US" sz="900" dirty="0"/>
                    </a:p>
                  </a:txBody>
                  <a:tcPr/>
                </a:tc>
                <a:tc>
                  <a:txBody>
                    <a:bodyPr/>
                    <a:lstStyle/>
                    <a:p>
                      <a:endParaRPr lang="en-US" sz="900" dirty="0"/>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Can be combined with Entity, </a:t>
                      </a:r>
                      <a:r>
                        <a:rPr lang="en-US" sz="900" kern="1200" dirty="0" err="1">
                          <a:solidFill>
                            <a:schemeClr val="dk1"/>
                          </a:solidFill>
                          <a:latin typeface="+mn-lt"/>
                          <a:ea typeface="+mn-ea"/>
                          <a:cs typeface="+mn-cs"/>
                        </a:rPr>
                        <a:t>EntityType</a:t>
                      </a:r>
                      <a:r>
                        <a:rPr lang="en-US" sz="900" kern="1200" dirty="0">
                          <a:solidFill>
                            <a:schemeClr val="dk1"/>
                          </a:solidFill>
                          <a:latin typeface="+mn-lt"/>
                          <a:ea typeface="+mn-ea"/>
                          <a:cs typeface="+mn-cs"/>
                        </a:rPr>
                        <a:t>, or Source labels.</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rearrangement processes will not change this node.</a:t>
                      </a:r>
                    </a:p>
                  </a:txBody>
                  <a:tcPr/>
                </a:tc>
                <a:extLst>
                  <a:ext uri="{0D108BD9-81ED-4DB2-BD59-A6C34878D82A}">
                    <a16:rowId xmlns:a16="http://schemas.microsoft.com/office/drawing/2014/main" val="4086942054"/>
                  </a:ext>
                </a:extLst>
              </a:tr>
            </a:tbl>
          </a:graphicData>
        </a:graphic>
      </p:graphicFrame>
    </p:spTree>
    <p:extLst>
      <p:ext uri="{BB962C8B-B14F-4D97-AF65-F5344CB8AC3E}">
        <p14:creationId xmlns:p14="http://schemas.microsoft.com/office/powerpoint/2010/main" val="361754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47A2F-D694-1AF5-5FC4-29D149963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23DE5-449D-EBC4-FD13-D2D84D3D3A26}"/>
              </a:ext>
            </a:extLst>
          </p:cNvPr>
          <p:cNvSpPr>
            <a:spLocks noGrp="1"/>
          </p:cNvSpPr>
          <p:nvPr>
            <p:ph type="title"/>
          </p:nvPr>
        </p:nvSpPr>
        <p:spPr/>
        <p:txBody>
          <a:bodyPr/>
          <a:lstStyle/>
          <a:p>
            <a:r>
              <a:rPr lang="en-US" dirty="0"/>
              <a:t>Neo4j Nodes and Relationships</a:t>
            </a:r>
          </a:p>
        </p:txBody>
      </p:sp>
      <p:graphicFrame>
        <p:nvGraphicFramePr>
          <p:cNvPr id="4" name="Content Placeholder 3">
            <a:extLst>
              <a:ext uri="{FF2B5EF4-FFF2-40B4-BE49-F238E27FC236}">
                <a16:creationId xmlns:a16="http://schemas.microsoft.com/office/drawing/2014/main" id="{7D0D06E9-58CC-FE8D-BBED-0DE52F16630E}"/>
              </a:ext>
            </a:extLst>
          </p:cNvPr>
          <p:cNvGraphicFramePr>
            <a:graphicFrameLocks noGrp="1"/>
          </p:cNvGraphicFramePr>
          <p:nvPr>
            <p:ph idx="1"/>
            <p:extLst>
              <p:ext uri="{D42A27DB-BD31-4B8C-83A1-F6EECF244321}">
                <p14:modId xmlns:p14="http://schemas.microsoft.com/office/powerpoint/2010/main" val="979832218"/>
              </p:ext>
            </p:extLst>
          </p:nvPr>
        </p:nvGraphicFramePr>
        <p:xfrm>
          <a:off x="838200" y="1825625"/>
          <a:ext cx="10515596" cy="2123440"/>
        </p:xfrm>
        <a:graphic>
          <a:graphicData uri="http://schemas.openxmlformats.org/drawingml/2006/table">
            <a:tbl>
              <a:tblPr firstRow="1" bandRow="1">
                <a:tableStyleId>{5C22544A-7EE6-4342-B048-85BDC9FD1C3A}</a:tableStyleId>
              </a:tblPr>
              <a:tblGrid>
                <a:gridCol w="1200912">
                  <a:extLst>
                    <a:ext uri="{9D8B030D-6E8A-4147-A177-3AD203B41FA5}">
                      <a16:colId xmlns:a16="http://schemas.microsoft.com/office/drawing/2014/main" val="3577789790"/>
                    </a:ext>
                  </a:extLst>
                </a:gridCol>
                <a:gridCol w="1389888">
                  <a:extLst>
                    <a:ext uri="{9D8B030D-6E8A-4147-A177-3AD203B41FA5}">
                      <a16:colId xmlns:a16="http://schemas.microsoft.com/office/drawing/2014/main" val="640416715"/>
                    </a:ext>
                  </a:extLst>
                </a:gridCol>
                <a:gridCol w="2240280">
                  <a:extLst>
                    <a:ext uri="{9D8B030D-6E8A-4147-A177-3AD203B41FA5}">
                      <a16:colId xmlns:a16="http://schemas.microsoft.com/office/drawing/2014/main" val="1057817503"/>
                    </a:ext>
                  </a:extLst>
                </a:gridCol>
                <a:gridCol w="5684516">
                  <a:extLst>
                    <a:ext uri="{9D8B030D-6E8A-4147-A177-3AD203B41FA5}">
                      <a16:colId xmlns:a16="http://schemas.microsoft.com/office/drawing/2014/main" val="2790008403"/>
                    </a:ext>
                  </a:extLst>
                </a:gridCol>
              </a:tblGrid>
              <a:tr h="370840">
                <a:tc>
                  <a:txBody>
                    <a:bodyPr/>
                    <a:lstStyle/>
                    <a:p>
                      <a:r>
                        <a:rPr lang="en-US" dirty="0"/>
                        <a:t>Item</a:t>
                      </a:r>
                    </a:p>
                  </a:txBody>
                  <a:tcPr/>
                </a:tc>
                <a:tc>
                  <a:txBody>
                    <a:bodyPr/>
                    <a:lstStyle/>
                    <a:p>
                      <a:r>
                        <a:rPr lang="en-US" dirty="0"/>
                        <a:t>Label</a:t>
                      </a:r>
                    </a:p>
                  </a:txBody>
                  <a:tcPr/>
                </a:tc>
                <a:tc>
                  <a:txBody>
                    <a:bodyPr/>
                    <a:lstStyle/>
                    <a:p>
                      <a:r>
                        <a:rPr lang="en-US" dirty="0"/>
                        <a:t>Properties</a:t>
                      </a:r>
                    </a:p>
                  </a:txBody>
                  <a:tcPr/>
                </a:tc>
                <a:tc>
                  <a:txBody>
                    <a:bodyPr/>
                    <a:lstStyle/>
                    <a:p>
                      <a:r>
                        <a:rPr lang="en-US" dirty="0"/>
                        <a:t>Notes</a:t>
                      </a:r>
                    </a:p>
                  </a:txBody>
                  <a:tcPr/>
                </a:tc>
                <a:extLst>
                  <a:ext uri="{0D108BD9-81ED-4DB2-BD59-A6C34878D82A}">
                    <a16:rowId xmlns:a16="http://schemas.microsoft.com/office/drawing/2014/main" val="1891994015"/>
                  </a:ext>
                </a:extLst>
              </a:tr>
              <a:tr h="370840">
                <a:tc>
                  <a:txBody>
                    <a:bodyPr/>
                    <a:lstStyle/>
                    <a:p>
                      <a:r>
                        <a:rPr lang="en-US" sz="900" dirty="0"/>
                        <a:t>Relationship</a:t>
                      </a:r>
                    </a:p>
                  </a:txBody>
                  <a:tcPr/>
                </a:tc>
                <a:tc>
                  <a:txBody>
                    <a:bodyPr/>
                    <a:lstStyle/>
                    <a:p>
                      <a:r>
                        <a:rPr lang="en-US" sz="900" dirty="0"/>
                        <a:t>IS_A</a:t>
                      </a:r>
                    </a:p>
                  </a:txBody>
                  <a:tcPr/>
                </a:tc>
                <a:tc>
                  <a:txBody>
                    <a:bodyPr/>
                    <a:lstStyle/>
                    <a:p>
                      <a:endParaRPr lang="en-US" sz="900" dirty="0"/>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Used to represent the type hierarchy.</a:t>
                      </a:r>
                    </a:p>
                  </a:txBody>
                  <a:tcPr/>
                </a:tc>
                <a:extLst>
                  <a:ext uri="{0D108BD9-81ED-4DB2-BD59-A6C34878D82A}">
                    <a16:rowId xmlns:a16="http://schemas.microsoft.com/office/drawing/2014/main" val="3678511888"/>
                  </a:ext>
                </a:extLst>
              </a:tr>
              <a:tr h="370840">
                <a:tc>
                  <a:txBody>
                    <a:bodyPr/>
                    <a:lstStyle/>
                    <a:p>
                      <a:endParaRPr lang="en-US" sz="900" dirty="0"/>
                    </a:p>
                  </a:txBody>
                  <a:tcPr/>
                </a:tc>
                <a:tc>
                  <a:txBody>
                    <a:bodyPr/>
                    <a:lstStyle/>
                    <a:p>
                      <a:r>
                        <a:rPr lang="en-US" sz="900" dirty="0"/>
                        <a:t>PART_OF</a:t>
                      </a:r>
                    </a:p>
                  </a:txBody>
                  <a:tcPr/>
                </a:tc>
                <a:tc>
                  <a:txBody>
                    <a:bodyPr/>
                    <a:lstStyle/>
                    <a:p>
                      <a:endParaRPr lang="en-US" sz="900" dirty="0"/>
                    </a:p>
                  </a:txBody>
                  <a:tcPr/>
                </a:tc>
                <a:tc>
                  <a:txBody>
                    <a:bodyPr/>
                    <a:lstStyle/>
                    <a:p>
                      <a:pPr marL="171450" indent="-171450">
                        <a:buFont typeface="Arial" panose="020B0604020202020204" pitchFamily="34" charset="0"/>
                        <a:buChar char="•"/>
                      </a:pPr>
                      <a:r>
                        <a:rPr lang="en-US" sz="900" dirty="0"/>
                        <a:t>Used to represent the parts of a whole.</a:t>
                      </a:r>
                    </a:p>
                  </a:txBody>
                  <a:tcPr/>
                </a:tc>
                <a:extLst>
                  <a:ext uri="{0D108BD9-81ED-4DB2-BD59-A6C34878D82A}">
                    <a16:rowId xmlns:a16="http://schemas.microsoft.com/office/drawing/2014/main" val="3372666963"/>
                  </a:ext>
                </a:extLst>
              </a:tr>
              <a:tr h="370840">
                <a:tc>
                  <a:txBody>
                    <a:bodyPr/>
                    <a:lstStyle/>
                    <a:p>
                      <a:endParaRPr lang="en-US" sz="900" dirty="0"/>
                    </a:p>
                  </a:txBody>
                  <a:tcPr/>
                </a:tc>
                <a:tc>
                  <a:txBody>
                    <a:bodyPr/>
                    <a:lstStyle/>
                    <a:p>
                      <a:r>
                        <a:rPr lang="en-US" sz="900" dirty="0"/>
                        <a:t>FROM</a:t>
                      </a:r>
                    </a:p>
                  </a:txBody>
                  <a:tcPr/>
                </a:tc>
                <a:tc>
                  <a:txBody>
                    <a:bodyPr/>
                    <a:lstStyle/>
                    <a:p>
                      <a:r>
                        <a:rPr lang="en-US" sz="900" dirty="0"/>
                        <a:t>chunk:</a:t>
                      </a:r>
                    </a:p>
                    <a:p>
                      <a:r>
                        <a:rPr lang="en-US" sz="900" dirty="0" err="1"/>
                        <a:t>fromParagraph</a:t>
                      </a:r>
                      <a:r>
                        <a:rPr lang="en-US" sz="900" dirty="0"/>
                        <a:t>:</a:t>
                      </a:r>
                    </a:p>
                    <a:p>
                      <a:r>
                        <a:rPr lang="en-US" sz="900" dirty="0" err="1"/>
                        <a:t>toParagraph</a:t>
                      </a:r>
                      <a:r>
                        <a:rPr lang="en-US" sz="900" dirty="0"/>
                        <a:t>:</a:t>
                      </a:r>
                    </a:p>
                    <a:p>
                      <a:r>
                        <a:rPr lang="en-US" sz="900" dirty="0"/>
                        <a:t>seen:</a:t>
                      </a:r>
                    </a:p>
                  </a:txBody>
                  <a:tcPr/>
                </a:tc>
                <a:tc>
                  <a:txBody>
                    <a:bodyPr/>
                    <a:lstStyle/>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FROM relationship must have a Node with the label Entity on one end and a Node with the label Source on the other end.</a:t>
                      </a:r>
                    </a:p>
                    <a:p>
                      <a:pPr marL="171450" indent="-171450" algn="l" defTabSz="914400" rtl="0" eaLnBrk="1" latinLnBrk="0" hangingPunct="1">
                        <a:buFont typeface="Arial" panose="020B0604020202020204" pitchFamily="34" charset="0"/>
                        <a:buChar char="•"/>
                      </a:pPr>
                      <a:r>
                        <a:rPr lang="en-US" sz="900" kern="1200" dirty="0">
                          <a:solidFill>
                            <a:schemeClr val="dk1"/>
                          </a:solidFill>
                          <a:latin typeface="+mn-lt"/>
                          <a:ea typeface="+mn-ea"/>
                          <a:cs typeface="+mn-cs"/>
                        </a:rPr>
                        <a:t>The value of seen is the number of times this Entity has been seen in this Source.</a:t>
                      </a:r>
                    </a:p>
                  </a:txBody>
                  <a:tcPr/>
                </a:tc>
                <a:extLst>
                  <a:ext uri="{0D108BD9-81ED-4DB2-BD59-A6C34878D82A}">
                    <a16:rowId xmlns:a16="http://schemas.microsoft.com/office/drawing/2014/main" val="591116001"/>
                  </a:ext>
                </a:extLst>
              </a:tr>
              <a:tr h="370840">
                <a:tc>
                  <a:txBody>
                    <a:bodyPr/>
                    <a:lstStyle/>
                    <a:p>
                      <a:endParaRPr lang="en-US" sz="900" dirty="0"/>
                    </a:p>
                  </a:txBody>
                  <a:tcPr/>
                </a:tc>
                <a:tc>
                  <a:txBody>
                    <a:bodyPr/>
                    <a:lstStyle/>
                    <a:p>
                      <a:r>
                        <a:rPr lang="en-US" sz="900" dirty="0"/>
                        <a:t>{any other}</a:t>
                      </a:r>
                    </a:p>
                  </a:txBody>
                  <a:tcPr/>
                </a:tc>
                <a:tc>
                  <a:txBody>
                    <a:bodyPr/>
                    <a:lstStyle/>
                    <a:p>
                      <a:r>
                        <a:rPr lang="en-US" sz="900" dirty="0"/>
                        <a:t>{relationship specific properties}</a:t>
                      </a:r>
                    </a:p>
                  </a:txBody>
                  <a:tcPr/>
                </a:tc>
                <a:tc>
                  <a:txBody>
                    <a:bodyPr/>
                    <a:lstStyle/>
                    <a:p>
                      <a:endParaRPr lang="en-US" sz="900" dirty="0"/>
                    </a:p>
                  </a:txBody>
                  <a:tcPr/>
                </a:tc>
                <a:extLst>
                  <a:ext uri="{0D108BD9-81ED-4DB2-BD59-A6C34878D82A}">
                    <a16:rowId xmlns:a16="http://schemas.microsoft.com/office/drawing/2014/main" val="3507021011"/>
                  </a:ext>
                </a:extLst>
              </a:tr>
            </a:tbl>
          </a:graphicData>
        </a:graphic>
      </p:graphicFrame>
    </p:spTree>
    <p:extLst>
      <p:ext uri="{BB962C8B-B14F-4D97-AF65-F5344CB8AC3E}">
        <p14:creationId xmlns:p14="http://schemas.microsoft.com/office/powerpoint/2010/main" val="115291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C5DA4614-3217-AEEC-9C91-0DF2EDF44E62}"/>
              </a:ext>
            </a:extLst>
          </p:cNvPr>
          <p:cNvSpPr>
            <a:spLocks noGrp="1"/>
          </p:cNvSpPr>
          <p:nvPr>
            <p:ph type="title"/>
          </p:nvPr>
        </p:nvSpPr>
        <p:spPr>
          <a:xfrm>
            <a:off x="1000941" y="685801"/>
            <a:ext cx="3494859" cy="5491162"/>
          </a:xfrm>
        </p:spPr>
        <p:txBody>
          <a:bodyPr>
            <a:normAutofit/>
          </a:bodyPr>
          <a:lstStyle/>
          <a:p>
            <a:r>
              <a:rPr lang="en-US" dirty="0"/>
              <a:t>Data Definitions</a:t>
            </a:r>
          </a:p>
        </p:txBody>
      </p:sp>
      <p:graphicFrame>
        <p:nvGraphicFramePr>
          <p:cNvPr id="5" name="Content Placeholder 4">
            <a:extLst>
              <a:ext uri="{FF2B5EF4-FFF2-40B4-BE49-F238E27FC236}">
                <a16:creationId xmlns:a16="http://schemas.microsoft.com/office/drawing/2014/main" id="{617E9E27-D4CC-62CD-9EC5-43688B3F3D76}"/>
              </a:ext>
            </a:extLst>
          </p:cNvPr>
          <p:cNvGraphicFramePr>
            <a:graphicFrameLocks noGrp="1"/>
          </p:cNvGraphicFramePr>
          <p:nvPr>
            <p:ph idx="1"/>
            <p:extLst>
              <p:ext uri="{D42A27DB-BD31-4B8C-83A1-F6EECF244321}">
                <p14:modId xmlns:p14="http://schemas.microsoft.com/office/powerpoint/2010/main" val="2427466498"/>
              </p:ext>
            </p:extLst>
          </p:nvPr>
        </p:nvGraphicFramePr>
        <p:xfrm>
          <a:off x="4702547" y="1015783"/>
          <a:ext cx="6651254" cy="2320916"/>
        </p:xfrm>
        <a:graphic>
          <a:graphicData uri="http://schemas.openxmlformats.org/drawingml/2006/table">
            <a:tbl>
              <a:tblPr firstRow="1" bandRow="1">
                <a:tableStyleId>{5C22544A-7EE6-4342-B048-85BDC9FD1C3A}</a:tableStyleId>
              </a:tblPr>
              <a:tblGrid>
                <a:gridCol w="482297">
                  <a:extLst>
                    <a:ext uri="{9D8B030D-6E8A-4147-A177-3AD203B41FA5}">
                      <a16:colId xmlns:a16="http://schemas.microsoft.com/office/drawing/2014/main" val="2854712380"/>
                    </a:ext>
                  </a:extLst>
                </a:gridCol>
                <a:gridCol w="1168409">
                  <a:extLst>
                    <a:ext uri="{9D8B030D-6E8A-4147-A177-3AD203B41FA5}">
                      <a16:colId xmlns:a16="http://schemas.microsoft.com/office/drawing/2014/main" val="3303135796"/>
                    </a:ext>
                  </a:extLst>
                </a:gridCol>
                <a:gridCol w="2702072">
                  <a:extLst>
                    <a:ext uri="{9D8B030D-6E8A-4147-A177-3AD203B41FA5}">
                      <a16:colId xmlns:a16="http://schemas.microsoft.com/office/drawing/2014/main" val="2931658599"/>
                    </a:ext>
                  </a:extLst>
                </a:gridCol>
                <a:gridCol w="2298476">
                  <a:extLst>
                    <a:ext uri="{9D8B030D-6E8A-4147-A177-3AD203B41FA5}">
                      <a16:colId xmlns:a16="http://schemas.microsoft.com/office/drawing/2014/main" val="3748929117"/>
                    </a:ext>
                  </a:extLst>
                </a:gridCol>
              </a:tblGrid>
              <a:tr h="319648">
                <a:tc>
                  <a:txBody>
                    <a:bodyPr/>
                    <a:lstStyle/>
                    <a:p>
                      <a:r>
                        <a:rPr lang="en-US" sz="1400"/>
                        <a:t>ID</a:t>
                      </a:r>
                    </a:p>
                  </a:txBody>
                  <a:tcPr marL="72647" marR="72647" marT="36324" marB="36324"/>
                </a:tc>
                <a:tc>
                  <a:txBody>
                    <a:bodyPr/>
                    <a:lstStyle/>
                    <a:p>
                      <a:r>
                        <a:rPr lang="en-US" sz="1400"/>
                        <a:t>Item</a:t>
                      </a:r>
                    </a:p>
                  </a:txBody>
                  <a:tcPr marL="72647" marR="72647" marT="36324" marB="36324"/>
                </a:tc>
                <a:tc>
                  <a:txBody>
                    <a:bodyPr/>
                    <a:lstStyle/>
                    <a:p>
                      <a:r>
                        <a:rPr lang="en-US" sz="1400"/>
                        <a:t>Use</a:t>
                      </a:r>
                    </a:p>
                  </a:txBody>
                  <a:tcPr marL="72647" marR="72647" marT="36324" marB="36324"/>
                </a:tc>
                <a:tc>
                  <a:txBody>
                    <a:bodyPr/>
                    <a:lstStyle/>
                    <a:p>
                      <a:r>
                        <a:rPr lang="en-US" sz="1400"/>
                        <a:t>Notes</a:t>
                      </a:r>
                    </a:p>
                  </a:txBody>
                  <a:tcPr marL="72647" marR="72647" marT="36324" marB="36324"/>
                </a:tc>
                <a:extLst>
                  <a:ext uri="{0D108BD9-81ED-4DB2-BD59-A6C34878D82A}">
                    <a16:rowId xmlns:a16="http://schemas.microsoft.com/office/drawing/2014/main" val="2465334850"/>
                  </a:ext>
                </a:extLst>
              </a:tr>
              <a:tr h="537590">
                <a:tc>
                  <a:txBody>
                    <a:bodyPr/>
                    <a:lstStyle/>
                    <a:p>
                      <a:r>
                        <a:rPr lang="en-US" sz="1400" dirty="0"/>
                        <a:t>D1</a:t>
                      </a:r>
                    </a:p>
                  </a:txBody>
                  <a:tcPr marL="72647" marR="72647" marT="36324" marB="36324"/>
                </a:tc>
                <a:tc>
                  <a:txBody>
                    <a:bodyPr/>
                    <a:lstStyle/>
                    <a:p>
                      <a:r>
                        <a:rPr lang="en-US" sz="1400" dirty="0"/>
                        <a:t>Documents</a:t>
                      </a:r>
                    </a:p>
                  </a:txBody>
                  <a:tcPr marL="72647" marR="72647" marT="36324" marB="36324"/>
                </a:tc>
                <a:tc>
                  <a:txBody>
                    <a:bodyPr/>
                    <a:lstStyle/>
                    <a:p>
                      <a:r>
                        <a:rPr lang="en-US" sz="1400"/>
                        <a:t>Word documents stored and ready for use.</a:t>
                      </a:r>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1338793342"/>
                  </a:ext>
                </a:extLst>
              </a:tr>
              <a:tr h="537590">
                <a:tc>
                  <a:txBody>
                    <a:bodyPr/>
                    <a:lstStyle/>
                    <a:p>
                      <a:r>
                        <a:rPr lang="en-US" sz="1400" dirty="0"/>
                        <a:t>D2</a:t>
                      </a:r>
                    </a:p>
                  </a:txBody>
                  <a:tcPr marL="72647" marR="72647" marT="36324" marB="36324"/>
                </a:tc>
                <a:tc>
                  <a:txBody>
                    <a:bodyPr/>
                    <a:lstStyle/>
                    <a:p>
                      <a:r>
                        <a:rPr lang="en-US" sz="1400" dirty="0"/>
                        <a:t>Queries</a:t>
                      </a:r>
                    </a:p>
                  </a:txBody>
                  <a:tcPr marL="72647" marR="72647" marT="36324" marB="36324"/>
                </a:tc>
                <a:tc>
                  <a:txBody>
                    <a:bodyPr/>
                    <a:lstStyle/>
                    <a:p>
                      <a:r>
                        <a:rPr lang="en-US" sz="1400" dirty="0"/>
                        <a:t>These are questions about the documents that have been processed into long term memory.</a:t>
                      </a:r>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1292910328"/>
                  </a:ext>
                </a:extLst>
              </a:tr>
              <a:tr h="537590">
                <a:tc>
                  <a:txBody>
                    <a:bodyPr/>
                    <a:lstStyle/>
                    <a:p>
                      <a:r>
                        <a:rPr lang="en-US" sz="1400" dirty="0"/>
                        <a:t>D3</a:t>
                      </a:r>
                    </a:p>
                  </a:txBody>
                  <a:tcPr marL="72647" marR="72647" marT="36324" marB="36324"/>
                </a:tc>
                <a:tc>
                  <a:txBody>
                    <a:bodyPr/>
                    <a:lstStyle/>
                    <a:p>
                      <a:r>
                        <a:rPr lang="en-US" sz="1400" dirty="0"/>
                        <a:t>Response</a:t>
                      </a:r>
                    </a:p>
                  </a:txBody>
                  <a:tcPr marL="72647" marR="72647" marT="36324" marB="36324"/>
                </a:tc>
                <a:tc>
                  <a:txBody>
                    <a:bodyPr/>
                    <a:lstStyle/>
                    <a:p>
                      <a:endParaRPr lang="en-US" sz="1400" dirty="0"/>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3052155989"/>
                  </a:ext>
                </a:extLst>
              </a:tr>
            </a:tbl>
          </a:graphicData>
        </a:graphic>
      </p:graphicFrame>
    </p:spTree>
    <p:extLst>
      <p:ext uri="{BB962C8B-B14F-4D97-AF65-F5344CB8AC3E}">
        <p14:creationId xmlns:p14="http://schemas.microsoft.com/office/powerpoint/2010/main" val="178238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0236E0-3B8F-DBA2-0DEF-CBD47482D79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D798A8C5-C7B3-D986-422F-99569946B5B0}"/>
              </a:ext>
            </a:extLst>
          </p:cNvPr>
          <p:cNvSpPr>
            <a:spLocks noGrp="1"/>
          </p:cNvSpPr>
          <p:nvPr>
            <p:ph type="title"/>
          </p:nvPr>
        </p:nvSpPr>
        <p:spPr>
          <a:xfrm>
            <a:off x="1000941" y="685801"/>
            <a:ext cx="3494859" cy="5491162"/>
          </a:xfrm>
        </p:spPr>
        <p:txBody>
          <a:bodyPr>
            <a:normAutofit/>
          </a:bodyPr>
          <a:lstStyle/>
          <a:p>
            <a:r>
              <a:rPr lang="en-US" dirty="0"/>
              <a:t>Knowledge Graph Definitions</a:t>
            </a:r>
          </a:p>
        </p:txBody>
      </p:sp>
      <p:graphicFrame>
        <p:nvGraphicFramePr>
          <p:cNvPr id="5" name="Content Placeholder 4">
            <a:extLst>
              <a:ext uri="{FF2B5EF4-FFF2-40B4-BE49-F238E27FC236}">
                <a16:creationId xmlns:a16="http://schemas.microsoft.com/office/drawing/2014/main" id="{064D0BD2-C960-0200-E94B-C57608DC73F8}"/>
              </a:ext>
            </a:extLst>
          </p:cNvPr>
          <p:cNvGraphicFramePr>
            <a:graphicFrameLocks noGrp="1"/>
          </p:cNvGraphicFramePr>
          <p:nvPr>
            <p:ph idx="1"/>
            <p:extLst>
              <p:ext uri="{D42A27DB-BD31-4B8C-83A1-F6EECF244321}">
                <p14:modId xmlns:p14="http://schemas.microsoft.com/office/powerpoint/2010/main" val="2633852472"/>
              </p:ext>
            </p:extLst>
          </p:nvPr>
        </p:nvGraphicFramePr>
        <p:xfrm>
          <a:off x="4894295" y="838199"/>
          <a:ext cx="6992905" cy="2731645"/>
        </p:xfrm>
        <a:graphic>
          <a:graphicData uri="http://schemas.openxmlformats.org/drawingml/2006/table">
            <a:tbl>
              <a:tblPr firstRow="1" bandRow="1">
                <a:tableStyleId>{5C22544A-7EE6-4342-B048-85BDC9FD1C3A}</a:tableStyleId>
              </a:tblPr>
              <a:tblGrid>
                <a:gridCol w="701833">
                  <a:extLst>
                    <a:ext uri="{9D8B030D-6E8A-4147-A177-3AD203B41FA5}">
                      <a16:colId xmlns:a16="http://schemas.microsoft.com/office/drawing/2014/main" val="3314791397"/>
                    </a:ext>
                  </a:extLst>
                </a:gridCol>
                <a:gridCol w="1389888">
                  <a:extLst>
                    <a:ext uri="{9D8B030D-6E8A-4147-A177-3AD203B41FA5}">
                      <a16:colId xmlns:a16="http://schemas.microsoft.com/office/drawing/2014/main" val="3303135796"/>
                    </a:ext>
                  </a:extLst>
                </a:gridCol>
                <a:gridCol w="2075688">
                  <a:extLst>
                    <a:ext uri="{9D8B030D-6E8A-4147-A177-3AD203B41FA5}">
                      <a16:colId xmlns:a16="http://schemas.microsoft.com/office/drawing/2014/main" val="2931658599"/>
                    </a:ext>
                  </a:extLst>
                </a:gridCol>
                <a:gridCol w="2825496">
                  <a:extLst>
                    <a:ext uri="{9D8B030D-6E8A-4147-A177-3AD203B41FA5}">
                      <a16:colId xmlns:a16="http://schemas.microsoft.com/office/drawing/2014/main" val="3748929117"/>
                    </a:ext>
                  </a:extLst>
                </a:gridCol>
              </a:tblGrid>
              <a:tr h="309078">
                <a:tc>
                  <a:txBody>
                    <a:bodyPr/>
                    <a:lstStyle/>
                    <a:p>
                      <a:r>
                        <a:rPr lang="en-US" sz="1900"/>
                        <a:t>ID</a:t>
                      </a:r>
                    </a:p>
                  </a:txBody>
                  <a:tcPr marL="98061" marR="98061" marT="49031" marB="49031"/>
                </a:tc>
                <a:tc>
                  <a:txBody>
                    <a:bodyPr/>
                    <a:lstStyle/>
                    <a:p>
                      <a:r>
                        <a:rPr lang="en-US" sz="1900"/>
                        <a:t>Item</a:t>
                      </a:r>
                    </a:p>
                  </a:txBody>
                  <a:tcPr marL="98061" marR="98061" marT="49031" marB="49031"/>
                </a:tc>
                <a:tc>
                  <a:txBody>
                    <a:bodyPr/>
                    <a:lstStyle/>
                    <a:p>
                      <a:r>
                        <a:rPr lang="en-US" sz="1900"/>
                        <a:t>Use</a:t>
                      </a:r>
                    </a:p>
                  </a:txBody>
                  <a:tcPr marL="98061" marR="98061" marT="49031" marB="49031"/>
                </a:tc>
                <a:tc>
                  <a:txBody>
                    <a:bodyPr/>
                    <a:lstStyle/>
                    <a:p>
                      <a:r>
                        <a:rPr lang="en-US" sz="1900"/>
                        <a:t>Notes</a:t>
                      </a:r>
                    </a:p>
                  </a:txBody>
                  <a:tcPr marL="98061" marR="98061" marT="49031" marB="49031"/>
                </a:tc>
                <a:extLst>
                  <a:ext uri="{0D108BD9-81ED-4DB2-BD59-A6C34878D82A}">
                    <a16:rowId xmlns:a16="http://schemas.microsoft.com/office/drawing/2014/main" val="2465334850"/>
                  </a:ext>
                </a:extLst>
              </a:tr>
              <a:tr h="928826">
                <a:tc>
                  <a:txBody>
                    <a:bodyPr/>
                    <a:lstStyle/>
                    <a:p>
                      <a:r>
                        <a:rPr lang="en-US" sz="1400" dirty="0"/>
                        <a:t>KG1</a:t>
                      </a:r>
                    </a:p>
                  </a:txBody>
                  <a:tcPr marL="98061" marR="98061" marT="49031" marB="49031"/>
                </a:tc>
                <a:tc>
                  <a:txBody>
                    <a:bodyPr/>
                    <a:lstStyle/>
                    <a:p>
                      <a:r>
                        <a:rPr lang="en-US" sz="1400" dirty="0"/>
                        <a:t>Short-Term Memory</a:t>
                      </a:r>
                    </a:p>
                  </a:txBody>
                  <a:tcPr marL="98061" marR="98061" marT="49031" marB="49031"/>
                </a:tc>
                <a:tc>
                  <a:txBody>
                    <a:bodyPr/>
                    <a:lstStyle/>
                    <a:p>
                      <a:r>
                        <a:rPr lang="en-US" sz="1400" dirty="0"/>
                        <a:t>Consolidation of knowledge graphs from all input processing.</a:t>
                      </a:r>
                    </a:p>
                  </a:txBody>
                  <a:tcPr marL="98061" marR="98061" marT="49031" marB="49031"/>
                </a:tc>
                <a:tc>
                  <a:txBody>
                    <a:bodyPr/>
                    <a:lstStyle/>
                    <a:p>
                      <a:r>
                        <a:rPr lang="en-US" sz="1400" dirty="0"/>
                        <a:t>I am not sure if it is one graph, one graph per input, or one graph per type. I am not sure how to store it. How do I relate back to the document?</a:t>
                      </a:r>
                    </a:p>
                  </a:txBody>
                  <a:tcPr marL="98061" marR="98061" marT="49031" marB="49031"/>
                </a:tc>
                <a:extLst>
                  <a:ext uri="{0D108BD9-81ED-4DB2-BD59-A6C34878D82A}">
                    <a16:rowId xmlns:a16="http://schemas.microsoft.com/office/drawing/2014/main" val="2151593779"/>
                  </a:ext>
                </a:extLst>
              </a:tr>
              <a:tr h="1179161">
                <a:tc>
                  <a:txBody>
                    <a:bodyPr/>
                    <a:lstStyle/>
                    <a:p>
                      <a:r>
                        <a:rPr lang="en-US" sz="1400" dirty="0"/>
                        <a:t>KG2</a:t>
                      </a:r>
                    </a:p>
                  </a:txBody>
                  <a:tcPr marL="98061" marR="98061" marT="49031" marB="49031"/>
                </a:tc>
                <a:tc>
                  <a:txBody>
                    <a:bodyPr/>
                    <a:lstStyle/>
                    <a:p>
                      <a:r>
                        <a:rPr lang="en-US" sz="1400" dirty="0"/>
                        <a:t>Long-Term Memory</a:t>
                      </a:r>
                    </a:p>
                  </a:txBody>
                  <a:tcPr marL="98061" marR="98061" marT="49031" marB="49031"/>
                </a:tc>
                <a:tc>
                  <a:txBody>
                    <a:bodyPr/>
                    <a:lstStyle/>
                    <a:p>
                      <a:r>
                        <a:rPr lang="en-US" sz="1400" dirty="0"/>
                        <a:t>Consolidation of knowledge graphs from all processing.</a:t>
                      </a:r>
                    </a:p>
                  </a:txBody>
                  <a:tcPr marL="98061" marR="98061" marT="49031" marB="49031"/>
                </a:tc>
                <a:tc>
                  <a:txBody>
                    <a:bodyPr/>
                    <a:lstStyle/>
                    <a:p>
                      <a:r>
                        <a:rPr lang="en-US" sz="1400" dirty="0"/>
                        <a:t>I am not sure if it is one graph, one graph per input, or one graph per type. I am not sure how to store it.</a:t>
                      </a:r>
                    </a:p>
                  </a:txBody>
                  <a:tcPr marL="98061" marR="98061" marT="49031" marB="49031"/>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353592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18EDE9-AAAA-FCE3-F873-B0B2CF966BE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C30BE1-0C4C-D7E6-512E-A9F6C6035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0CC5A3-B2E3-B7DE-61C9-CFFF995AC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A4F5CEEA-D155-149C-1A29-1F8F4D3B2279}"/>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0FE59677-CED6-095C-622B-83660E49E22E}"/>
              </a:ext>
            </a:extLst>
          </p:cNvPr>
          <p:cNvGraphicFramePr>
            <a:graphicFrameLocks noGrp="1"/>
          </p:cNvGraphicFramePr>
          <p:nvPr>
            <p:ph idx="1"/>
            <p:extLst>
              <p:ext uri="{D42A27DB-BD31-4B8C-83A1-F6EECF244321}">
                <p14:modId xmlns:p14="http://schemas.microsoft.com/office/powerpoint/2010/main" val="3043085932"/>
              </p:ext>
            </p:extLst>
          </p:nvPr>
        </p:nvGraphicFramePr>
        <p:xfrm>
          <a:off x="4894295" y="838199"/>
          <a:ext cx="6992905" cy="4335443"/>
        </p:xfrm>
        <a:graphic>
          <a:graphicData uri="http://schemas.openxmlformats.org/drawingml/2006/table">
            <a:tbl>
              <a:tblPr firstRow="1" bandRow="1">
                <a:tableStyleId>{5C22544A-7EE6-4342-B048-85BDC9FD1C3A}</a:tableStyleId>
              </a:tblPr>
              <a:tblGrid>
                <a:gridCol w="701833">
                  <a:extLst>
                    <a:ext uri="{9D8B030D-6E8A-4147-A177-3AD203B41FA5}">
                      <a16:colId xmlns:a16="http://schemas.microsoft.com/office/drawing/2014/main" val="3314791397"/>
                    </a:ext>
                  </a:extLst>
                </a:gridCol>
                <a:gridCol w="1389888">
                  <a:extLst>
                    <a:ext uri="{9D8B030D-6E8A-4147-A177-3AD203B41FA5}">
                      <a16:colId xmlns:a16="http://schemas.microsoft.com/office/drawing/2014/main" val="3303135796"/>
                    </a:ext>
                  </a:extLst>
                </a:gridCol>
                <a:gridCol w="2075688">
                  <a:extLst>
                    <a:ext uri="{9D8B030D-6E8A-4147-A177-3AD203B41FA5}">
                      <a16:colId xmlns:a16="http://schemas.microsoft.com/office/drawing/2014/main" val="2931658599"/>
                    </a:ext>
                  </a:extLst>
                </a:gridCol>
                <a:gridCol w="2825496">
                  <a:extLst>
                    <a:ext uri="{9D8B030D-6E8A-4147-A177-3AD203B41FA5}">
                      <a16:colId xmlns:a16="http://schemas.microsoft.com/office/drawing/2014/main" val="3748929117"/>
                    </a:ext>
                  </a:extLst>
                </a:gridCol>
              </a:tblGrid>
              <a:tr h="322650">
                <a:tc>
                  <a:txBody>
                    <a:bodyPr/>
                    <a:lstStyle/>
                    <a:p>
                      <a:r>
                        <a:rPr lang="en-US" sz="1900"/>
                        <a:t>ID</a:t>
                      </a:r>
                    </a:p>
                  </a:txBody>
                  <a:tcPr marL="98061" marR="98061" marT="49031" marB="49031"/>
                </a:tc>
                <a:tc>
                  <a:txBody>
                    <a:bodyPr/>
                    <a:lstStyle/>
                    <a:p>
                      <a:r>
                        <a:rPr lang="en-US" sz="1900"/>
                        <a:t>Item</a:t>
                      </a:r>
                    </a:p>
                  </a:txBody>
                  <a:tcPr marL="98061" marR="98061" marT="49031" marB="49031"/>
                </a:tc>
                <a:tc>
                  <a:txBody>
                    <a:bodyPr/>
                    <a:lstStyle/>
                    <a:p>
                      <a:r>
                        <a:rPr lang="en-US" sz="1900"/>
                        <a:t>Use</a:t>
                      </a:r>
                    </a:p>
                  </a:txBody>
                  <a:tcPr marL="98061" marR="98061" marT="49031" marB="49031"/>
                </a:tc>
                <a:tc>
                  <a:txBody>
                    <a:bodyPr/>
                    <a:lstStyle/>
                    <a:p>
                      <a:r>
                        <a:rPr lang="en-US" sz="1900"/>
                        <a:t>Notes</a:t>
                      </a:r>
                    </a:p>
                  </a:txBody>
                  <a:tcPr marL="98061" marR="98061" marT="49031" marB="49031"/>
                </a:tc>
                <a:extLst>
                  <a:ext uri="{0D108BD9-81ED-4DB2-BD59-A6C34878D82A}">
                    <a16:rowId xmlns:a16="http://schemas.microsoft.com/office/drawing/2014/main" val="2465334850"/>
                  </a:ext>
                </a:extLst>
              </a:tr>
              <a:tr h="1527268">
                <a:tc>
                  <a:txBody>
                    <a:bodyPr/>
                    <a:lstStyle/>
                    <a:p>
                      <a:r>
                        <a:rPr lang="en-US" sz="1400" dirty="0"/>
                        <a:t>P1</a:t>
                      </a:r>
                    </a:p>
                  </a:txBody>
                  <a:tcPr marL="72647" marR="72647" marT="36324" marB="36324"/>
                </a:tc>
                <a:tc>
                  <a:txBody>
                    <a:bodyPr/>
                    <a:lstStyle/>
                    <a:p>
                      <a:r>
                        <a:rPr lang="en-US" sz="1400" dirty="0"/>
                        <a:t>Document Processing</a:t>
                      </a:r>
                    </a:p>
                  </a:txBody>
                  <a:tcPr marL="72647" marR="72647" marT="36324" marB="36324"/>
                </a:tc>
                <a:tc>
                  <a:txBody>
                    <a:bodyPr/>
                    <a:lstStyle/>
                    <a:p>
                      <a:r>
                        <a:rPr lang="en-US" sz="1400" dirty="0"/>
                        <a:t>Process a document into chunks that can be processed by the Input Processing.</a:t>
                      </a:r>
                    </a:p>
                  </a:txBody>
                  <a:tcPr marL="72647" marR="72647" marT="36324" marB="36324"/>
                </a:tc>
                <a:tc>
                  <a:txBody>
                    <a:bodyPr/>
                    <a:lstStyle/>
                    <a:p>
                      <a:r>
                        <a:rPr lang="en-US" sz="1400" dirty="0"/>
                        <a:t>Each run add one or more knowledge graphs into the short-term memory. A first cut of the type is assigned. It needs to store the source with the knowledge graph.</a:t>
                      </a:r>
                    </a:p>
                  </a:txBody>
                  <a:tcPr marL="72647" marR="72647" marT="36324" marB="36324"/>
                </a:tc>
                <a:extLst>
                  <a:ext uri="{0D108BD9-81ED-4DB2-BD59-A6C34878D82A}">
                    <a16:rowId xmlns:a16="http://schemas.microsoft.com/office/drawing/2014/main" val="2151593779"/>
                  </a:ext>
                </a:extLst>
              </a:tr>
              <a:tr h="630191">
                <a:tc>
                  <a:txBody>
                    <a:bodyPr/>
                    <a:lstStyle/>
                    <a:p>
                      <a:r>
                        <a:rPr lang="en-US" sz="1400" dirty="0"/>
                        <a:t>P2</a:t>
                      </a:r>
                    </a:p>
                  </a:txBody>
                  <a:tcPr marL="73994" marR="73994" marT="36997" marB="36997"/>
                </a:tc>
                <a:tc>
                  <a:txBody>
                    <a:bodyPr/>
                    <a:lstStyle/>
                    <a:p>
                      <a:r>
                        <a:rPr lang="en-US" sz="1400" dirty="0"/>
                        <a:t>Query Processing</a:t>
                      </a:r>
                    </a:p>
                  </a:txBody>
                  <a:tcPr marL="73994" marR="73994" marT="36997" marB="36997"/>
                </a:tc>
                <a:tc>
                  <a:txBody>
                    <a:bodyPr/>
                    <a:lstStyle/>
                    <a:p>
                      <a:r>
                        <a:rPr lang="en-US" sz="1400" dirty="0"/>
                        <a:t>Prepare the query for Input Processing.</a:t>
                      </a:r>
                    </a:p>
                  </a:txBody>
                  <a:tcPr marL="73994" marR="73994" marT="36997" marB="36997"/>
                </a:tc>
                <a:tc>
                  <a:txBody>
                    <a:bodyPr/>
                    <a:lstStyle/>
                    <a:p>
                      <a:endParaRPr lang="en-US" sz="1400" dirty="0"/>
                    </a:p>
                  </a:txBody>
                  <a:tcPr marL="73994" marR="73994" marT="36997" marB="36997"/>
                </a:tc>
                <a:extLst>
                  <a:ext uri="{0D108BD9-81ED-4DB2-BD59-A6C34878D82A}">
                    <a16:rowId xmlns:a16="http://schemas.microsoft.com/office/drawing/2014/main" val="1324869696"/>
                  </a:ext>
                </a:extLst>
              </a:tr>
              <a:tr h="1527268">
                <a:tc>
                  <a:txBody>
                    <a:bodyPr/>
                    <a:lstStyle/>
                    <a:p>
                      <a:r>
                        <a:rPr lang="en-US" sz="1400" dirty="0"/>
                        <a:t>P3</a:t>
                      </a:r>
                    </a:p>
                  </a:txBody>
                  <a:tcPr marL="83482" marR="83482" marT="41741" marB="41741"/>
                </a:tc>
                <a:tc>
                  <a:txBody>
                    <a:bodyPr/>
                    <a:lstStyle/>
                    <a:p>
                      <a:r>
                        <a:rPr lang="en-US" sz="1400" dirty="0"/>
                        <a:t>Input Processing</a:t>
                      </a:r>
                    </a:p>
                  </a:txBody>
                  <a:tcPr marL="83482" marR="83482" marT="41741" marB="41741"/>
                </a:tc>
                <a:tc>
                  <a:txBody>
                    <a:bodyPr/>
                    <a:lstStyle/>
                    <a:p>
                      <a:r>
                        <a:rPr lang="en-US" sz="1400" dirty="0"/>
                        <a:t>Using a prompt like: Process this input into a knowledge graph and assign attributes to each entity. There should be a type hierarchy. A first cut of the type should be assigned.</a:t>
                      </a:r>
                    </a:p>
                  </a:txBody>
                  <a:tcPr marL="83482" marR="83482" marT="41741" marB="41741"/>
                </a:tc>
                <a:tc>
                  <a:txBody>
                    <a:bodyPr/>
                    <a:lstStyle/>
                    <a:p>
                      <a:r>
                        <a:rPr lang="en-US" sz="1400" dirty="0"/>
                        <a:t>A future direction would be to have an LLM that specifically knows how to do this task.</a:t>
                      </a:r>
                    </a:p>
                  </a:txBody>
                  <a:tcPr marL="83482" marR="83482" marT="41741" marB="41741"/>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3391478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2062BF-7214-1EB6-932E-3B314691713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A181F1DF-CB2C-9588-DD72-F8EE97663954}"/>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C5C8D3D5-F510-9003-A7C5-C49B508D16AD}"/>
              </a:ext>
            </a:extLst>
          </p:cNvPr>
          <p:cNvGraphicFramePr>
            <a:graphicFrameLocks noGrp="1"/>
          </p:cNvGraphicFramePr>
          <p:nvPr>
            <p:ph idx="1"/>
            <p:extLst>
              <p:ext uri="{D42A27DB-BD31-4B8C-83A1-F6EECF244321}">
                <p14:modId xmlns:p14="http://schemas.microsoft.com/office/powerpoint/2010/main" val="2057934297"/>
              </p:ext>
            </p:extLst>
          </p:nvPr>
        </p:nvGraphicFramePr>
        <p:xfrm>
          <a:off x="4702547" y="1302555"/>
          <a:ext cx="6651256" cy="4607390"/>
        </p:xfrm>
        <a:graphic>
          <a:graphicData uri="http://schemas.openxmlformats.org/drawingml/2006/table">
            <a:tbl>
              <a:tblPr firstRow="1" bandRow="1">
                <a:tableStyleId>{5C22544A-7EE6-4342-B048-85BDC9FD1C3A}</a:tableStyleId>
              </a:tblPr>
              <a:tblGrid>
                <a:gridCol w="480963">
                  <a:extLst>
                    <a:ext uri="{9D8B030D-6E8A-4147-A177-3AD203B41FA5}">
                      <a16:colId xmlns:a16="http://schemas.microsoft.com/office/drawing/2014/main" val="2700288143"/>
                    </a:ext>
                  </a:extLst>
                </a:gridCol>
                <a:gridCol w="1169519">
                  <a:extLst>
                    <a:ext uri="{9D8B030D-6E8A-4147-A177-3AD203B41FA5}">
                      <a16:colId xmlns:a16="http://schemas.microsoft.com/office/drawing/2014/main" val="3303135796"/>
                    </a:ext>
                  </a:extLst>
                </a:gridCol>
                <a:gridCol w="3286575">
                  <a:extLst>
                    <a:ext uri="{9D8B030D-6E8A-4147-A177-3AD203B41FA5}">
                      <a16:colId xmlns:a16="http://schemas.microsoft.com/office/drawing/2014/main" val="2931658599"/>
                    </a:ext>
                  </a:extLst>
                </a:gridCol>
                <a:gridCol w="1714199">
                  <a:extLst>
                    <a:ext uri="{9D8B030D-6E8A-4147-A177-3AD203B41FA5}">
                      <a16:colId xmlns:a16="http://schemas.microsoft.com/office/drawing/2014/main" val="3748929117"/>
                    </a:ext>
                  </a:extLst>
                </a:gridCol>
              </a:tblGrid>
              <a:tr h="325575">
                <a:tc>
                  <a:txBody>
                    <a:bodyPr/>
                    <a:lstStyle/>
                    <a:p>
                      <a:r>
                        <a:rPr lang="en-US" sz="1500"/>
                        <a:t>ID</a:t>
                      </a:r>
                    </a:p>
                  </a:txBody>
                  <a:tcPr marL="73994" marR="73994" marT="36997" marB="36997"/>
                </a:tc>
                <a:tc>
                  <a:txBody>
                    <a:bodyPr/>
                    <a:lstStyle/>
                    <a:p>
                      <a:r>
                        <a:rPr lang="en-US" sz="1500"/>
                        <a:t>Item</a:t>
                      </a:r>
                    </a:p>
                  </a:txBody>
                  <a:tcPr marL="73994" marR="73994" marT="36997" marB="36997"/>
                </a:tc>
                <a:tc>
                  <a:txBody>
                    <a:bodyPr/>
                    <a:lstStyle/>
                    <a:p>
                      <a:r>
                        <a:rPr lang="en-US" sz="1500"/>
                        <a:t>Use</a:t>
                      </a:r>
                    </a:p>
                  </a:txBody>
                  <a:tcPr marL="73994" marR="73994" marT="36997" marB="36997"/>
                </a:tc>
                <a:tc>
                  <a:txBody>
                    <a:bodyPr/>
                    <a:lstStyle/>
                    <a:p>
                      <a:r>
                        <a:rPr lang="en-US" sz="1500"/>
                        <a:t>Notes</a:t>
                      </a:r>
                    </a:p>
                  </a:txBody>
                  <a:tcPr marL="73994" marR="73994" marT="36997" marB="36997"/>
                </a:tc>
                <a:extLst>
                  <a:ext uri="{0D108BD9-81ED-4DB2-BD59-A6C34878D82A}">
                    <a16:rowId xmlns:a16="http://schemas.microsoft.com/office/drawing/2014/main" val="2465334850"/>
                  </a:ext>
                </a:extLst>
              </a:tr>
              <a:tr h="1435487">
                <a:tc>
                  <a:txBody>
                    <a:bodyPr/>
                    <a:lstStyle/>
                    <a:p>
                      <a:r>
                        <a:rPr lang="en-US" sz="1400" dirty="0"/>
                        <a:t>P4</a:t>
                      </a:r>
                    </a:p>
                  </a:txBody>
                  <a:tcPr marL="72647" marR="72647" marT="36324" marB="36324"/>
                </a:tc>
                <a:tc>
                  <a:txBody>
                    <a:bodyPr/>
                    <a:lstStyle/>
                    <a:p>
                      <a:r>
                        <a:rPr lang="en-US" sz="1400" dirty="0"/>
                        <a:t>Long Term Memory Formation</a:t>
                      </a:r>
                    </a:p>
                  </a:txBody>
                  <a:tcPr marL="72647" marR="72647" marT="36324" marB="36324"/>
                </a:tc>
                <a:tc>
                  <a:txBody>
                    <a:bodyPr/>
                    <a:lstStyle/>
                    <a:p>
                      <a:r>
                        <a:rPr lang="en-US" sz="1400" dirty="0"/>
                        <a:t>A prompt like: Review the knowledge graph in the short-term memory and integrate it into the long-term memory resolving any duplicates and consolidating into a consistent type hierarchy.</a:t>
                      </a:r>
                    </a:p>
                  </a:txBody>
                  <a:tcPr marL="72647" marR="72647" marT="36324" marB="36324"/>
                </a:tc>
                <a:tc>
                  <a:txBody>
                    <a:bodyPr/>
                    <a:lstStyle/>
                    <a:p>
                      <a:r>
                        <a:rPr lang="en-US" sz="1400" dirty="0"/>
                        <a:t>The knowledge graphs in the short-term memory are consolidated into the long-term memory. They are then removed from short term memory. This is run periodically. Could be when input is quiet for a period or every hour.</a:t>
                      </a:r>
                    </a:p>
                  </a:txBody>
                  <a:tcPr marL="72647" marR="72647" marT="36324" marB="36324"/>
                </a:tc>
                <a:extLst>
                  <a:ext uri="{0D108BD9-81ED-4DB2-BD59-A6C34878D82A}">
                    <a16:rowId xmlns:a16="http://schemas.microsoft.com/office/drawing/2014/main" val="2392787521"/>
                  </a:ext>
                </a:extLst>
              </a:tr>
              <a:tr h="1435487">
                <a:tc>
                  <a:txBody>
                    <a:bodyPr/>
                    <a:lstStyle/>
                    <a:p>
                      <a:r>
                        <a:rPr lang="en-US" sz="1400" dirty="0"/>
                        <a:t>P5</a:t>
                      </a:r>
                    </a:p>
                  </a:txBody>
                  <a:tcPr marL="73994" marR="73994" marT="36997" marB="36997"/>
                </a:tc>
                <a:tc>
                  <a:txBody>
                    <a:bodyPr/>
                    <a:lstStyle/>
                    <a:p>
                      <a:r>
                        <a:rPr lang="en-US" sz="1400" dirty="0"/>
                        <a:t>Long Term Memory Processing</a:t>
                      </a:r>
                    </a:p>
                  </a:txBody>
                  <a:tcPr marL="73994" marR="73994" marT="36997" marB="36997"/>
                </a:tc>
                <a:tc>
                  <a:txBody>
                    <a:bodyPr/>
                    <a:lstStyle/>
                    <a:p>
                      <a:r>
                        <a:rPr lang="en-US" sz="1400" dirty="0"/>
                        <a:t>A prompt like: Review all nodes of the knowledge graphs and look for ways to improve them by creating new relationships, adding attributes, making similar things similar. Replace with the better version.</a:t>
                      </a:r>
                    </a:p>
                  </a:txBody>
                  <a:tcPr marL="73994" marR="73994" marT="36997" marB="36997"/>
                </a:tc>
                <a:tc>
                  <a:txBody>
                    <a:bodyPr/>
                    <a:lstStyle/>
                    <a:p>
                      <a:r>
                        <a:rPr lang="en-US" sz="1400" dirty="0"/>
                        <a:t>Runs once a day to keep the long-term memory well organized.</a:t>
                      </a:r>
                    </a:p>
                  </a:txBody>
                  <a:tcPr marL="73994" marR="73994" marT="36997" marB="36997"/>
                </a:tc>
                <a:extLst>
                  <a:ext uri="{0D108BD9-81ED-4DB2-BD59-A6C34878D82A}">
                    <a16:rowId xmlns:a16="http://schemas.microsoft.com/office/drawing/2014/main" val="2151593779"/>
                  </a:ext>
                </a:extLst>
              </a:tr>
            </a:tbl>
          </a:graphicData>
        </a:graphic>
      </p:graphicFrame>
    </p:spTree>
    <p:extLst>
      <p:ext uri="{BB962C8B-B14F-4D97-AF65-F5344CB8AC3E}">
        <p14:creationId xmlns:p14="http://schemas.microsoft.com/office/powerpoint/2010/main" val="3561826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46A89-3C90-AEDB-FECD-22E0DCEF911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E2DBD8-1517-FB34-DBDB-B9DCE0173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EECC18E-633B-2018-7570-0613114CA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380E2A14-42F3-D27D-E447-8296AF39724B}"/>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631343DA-4837-3360-3852-342E47AAA1D1}"/>
              </a:ext>
            </a:extLst>
          </p:cNvPr>
          <p:cNvGraphicFramePr>
            <a:graphicFrameLocks noGrp="1"/>
          </p:cNvGraphicFramePr>
          <p:nvPr>
            <p:ph idx="1"/>
            <p:extLst>
              <p:ext uri="{D42A27DB-BD31-4B8C-83A1-F6EECF244321}">
                <p14:modId xmlns:p14="http://schemas.microsoft.com/office/powerpoint/2010/main" val="332419630"/>
              </p:ext>
            </p:extLst>
          </p:nvPr>
        </p:nvGraphicFramePr>
        <p:xfrm>
          <a:off x="4702547" y="1302555"/>
          <a:ext cx="6651256" cy="1761062"/>
        </p:xfrm>
        <a:graphic>
          <a:graphicData uri="http://schemas.openxmlformats.org/drawingml/2006/table">
            <a:tbl>
              <a:tblPr firstRow="1" bandRow="1">
                <a:tableStyleId>{5C22544A-7EE6-4342-B048-85BDC9FD1C3A}</a:tableStyleId>
              </a:tblPr>
              <a:tblGrid>
                <a:gridCol w="480963">
                  <a:extLst>
                    <a:ext uri="{9D8B030D-6E8A-4147-A177-3AD203B41FA5}">
                      <a16:colId xmlns:a16="http://schemas.microsoft.com/office/drawing/2014/main" val="2700288143"/>
                    </a:ext>
                  </a:extLst>
                </a:gridCol>
                <a:gridCol w="1169519">
                  <a:extLst>
                    <a:ext uri="{9D8B030D-6E8A-4147-A177-3AD203B41FA5}">
                      <a16:colId xmlns:a16="http://schemas.microsoft.com/office/drawing/2014/main" val="3303135796"/>
                    </a:ext>
                  </a:extLst>
                </a:gridCol>
                <a:gridCol w="3286575">
                  <a:extLst>
                    <a:ext uri="{9D8B030D-6E8A-4147-A177-3AD203B41FA5}">
                      <a16:colId xmlns:a16="http://schemas.microsoft.com/office/drawing/2014/main" val="2931658599"/>
                    </a:ext>
                  </a:extLst>
                </a:gridCol>
                <a:gridCol w="1714199">
                  <a:extLst>
                    <a:ext uri="{9D8B030D-6E8A-4147-A177-3AD203B41FA5}">
                      <a16:colId xmlns:a16="http://schemas.microsoft.com/office/drawing/2014/main" val="3748929117"/>
                    </a:ext>
                  </a:extLst>
                </a:gridCol>
              </a:tblGrid>
              <a:tr h="325575">
                <a:tc>
                  <a:txBody>
                    <a:bodyPr/>
                    <a:lstStyle/>
                    <a:p>
                      <a:r>
                        <a:rPr lang="en-US" sz="1500"/>
                        <a:t>ID</a:t>
                      </a:r>
                    </a:p>
                  </a:txBody>
                  <a:tcPr marL="73994" marR="73994" marT="36997" marB="36997"/>
                </a:tc>
                <a:tc>
                  <a:txBody>
                    <a:bodyPr/>
                    <a:lstStyle/>
                    <a:p>
                      <a:r>
                        <a:rPr lang="en-US" sz="1500"/>
                        <a:t>Item</a:t>
                      </a:r>
                    </a:p>
                  </a:txBody>
                  <a:tcPr marL="73994" marR="73994" marT="36997" marB="36997"/>
                </a:tc>
                <a:tc>
                  <a:txBody>
                    <a:bodyPr/>
                    <a:lstStyle/>
                    <a:p>
                      <a:r>
                        <a:rPr lang="en-US" sz="1500"/>
                        <a:t>Use</a:t>
                      </a:r>
                    </a:p>
                  </a:txBody>
                  <a:tcPr marL="73994" marR="73994" marT="36997" marB="36997"/>
                </a:tc>
                <a:tc>
                  <a:txBody>
                    <a:bodyPr/>
                    <a:lstStyle/>
                    <a:p>
                      <a:r>
                        <a:rPr lang="en-US" sz="1500"/>
                        <a:t>Notes</a:t>
                      </a:r>
                    </a:p>
                  </a:txBody>
                  <a:tcPr marL="73994" marR="73994" marT="36997" marB="36997"/>
                </a:tc>
                <a:extLst>
                  <a:ext uri="{0D108BD9-81ED-4DB2-BD59-A6C34878D82A}">
                    <a16:rowId xmlns:a16="http://schemas.microsoft.com/office/drawing/2014/main" val="2465334850"/>
                  </a:ext>
                </a:extLst>
              </a:tr>
              <a:tr h="1435487">
                <a:tc>
                  <a:txBody>
                    <a:bodyPr/>
                    <a:lstStyle/>
                    <a:p>
                      <a:r>
                        <a:rPr lang="en-US" sz="1400" dirty="0"/>
                        <a:t>P6</a:t>
                      </a:r>
                    </a:p>
                  </a:txBody>
                  <a:tcPr marL="73994" marR="73994" marT="36997" marB="36997"/>
                </a:tc>
                <a:tc>
                  <a:txBody>
                    <a:bodyPr/>
                    <a:lstStyle/>
                    <a:p>
                      <a:r>
                        <a:rPr lang="en-US" sz="1400" dirty="0"/>
                        <a:t>Response Processing Agent</a:t>
                      </a:r>
                    </a:p>
                  </a:txBody>
                  <a:tcPr marL="73994" marR="73994" marT="36997" marB="36997"/>
                </a:tc>
                <a:tc>
                  <a:txBody>
                    <a:bodyPr/>
                    <a:lstStyle/>
                    <a:p>
                      <a:r>
                        <a:rPr lang="en-US" sz="1400" dirty="0"/>
                        <a:t>An agent that reviews the short-term memory looking for things that it can respond to. Uses a prompt like: Review the short-term memory and look for items that you can respond to. Use the long-term memory if needed.</a:t>
                      </a:r>
                    </a:p>
                  </a:txBody>
                  <a:tcPr marL="73994" marR="73994" marT="36997" marB="36997"/>
                </a:tc>
                <a:tc>
                  <a:txBody>
                    <a:bodyPr/>
                    <a:lstStyle/>
                    <a:p>
                      <a:endParaRPr lang="en-US" sz="1400" dirty="0"/>
                    </a:p>
                  </a:txBody>
                  <a:tcPr marL="73994" marR="73994" marT="36997" marB="36997"/>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1899181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BB6E00-2EE9-1050-CD16-B40EEF7811C7}"/>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CEDE53C-E5EE-B1BC-448B-C221CDA47C6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LLM Approach</a:t>
            </a:r>
          </a:p>
        </p:txBody>
      </p:sp>
      <p:sp>
        <p:nvSpPr>
          <p:cNvPr id="11" name="Flowchart: Document 10">
            <a:extLst>
              <a:ext uri="{FF2B5EF4-FFF2-40B4-BE49-F238E27FC236}">
                <a16:creationId xmlns:a16="http://schemas.microsoft.com/office/drawing/2014/main" id="{E48E9154-1355-E252-F073-C64E9F4B37D2}"/>
              </a:ext>
            </a:extLst>
          </p:cNvPr>
          <p:cNvSpPr/>
          <p:nvPr/>
        </p:nvSpPr>
        <p:spPr>
          <a:xfrm>
            <a:off x="589788" y="2799412"/>
            <a:ext cx="1399032" cy="90525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14" name="Rectangle 13">
            <a:extLst>
              <a:ext uri="{FF2B5EF4-FFF2-40B4-BE49-F238E27FC236}">
                <a16:creationId xmlns:a16="http://schemas.microsoft.com/office/drawing/2014/main" id="{D62A5292-6315-DD8D-9F9A-7A276FF1B3AB}"/>
              </a:ext>
            </a:extLst>
          </p:cNvPr>
          <p:cNvSpPr/>
          <p:nvPr/>
        </p:nvSpPr>
        <p:spPr>
          <a:xfrm>
            <a:off x="3363469" y="2799412"/>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7" name="Rectangle 16">
            <a:extLst>
              <a:ext uri="{FF2B5EF4-FFF2-40B4-BE49-F238E27FC236}">
                <a16:creationId xmlns:a16="http://schemas.microsoft.com/office/drawing/2014/main" id="{552B80FF-B18C-AB78-0A91-468CCDC6DEC9}"/>
              </a:ext>
            </a:extLst>
          </p:cNvPr>
          <p:cNvSpPr/>
          <p:nvPr/>
        </p:nvSpPr>
        <p:spPr>
          <a:xfrm>
            <a:off x="2459736" y="2159332"/>
            <a:ext cx="432817" cy="218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dirty="0"/>
              <a:t>Window</a:t>
            </a:r>
          </a:p>
        </p:txBody>
      </p:sp>
      <p:sp>
        <p:nvSpPr>
          <p:cNvPr id="18" name="Flowchart: Document 17">
            <a:extLst>
              <a:ext uri="{FF2B5EF4-FFF2-40B4-BE49-F238E27FC236}">
                <a16:creationId xmlns:a16="http://schemas.microsoft.com/office/drawing/2014/main" id="{E806A8A0-B7F6-A248-9BAF-4252A2934F2A}"/>
              </a:ext>
            </a:extLst>
          </p:cNvPr>
          <p:cNvSpPr/>
          <p:nvPr/>
        </p:nvSpPr>
        <p:spPr>
          <a:xfrm>
            <a:off x="5990844" y="1874520"/>
            <a:ext cx="1399032" cy="35935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22" name="Rectangle 21">
            <a:extLst>
              <a:ext uri="{FF2B5EF4-FFF2-40B4-BE49-F238E27FC236}">
                <a16:creationId xmlns:a16="http://schemas.microsoft.com/office/drawing/2014/main" id="{D3CAAA09-7C3B-8227-C2AB-BAC399F616E0}"/>
              </a:ext>
            </a:extLst>
          </p:cNvPr>
          <p:cNvSpPr/>
          <p:nvPr/>
        </p:nvSpPr>
        <p:spPr>
          <a:xfrm>
            <a:off x="8764525" y="2855624"/>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23" name="Rectangle 22">
            <a:extLst>
              <a:ext uri="{FF2B5EF4-FFF2-40B4-BE49-F238E27FC236}">
                <a16:creationId xmlns:a16="http://schemas.microsoft.com/office/drawing/2014/main" id="{CAAE93EF-ABEE-102E-790D-C47AB26D63DB}"/>
              </a:ext>
            </a:extLst>
          </p:cNvPr>
          <p:cNvSpPr/>
          <p:nvPr/>
        </p:nvSpPr>
        <p:spPr>
          <a:xfrm>
            <a:off x="7696040" y="1885012"/>
            <a:ext cx="432817" cy="218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dirty="0"/>
              <a:t>Window</a:t>
            </a:r>
          </a:p>
        </p:txBody>
      </p:sp>
      <p:cxnSp>
        <p:nvCxnSpPr>
          <p:cNvPr id="28" name="Straight Connector 27">
            <a:extLst>
              <a:ext uri="{FF2B5EF4-FFF2-40B4-BE49-F238E27FC236}">
                <a16:creationId xmlns:a16="http://schemas.microsoft.com/office/drawing/2014/main" id="{F1F7058B-FE2C-6DE9-E83D-8FFE70B6BD51}"/>
              </a:ext>
            </a:extLst>
          </p:cNvPr>
          <p:cNvCxnSpPr/>
          <p:nvPr/>
        </p:nvCxnSpPr>
        <p:spPr>
          <a:xfrm>
            <a:off x="5532120" y="1819656"/>
            <a:ext cx="0" cy="4350705"/>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C83B7E-186E-8F62-3F7C-FCB23AA2632F}"/>
              </a:ext>
            </a:extLst>
          </p:cNvPr>
          <p:cNvSpPr txBox="1"/>
          <p:nvPr/>
        </p:nvSpPr>
        <p:spPr>
          <a:xfrm>
            <a:off x="589788" y="5605272"/>
            <a:ext cx="4942333" cy="646331"/>
          </a:xfrm>
          <a:prstGeom prst="rect">
            <a:avLst/>
          </a:prstGeom>
          <a:noFill/>
        </p:spPr>
        <p:txBody>
          <a:bodyPr wrap="square" rtlCol="0">
            <a:spAutoFit/>
          </a:bodyPr>
          <a:lstStyle/>
          <a:p>
            <a:r>
              <a:rPr lang="en-US" dirty="0"/>
              <a:t>LLM can process the entire document for documents that are smaller than its window</a:t>
            </a:r>
          </a:p>
        </p:txBody>
      </p:sp>
      <p:sp>
        <p:nvSpPr>
          <p:cNvPr id="34" name="TextBox 33">
            <a:extLst>
              <a:ext uri="{FF2B5EF4-FFF2-40B4-BE49-F238E27FC236}">
                <a16:creationId xmlns:a16="http://schemas.microsoft.com/office/drawing/2014/main" id="{CF4D5687-996E-19DA-0722-E1378DBFA5ED}"/>
              </a:ext>
            </a:extLst>
          </p:cNvPr>
          <p:cNvSpPr txBox="1"/>
          <p:nvPr/>
        </p:nvSpPr>
        <p:spPr>
          <a:xfrm>
            <a:off x="5532119" y="5606796"/>
            <a:ext cx="4851495" cy="923330"/>
          </a:xfrm>
          <a:prstGeom prst="rect">
            <a:avLst/>
          </a:prstGeom>
          <a:noFill/>
        </p:spPr>
        <p:txBody>
          <a:bodyPr wrap="square" rtlCol="0">
            <a:spAutoFit/>
          </a:bodyPr>
          <a:lstStyle/>
          <a:p>
            <a:r>
              <a:rPr lang="en-US" dirty="0"/>
              <a:t>LLM can only process a subset of the document or documents that extend beyond its window</a:t>
            </a:r>
          </a:p>
        </p:txBody>
      </p:sp>
    </p:spTree>
    <p:extLst>
      <p:ext uri="{BB962C8B-B14F-4D97-AF65-F5344CB8AC3E}">
        <p14:creationId xmlns:p14="http://schemas.microsoft.com/office/powerpoint/2010/main" val="155391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788C1-4D5B-FFD7-0A35-1263B0FF3665}"/>
              </a:ext>
            </a:extLst>
          </p:cNvPr>
          <p:cNvSpPr>
            <a:spLocks noGrp="1"/>
          </p:cNvSpPr>
          <p:nvPr>
            <p:ph type="title"/>
          </p:nvPr>
        </p:nvSpPr>
        <p:spPr>
          <a:xfrm>
            <a:off x="635000" y="640823"/>
            <a:ext cx="3418659" cy="5583148"/>
          </a:xfrm>
        </p:spPr>
        <p:txBody>
          <a:bodyPr anchor="ctr">
            <a:normAutofit/>
          </a:bodyPr>
          <a:lstStyle/>
          <a:p>
            <a:r>
              <a:rPr lang="en-US" sz="5400"/>
              <a:t>Processing Steps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77251E4B-1EFA-98DD-100A-202EC8C94DA5}"/>
              </a:ext>
            </a:extLst>
          </p:cNvPr>
          <p:cNvGraphicFramePr/>
          <p:nvPr>
            <p:extLst>
              <p:ext uri="{D42A27DB-BD31-4B8C-83A1-F6EECF244321}">
                <p14:modId xmlns:p14="http://schemas.microsoft.com/office/powerpoint/2010/main" val="67047801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88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E5C2174-EA8E-4395-D12A-0080E6FEEC85}"/>
              </a:ext>
            </a:extLst>
          </p:cNvPr>
          <p:cNvSpPr>
            <a:spLocks noGrp="1"/>
          </p:cNvSpPr>
          <p:nvPr>
            <p:ph type="title"/>
          </p:nvPr>
        </p:nvSpPr>
        <p:spPr>
          <a:xfrm>
            <a:off x="1000941" y="685801"/>
            <a:ext cx="3494859" cy="5491162"/>
          </a:xfrm>
        </p:spPr>
        <p:txBody>
          <a:bodyPr>
            <a:normAutofit/>
          </a:bodyPr>
          <a:lstStyle/>
          <a:p>
            <a:r>
              <a:rPr lang="en-US"/>
              <a:t>Notes</a:t>
            </a:r>
          </a:p>
        </p:txBody>
      </p:sp>
      <p:graphicFrame>
        <p:nvGraphicFramePr>
          <p:cNvPr id="5" name="Content Placeholder 2">
            <a:extLst>
              <a:ext uri="{FF2B5EF4-FFF2-40B4-BE49-F238E27FC236}">
                <a16:creationId xmlns:a16="http://schemas.microsoft.com/office/drawing/2014/main" id="{6EA4D236-4502-3CC8-7DE0-B5FB443F21D2}"/>
              </a:ext>
            </a:extLst>
          </p:cNvPr>
          <p:cNvGraphicFramePr>
            <a:graphicFrameLocks noGrp="1"/>
          </p:cNvGraphicFramePr>
          <p:nvPr>
            <p:ph idx="1"/>
            <p:extLst>
              <p:ext uri="{D42A27DB-BD31-4B8C-83A1-F6EECF244321}">
                <p14:modId xmlns:p14="http://schemas.microsoft.com/office/powerpoint/2010/main" val="131311366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149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B699-2C7E-F908-79E5-B81E9D6C2D3B}"/>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5B6B152C-9FB9-03D1-27E9-DB9DF6B90660}"/>
              </a:ext>
            </a:extLst>
          </p:cNvPr>
          <p:cNvSpPr>
            <a:spLocks noGrp="1"/>
          </p:cNvSpPr>
          <p:nvPr>
            <p:ph idx="1"/>
          </p:nvPr>
        </p:nvSpPr>
        <p:spPr/>
        <p:txBody>
          <a:bodyPr/>
          <a:lstStyle/>
          <a:p>
            <a:r>
              <a:rPr lang="en-US" dirty="0"/>
              <a:t>Create task specific LLMs </a:t>
            </a:r>
          </a:p>
          <a:p>
            <a:r>
              <a:rPr lang="en-US" dirty="0"/>
              <a:t>Store Knowledge Graphs in Neural Networks</a:t>
            </a:r>
          </a:p>
          <a:p>
            <a:r>
              <a:rPr lang="en-US" dirty="0"/>
              <a:t>Make Knowledge </a:t>
            </a:r>
            <a:r>
              <a:rPr lang="en-US"/>
              <a:t>Graphs into Frames</a:t>
            </a:r>
            <a:endParaRPr lang="en-US" dirty="0"/>
          </a:p>
        </p:txBody>
      </p:sp>
    </p:spTree>
    <p:extLst>
      <p:ext uri="{BB962C8B-B14F-4D97-AF65-F5344CB8AC3E}">
        <p14:creationId xmlns:p14="http://schemas.microsoft.com/office/powerpoint/2010/main" val="83222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FCB055-9CEC-D6EA-7FEE-7F6AC4FFF010}"/>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8AB56E1-2998-046B-C5C9-2E9A51529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49D79647-9DF0-9E79-E8DC-326AA621F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5A7812A-9A73-540B-C2B4-57296EAC2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8FBE9DA-5D1E-E2A9-74C7-0E78B1EB3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11B0234-53D8-7FA8-554B-EF4AD756AFA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Attention and Focus</a:t>
            </a:r>
          </a:p>
        </p:txBody>
      </p:sp>
      <p:cxnSp>
        <p:nvCxnSpPr>
          <p:cNvPr id="28" name="Straight Connector 27">
            <a:extLst>
              <a:ext uri="{FF2B5EF4-FFF2-40B4-BE49-F238E27FC236}">
                <a16:creationId xmlns:a16="http://schemas.microsoft.com/office/drawing/2014/main" id="{DE79A824-82DD-DC45-CFF8-EAFAC0781996}"/>
              </a:ext>
            </a:extLst>
          </p:cNvPr>
          <p:cNvCxnSpPr/>
          <p:nvPr/>
        </p:nvCxnSpPr>
        <p:spPr>
          <a:xfrm>
            <a:off x="5532120" y="1819656"/>
            <a:ext cx="0" cy="4350705"/>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D36C833-0C08-E23F-EA95-3314FC633A9C}"/>
              </a:ext>
            </a:extLst>
          </p:cNvPr>
          <p:cNvSpPr txBox="1"/>
          <p:nvPr/>
        </p:nvSpPr>
        <p:spPr>
          <a:xfrm>
            <a:off x="589788" y="5605272"/>
            <a:ext cx="4942333" cy="646331"/>
          </a:xfrm>
          <a:prstGeom prst="rect">
            <a:avLst/>
          </a:prstGeom>
          <a:noFill/>
        </p:spPr>
        <p:txBody>
          <a:bodyPr wrap="square" rtlCol="0">
            <a:spAutoFit/>
          </a:bodyPr>
          <a:lstStyle/>
          <a:p>
            <a:r>
              <a:rPr lang="en-US" dirty="0"/>
              <a:t>Attention looks at everything. It identifies how similar a cat is to a car.</a:t>
            </a:r>
          </a:p>
        </p:txBody>
      </p:sp>
      <p:sp>
        <p:nvSpPr>
          <p:cNvPr id="34" name="TextBox 33">
            <a:extLst>
              <a:ext uri="{FF2B5EF4-FFF2-40B4-BE49-F238E27FC236}">
                <a16:creationId xmlns:a16="http://schemas.microsoft.com/office/drawing/2014/main" id="{FC54D090-5541-C2C3-27DF-B1ACFF1157A3}"/>
              </a:ext>
            </a:extLst>
          </p:cNvPr>
          <p:cNvSpPr txBox="1"/>
          <p:nvPr/>
        </p:nvSpPr>
        <p:spPr>
          <a:xfrm>
            <a:off x="5532119" y="5606796"/>
            <a:ext cx="4851495" cy="923330"/>
          </a:xfrm>
          <a:prstGeom prst="rect">
            <a:avLst/>
          </a:prstGeom>
          <a:noFill/>
        </p:spPr>
        <p:txBody>
          <a:bodyPr wrap="square" rtlCol="0">
            <a:spAutoFit/>
          </a:bodyPr>
          <a:lstStyle/>
          <a:p>
            <a:r>
              <a:rPr lang="en-US" dirty="0"/>
              <a:t>Focus looks at a subset and only pays attention to that subset. Is this cat in front of me dangerous?</a:t>
            </a:r>
          </a:p>
        </p:txBody>
      </p:sp>
      <p:sp>
        <p:nvSpPr>
          <p:cNvPr id="2" name="Oval 1">
            <a:extLst>
              <a:ext uri="{FF2B5EF4-FFF2-40B4-BE49-F238E27FC236}">
                <a16:creationId xmlns:a16="http://schemas.microsoft.com/office/drawing/2014/main" id="{0E666CD6-66F8-4B0E-16E0-14E939ABE600}"/>
              </a:ext>
            </a:extLst>
          </p:cNvPr>
          <p:cNvSpPr/>
          <p:nvPr/>
        </p:nvSpPr>
        <p:spPr>
          <a:xfrm>
            <a:off x="502920" y="1731403"/>
            <a:ext cx="4434835" cy="3718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1D12E7C-6166-8270-43CD-D326B58FE582}"/>
              </a:ext>
            </a:extLst>
          </p:cNvPr>
          <p:cNvSpPr/>
          <p:nvPr/>
        </p:nvSpPr>
        <p:spPr>
          <a:xfrm>
            <a:off x="1367028" y="2176272"/>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Vehicles</a:t>
            </a:r>
          </a:p>
        </p:txBody>
      </p:sp>
      <p:sp>
        <p:nvSpPr>
          <p:cNvPr id="5" name="Oval 4">
            <a:extLst>
              <a:ext uri="{FF2B5EF4-FFF2-40B4-BE49-F238E27FC236}">
                <a16:creationId xmlns:a16="http://schemas.microsoft.com/office/drawing/2014/main" id="{527FE309-127F-9EA2-6DD1-B2E66AF87989}"/>
              </a:ext>
            </a:extLst>
          </p:cNvPr>
          <p:cNvSpPr/>
          <p:nvPr/>
        </p:nvSpPr>
        <p:spPr>
          <a:xfrm>
            <a:off x="1702308" y="3831336"/>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Animals</a:t>
            </a:r>
          </a:p>
        </p:txBody>
      </p:sp>
      <p:sp>
        <p:nvSpPr>
          <p:cNvPr id="6" name="Oval 5">
            <a:extLst>
              <a:ext uri="{FF2B5EF4-FFF2-40B4-BE49-F238E27FC236}">
                <a16:creationId xmlns:a16="http://schemas.microsoft.com/office/drawing/2014/main" id="{9E6BEB0A-1264-DCBB-5F9C-2154290D3E9B}"/>
              </a:ext>
            </a:extLst>
          </p:cNvPr>
          <p:cNvSpPr/>
          <p:nvPr/>
        </p:nvSpPr>
        <p:spPr>
          <a:xfrm>
            <a:off x="2962656" y="2793492"/>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Weather</a:t>
            </a:r>
          </a:p>
        </p:txBody>
      </p:sp>
      <p:sp>
        <p:nvSpPr>
          <p:cNvPr id="7" name="Oval 6">
            <a:extLst>
              <a:ext uri="{FF2B5EF4-FFF2-40B4-BE49-F238E27FC236}">
                <a16:creationId xmlns:a16="http://schemas.microsoft.com/office/drawing/2014/main" id="{9819AB6D-CD23-5B03-27AE-4D34C69D42A7}"/>
              </a:ext>
            </a:extLst>
          </p:cNvPr>
          <p:cNvSpPr/>
          <p:nvPr/>
        </p:nvSpPr>
        <p:spPr>
          <a:xfrm>
            <a:off x="6169923" y="3614948"/>
            <a:ext cx="3710164" cy="17980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5C59517-72BE-147A-3AEE-230C8FA9AA37}"/>
              </a:ext>
            </a:extLst>
          </p:cNvPr>
          <p:cNvSpPr/>
          <p:nvPr/>
        </p:nvSpPr>
        <p:spPr>
          <a:xfrm>
            <a:off x="7034030" y="2139450"/>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Vehicles</a:t>
            </a:r>
          </a:p>
        </p:txBody>
      </p:sp>
      <p:sp>
        <p:nvSpPr>
          <p:cNvPr id="9" name="Oval 8">
            <a:extLst>
              <a:ext uri="{FF2B5EF4-FFF2-40B4-BE49-F238E27FC236}">
                <a16:creationId xmlns:a16="http://schemas.microsoft.com/office/drawing/2014/main" id="{8056A09E-E076-8F8D-0C1B-FEE711BD8800}"/>
              </a:ext>
            </a:extLst>
          </p:cNvPr>
          <p:cNvSpPr/>
          <p:nvPr/>
        </p:nvSpPr>
        <p:spPr>
          <a:xfrm>
            <a:off x="7369310" y="3794514"/>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Animals</a:t>
            </a:r>
          </a:p>
        </p:txBody>
      </p:sp>
      <p:sp>
        <p:nvSpPr>
          <p:cNvPr id="10" name="Oval 9">
            <a:extLst>
              <a:ext uri="{FF2B5EF4-FFF2-40B4-BE49-F238E27FC236}">
                <a16:creationId xmlns:a16="http://schemas.microsoft.com/office/drawing/2014/main" id="{35860824-5E32-3FCF-8D2F-F110811A2A41}"/>
              </a:ext>
            </a:extLst>
          </p:cNvPr>
          <p:cNvSpPr/>
          <p:nvPr/>
        </p:nvSpPr>
        <p:spPr>
          <a:xfrm>
            <a:off x="8964938" y="2678946"/>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Weather</a:t>
            </a:r>
          </a:p>
        </p:txBody>
      </p:sp>
    </p:spTree>
    <p:extLst>
      <p:ext uri="{BB962C8B-B14F-4D97-AF65-F5344CB8AC3E}">
        <p14:creationId xmlns:p14="http://schemas.microsoft.com/office/powerpoint/2010/main" val="374067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197F0B-E4D9-DD67-1FF6-ADA6EC28E76C}"/>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CA2BAAE3-435B-7CE0-C195-E2EC82B0B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DBCA146-37F9-42BE-1608-C71CD250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D1C26F-1D74-BCE2-69B5-FE1691321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55276F0-B053-94B6-8293-BAAD8FAA2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2483CFB-D500-B51F-82D2-86B5CEE4851D}"/>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Proposed </a:t>
            </a:r>
            <a:r>
              <a:rPr lang="en-US" sz="4000" kern="1200" dirty="0">
                <a:solidFill>
                  <a:srgbClr val="FFFFFF"/>
                </a:solidFill>
                <a:latin typeface="+mj-lt"/>
                <a:ea typeface="+mj-ea"/>
                <a:cs typeface="+mj-cs"/>
              </a:rPr>
              <a:t>Approach</a:t>
            </a:r>
          </a:p>
        </p:txBody>
      </p:sp>
      <p:sp>
        <p:nvSpPr>
          <p:cNvPr id="18" name="Flowchart: Document 17">
            <a:extLst>
              <a:ext uri="{FF2B5EF4-FFF2-40B4-BE49-F238E27FC236}">
                <a16:creationId xmlns:a16="http://schemas.microsoft.com/office/drawing/2014/main" id="{E4780E89-0923-9862-C33D-0BB59C6CC7C2}"/>
              </a:ext>
            </a:extLst>
          </p:cNvPr>
          <p:cNvSpPr/>
          <p:nvPr/>
        </p:nvSpPr>
        <p:spPr>
          <a:xfrm>
            <a:off x="239268" y="1794334"/>
            <a:ext cx="1399032" cy="35935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22" name="Rectangle 21">
            <a:extLst>
              <a:ext uri="{FF2B5EF4-FFF2-40B4-BE49-F238E27FC236}">
                <a16:creationId xmlns:a16="http://schemas.microsoft.com/office/drawing/2014/main" id="{0EBD5ECC-CD7F-0F32-07F9-F60F28F79F8A}"/>
              </a:ext>
            </a:extLst>
          </p:cNvPr>
          <p:cNvSpPr/>
          <p:nvPr/>
        </p:nvSpPr>
        <p:spPr>
          <a:xfrm>
            <a:off x="5269993"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 Prompt</a:t>
            </a:r>
          </a:p>
        </p:txBody>
      </p:sp>
      <p:sp>
        <p:nvSpPr>
          <p:cNvPr id="2" name="Rectangle 1">
            <a:extLst>
              <a:ext uri="{FF2B5EF4-FFF2-40B4-BE49-F238E27FC236}">
                <a16:creationId xmlns:a16="http://schemas.microsoft.com/office/drawing/2014/main" id="{86543220-E82A-24B4-1AF8-55677B0BFC24}"/>
              </a:ext>
            </a:extLst>
          </p:cNvPr>
          <p:cNvSpPr/>
          <p:nvPr/>
        </p:nvSpPr>
        <p:spPr>
          <a:xfrm>
            <a:off x="1877568"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Partition Document into Chunks</a:t>
            </a:r>
          </a:p>
        </p:txBody>
      </p:sp>
      <p:sp>
        <p:nvSpPr>
          <p:cNvPr id="3" name="Flowchart: Magnetic Disk 2">
            <a:extLst>
              <a:ext uri="{FF2B5EF4-FFF2-40B4-BE49-F238E27FC236}">
                <a16:creationId xmlns:a16="http://schemas.microsoft.com/office/drawing/2014/main" id="{CCCBC756-508C-25D4-D6E9-BFDF489C6030}"/>
              </a:ext>
            </a:extLst>
          </p:cNvPr>
          <p:cNvSpPr/>
          <p:nvPr/>
        </p:nvSpPr>
        <p:spPr>
          <a:xfrm>
            <a:off x="3995928" y="3135278"/>
            <a:ext cx="722376" cy="911704"/>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Chunks</a:t>
            </a:r>
          </a:p>
        </p:txBody>
      </p:sp>
      <p:sp>
        <p:nvSpPr>
          <p:cNvPr id="5" name="Flowchart: Magnetic Disk 4">
            <a:extLst>
              <a:ext uri="{FF2B5EF4-FFF2-40B4-BE49-F238E27FC236}">
                <a16:creationId xmlns:a16="http://schemas.microsoft.com/office/drawing/2014/main" id="{FF591937-4157-5C80-C0FE-325A88F20D89}"/>
              </a:ext>
            </a:extLst>
          </p:cNvPr>
          <p:cNvSpPr/>
          <p:nvPr/>
        </p:nvSpPr>
        <p:spPr>
          <a:xfrm>
            <a:off x="7296912" y="3171854"/>
            <a:ext cx="722376" cy="8385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Knowledge Graphs</a:t>
            </a:r>
          </a:p>
        </p:txBody>
      </p:sp>
      <p:sp>
        <p:nvSpPr>
          <p:cNvPr id="6" name="TextBox 5">
            <a:extLst>
              <a:ext uri="{FF2B5EF4-FFF2-40B4-BE49-F238E27FC236}">
                <a16:creationId xmlns:a16="http://schemas.microsoft.com/office/drawing/2014/main" id="{CCB678E9-6919-2AC9-0BFC-8A11D127836E}"/>
              </a:ext>
            </a:extLst>
          </p:cNvPr>
          <p:cNvSpPr txBox="1"/>
          <p:nvPr/>
        </p:nvSpPr>
        <p:spPr>
          <a:xfrm>
            <a:off x="5239512" y="4222937"/>
            <a:ext cx="1658113" cy="954107"/>
          </a:xfrm>
          <a:prstGeom prst="rect">
            <a:avLst/>
          </a:prstGeom>
          <a:noFill/>
        </p:spPr>
        <p:txBody>
          <a:bodyPr wrap="square" rtlCol="0">
            <a:spAutoFit/>
          </a:bodyPr>
          <a:lstStyle/>
          <a:p>
            <a:r>
              <a:rPr lang="en-US" sz="1400" dirty="0"/>
              <a:t>Process Chunks into one Knowledge Graph per Entity</a:t>
            </a:r>
          </a:p>
        </p:txBody>
      </p:sp>
      <p:sp>
        <p:nvSpPr>
          <p:cNvPr id="7" name="Rectangle 6">
            <a:extLst>
              <a:ext uri="{FF2B5EF4-FFF2-40B4-BE49-F238E27FC236}">
                <a16:creationId xmlns:a16="http://schemas.microsoft.com/office/drawing/2014/main" id="{E6AEAE26-0085-29F0-3C3F-BB6292C68163}"/>
              </a:ext>
            </a:extLst>
          </p:cNvPr>
          <p:cNvSpPr/>
          <p:nvPr/>
        </p:nvSpPr>
        <p:spPr>
          <a:xfrm>
            <a:off x="8418575"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 Prompt</a:t>
            </a:r>
          </a:p>
        </p:txBody>
      </p:sp>
      <p:sp>
        <p:nvSpPr>
          <p:cNvPr id="8" name="TextBox 7">
            <a:extLst>
              <a:ext uri="{FF2B5EF4-FFF2-40B4-BE49-F238E27FC236}">
                <a16:creationId xmlns:a16="http://schemas.microsoft.com/office/drawing/2014/main" id="{50432DF2-907E-22EE-3A36-2A3CE540B2B3}"/>
              </a:ext>
            </a:extLst>
          </p:cNvPr>
          <p:cNvSpPr txBox="1"/>
          <p:nvPr/>
        </p:nvSpPr>
        <p:spPr>
          <a:xfrm>
            <a:off x="8388094" y="4222937"/>
            <a:ext cx="1658113" cy="738664"/>
          </a:xfrm>
          <a:prstGeom prst="rect">
            <a:avLst/>
          </a:prstGeom>
          <a:noFill/>
        </p:spPr>
        <p:txBody>
          <a:bodyPr wrap="square" rtlCol="0">
            <a:spAutoFit/>
          </a:bodyPr>
          <a:lstStyle/>
          <a:p>
            <a:r>
              <a:rPr lang="en-US" sz="1400" dirty="0"/>
              <a:t>Identify type of each entity and group together</a:t>
            </a:r>
          </a:p>
        </p:txBody>
      </p:sp>
      <p:sp>
        <p:nvSpPr>
          <p:cNvPr id="9" name="Flowchart: Magnetic Disk 8">
            <a:extLst>
              <a:ext uri="{FF2B5EF4-FFF2-40B4-BE49-F238E27FC236}">
                <a16:creationId xmlns:a16="http://schemas.microsoft.com/office/drawing/2014/main" id="{8255C647-DC2D-5341-D09B-0CCFBC04336C}"/>
              </a:ext>
            </a:extLst>
          </p:cNvPr>
          <p:cNvSpPr/>
          <p:nvPr/>
        </p:nvSpPr>
        <p:spPr>
          <a:xfrm>
            <a:off x="10445494" y="3171854"/>
            <a:ext cx="722376" cy="8385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Grouped Knowledge Graphs</a:t>
            </a:r>
          </a:p>
        </p:txBody>
      </p:sp>
      <p:cxnSp>
        <p:nvCxnSpPr>
          <p:cNvPr id="11" name="Connector: Elbow 10">
            <a:extLst>
              <a:ext uri="{FF2B5EF4-FFF2-40B4-BE49-F238E27FC236}">
                <a16:creationId xmlns:a16="http://schemas.microsoft.com/office/drawing/2014/main" id="{24E6B656-F113-3328-B75F-37ECED4C16E2}"/>
              </a:ext>
            </a:extLst>
          </p:cNvPr>
          <p:cNvCxnSpPr>
            <a:cxnSpLocks/>
          </p:cNvCxnSpPr>
          <p:nvPr/>
        </p:nvCxnSpPr>
        <p:spPr>
          <a:xfrm>
            <a:off x="1638300" y="3457311"/>
            <a:ext cx="239268"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D3FE9738-0E57-7430-1C01-DD5F5D499C81}"/>
              </a:ext>
            </a:extLst>
          </p:cNvPr>
          <p:cNvCxnSpPr>
            <a:cxnSpLocks/>
          </p:cNvCxnSpPr>
          <p:nvPr/>
        </p:nvCxnSpPr>
        <p:spPr>
          <a:xfrm>
            <a:off x="3505200" y="3585122"/>
            <a:ext cx="490728"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665C3EA4-CF70-9282-BB00-D24BB0DA98E8}"/>
              </a:ext>
            </a:extLst>
          </p:cNvPr>
          <p:cNvCxnSpPr>
            <a:cxnSpLocks/>
          </p:cNvCxnSpPr>
          <p:nvPr/>
        </p:nvCxnSpPr>
        <p:spPr>
          <a:xfrm>
            <a:off x="4718304" y="3585122"/>
            <a:ext cx="551689"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B006C87B-908C-8FC0-9DFB-EC87A4273F9A}"/>
              </a:ext>
            </a:extLst>
          </p:cNvPr>
          <p:cNvCxnSpPr>
            <a:cxnSpLocks/>
          </p:cNvCxnSpPr>
          <p:nvPr/>
        </p:nvCxnSpPr>
        <p:spPr>
          <a:xfrm>
            <a:off x="6897625" y="3566834"/>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A85394FC-AF5C-6923-CCD3-9672A54EC7C6}"/>
              </a:ext>
            </a:extLst>
          </p:cNvPr>
          <p:cNvCxnSpPr>
            <a:cxnSpLocks/>
          </p:cNvCxnSpPr>
          <p:nvPr/>
        </p:nvCxnSpPr>
        <p:spPr>
          <a:xfrm>
            <a:off x="8019288" y="3566834"/>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82798CDC-64B4-531B-3631-AAA135B29361}"/>
              </a:ext>
            </a:extLst>
          </p:cNvPr>
          <p:cNvCxnSpPr>
            <a:cxnSpLocks/>
          </p:cNvCxnSpPr>
          <p:nvPr/>
        </p:nvCxnSpPr>
        <p:spPr>
          <a:xfrm>
            <a:off x="10046207" y="3575978"/>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D5F0561-AE95-3B78-EB09-877F2E7E0127}"/>
              </a:ext>
            </a:extLst>
          </p:cNvPr>
          <p:cNvSpPr txBox="1"/>
          <p:nvPr/>
        </p:nvSpPr>
        <p:spPr>
          <a:xfrm>
            <a:off x="1877568" y="4222937"/>
            <a:ext cx="1658113" cy="2031325"/>
          </a:xfrm>
          <a:prstGeom prst="rect">
            <a:avLst/>
          </a:prstGeom>
          <a:noFill/>
        </p:spPr>
        <p:txBody>
          <a:bodyPr wrap="square" rtlCol="0">
            <a:spAutoFit/>
          </a:bodyPr>
          <a:lstStyle/>
          <a:p>
            <a:r>
              <a:rPr lang="en-US" sz="1400" dirty="0"/>
              <a:t>Process a document or documents into chunks. This will require multiple passes to ensure chunk boundaries are fully addressed.</a:t>
            </a:r>
          </a:p>
        </p:txBody>
      </p:sp>
    </p:spTree>
    <p:extLst>
      <p:ext uri="{BB962C8B-B14F-4D97-AF65-F5344CB8AC3E}">
        <p14:creationId xmlns:p14="http://schemas.microsoft.com/office/powerpoint/2010/main" val="206565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48C28-1A21-FAD8-A7E6-A17044C3D031}"/>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A3506FC7-963D-40FF-5263-79E59DD7A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BF18C88-90F5-FFB6-D7A6-14DD8FB71908}"/>
              </a:ext>
            </a:extLst>
          </p:cNvPr>
          <p:cNvSpPr/>
          <p:nvPr/>
        </p:nvSpPr>
        <p:spPr>
          <a:xfrm>
            <a:off x="4025676" y="1623889"/>
            <a:ext cx="6697275" cy="495645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4C0A85D-E6BD-666E-FD0C-09793A2DF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BB40691-FFEE-06B2-62FB-860A9BB1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CB10A6BC-FE4E-FB44-FF21-4A102E1DB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12A741D-F2CC-1827-892B-5DD40460E664}"/>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Architecture</a:t>
            </a:r>
          </a:p>
        </p:txBody>
      </p:sp>
      <p:sp>
        <p:nvSpPr>
          <p:cNvPr id="2" name="Rectangle 1">
            <a:extLst>
              <a:ext uri="{FF2B5EF4-FFF2-40B4-BE49-F238E27FC236}">
                <a16:creationId xmlns:a16="http://schemas.microsoft.com/office/drawing/2014/main" id="{87F18315-833D-F6F7-27A1-5A29FF2E9EF8}"/>
              </a:ext>
            </a:extLst>
          </p:cNvPr>
          <p:cNvSpPr/>
          <p:nvPr/>
        </p:nvSpPr>
        <p:spPr>
          <a:xfrm>
            <a:off x="2443421" y="5674458"/>
            <a:ext cx="1076462" cy="77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(P2)</a:t>
            </a:r>
          </a:p>
          <a:p>
            <a:pPr algn="ctr" defTabSz="813816">
              <a:spcAft>
                <a:spcPts val="600"/>
              </a:spcAft>
            </a:pPr>
            <a:r>
              <a:rPr lang="en-US" sz="1400" kern="1200" dirty="0">
                <a:solidFill>
                  <a:schemeClr val="bg1"/>
                </a:solidFill>
                <a:latin typeface="+mn-lt"/>
                <a:ea typeface="+mn-ea"/>
                <a:cs typeface="+mn-cs"/>
              </a:rPr>
              <a:t>Query Processing</a:t>
            </a:r>
            <a:endParaRPr lang="en-US" sz="1400" dirty="0">
              <a:solidFill>
                <a:schemeClr val="bg1"/>
              </a:solidFill>
            </a:endParaRPr>
          </a:p>
        </p:txBody>
      </p:sp>
      <p:sp>
        <p:nvSpPr>
          <p:cNvPr id="6" name="Oval 5">
            <a:extLst>
              <a:ext uri="{FF2B5EF4-FFF2-40B4-BE49-F238E27FC236}">
                <a16:creationId xmlns:a16="http://schemas.microsoft.com/office/drawing/2014/main" id="{547A2BDA-18AF-EBB7-8A9B-55292AA2C037}"/>
              </a:ext>
            </a:extLst>
          </p:cNvPr>
          <p:cNvSpPr/>
          <p:nvPr/>
        </p:nvSpPr>
        <p:spPr>
          <a:xfrm>
            <a:off x="4106556" y="5128454"/>
            <a:ext cx="1481198" cy="770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a:t>
            </a:r>
            <a:r>
              <a:rPr lang="en-US" sz="1400" dirty="0">
                <a:solidFill>
                  <a:schemeClr val="bg1"/>
                </a:solidFill>
              </a:rPr>
              <a:t>3</a:t>
            </a:r>
            <a:r>
              <a:rPr lang="en-US" sz="1400" kern="1200" dirty="0">
                <a:solidFill>
                  <a:schemeClr val="bg1"/>
                </a:solidFill>
                <a:latin typeface="+mn-lt"/>
                <a:ea typeface="+mn-ea"/>
                <a:cs typeface="+mn-cs"/>
              </a:rPr>
              <a:t>)</a:t>
            </a:r>
          </a:p>
          <a:p>
            <a:pPr algn="ctr" defTabSz="813816">
              <a:spcAft>
                <a:spcPts val="600"/>
              </a:spcAft>
            </a:pPr>
            <a:r>
              <a:rPr lang="en-US" sz="1400" kern="1200" dirty="0">
                <a:solidFill>
                  <a:schemeClr val="bg1"/>
                </a:solidFill>
                <a:latin typeface="+mn-lt"/>
                <a:ea typeface="+mn-ea"/>
                <a:cs typeface="+mn-cs"/>
              </a:rPr>
              <a:t>Input Processing</a:t>
            </a:r>
            <a:endParaRPr lang="en-US" sz="1400" dirty="0">
              <a:solidFill>
                <a:schemeClr val="bg1"/>
              </a:solidFill>
            </a:endParaRPr>
          </a:p>
        </p:txBody>
      </p:sp>
      <p:sp>
        <p:nvSpPr>
          <p:cNvPr id="7" name="Oval 6">
            <a:extLst>
              <a:ext uri="{FF2B5EF4-FFF2-40B4-BE49-F238E27FC236}">
                <a16:creationId xmlns:a16="http://schemas.microsoft.com/office/drawing/2014/main" id="{8C7006C2-7FB4-316A-656D-A756014C6748}"/>
              </a:ext>
            </a:extLst>
          </p:cNvPr>
          <p:cNvSpPr/>
          <p:nvPr/>
        </p:nvSpPr>
        <p:spPr>
          <a:xfrm>
            <a:off x="9019787" y="4529597"/>
            <a:ext cx="1536903" cy="11070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a:t>
            </a:r>
            <a:r>
              <a:rPr lang="en-US" sz="1400" dirty="0">
                <a:solidFill>
                  <a:schemeClr val="bg1"/>
                </a:solidFill>
              </a:rPr>
              <a:t>P6</a:t>
            </a:r>
            <a:r>
              <a:rPr lang="en-US" sz="1400" kern="1200" dirty="0">
                <a:solidFill>
                  <a:schemeClr val="bg1"/>
                </a:solidFill>
                <a:latin typeface="+mn-lt"/>
                <a:ea typeface="+mn-ea"/>
                <a:cs typeface="+mn-cs"/>
              </a:rPr>
              <a:t>)</a:t>
            </a:r>
          </a:p>
          <a:p>
            <a:pPr algn="ctr" defTabSz="813816"/>
            <a:r>
              <a:rPr lang="en-US" sz="1400" kern="1200" dirty="0">
                <a:solidFill>
                  <a:schemeClr val="bg1"/>
                </a:solidFill>
                <a:latin typeface="+mn-lt"/>
                <a:ea typeface="+mn-ea"/>
                <a:cs typeface="+mn-cs"/>
              </a:rPr>
              <a:t>Response Processing</a:t>
            </a:r>
          </a:p>
          <a:p>
            <a:pPr algn="ctr" defTabSz="813816"/>
            <a:r>
              <a:rPr lang="en-US" sz="1400" dirty="0">
                <a:solidFill>
                  <a:schemeClr val="bg1"/>
                </a:solidFill>
              </a:rPr>
              <a:t>Agent</a:t>
            </a:r>
          </a:p>
        </p:txBody>
      </p:sp>
      <p:cxnSp>
        <p:nvCxnSpPr>
          <p:cNvPr id="8" name="Straight Arrow Connector 7">
            <a:extLst>
              <a:ext uri="{FF2B5EF4-FFF2-40B4-BE49-F238E27FC236}">
                <a16:creationId xmlns:a16="http://schemas.microsoft.com/office/drawing/2014/main" id="{FC8C39A3-CD26-8E02-E816-C2A08FACBE5E}"/>
              </a:ext>
            </a:extLst>
          </p:cNvPr>
          <p:cNvCxnSpPr>
            <a:cxnSpLocks/>
            <a:stCxn id="2" idx="3"/>
            <a:endCxn id="6" idx="2"/>
          </p:cNvCxnSpPr>
          <p:nvPr/>
        </p:nvCxnSpPr>
        <p:spPr>
          <a:xfrm flipV="1">
            <a:off x="3519883" y="5513852"/>
            <a:ext cx="586673" cy="546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CD49660-8217-67E6-9BD5-86F9C7F01E73}"/>
              </a:ext>
            </a:extLst>
          </p:cNvPr>
          <p:cNvCxnSpPr>
            <a:cxnSpLocks/>
            <a:stCxn id="7" idx="7"/>
            <a:endCxn id="94" idx="1"/>
          </p:cNvCxnSpPr>
          <p:nvPr/>
        </p:nvCxnSpPr>
        <p:spPr>
          <a:xfrm flipV="1">
            <a:off x="10331616" y="4387392"/>
            <a:ext cx="582990" cy="304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CC594A1-6D8B-8B78-0699-39C208D64BB9}"/>
              </a:ext>
            </a:extLst>
          </p:cNvPr>
          <p:cNvCxnSpPr>
            <a:cxnSpLocks/>
            <a:stCxn id="144" idx="4"/>
            <a:endCxn id="7" idx="3"/>
          </p:cNvCxnSpPr>
          <p:nvPr/>
        </p:nvCxnSpPr>
        <p:spPr>
          <a:xfrm flipV="1">
            <a:off x="7567667" y="5474499"/>
            <a:ext cx="1677194" cy="150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8C41F54-06FA-7916-0E3E-DDEE9697B305}"/>
              </a:ext>
            </a:extLst>
          </p:cNvPr>
          <p:cNvCxnSpPr>
            <a:cxnSpLocks/>
            <a:stCxn id="6" idx="6"/>
            <a:endCxn id="144" idx="2"/>
          </p:cNvCxnSpPr>
          <p:nvPr/>
        </p:nvCxnSpPr>
        <p:spPr>
          <a:xfrm>
            <a:off x="5587754" y="5513852"/>
            <a:ext cx="707430" cy="1113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23A4942-6385-6FF4-D711-DCCBADC45927}"/>
              </a:ext>
            </a:extLst>
          </p:cNvPr>
          <p:cNvCxnSpPr>
            <a:cxnSpLocks/>
            <a:stCxn id="27" idx="0"/>
            <a:endCxn id="145" idx="3"/>
          </p:cNvCxnSpPr>
          <p:nvPr/>
        </p:nvCxnSpPr>
        <p:spPr>
          <a:xfrm flipV="1">
            <a:off x="6927422" y="2993647"/>
            <a:ext cx="24978" cy="7351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BF758AD-42B4-6FA4-A1D5-407EFC094348}"/>
              </a:ext>
            </a:extLst>
          </p:cNvPr>
          <p:cNvCxnSpPr>
            <a:cxnSpLocks/>
            <a:stCxn id="144" idx="1"/>
            <a:endCxn id="27" idx="2"/>
          </p:cNvCxnSpPr>
          <p:nvPr/>
        </p:nvCxnSpPr>
        <p:spPr>
          <a:xfrm flipH="1" flipV="1">
            <a:off x="6927422" y="4643745"/>
            <a:ext cx="4004" cy="456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C6578220-4EB2-275C-F00E-475C5B39AC0E}"/>
              </a:ext>
            </a:extLst>
          </p:cNvPr>
          <p:cNvCxnSpPr>
            <a:cxnSpLocks/>
            <a:stCxn id="145" idx="2"/>
            <a:endCxn id="6" idx="0"/>
          </p:cNvCxnSpPr>
          <p:nvPr/>
        </p:nvCxnSpPr>
        <p:spPr>
          <a:xfrm rot="10800000" flipV="1">
            <a:off x="4847156" y="2468270"/>
            <a:ext cx="1469003" cy="26601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6B36D9CA-8F52-5458-A52B-9A3BF72E3407}"/>
              </a:ext>
            </a:extLst>
          </p:cNvPr>
          <p:cNvSpPr/>
          <p:nvPr/>
        </p:nvSpPr>
        <p:spPr>
          <a:xfrm>
            <a:off x="2545131" y="3716717"/>
            <a:ext cx="1317090" cy="77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(P1)</a:t>
            </a:r>
            <a:br>
              <a:rPr lang="en-US" sz="1400" kern="1200" dirty="0">
                <a:solidFill>
                  <a:schemeClr val="bg1"/>
                </a:solidFill>
                <a:latin typeface="+mn-lt"/>
                <a:ea typeface="+mn-ea"/>
                <a:cs typeface="+mn-cs"/>
              </a:rPr>
            </a:br>
            <a:r>
              <a:rPr lang="en-US" sz="1400" kern="1200" dirty="0">
                <a:solidFill>
                  <a:schemeClr val="bg1"/>
                </a:solidFill>
                <a:latin typeface="+mn-lt"/>
                <a:ea typeface="+mn-ea"/>
                <a:cs typeface="+mn-cs"/>
              </a:rPr>
              <a:t>Document Processing</a:t>
            </a:r>
            <a:endParaRPr lang="en-US" sz="1400" dirty="0">
              <a:solidFill>
                <a:schemeClr val="bg1"/>
              </a:solidFill>
            </a:endParaRPr>
          </a:p>
        </p:txBody>
      </p:sp>
      <p:cxnSp>
        <p:nvCxnSpPr>
          <p:cNvPr id="24" name="Straight Arrow Connector 23">
            <a:extLst>
              <a:ext uri="{FF2B5EF4-FFF2-40B4-BE49-F238E27FC236}">
                <a16:creationId xmlns:a16="http://schemas.microsoft.com/office/drawing/2014/main" id="{A96D3A14-FA81-8D0A-C063-D0007938E01B}"/>
              </a:ext>
            </a:extLst>
          </p:cNvPr>
          <p:cNvCxnSpPr>
            <a:cxnSpLocks/>
            <a:stCxn id="21" idx="3"/>
            <a:endCxn id="6" idx="1"/>
          </p:cNvCxnSpPr>
          <p:nvPr/>
        </p:nvCxnSpPr>
        <p:spPr>
          <a:xfrm>
            <a:off x="3862221" y="4102115"/>
            <a:ext cx="461251" cy="1139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Flowchart: Multidocument 24">
            <a:extLst>
              <a:ext uri="{FF2B5EF4-FFF2-40B4-BE49-F238E27FC236}">
                <a16:creationId xmlns:a16="http://schemas.microsoft.com/office/drawing/2014/main" id="{12F63ECD-72C3-5D5D-1DAE-DCEC43F78387}"/>
              </a:ext>
            </a:extLst>
          </p:cNvPr>
          <p:cNvSpPr/>
          <p:nvPr/>
        </p:nvSpPr>
        <p:spPr>
          <a:xfrm>
            <a:off x="191499" y="3086564"/>
            <a:ext cx="1317090" cy="87767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(D1)</a:t>
            </a:r>
          </a:p>
          <a:p>
            <a:pPr algn="ctr"/>
            <a:r>
              <a:rPr lang="en-US" sz="1400" dirty="0"/>
              <a:t>Documents</a:t>
            </a:r>
          </a:p>
        </p:txBody>
      </p:sp>
      <p:cxnSp>
        <p:nvCxnSpPr>
          <p:cNvPr id="26" name="Straight Arrow Connector 25">
            <a:extLst>
              <a:ext uri="{FF2B5EF4-FFF2-40B4-BE49-F238E27FC236}">
                <a16:creationId xmlns:a16="http://schemas.microsoft.com/office/drawing/2014/main" id="{BB43E34E-5389-5661-F8E0-F027B2C891AA}"/>
              </a:ext>
            </a:extLst>
          </p:cNvPr>
          <p:cNvCxnSpPr>
            <a:cxnSpLocks/>
            <a:stCxn id="25" idx="3"/>
            <a:endCxn id="21" idx="1"/>
          </p:cNvCxnSpPr>
          <p:nvPr/>
        </p:nvCxnSpPr>
        <p:spPr>
          <a:xfrm>
            <a:off x="1508589" y="3525400"/>
            <a:ext cx="1036542" cy="576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1B7D9BC-55E7-E1FF-FA48-62B3DEF74BFE}"/>
              </a:ext>
            </a:extLst>
          </p:cNvPr>
          <p:cNvSpPr/>
          <p:nvPr/>
        </p:nvSpPr>
        <p:spPr>
          <a:xfrm>
            <a:off x="6374521" y="3728845"/>
            <a:ext cx="1105801" cy="914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(P4)</a:t>
            </a:r>
          </a:p>
          <a:p>
            <a:pPr algn="ctr" defTabSz="813816">
              <a:spcAft>
                <a:spcPts val="600"/>
              </a:spcAft>
            </a:pPr>
            <a:r>
              <a:rPr lang="en-US" sz="1400" kern="1200" dirty="0">
                <a:solidFill>
                  <a:schemeClr val="bg1"/>
                </a:solidFill>
                <a:latin typeface="+mn-lt"/>
                <a:ea typeface="+mn-ea"/>
                <a:cs typeface="+mn-cs"/>
              </a:rPr>
              <a:t>Long Term Memory Formation</a:t>
            </a:r>
            <a:endParaRPr lang="en-US" sz="1400" dirty="0">
              <a:solidFill>
                <a:schemeClr val="bg1"/>
              </a:solidFill>
            </a:endParaRPr>
          </a:p>
        </p:txBody>
      </p:sp>
      <p:sp>
        <p:nvSpPr>
          <p:cNvPr id="30" name="Rectangle 29">
            <a:extLst>
              <a:ext uri="{FF2B5EF4-FFF2-40B4-BE49-F238E27FC236}">
                <a16:creationId xmlns:a16="http://schemas.microsoft.com/office/drawing/2014/main" id="{961C3839-DE9E-EE07-88DD-6D5B836AED4F}"/>
              </a:ext>
            </a:extLst>
          </p:cNvPr>
          <p:cNvSpPr/>
          <p:nvPr/>
        </p:nvSpPr>
        <p:spPr>
          <a:xfrm>
            <a:off x="8258576" y="2035812"/>
            <a:ext cx="1118659" cy="864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(P5)</a:t>
            </a:r>
          </a:p>
          <a:p>
            <a:pPr algn="ctr" defTabSz="813816">
              <a:spcAft>
                <a:spcPts val="600"/>
              </a:spcAft>
            </a:pPr>
            <a:r>
              <a:rPr lang="en-US" sz="1400" kern="1200" dirty="0">
                <a:solidFill>
                  <a:schemeClr val="bg1"/>
                </a:solidFill>
                <a:latin typeface="+mn-lt"/>
                <a:ea typeface="+mn-ea"/>
                <a:cs typeface="+mn-cs"/>
              </a:rPr>
              <a:t>Long Term Memory Processing</a:t>
            </a:r>
            <a:endParaRPr lang="en-US" sz="1400" dirty="0">
              <a:solidFill>
                <a:schemeClr val="bg1"/>
              </a:solidFill>
            </a:endParaRPr>
          </a:p>
        </p:txBody>
      </p:sp>
      <p:cxnSp>
        <p:nvCxnSpPr>
          <p:cNvPr id="31" name="Connector: Elbow 30">
            <a:extLst>
              <a:ext uri="{FF2B5EF4-FFF2-40B4-BE49-F238E27FC236}">
                <a16:creationId xmlns:a16="http://schemas.microsoft.com/office/drawing/2014/main" id="{585215DB-04FF-B32B-B808-86A771B3576B}"/>
              </a:ext>
            </a:extLst>
          </p:cNvPr>
          <p:cNvCxnSpPr>
            <a:cxnSpLocks/>
            <a:stCxn id="145" idx="1"/>
            <a:endCxn id="7" idx="0"/>
          </p:cNvCxnSpPr>
          <p:nvPr/>
        </p:nvCxnSpPr>
        <p:spPr>
          <a:xfrm rot="16200000" flipH="1">
            <a:off x="7076968" y="1818327"/>
            <a:ext cx="2586702" cy="2835839"/>
          </a:xfrm>
          <a:prstGeom prst="bentConnector3">
            <a:avLst>
              <a:gd name="adj1" fmla="val -883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F88CB90-7F19-0956-1ACB-AE2038F3B7F6}"/>
              </a:ext>
            </a:extLst>
          </p:cNvPr>
          <p:cNvCxnSpPr>
            <a:cxnSpLocks/>
            <a:stCxn id="30" idx="1"/>
            <a:endCxn id="145" idx="4"/>
          </p:cNvCxnSpPr>
          <p:nvPr/>
        </p:nvCxnSpPr>
        <p:spPr>
          <a:xfrm flipH="1">
            <a:off x="7588641" y="2468271"/>
            <a:ext cx="66993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12D94C3-CC4B-EAF0-0347-AB0600860125}"/>
              </a:ext>
            </a:extLst>
          </p:cNvPr>
          <p:cNvSpPr txBox="1"/>
          <p:nvPr/>
        </p:nvSpPr>
        <p:spPr>
          <a:xfrm>
            <a:off x="118698" y="1663806"/>
            <a:ext cx="2079000" cy="87767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400" dirty="0"/>
              <a:t>D – Data</a:t>
            </a:r>
          </a:p>
          <a:p>
            <a:pPr algn="l"/>
            <a:r>
              <a:rPr lang="en-US" sz="1400" dirty="0"/>
              <a:t>KG – Knowledge Graph</a:t>
            </a:r>
          </a:p>
          <a:p>
            <a:pPr algn="l"/>
            <a:r>
              <a:rPr lang="en-US" sz="1400" dirty="0"/>
              <a:t>P – Processing</a:t>
            </a:r>
          </a:p>
        </p:txBody>
      </p:sp>
      <p:cxnSp>
        <p:nvCxnSpPr>
          <p:cNvPr id="38" name="Straight Connector 37">
            <a:extLst>
              <a:ext uri="{FF2B5EF4-FFF2-40B4-BE49-F238E27FC236}">
                <a16:creationId xmlns:a16="http://schemas.microsoft.com/office/drawing/2014/main" id="{BBE29CF6-271D-8AD0-7DC9-80C174AA65D0}"/>
              </a:ext>
            </a:extLst>
          </p:cNvPr>
          <p:cNvCxnSpPr>
            <a:cxnSpLocks/>
          </p:cNvCxnSpPr>
          <p:nvPr/>
        </p:nvCxnSpPr>
        <p:spPr>
          <a:xfrm flipH="1">
            <a:off x="8195894" y="3167265"/>
            <a:ext cx="1769346" cy="3186456"/>
          </a:xfrm>
          <a:prstGeom prst="line">
            <a:avLst/>
          </a:prstGeom>
        </p:spPr>
        <p:style>
          <a:lnRef idx="2">
            <a:schemeClr val="accent2"/>
          </a:lnRef>
          <a:fillRef idx="0">
            <a:schemeClr val="accent2"/>
          </a:fillRef>
          <a:effectRef idx="1">
            <a:schemeClr val="accent2"/>
          </a:effectRef>
          <a:fontRef idx="minor">
            <a:schemeClr val="tx1"/>
          </a:fontRef>
        </p:style>
      </p:cxnSp>
      <p:sp>
        <p:nvSpPr>
          <p:cNvPr id="39" name="TextBox 38">
            <a:extLst>
              <a:ext uri="{FF2B5EF4-FFF2-40B4-BE49-F238E27FC236}">
                <a16:creationId xmlns:a16="http://schemas.microsoft.com/office/drawing/2014/main" id="{9EE60FD2-08D3-EA83-A7F2-F9D67BB539B6}"/>
              </a:ext>
            </a:extLst>
          </p:cNvPr>
          <p:cNvSpPr txBox="1"/>
          <p:nvPr/>
        </p:nvSpPr>
        <p:spPr>
          <a:xfrm>
            <a:off x="10832063" y="3353835"/>
            <a:ext cx="1178528" cy="307777"/>
          </a:xfrm>
          <a:prstGeom prst="rect">
            <a:avLst/>
          </a:prstGeom>
          <a:noFill/>
        </p:spPr>
        <p:txBody>
          <a:bodyPr wrap="none" rtlCol="0">
            <a:spAutoFit/>
          </a:bodyPr>
          <a:lstStyle/>
          <a:p>
            <a:r>
              <a:rPr lang="en-US" sz="1400" dirty="0">
                <a:solidFill>
                  <a:schemeClr val="accent2"/>
                </a:solidFill>
              </a:rPr>
              <a:t>Out of scope</a:t>
            </a:r>
          </a:p>
        </p:txBody>
      </p:sp>
      <p:sp>
        <p:nvSpPr>
          <p:cNvPr id="22" name="Flowchart: Document 21">
            <a:extLst>
              <a:ext uri="{FF2B5EF4-FFF2-40B4-BE49-F238E27FC236}">
                <a16:creationId xmlns:a16="http://schemas.microsoft.com/office/drawing/2014/main" id="{001CF059-2F47-ADFB-68B7-2D944F5966F4}"/>
              </a:ext>
            </a:extLst>
          </p:cNvPr>
          <p:cNvSpPr/>
          <p:nvPr/>
        </p:nvSpPr>
        <p:spPr>
          <a:xfrm>
            <a:off x="173353" y="5194194"/>
            <a:ext cx="1076462" cy="77079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(D2)</a:t>
            </a:r>
          </a:p>
          <a:p>
            <a:pPr algn="ctr"/>
            <a:r>
              <a:rPr lang="en-US" sz="1400" dirty="0"/>
              <a:t>Queries</a:t>
            </a:r>
          </a:p>
        </p:txBody>
      </p:sp>
      <p:cxnSp>
        <p:nvCxnSpPr>
          <p:cNvPr id="23" name="Straight Arrow Connector 22">
            <a:extLst>
              <a:ext uri="{FF2B5EF4-FFF2-40B4-BE49-F238E27FC236}">
                <a16:creationId xmlns:a16="http://schemas.microsoft.com/office/drawing/2014/main" id="{4EFB220A-3032-B3E3-52E4-438F27321311}"/>
              </a:ext>
            </a:extLst>
          </p:cNvPr>
          <p:cNvCxnSpPr>
            <a:cxnSpLocks/>
            <a:stCxn id="22" idx="3"/>
            <a:endCxn id="2" idx="1"/>
          </p:cNvCxnSpPr>
          <p:nvPr/>
        </p:nvCxnSpPr>
        <p:spPr>
          <a:xfrm>
            <a:off x="1249815" y="5579592"/>
            <a:ext cx="1193606" cy="480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Flowchart: Document 93">
            <a:extLst>
              <a:ext uri="{FF2B5EF4-FFF2-40B4-BE49-F238E27FC236}">
                <a16:creationId xmlns:a16="http://schemas.microsoft.com/office/drawing/2014/main" id="{8EDA9AF0-11EE-FE41-91DE-1E89EDFC9F74}"/>
              </a:ext>
            </a:extLst>
          </p:cNvPr>
          <p:cNvSpPr/>
          <p:nvPr/>
        </p:nvSpPr>
        <p:spPr>
          <a:xfrm>
            <a:off x="10914606" y="4001994"/>
            <a:ext cx="1076462" cy="77079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(D3)</a:t>
            </a:r>
          </a:p>
          <a:p>
            <a:pPr algn="ctr"/>
            <a:r>
              <a:rPr lang="en-US" sz="1400" dirty="0"/>
              <a:t>Responses</a:t>
            </a:r>
          </a:p>
        </p:txBody>
      </p:sp>
      <p:cxnSp>
        <p:nvCxnSpPr>
          <p:cNvPr id="121" name="Straight Connector 120">
            <a:extLst>
              <a:ext uri="{FF2B5EF4-FFF2-40B4-BE49-F238E27FC236}">
                <a16:creationId xmlns:a16="http://schemas.microsoft.com/office/drawing/2014/main" id="{987C775E-3916-6290-3B2A-0D8EC0AA1454}"/>
              </a:ext>
            </a:extLst>
          </p:cNvPr>
          <p:cNvCxnSpPr>
            <a:cxnSpLocks/>
          </p:cNvCxnSpPr>
          <p:nvPr/>
        </p:nvCxnSpPr>
        <p:spPr>
          <a:xfrm>
            <a:off x="2113424" y="4574872"/>
            <a:ext cx="2358700" cy="17788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Connector 125">
            <a:extLst>
              <a:ext uri="{FF2B5EF4-FFF2-40B4-BE49-F238E27FC236}">
                <a16:creationId xmlns:a16="http://schemas.microsoft.com/office/drawing/2014/main" id="{BEB03640-2367-2AA8-3EB2-74CE0C18AB6B}"/>
              </a:ext>
            </a:extLst>
          </p:cNvPr>
          <p:cNvCxnSpPr>
            <a:cxnSpLocks/>
          </p:cNvCxnSpPr>
          <p:nvPr/>
        </p:nvCxnSpPr>
        <p:spPr>
          <a:xfrm>
            <a:off x="220107" y="4529597"/>
            <a:ext cx="1925823" cy="45275"/>
          </a:xfrm>
          <a:prstGeom prst="line">
            <a:avLst/>
          </a:prstGeom>
        </p:spPr>
        <p:style>
          <a:lnRef idx="2">
            <a:schemeClr val="accent2"/>
          </a:lnRef>
          <a:fillRef idx="0">
            <a:schemeClr val="accent2"/>
          </a:fillRef>
          <a:effectRef idx="1">
            <a:schemeClr val="accent2"/>
          </a:effectRef>
          <a:fontRef idx="minor">
            <a:schemeClr val="tx1"/>
          </a:fontRef>
        </p:style>
      </p:cxnSp>
      <p:sp>
        <p:nvSpPr>
          <p:cNvPr id="133" name="TextBox 132">
            <a:extLst>
              <a:ext uri="{FF2B5EF4-FFF2-40B4-BE49-F238E27FC236}">
                <a16:creationId xmlns:a16="http://schemas.microsoft.com/office/drawing/2014/main" id="{CD13E8CC-334A-A124-F696-AEEB95C2E145}"/>
              </a:ext>
            </a:extLst>
          </p:cNvPr>
          <p:cNvSpPr txBox="1"/>
          <p:nvPr/>
        </p:nvSpPr>
        <p:spPr>
          <a:xfrm>
            <a:off x="327328" y="4653510"/>
            <a:ext cx="1178528" cy="307777"/>
          </a:xfrm>
          <a:prstGeom prst="rect">
            <a:avLst/>
          </a:prstGeom>
          <a:noFill/>
        </p:spPr>
        <p:txBody>
          <a:bodyPr wrap="none" rtlCol="0">
            <a:spAutoFit/>
          </a:bodyPr>
          <a:lstStyle/>
          <a:p>
            <a:r>
              <a:rPr lang="en-US" sz="1400" dirty="0">
                <a:solidFill>
                  <a:schemeClr val="accent2"/>
                </a:solidFill>
              </a:rPr>
              <a:t>Out of scope</a:t>
            </a:r>
          </a:p>
        </p:txBody>
      </p:sp>
      <p:cxnSp>
        <p:nvCxnSpPr>
          <p:cNvPr id="134" name="Straight Connector 133">
            <a:extLst>
              <a:ext uri="{FF2B5EF4-FFF2-40B4-BE49-F238E27FC236}">
                <a16:creationId xmlns:a16="http://schemas.microsoft.com/office/drawing/2014/main" id="{AFABBA7F-F7F4-0CAA-A362-6D0DB2600666}"/>
              </a:ext>
            </a:extLst>
          </p:cNvPr>
          <p:cNvCxnSpPr>
            <a:cxnSpLocks/>
          </p:cNvCxnSpPr>
          <p:nvPr/>
        </p:nvCxnSpPr>
        <p:spPr>
          <a:xfrm>
            <a:off x="9951694" y="3167265"/>
            <a:ext cx="1925823" cy="45275"/>
          </a:xfrm>
          <a:prstGeom prst="line">
            <a:avLst/>
          </a:prstGeom>
        </p:spPr>
        <p:style>
          <a:lnRef idx="2">
            <a:schemeClr val="accent2"/>
          </a:lnRef>
          <a:fillRef idx="0">
            <a:schemeClr val="accent2"/>
          </a:fillRef>
          <a:effectRef idx="1">
            <a:schemeClr val="accent2"/>
          </a:effectRef>
          <a:fontRef idx="minor">
            <a:schemeClr val="tx1"/>
          </a:fontRef>
        </p:style>
      </p:cxnSp>
      <p:sp>
        <p:nvSpPr>
          <p:cNvPr id="144" name="Flowchart: Magnetic Disk 143">
            <a:extLst>
              <a:ext uri="{FF2B5EF4-FFF2-40B4-BE49-F238E27FC236}">
                <a16:creationId xmlns:a16="http://schemas.microsoft.com/office/drawing/2014/main" id="{7BAF3F71-3909-187E-F7E3-832894CA79FC}"/>
              </a:ext>
            </a:extLst>
          </p:cNvPr>
          <p:cNvSpPr/>
          <p:nvPr/>
        </p:nvSpPr>
        <p:spPr>
          <a:xfrm>
            <a:off x="6295184" y="5099870"/>
            <a:ext cx="1272483" cy="10507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(KG1)</a:t>
            </a:r>
          </a:p>
          <a:p>
            <a:pPr algn="ctr"/>
            <a:r>
              <a:rPr lang="en-US" sz="1400" dirty="0"/>
              <a:t>Short-Term Memory</a:t>
            </a:r>
          </a:p>
        </p:txBody>
      </p:sp>
      <p:sp>
        <p:nvSpPr>
          <p:cNvPr id="145" name="Flowchart: Magnetic Disk 144">
            <a:extLst>
              <a:ext uri="{FF2B5EF4-FFF2-40B4-BE49-F238E27FC236}">
                <a16:creationId xmlns:a16="http://schemas.microsoft.com/office/drawing/2014/main" id="{84F8EFA0-E704-6142-BDC0-0FB820346E35}"/>
              </a:ext>
            </a:extLst>
          </p:cNvPr>
          <p:cNvSpPr/>
          <p:nvPr/>
        </p:nvSpPr>
        <p:spPr>
          <a:xfrm>
            <a:off x="6316158" y="1942895"/>
            <a:ext cx="1272483" cy="10507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(KG2)</a:t>
            </a:r>
          </a:p>
          <a:p>
            <a:pPr algn="ctr"/>
            <a:r>
              <a:rPr lang="en-US" sz="1400" dirty="0"/>
              <a:t>Long-Term Memory</a:t>
            </a:r>
          </a:p>
        </p:txBody>
      </p:sp>
    </p:spTree>
    <p:extLst>
      <p:ext uri="{BB962C8B-B14F-4D97-AF65-F5344CB8AC3E}">
        <p14:creationId xmlns:p14="http://schemas.microsoft.com/office/powerpoint/2010/main" val="131601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781190-0D97-07E0-4644-E21F7DAEF16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A460851-D921-75AA-DE28-DC773C9E5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D6F7316-9A7A-C61A-3BD8-2B1E4E664BE2}"/>
              </a:ext>
            </a:extLst>
          </p:cNvPr>
          <p:cNvSpPr/>
          <p:nvPr/>
        </p:nvSpPr>
        <p:spPr>
          <a:xfrm>
            <a:off x="7772400" y="2875665"/>
            <a:ext cx="2569464" cy="1272140"/>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CFEA02-38CA-3087-DD39-FB23CF289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B9DE90-8ED1-6059-F54E-386FD0EA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6036187-6C39-4A68-AD8F-247C43C0D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995F8C5-2D99-0F9A-4E97-D284987134D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Architecture</a:t>
            </a:r>
          </a:p>
        </p:txBody>
      </p:sp>
      <p:sp>
        <p:nvSpPr>
          <p:cNvPr id="3" name="TextBox 2">
            <a:extLst>
              <a:ext uri="{FF2B5EF4-FFF2-40B4-BE49-F238E27FC236}">
                <a16:creationId xmlns:a16="http://schemas.microsoft.com/office/drawing/2014/main" id="{E8F9284C-6E44-91E1-8EEF-D0B36B2A81F0}"/>
              </a:ext>
            </a:extLst>
          </p:cNvPr>
          <p:cNvSpPr txBox="1"/>
          <p:nvPr/>
        </p:nvSpPr>
        <p:spPr>
          <a:xfrm>
            <a:off x="877824" y="2340864"/>
            <a:ext cx="2114105" cy="369332"/>
          </a:xfrm>
          <a:prstGeom prst="rect">
            <a:avLst/>
          </a:prstGeom>
          <a:noFill/>
        </p:spPr>
        <p:txBody>
          <a:bodyPr wrap="none" rtlCol="0">
            <a:spAutoFit/>
          </a:bodyPr>
          <a:lstStyle/>
          <a:p>
            <a:r>
              <a:rPr lang="en-US" dirty="0"/>
              <a:t>Short Term Memory</a:t>
            </a:r>
          </a:p>
        </p:txBody>
      </p:sp>
      <p:sp>
        <p:nvSpPr>
          <p:cNvPr id="5" name="Rectangle 4">
            <a:extLst>
              <a:ext uri="{FF2B5EF4-FFF2-40B4-BE49-F238E27FC236}">
                <a16:creationId xmlns:a16="http://schemas.microsoft.com/office/drawing/2014/main" id="{AF186B9C-9350-DA76-CB86-EBF0C182F543}"/>
              </a:ext>
            </a:extLst>
          </p:cNvPr>
          <p:cNvSpPr/>
          <p:nvPr/>
        </p:nvSpPr>
        <p:spPr>
          <a:xfrm>
            <a:off x="420624" y="3172968"/>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1</a:t>
            </a:r>
          </a:p>
        </p:txBody>
      </p:sp>
      <p:sp>
        <p:nvSpPr>
          <p:cNvPr id="11" name="Rectangle 10">
            <a:extLst>
              <a:ext uri="{FF2B5EF4-FFF2-40B4-BE49-F238E27FC236}">
                <a16:creationId xmlns:a16="http://schemas.microsoft.com/office/drawing/2014/main" id="{6C6B02D5-3E1C-CD69-EFE2-B9B975BF0C50}"/>
              </a:ext>
            </a:extLst>
          </p:cNvPr>
          <p:cNvSpPr/>
          <p:nvPr/>
        </p:nvSpPr>
        <p:spPr>
          <a:xfrm>
            <a:off x="1341120" y="31552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2</a:t>
            </a:r>
          </a:p>
        </p:txBody>
      </p:sp>
      <p:sp>
        <p:nvSpPr>
          <p:cNvPr id="13" name="Rectangle 12">
            <a:extLst>
              <a:ext uri="{FF2B5EF4-FFF2-40B4-BE49-F238E27FC236}">
                <a16:creationId xmlns:a16="http://schemas.microsoft.com/office/drawing/2014/main" id="{F9E18E1F-A0B9-72B6-DB66-951C453E8020}"/>
              </a:ext>
            </a:extLst>
          </p:cNvPr>
          <p:cNvSpPr/>
          <p:nvPr/>
        </p:nvSpPr>
        <p:spPr>
          <a:xfrm>
            <a:off x="2296985" y="31552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3</a:t>
            </a:r>
          </a:p>
        </p:txBody>
      </p:sp>
      <p:sp>
        <p:nvSpPr>
          <p:cNvPr id="14" name="TextBox 13">
            <a:extLst>
              <a:ext uri="{FF2B5EF4-FFF2-40B4-BE49-F238E27FC236}">
                <a16:creationId xmlns:a16="http://schemas.microsoft.com/office/drawing/2014/main" id="{E88B689D-8B5D-6979-FA8B-30725A50FC58}"/>
              </a:ext>
            </a:extLst>
          </p:cNvPr>
          <p:cNvSpPr txBox="1"/>
          <p:nvPr/>
        </p:nvSpPr>
        <p:spPr>
          <a:xfrm>
            <a:off x="6864096" y="2340864"/>
            <a:ext cx="2060179" cy="369332"/>
          </a:xfrm>
          <a:prstGeom prst="rect">
            <a:avLst/>
          </a:prstGeom>
          <a:noFill/>
        </p:spPr>
        <p:txBody>
          <a:bodyPr wrap="none" rtlCol="0">
            <a:spAutoFit/>
          </a:bodyPr>
          <a:lstStyle/>
          <a:p>
            <a:r>
              <a:rPr lang="en-US" dirty="0"/>
              <a:t>Long Term Memory</a:t>
            </a:r>
          </a:p>
        </p:txBody>
      </p:sp>
      <p:sp>
        <p:nvSpPr>
          <p:cNvPr id="17" name="Rectangle 16">
            <a:extLst>
              <a:ext uri="{FF2B5EF4-FFF2-40B4-BE49-F238E27FC236}">
                <a16:creationId xmlns:a16="http://schemas.microsoft.com/office/drawing/2014/main" id="{2BE6694D-A99C-6048-FFFD-CE7B0959AEA8}"/>
              </a:ext>
            </a:extLst>
          </p:cNvPr>
          <p:cNvSpPr/>
          <p:nvPr/>
        </p:nvSpPr>
        <p:spPr>
          <a:xfrm>
            <a:off x="6393608" y="3959352"/>
            <a:ext cx="115214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Type List</a:t>
            </a:r>
          </a:p>
        </p:txBody>
      </p:sp>
      <p:sp>
        <p:nvSpPr>
          <p:cNvPr id="18" name="Rectangle 17">
            <a:extLst>
              <a:ext uri="{FF2B5EF4-FFF2-40B4-BE49-F238E27FC236}">
                <a16:creationId xmlns:a16="http://schemas.microsoft.com/office/drawing/2014/main" id="{82C718C9-94B5-4B0B-FC14-610C5A375B85}"/>
              </a:ext>
            </a:extLst>
          </p:cNvPr>
          <p:cNvSpPr/>
          <p:nvPr/>
        </p:nvSpPr>
        <p:spPr>
          <a:xfrm>
            <a:off x="8335043" y="3325368"/>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1</a:t>
            </a:r>
          </a:p>
        </p:txBody>
      </p:sp>
      <p:sp>
        <p:nvSpPr>
          <p:cNvPr id="19" name="Rectangle 18">
            <a:extLst>
              <a:ext uri="{FF2B5EF4-FFF2-40B4-BE49-F238E27FC236}">
                <a16:creationId xmlns:a16="http://schemas.microsoft.com/office/drawing/2014/main" id="{5960A5F0-4F66-7AC6-DD5F-27D5DE951201}"/>
              </a:ext>
            </a:extLst>
          </p:cNvPr>
          <p:cNvSpPr/>
          <p:nvPr/>
        </p:nvSpPr>
        <p:spPr>
          <a:xfrm>
            <a:off x="9255539" y="33076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2</a:t>
            </a:r>
          </a:p>
        </p:txBody>
      </p:sp>
      <p:sp>
        <p:nvSpPr>
          <p:cNvPr id="32" name="Oval 31">
            <a:extLst>
              <a:ext uri="{FF2B5EF4-FFF2-40B4-BE49-F238E27FC236}">
                <a16:creationId xmlns:a16="http://schemas.microsoft.com/office/drawing/2014/main" id="{39FE21AB-4152-3220-FCEA-D7A291094029}"/>
              </a:ext>
            </a:extLst>
          </p:cNvPr>
          <p:cNvSpPr/>
          <p:nvPr/>
        </p:nvSpPr>
        <p:spPr>
          <a:xfrm>
            <a:off x="7852258" y="4237682"/>
            <a:ext cx="2569464" cy="1272140"/>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010E0E-4157-B53A-AF25-A54AE7481D95}"/>
              </a:ext>
            </a:extLst>
          </p:cNvPr>
          <p:cNvSpPr/>
          <p:nvPr/>
        </p:nvSpPr>
        <p:spPr>
          <a:xfrm>
            <a:off x="8826460" y="4616196"/>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3</a:t>
            </a:r>
          </a:p>
        </p:txBody>
      </p:sp>
    </p:spTree>
    <p:extLst>
      <p:ext uri="{BB962C8B-B14F-4D97-AF65-F5344CB8AC3E}">
        <p14:creationId xmlns:p14="http://schemas.microsoft.com/office/powerpoint/2010/main" val="118440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5A93-492B-76C3-BA0E-813192643232}"/>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43DE24D-5259-F137-980F-C34FF4056F5A}"/>
              </a:ext>
            </a:extLst>
          </p:cNvPr>
          <p:cNvSpPr>
            <a:spLocks noGrp="1"/>
          </p:cNvSpPr>
          <p:nvPr>
            <p:ph idx="1"/>
          </p:nvPr>
        </p:nvSpPr>
        <p:spPr/>
        <p:txBody>
          <a:bodyPr>
            <a:normAutofit fontScale="55000" lnSpcReduction="20000"/>
          </a:bodyPr>
          <a:lstStyle/>
          <a:p>
            <a:r>
              <a:rPr lang="en-US" dirty="0"/>
              <a:t>What is the validation?</a:t>
            </a:r>
          </a:p>
          <a:p>
            <a:pPr lvl="1"/>
            <a:r>
              <a:rPr lang="en-US" dirty="0"/>
              <a:t>Introduce errors to measure how well it does</a:t>
            </a:r>
          </a:p>
          <a:p>
            <a:r>
              <a:rPr lang="en-US" dirty="0"/>
              <a:t>Introducing errors into documents.</a:t>
            </a:r>
          </a:p>
          <a:p>
            <a:r>
              <a:rPr lang="en-US" dirty="0"/>
              <a:t>Start with smaller documents.</a:t>
            </a:r>
          </a:p>
          <a:p>
            <a:r>
              <a:rPr lang="en-US" dirty="0"/>
              <a:t>Partition the document.</a:t>
            </a:r>
          </a:p>
          <a:p>
            <a:pPr lvl="1"/>
            <a:r>
              <a:rPr lang="en-US" dirty="0"/>
              <a:t>Errors within a partition</a:t>
            </a:r>
          </a:p>
          <a:p>
            <a:pPr lvl="1"/>
            <a:r>
              <a:rPr lang="en-US" dirty="0"/>
              <a:t>Errors between partitions</a:t>
            </a:r>
          </a:p>
          <a:p>
            <a:r>
              <a:rPr lang="en-US" dirty="0"/>
              <a:t>Metrics</a:t>
            </a:r>
          </a:p>
          <a:p>
            <a:pPr lvl="1"/>
            <a:r>
              <a:rPr lang="en-US" dirty="0"/>
              <a:t>Number of chapters</a:t>
            </a:r>
          </a:p>
          <a:p>
            <a:pPr lvl="1"/>
            <a:r>
              <a:rPr lang="en-US" dirty="0"/>
              <a:t>Number of words</a:t>
            </a:r>
          </a:p>
          <a:p>
            <a:pPr lvl="1"/>
            <a:r>
              <a:rPr lang="en-US" dirty="0"/>
              <a:t>How many pages are processed</a:t>
            </a:r>
          </a:p>
          <a:p>
            <a:pPr lvl="1"/>
            <a:r>
              <a:rPr lang="en-US" dirty="0"/>
              <a:t>How long does it take?</a:t>
            </a:r>
          </a:p>
          <a:p>
            <a:pPr lvl="1"/>
            <a:r>
              <a:rPr lang="en-US" dirty="0"/>
              <a:t>How well does it scale?</a:t>
            </a:r>
          </a:p>
          <a:p>
            <a:pPr lvl="1"/>
            <a:r>
              <a:rPr lang="en-US" dirty="0"/>
              <a:t>Top non noise words</a:t>
            </a:r>
          </a:p>
          <a:p>
            <a:r>
              <a:rPr lang="en-US" dirty="0"/>
              <a:t>To do</a:t>
            </a:r>
          </a:p>
          <a:p>
            <a:pPr lvl="1"/>
            <a:r>
              <a:rPr lang="en-US" dirty="0"/>
              <a:t>Continue Research – focus is on Knowledge Graphs</a:t>
            </a:r>
          </a:p>
          <a:p>
            <a:pPr lvl="1"/>
            <a:r>
              <a:rPr lang="en-US" dirty="0"/>
              <a:t>Continue Methodology</a:t>
            </a:r>
          </a:p>
          <a:p>
            <a:pPr lvl="1"/>
            <a:r>
              <a:rPr lang="en-US" dirty="0"/>
              <a:t>Update chapter 1</a:t>
            </a:r>
          </a:p>
          <a:p>
            <a:pPr lvl="1"/>
            <a:endParaRPr lang="en-US" dirty="0"/>
          </a:p>
        </p:txBody>
      </p:sp>
    </p:spTree>
    <p:extLst>
      <p:ext uri="{BB962C8B-B14F-4D97-AF65-F5344CB8AC3E}">
        <p14:creationId xmlns:p14="http://schemas.microsoft.com/office/powerpoint/2010/main" val="119630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C909-4200-2786-C941-7CF4F10C22AD}"/>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A8D84E9F-5907-A740-406E-2ED95F2E11FA}"/>
              </a:ext>
            </a:extLst>
          </p:cNvPr>
          <p:cNvGraphicFramePr>
            <a:graphicFrameLocks noGrp="1"/>
          </p:cNvGraphicFramePr>
          <p:nvPr>
            <p:ph idx="1"/>
            <p:extLst>
              <p:ext uri="{D42A27DB-BD31-4B8C-83A1-F6EECF244321}">
                <p14:modId xmlns:p14="http://schemas.microsoft.com/office/powerpoint/2010/main" val="2760938222"/>
              </p:ext>
            </p:extLst>
          </p:nvPr>
        </p:nvGraphicFramePr>
        <p:xfrm>
          <a:off x="838200" y="1825625"/>
          <a:ext cx="10515597" cy="439420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Normalizing Names of things</a:t>
                      </a:r>
                    </a:p>
                  </a:txBody>
                  <a:tcPr/>
                </a:tc>
                <a:tc>
                  <a:txBody>
                    <a:bodyPr/>
                    <a:lstStyle/>
                    <a:p>
                      <a:r>
                        <a:rPr lang="en-US" dirty="0"/>
                        <a:t>Names of entities, properties, and relationships seem to be getting generated haphazardly. For example, we have properties named </a:t>
                      </a:r>
                      <a:r>
                        <a:rPr lang="en-US" dirty="0" err="1"/>
                        <a:t>AdoptionDate</a:t>
                      </a:r>
                      <a:r>
                        <a:rPr lang="en-US" dirty="0"/>
                        <a:t>, </a:t>
                      </a:r>
                      <a:r>
                        <a:rPr lang="en-US" dirty="0" err="1"/>
                        <a:t>adoptiondate</a:t>
                      </a:r>
                      <a:r>
                        <a:rPr lang="en-US" dirty="0"/>
                        <a:t>, </a:t>
                      </a:r>
                      <a:r>
                        <a:rPr lang="en-US" dirty="0" err="1"/>
                        <a:t>Adoption_Date</a:t>
                      </a:r>
                      <a:r>
                        <a:rPr lang="en-US" dirty="0"/>
                        <a:t>, and </a:t>
                      </a:r>
                      <a:r>
                        <a:rPr lang="en-US" dirty="0" err="1"/>
                        <a:t>adoption_date</a:t>
                      </a:r>
                      <a:r>
                        <a:rPr lang="en-US" dirty="0"/>
                        <a:t>. I tried to have the LLM normalize these. But the results were not that great and it applied the same normalization to descriptions. So, rather than fight it, I can programmatically normalize them in STM before consolidating into LTM. There will still be outliers. I am not sure I could normalize every instance of </a:t>
                      </a:r>
                      <a:r>
                        <a:rPr lang="en-US" dirty="0" err="1"/>
                        <a:t>Adoption_Date</a:t>
                      </a:r>
                      <a:r>
                        <a:rPr lang="en-US" dirty="0"/>
                        <a:t> and </a:t>
                      </a:r>
                      <a:r>
                        <a:rPr lang="en-US" dirty="0" err="1"/>
                        <a:t>adoptiondate</a:t>
                      </a:r>
                      <a:r>
                        <a:rPr lang="en-US" dirty="0"/>
                        <a:t>.</a:t>
                      </a:r>
                    </a:p>
                  </a:txBody>
                  <a:tcPr/>
                </a:tc>
                <a:extLst>
                  <a:ext uri="{0D108BD9-81ED-4DB2-BD59-A6C34878D82A}">
                    <a16:rowId xmlns:a16="http://schemas.microsoft.com/office/drawing/2014/main" val="2726607013"/>
                  </a:ext>
                </a:extLst>
              </a:tr>
              <a:tr h="370840">
                <a:tc>
                  <a:txBody>
                    <a:bodyPr/>
                    <a:lstStyle/>
                    <a:p>
                      <a:r>
                        <a:rPr lang="en-US" dirty="0"/>
                        <a:t>3/7/2025</a:t>
                      </a:r>
                    </a:p>
                  </a:txBody>
                  <a:tcPr/>
                </a:tc>
                <a:tc>
                  <a:txBody>
                    <a:bodyPr/>
                    <a:lstStyle/>
                    <a:p>
                      <a:r>
                        <a:rPr lang="en-US" dirty="0"/>
                        <a:t>Tracking the source</a:t>
                      </a:r>
                    </a:p>
                  </a:txBody>
                  <a:tcPr/>
                </a:tc>
                <a:tc>
                  <a:txBody>
                    <a:bodyPr/>
                    <a:lstStyle/>
                    <a:p>
                      <a:r>
                        <a:rPr lang="en-US" dirty="0"/>
                        <a:t>To tell the user where a problem comes from, I need to track each entity back to one or more sources. I have tried some approaches and currently have the document as one entity and the chunk as another. This is not very useful since chunks are ill defined and can change size. A better approach might be the starting and ending paragraph numbers. It should narrow it down and the document class can recreate them.</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2677609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14C3-411F-367E-9712-6B3A2932D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05DA-E82B-EF7C-3E16-A599098A26C8}"/>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FBDF1A3D-CF83-136E-3494-B3F8FDAC197B}"/>
              </a:ext>
            </a:extLst>
          </p:cNvPr>
          <p:cNvGraphicFramePr>
            <a:graphicFrameLocks noGrp="1"/>
          </p:cNvGraphicFramePr>
          <p:nvPr>
            <p:ph idx="1"/>
            <p:extLst>
              <p:ext uri="{D42A27DB-BD31-4B8C-83A1-F6EECF244321}">
                <p14:modId xmlns:p14="http://schemas.microsoft.com/office/powerpoint/2010/main" val="2228707941"/>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Chunk Names</a:t>
                      </a:r>
                    </a:p>
                  </a:txBody>
                  <a:tcPr/>
                </a:tc>
                <a:tc>
                  <a:txBody>
                    <a:bodyPr/>
                    <a:lstStyle/>
                    <a:p>
                      <a:r>
                        <a:rPr lang="en-US" dirty="0"/>
                        <a:t>Since chunks point to a document, the chunk name needs t include the document and chunk. This way if two documents are processed, their chunks will not be intermingled. Even if I switch to Paragraph Numbers, this will still be true – Document Name and Paragraph Number as the name. I will add a property for the Name, so that it is easy to get just the name.</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Entity Names</a:t>
                      </a:r>
                    </a:p>
                  </a:txBody>
                  <a:tcPr/>
                </a:tc>
                <a:tc>
                  <a:txBody>
                    <a:bodyPr/>
                    <a:lstStyle/>
                    <a:p>
                      <a:r>
                        <a:rPr lang="en-US" dirty="0"/>
                        <a:t>Entities are of a type. So, the entity name needs to include both the Type and the Entity Name. This will allow be to have two entities with the same name but a different type. I will add a property for the Name, so it is easy to get just the name. Example: In Type-</a:t>
                      </a:r>
                      <a:r>
                        <a:rPr lang="en-US" dirty="0" err="1"/>
                        <a:t>EntityName</a:t>
                      </a:r>
                      <a:r>
                        <a:rPr lang="en-US" dirty="0"/>
                        <a:t> Company-Apple, Fruit-Apple.</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59466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28428</TotalTime>
  <Words>1826</Words>
  <Application>Microsoft Office PowerPoint</Application>
  <PresentationFormat>Widescreen</PresentationFormat>
  <Paragraphs>272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Praxis Approach</vt:lpstr>
      <vt:lpstr>LLM Approach</vt:lpstr>
      <vt:lpstr>Attention and Focus</vt:lpstr>
      <vt:lpstr>Proposed Approach</vt:lpstr>
      <vt:lpstr>Proposed Architecture</vt:lpstr>
      <vt:lpstr>Proposed Architecture</vt:lpstr>
      <vt:lpstr>Notes</vt:lpstr>
      <vt:lpstr>Implementation Notes</vt:lpstr>
      <vt:lpstr>Implementation Notes</vt:lpstr>
      <vt:lpstr>Implementation Notes</vt:lpstr>
      <vt:lpstr>Implementation Notes</vt:lpstr>
      <vt:lpstr>Future Research</vt:lpstr>
      <vt:lpstr>Neo4j Nodes and Relationships</vt:lpstr>
      <vt:lpstr>Neo4j Nodes and Relationships</vt:lpstr>
      <vt:lpstr>Data Definitions</vt:lpstr>
      <vt:lpstr>Knowledge Graph Definitions</vt:lpstr>
      <vt:lpstr>Processing Definitions</vt:lpstr>
      <vt:lpstr>Processing Definitions</vt:lpstr>
      <vt:lpstr>Processing Definitions</vt:lpstr>
      <vt:lpstr>Processing Steps</vt:lpstr>
      <vt:lpstr>Notes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Wacey</dc:creator>
  <cp:lastModifiedBy>Michael</cp:lastModifiedBy>
  <cp:revision>22</cp:revision>
  <dcterms:created xsi:type="dcterms:W3CDTF">2024-08-17T17:21:12Z</dcterms:created>
  <dcterms:modified xsi:type="dcterms:W3CDTF">2025-03-22T20:12:11Z</dcterms:modified>
</cp:coreProperties>
</file>