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32"/>
  </p:notesMasterIdLst>
  <p:sldIdLst>
    <p:sldId id="659" r:id="rId3"/>
    <p:sldId id="281" r:id="rId4"/>
    <p:sldId id="758" r:id="rId5"/>
    <p:sldId id="763" r:id="rId6"/>
    <p:sldId id="759" r:id="rId7"/>
    <p:sldId id="760" r:id="rId8"/>
    <p:sldId id="761" r:id="rId9"/>
    <p:sldId id="762" r:id="rId10"/>
    <p:sldId id="660" r:id="rId11"/>
    <p:sldId id="661" r:id="rId12"/>
    <p:sldId id="654" r:id="rId13"/>
    <p:sldId id="499" r:id="rId14"/>
    <p:sldId id="498" r:id="rId15"/>
    <p:sldId id="647" r:id="rId16"/>
    <p:sldId id="655" r:id="rId17"/>
    <p:sldId id="651" r:id="rId18"/>
    <p:sldId id="650" r:id="rId19"/>
    <p:sldId id="652" r:id="rId20"/>
    <p:sldId id="649" r:id="rId21"/>
    <p:sldId id="653" r:id="rId22"/>
    <p:sldId id="657" r:id="rId23"/>
    <p:sldId id="658" r:id="rId24"/>
    <p:sldId id="662" r:id="rId25"/>
    <p:sldId id="403" r:id="rId26"/>
    <p:sldId id="307" r:id="rId27"/>
    <p:sldId id="304" r:id="rId28"/>
    <p:sldId id="289" r:id="rId29"/>
    <p:sldId id="298" r:id="rId30"/>
    <p:sldId id="642"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C22"/>
    <a:srgbClr val="FFC000"/>
    <a:srgbClr val="505046"/>
    <a:srgbClr val="B22600"/>
    <a:srgbClr val="70AD47"/>
    <a:srgbClr val="4472C4"/>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59"/>
    <p:restoredTop sz="94668"/>
  </p:normalViewPr>
  <p:slideViewPr>
    <p:cSldViewPr snapToGrid="0" snapToObjects="1">
      <p:cViewPr varScale="1">
        <p:scale>
          <a:sx n="111" d="100"/>
          <a:sy n="111" d="100"/>
        </p:scale>
        <p:origin x="1860" y="9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3/20/2025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Tree>
    <p:extLst>
      <p:ext uri="{BB962C8B-B14F-4D97-AF65-F5344CB8AC3E}">
        <p14:creationId xmlns:p14="http://schemas.microsoft.com/office/powerpoint/2010/main" val="115697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Slide - FB Campus">
    <p:spTree>
      <p:nvGrpSpPr>
        <p:cNvPr id="1" name=""/>
        <p:cNvGrpSpPr/>
        <p:nvPr/>
      </p:nvGrpSpPr>
      <p:grpSpPr>
        <a:xfrm>
          <a:off x="0" y="0"/>
          <a:ext cx="0" cy="0"/>
          <a:chOff x="0" y="0"/>
          <a:chExt cx="0" cy="0"/>
        </a:xfrm>
      </p:grpSpPr>
      <p:pic>
        <p:nvPicPr>
          <p:cNvPr id="10" name="Picture 9" descr="A picture containing sign&#10;&#10;Description automatically generated">
            <a:extLst>
              <a:ext uri="{FF2B5EF4-FFF2-40B4-BE49-F238E27FC236}">
                <a16:creationId xmlns:a16="http://schemas.microsoft.com/office/drawing/2014/main" id="{8AAEDA5C-62BF-4B4E-8FFB-CE20A9DE344D}"/>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2" name="Date Placeholder 1">
            <a:extLst>
              <a:ext uri="{FF2B5EF4-FFF2-40B4-BE49-F238E27FC236}">
                <a16:creationId xmlns:a16="http://schemas.microsoft.com/office/drawing/2014/main" id="{2D9AF850-7987-AF49-840F-16BC6BFAE8B9}"/>
              </a:ext>
            </a:extLst>
          </p:cNvPr>
          <p:cNvSpPr>
            <a:spLocks noGrp="1"/>
          </p:cNvSpPr>
          <p:nvPr>
            <p:ph type="dt" sz="half" idx="10"/>
          </p:nvPr>
        </p:nvSpPr>
        <p:spPr/>
        <p:txBody>
          <a:bodyPr/>
          <a:lstStyle/>
          <a:p>
            <a:fld id="{FDCEE23A-51A8-43B8-99B9-69A09C80768C}" type="datetime1">
              <a:rPr lang="en-US" smtClean="0"/>
              <a:t>3/20/2025</a:t>
            </a:fld>
            <a:endParaRPr lang="en-US"/>
          </a:p>
        </p:txBody>
      </p:sp>
      <p:sp>
        <p:nvSpPr>
          <p:cNvPr id="3" name="Footer Placeholder 2">
            <a:extLst>
              <a:ext uri="{FF2B5EF4-FFF2-40B4-BE49-F238E27FC236}">
                <a16:creationId xmlns:a16="http://schemas.microsoft.com/office/drawing/2014/main" id="{A9963846-3C4E-2146-B728-7439964DE37B}"/>
              </a:ext>
            </a:extLst>
          </p:cNvPr>
          <p:cNvSpPr>
            <a:spLocks noGrp="1"/>
          </p:cNvSpPr>
          <p:nvPr>
            <p:ph type="ftr" sz="quarter" idx="11"/>
          </p:nvPr>
        </p:nvSpPr>
        <p:spPr>
          <a:xfrm>
            <a:off x="5841497" y="6356351"/>
            <a:ext cx="3086100" cy="365125"/>
          </a:xfrm>
        </p:spPr>
        <p:txBody>
          <a:bodyPr/>
          <a:lstStyle/>
          <a:p>
            <a:endParaRPr lang="en-US" dirty="0"/>
          </a:p>
        </p:txBody>
      </p:sp>
      <p:sp>
        <p:nvSpPr>
          <p:cNvPr id="8" name="Title 1">
            <a:extLst>
              <a:ext uri="{FF2B5EF4-FFF2-40B4-BE49-F238E27FC236}">
                <a16:creationId xmlns:a16="http://schemas.microsoft.com/office/drawing/2014/main" id="{C5E8D9E8-CC97-C446-9F8B-57B6EC01CD22}"/>
              </a:ext>
            </a:extLst>
          </p:cNvPr>
          <p:cNvSpPr>
            <a:spLocks noGrp="1"/>
          </p:cNvSpPr>
          <p:nvPr>
            <p:ph type="ctrTitle" hasCustomPrompt="1"/>
          </p:nvPr>
        </p:nvSpPr>
        <p:spPr>
          <a:xfrm>
            <a:off x="270284" y="601091"/>
            <a:ext cx="3225952" cy="2305339"/>
          </a:xfrm>
          <a:prstGeom prst="rect">
            <a:avLst/>
          </a:prstGeom>
        </p:spPr>
        <p:txBody>
          <a:bodyPr anchor="b"/>
          <a:lstStyle>
            <a:lvl1pPr algn="l">
              <a:defRPr sz="3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title</a:t>
            </a:r>
          </a:p>
        </p:txBody>
      </p:sp>
      <p:sp>
        <p:nvSpPr>
          <p:cNvPr id="9" name="Subtitle 2">
            <a:extLst>
              <a:ext uri="{FF2B5EF4-FFF2-40B4-BE49-F238E27FC236}">
                <a16:creationId xmlns:a16="http://schemas.microsoft.com/office/drawing/2014/main" id="{4FB750C1-95FE-744D-8B30-2BA9ACDBDD6A}"/>
              </a:ext>
            </a:extLst>
          </p:cNvPr>
          <p:cNvSpPr>
            <a:spLocks noGrp="1"/>
          </p:cNvSpPr>
          <p:nvPr>
            <p:ph type="subTitle" idx="1" hasCustomPrompt="1"/>
          </p:nvPr>
        </p:nvSpPr>
        <p:spPr>
          <a:xfrm>
            <a:off x="270284" y="3137687"/>
            <a:ext cx="3225952"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a:cs typeface="Aria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subtitle</a:t>
            </a:r>
          </a:p>
        </p:txBody>
      </p:sp>
    </p:spTree>
    <p:extLst>
      <p:ext uri="{BB962C8B-B14F-4D97-AF65-F5344CB8AC3E}">
        <p14:creationId xmlns:p14="http://schemas.microsoft.com/office/powerpoint/2010/main" val="21209155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510017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2442623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pic>
        <p:nvPicPr>
          <p:cNvPr id="10" name="Picture 9" descr="A close up of a logo&#10;&#10;Description automatically generated">
            <a:extLst>
              <a:ext uri="{FF2B5EF4-FFF2-40B4-BE49-F238E27FC236}">
                <a16:creationId xmlns:a16="http://schemas.microsoft.com/office/drawing/2014/main" id="{E970E22F-9224-064A-A271-69E5FEEF6127}"/>
              </a:ext>
            </a:extLst>
          </p:cNvPr>
          <p:cNvPicPr>
            <a:picLocks noChangeAspect="1"/>
          </p:cNvPicPr>
          <p:nvPr userDrawn="1"/>
        </p:nvPicPr>
        <p:blipFill>
          <a:blip r:embed="rId2"/>
          <a:stretch>
            <a:fillRect/>
          </a:stretch>
        </p:blipFill>
        <p:spPr>
          <a:xfrm>
            <a:off x="0" y="0"/>
            <a:ext cx="9144000" cy="6858000"/>
          </a:xfrm>
          <a:prstGeom prst="rect">
            <a:avLst/>
          </a:prstGeom>
        </p:spPr>
      </p:pic>
      <p:sp>
        <p:nvSpPr>
          <p:cNvPr id="9" name="Content Placeholder 2">
            <a:extLst>
              <a:ext uri="{FF2B5EF4-FFF2-40B4-BE49-F238E27FC236}">
                <a16:creationId xmlns:a16="http://schemas.microsoft.com/office/drawing/2014/main" id="{FF488C0E-02BE-5C49-A846-3FF4F3CAA090}"/>
              </a:ext>
            </a:extLst>
          </p:cNvPr>
          <p:cNvSpPr>
            <a:spLocks noGrp="1"/>
          </p:cNvSpPr>
          <p:nvPr>
            <p:ph idx="13"/>
          </p:nvPr>
        </p:nvSpPr>
        <p:spPr>
          <a:xfrm>
            <a:off x="628650" y="1825625"/>
            <a:ext cx="7886700" cy="3474508"/>
          </a:xfrm>
          <a:prstGeom prst="rect">
            <a:avLst/>
          </a:prstGeom>
        </p:spPr>
        <p:txBody>
          <a:bodyPr/>
          <a:lstStyle>
            <a:lvl1pPr marL="68580" indent="0">
              <a:buNone/>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endParaRPr lang="en-US" dirty="0"/>
          </a:p>
        </p:txBody>
      </p:sp>
      <p:sp>
        <p:nvSpPr>
          <p:cNvPr id="5" name="Title 10">
            <a:extLst>
              <a:ext uri="{FF2B5EF4-FFF2-40B4-BE49-F238E27FC236}">
                <a16:creationId xmlns:a16="http://schemas.microsoft.com/office/drawing/2014/main" id="{EEDCBAB3-98DE-EC4A-8C36-31C335D490BE}"/>
              </a:ext>
            </a:extLst>
          </p:cNvPr>
          <p:cNvSpPr>
            <a:spLocks noGrp="1"/>
          </p:cNvSpPr>
          <p:nvPr>
            <p:ph type="title" hasCustomPrompt="1"/>
          </p:nvPr>
        </p:nvSpPr>
        <p:spPr>
          <a:xfrm>
            <a:off x="640753" y="503617"/>
            <a:ext cx="7874597" cy="1054250"/>
          </a:xfrm>
          <a:prstGeom prst="rect">
            <a:avLst/>
          </a:prstGeom>
        </p:spPr>
        <p:txBody>
          <a:bodyPr/>
          <a:lstStyle>
            <a:lvl1pPr algn="l">
              <a:defRPr sz="3000" b="1">
                <a:solidFill>
                  <a:schemeClr val="tx1">
                    <a:lumMod val="75000"/>
                    <a:lumOff val="25000"/>
                  </a:schemeClr>
                </a:solidFill>
                <a:latin typeface="Arial"/>
                <a:cs typeface="Arial"/>
              </a:defRPr>
            </a:lvl1pPr>
          </a:lstStyle>
          <a:p>
            <a:r>
              <a:rPr lang="en-US" dirty="0"/>
              <a:t>Click to edit title</a:t>
            </a:r>
          </a:p>
        </p:txBody>
      </p:sp>
      <p:sp>
        <p:nvSpPr>
          <p:cNvPr id="2" name="TextBox 1">
            <a:extLst>
              <a:ext uri="{FF2B5EF4-FFF2-40B4-BE49-F238E27FC236}">
                <a16:creationId xmlns:a16="http://schemas.microsoft.com/office/drawing/2014/main" id="{02C32118-717F-E8D7-758F-CC02DF5773B5}"/>
              </a:ext>
            </a:extLst>
          </p:cNvPr>
          <p:cNvSpPr txBox="1"/>
          <p:nvPr userDrawn="1"/>
        </p:nvSpPr>
        <p:spPr>
          <a:xfrm>
            <a:off x="3396252" y="6354383"/>
            <a:ext cx="1997039" cy="300082"/>
          </a:xfrm>
          <a:prstGeom prst="rect">
            <a:avLst/>
          </a:prstGeom>
          <a:noFill/>
        </p:spPr>
        <p:txBody>
          <a:bodyPr wrap="square" rtlCol="0">
            <a:spAutoFit/>
          </a:bodyPr>
          <a:lstStyle/>
          <a:p>
            <a:pPr algn="ctr"/>
            <a:r>
              <a:rPr lang="en-US" sz="1350" b="1" dirty="0">
                <a:solidFill>
                  <a:schemeClr val="bg1"/>
                </a:solidFill>
              </a:rPr>
              <a:t>Slide </a:t>
            </a:r>
            <a:fld id="{516406A2-97A8-488C-8CAB-2CED66D760D7}" type="slidenum">
              <a:rPr lang="en-US" sz="1350" b="1" smtClean="0">
                <a:solidFill>
                  <a:schemeClr val="bg1"/>
                </a:solidFill>
              </a:rPr>
              <a:pPr algn="ctr"/>
              <a:t>‹#›</a:t>
            </a:fld>
            <a:r>
              <a:rPr lang="en-US" sz="1350" b="1" dirty="0">
                <a:solidFill>
                  <a:schemeClr val="bg1"/>
                </a:solidFill>
              </a:rPr>
              <a:t> of 20</a:t>
            </a:r>
          </a:p>
        </p:txBody>
      </p:sp>
    </p:spTree>
    <p:extLst>
      <p:ext uri="{BB962C8B-B14F-4D97-AF65-F5344CB8AC3E}">
        <p14:creationId xmlns:p14="http://schemas.microsoft.com/office/powerpoint/2010/main" val="368958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jpe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04" r:id="rId10"/>
    <p:sldLayoutId id="2147483705" r:id="rId11"/>
    <p:sldLayoutId id="2147483706" r:id="rId12"/>
    <p:sldLayoutId id="2147483707" r:id="rId13"/>
    <p:sldLayoutId id="2147483708"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code360.com/TR1485" TargetMode="External"/><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ecode360.com/EA3052"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ecode360.com/TR148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2197355"/>
            <a:ext cx="6533354" cy="1535374"/>
          </a:xfrm>
        </p:spPr>
        <p:txBody>
          <a:bodyPr>
            <a:noAutofit/>
          </a:bodyPr>
          <a:lstStyle/>
          <a:p>
            <a:pPr eaLnBrk="1" hangingPunct="1"/>
            <a:r>
              <a:rPr lang="en-US" sz="3200" dirty="0">
                <a:latin typeface="Arial" charset="0"/>
                <a:ea typeface="ＭＳ Ｐゴシック" charset="0"/>
              </a:rPr>
              <a:t>Using Large Language Models to Convert Documents to Knowledge Graphs to Check for Completeness and Consistency</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Michael </a:t>
            </a:r>
            <a:r>
              <a:rPr lang="en-US" sz="2400">
                <a:latin typeface="Arial" charset="0"/>
                <a:ea typeface="ＭＳ Ｐゴシック" charset="0"/>
              </a:rPr>
              <a:t>Wacey</a:t>
            </a:r>
            <a:endParaRPr lang="en-US" sz="2400" dirty="0">
              <a:latin typeface="Arial" charset="0"/>
              <a:ea typeface="ＭＳ Ｐゴシック" charset="0"/>
            </a:endParaRP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782424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83413262"/>
              </p:ext>
            </p:extLst>
          </p:nvPr>
        </p:nvGraphicFramePr>
        <p:xfrm>
          <a:off x="125605" y="1686063"/>
          <a:ext cx="8878824" cy="2529786"/>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r>
                        <a:rPr lang="en-US" sz="1200" dirty="0"/>
                        <a:t>AI</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Artificial </a:t>
                      </a:r>
                      <a:r>
                        <a:rPr lang="en-US" sz="1200" dirty="0"/>
                        <a:t>Intelligence</a:t>
                      </a:r>
                    </a:p>
                  </a:txBody>
                  <a:tcPr/>
                </a:tc>
                <a:extLst>
                  <a:ext uri="{0D108BD9-81ED-4DB2-BD59-A6C34878D82A}">
                    <a16:rowId xmlns:a16="http://schemas.microsoft.com/office/drawing/2014/main" val="10001"/>
                  </a:ext>
                </a:extLst>
              </a:tr>
              <a:tr h="390432">
                <a:tc>
                  <a:txBody>
                    <a:bodyPr/>
                    <a:lstStyle/>
                    <a:p>
                      <a:r>
                        <a:rPr lang="en-US" sz="1200" b="0" dirty="0"/>
                        <a:t>GAT</a:t>
                      </a:r>
                    </a:p>
                  </a:txBody>
                  <a:tcPr/>
                </a:tc>
                <a:tc>
                  <a:txBody>
                    <a:bodyPr/>
                    <a:lstStyle/>
                    <a:p>
                      <a:r>
                        <a:rPr lang="en-US" sz="1200" dirty="0"/>
                        <a:t>Graph Attention Networks</a:t>
                      </a:r>
                    </a:p>
                  </a:txBody>
                  <a:tcPr/>
                </a:tc>
                <a:extLst>
                  <a:ext uri="{0D108BD9-81ED-4DB2-BD59-A6C34878D82A}">
                    <a16:rowId xmlns:a16="http://schemas.microsoft.com/office/drawing/2014/main" val="10006"/>
                  </a:ext>
                </a:extLst>
              </a:tr>
              <a:tr h="390432">
                <a:tc>
                  <a:txBody>
                    <a:bodyPr/>
                    <a:lstStyle/>
                    <a:p>
                      <a:r>
                        <a:rPr lang="en-US" sz="1200" dirty="0"/>
                        <a:t>GCNN</a:t>
                      </a:r>
                    </a:p>
                  </a:txBody>
                  <a:tcPr/>
                </a:tc>
                <a:tc>
                  <a:txBody>
                    <a:bodyPr/>
                    <a:lstStyle/>
                    <a:p>
                      <a:pPr marL="0" indent="0">
                        <a:buFont typeface="Arial" panose="020B0604020202020204" pitchFamily="34" charset="0"/>
                        <a:buNone/>
                      </a:pPr>
                      <a:r>
                        <a:rPr lang="en-US" sz="1200" dirty="0"/>
                        <a:t>Graph Convolutional Neural Network</a:t>
                      </a:r>
                    </a:p>
                  </a:txBody>
                  <a:tcPr/>
                </a:tc>
                <a:extLst>
                  <a:ext uri="{0D108BD9-81ED-4DB2-BD59-A6C34878D82A}">
                    <a16:rowId xmlns:a16="http://schemas.microsoft.com/office/drawing/2014/main" val="10007"/>
                  </a:ext>
                </a:extLst>
              </a:tr>
              <a:tr h="390432">
                <a:tc>
                  <a:txBody>
                    <a:bodyPr/>
                    <a:lstStyle/>
                    <a:p>
                      <a:r>
                        <a:rPr lang="en-US" sz="1200" dirty="0"/>
                        <a:t>GNN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Graph Neural Network</a:t>
                      </a:r>
                    </a:p>
                  </a:txBody>
                  <a:tcPr/>
                </a:tc>
                <a:extLst>
                  <a:ext uri="{0D108BD9-81ED-4DB2-BD59-A6C34878D82A}">
                    <a16:rowId xmlns:a16="http://schemas.microsoft.com/office/drawing/2014/main" val="3925171416"/>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ML</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Machine Learning</a:t>
                      </a:r>
                    </a:p>
                  </a:txBody>
                  <a:tcPr/>
                </a:tc>
                <a:extLst>
                  <a:ext uri="{0D108BD9-81ED-4DB2-BD59-A6C34878D82A}">
                    <a16:rowId xmlns:a16="http://schemas.microsoft.com/office/drawing/2014/main" val="265539166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NER</a:t>
                      </a:r>
                    </a:p>
                  </a:txBody>
                  <a:tcPr/>
                </a:tc>
                <a:tc>
                  <a:txBody>
                    <a:bodyPr/>
                    <a:lstStyle/>
                    <a:p>
                      <a:r>
                        <a:rPr lang="en-US" sz="1200" dirty="0"/>
                        <a:t>Named Entity Recognition</a:t>
                      </a:r>
                    </a:p>
                  </a:txBody>
                  <a:tcPr/>
                </a:tc>
                <a:extLst>
                  <a:ext uri="{0D108BD9-81ED-4DB2-BD59-A6C34878D82A}">
                    <a16:rowId xmlns:a16="http://schemas.microsoft.com/office/drawing/2014/main" val="3183640610"/>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865499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1800" dirty="0">
                <a:effectLst/>
                <a:latin typeface="Segoe UI" panose="020B0502040204020203" pitchFamily="34" charset="0"/>
              </a:rPr>
              <a:t>Analyzing Inconsistencies and Gaps in Municipal Laws using LLM-Based Models: Developing an automated tool to identify and annotate contradictions, redundancies, and missing references in municipal law documents, with a focus on Pennsylvania townships.</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142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24002090"/>
              </p:ext>
            </p:extLst>
          </p:nvPr>
        </p:nvGraphicFramePr>
        <p:xfrm>
          <a:off x="131446" y="621690"/>
          <a:ext cx="8881108" cy="4722906"/>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solidFill>
                            <a:schemeClr val="tx1"/>
                          </a:solidFill>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solidFill>
                            <a:schemeClr val="tx1"/>
                          </a:solidFill>
                          <a:latin typeface="+mn-lt"/>
                          <a:cs typeface="Arial" panose="020B0604020202020204" pitchFamily="34" charset="0"/>
                        </a:rPr>
                        <a:t>”so what”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18</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Reference</a:t>
                      </a:r>
                    </a:p>
                  </a:txBody>
                  <a:tcPr/>
                </a:tc>
                <a:tc>
                  <a:txBody>
                    <a:bodyPr/>
                    <a:lstStyle/>
                    <a:p>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solidFill>
                            <a:schemeClr val="tx1"/>
                          </a:solidFill>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Municipal laws in Pennsylvania Townships, authored by multiple people over time, develop inconsistencies and are incomplete </a:t>
                      </a:r>
                      <a:r>
                        <a:rPr lang="en-US" sz="1200" dirty="0">
                          <a:solidFill>
                            <a:schemeClr val="tx1"/>
                          </a:solidFill>
                        </a:rPr>
                        <a:t>(D. Curley, Easttown Supervisor, personal communication, September 16, 2024; A. Rau, Esq., Easttown Solicitor, personal communication, September 20, 2024; J. Sanders, personal communication, October 25, 2024)</a:t>
                      </a:r>
                      <a:r>
                        <a:rPr lang="en-US" sz="1200" kern="1200" dirty="0">
                          <a:solidFill>
                            <a:schemeClr val="tx1"/>
                          </a:solidFill>
                          <a:effectLst/>
                          <a:latin typeface="+mn-lt"/>
                          <a:ea typeface="+mn-ea"/>
                          <a:cs typeface="Arial" panose="020B0604020202020204" pitchFamily="34" charset="0"/>
                        </a:rPr>
                        <a:t>, </a:t>
                      </a:r>
                      <a:r>
                        <a:rPr lang="en-US" sz="1200" kern="1200" dirty="0">
                          <a:solidFill>
                            <a:schemeClr val="tx1"/>
                          </a:solidFill>
                          <a:latin typeface="+mn-lt"/>
                          <a:ea typeface="+mn-ea"/>
                          <a:cs typeface="+mn-cs"/>
                        </a:rPr>
                        <a:t>leading to annual revenue losses of hundreds of thousands of dollars. </a:t>
                      </a:r>
                      <a:r>
                        <a:rPr lang="en-US" sz="1200" dirty="0">
                          <a:solidFill>
                            <a:schemeClr val="tx1"/>
                          </a:solidFill>
                        </a:rPr>
                        <a:t>(M. </a:t>
                      </a:r>
                      <a:r>
                        <a:rPr lang="en-US" sz="1200" dirty="0" err="1">
                          <a:solidFill>
                            <a:schemeClr val="tx1"/>
                          </a:solidFill>
                        </a:rPr>
                        <a:t>Wacey</a:t>
                      </a:r>
                      <a:r>
                        <a:rPr lang="en-US" sz="1200" dirty="0">
                          <a:solidFill>
                            <a:schemeClr val="tx1"/>
                          </a:solidFill>
                        </a:rPr>
                        <a:t>, Easttown Supervisor, personal communication, September 23, 2024)</a:t>
                      </a:r>
                      <a:r>
                        <a:rPr lang="en-US" sz="1200" dirty="0">
                          <a:solidFill>
                            <a:schemeClr val="tx1"/>
                          </a:solidFill>
                          <a:latin typeface="+mn-lt"/>
                          <a:cs typeface="Arial" panose="020B0604020202020204" pitchFamily="34" charset="0"/>
                        </a:rPr>
                        <a: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34</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solidFill>
                            <a:schemeClr val="tx1"/>
                          </a:solidFill>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Documents that are authored by multiple people over time inevitably develop inconsistencies and are incomplete, even with multiple reviews these often are never identified and resolved.</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26</a:t>
                      </a:r>
                    </a:p>
                  </a:txBody>
                  <a:tcPr/>
                </a:tc>
                <a:extLst>
                  <a:ext uri="{0D108BD9-81ED-4DB2-BD59-A6C34878D82A}">
                    <a16:rowId xmlns:a16="http://schemas.microsoft.com/office/drawing/2014/main" val="10006"/>
                  </a:ext>
                </a:extLst>
              </a:tr>
              <a:tr h="0">
                <a:tc>
                  <a:txBody>
                    <a:bodyPr/>
                    <a:lstStyle/>
                    <a:p>
                      <a:r>
                        <a:rPr lang="en-US" sz="1200" b="1" dirty="0">
                          <a:solidFill>
                            <a:schemeClr val="tx1"/>
                          </a:solidFill>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If one law says that a fee is needed to cover costs, but another law says that fees cannot be collected, the township will have to use taxpayer money.</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29</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51910676"/>
              </p:ext>
            </p:extLst>
          </p:nvPr>
        </p:nvGraphicFramePr>
        <p:xfrm>
          <a:off x="148441" y="442578"/>
          <a:ext cx="8847118" cy="4492302"/>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An LLM-based tool to convert a document into an attributed knowledge graph can be used to check for consistency and completeness will allow municipal lawyers to create consistent and complete law documents which prevent costly disputes and reduce revenue losses</a:t>
                      </a:r>
                      <a:r>
                        <a:rPr lang="en-US" sz="1200" strike="noStrike" kern="1200" dirty="0">
                          <a:solidFill>
                            <a:schemeClr val="tx1"/>
                          </a:solidFill>
                          <a:effectLst/>
                          <a:latin typeface="+mn-lt"/>
                          <a:ea typeface="+mn-ea"/>
                          <a:cs typeface="Arial" panose="020B0604020202020204" pitchFamily="34" charset="0"/>
                        </a:rPr>
                        <a:t>.</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LLM-based tool</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Python Program</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Lawyers who draft new regulations will use the tool to check if the new regulation adds any inconsistencies.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Inconsistent and incomplete laws are found sooner and resolved thereby eradicating their cost to the municipality and taxpayers.</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18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Work has focused on financial documents and business requirements to date. It has not leveraged the power of transformers.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I am using municipal laws due to the free availability of laws. The tool should be able to work on any large documents.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23</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LLMs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A subset of the laws of the 1,456 Pennsylvania Townships of the Second Class, </a:t>
                      </a:r>
                      <a:r>
                        <a:rPr lang="en-US" sz="1200" dirty="0" err="1">
                          <a:solidFill>
                            <a:schemeClr val="tx1"/>
                          </a:solidFill>
                          <a:latin typeface="+mn-lt"/>
                          <a:cs typeface="Arial" panose="020B0604020202020204" pitchFamily="34" charset="0"/>
                        </a:rPr>
                        <a:t>Easttown</a:t>
                      </a:r>
                      <a:r>
                        <a:rPr lang="en-US" sz="1200" dirty="0">
                          <a:solidFill>
                            <a:schemeClr val="tx1"/>
                          </a:solidFill>
                          <a:latin typeface="+mn-lt"/>
                          <a:cs typeface="Arial" panose="020B0604020202020204" pitchFamily="34" charset="0"/>
                        </a:rPr>
                        <a:t> Township (DOCX), Willistown Township (DOCX), etc.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Laws annotated with anything that is inconsistent or incomplete in DOCX format.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36374215"/>
              </p:ext>
            </p:extLst>
          </p:nvPr>
        </p:nvGraphicFramePr>
        <p:xfrm>
          <a:off x="131446" y="692026"/>
          <a:ext cx="8880783" cy="148209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Can an LLM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an LLM be used to process multiple knowledge graphs into a typed cluster of knowledge graphs.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solidFill>
                            <a:schemeClr val="tx1"/>
                          </a:solidFill>
                          <a:latin typeface="+mn-lt"/>
                          <a:cs typeface="Arial" panose="020B0604020202020204" pitchFamily="34" charset="0"/>
                        </a:rPr>
                        <a:t>Research Question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Can a typed cluster of knowledge graphs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25</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03474218"/>
              </p:ext>
            </p:extLst>
          </p:nvPr>
        </p:nvGraphicFramePr>
        <p:xfrm>
          <a:off x="121398" y="611642"/>
          <a:ext cx="8878824" cy="453771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solidFill>
                            <a:schemeClr val="tx1"/>
                          </a:solidFill>
                          <a:latin typeface="+mn-lt"/>
                          <a:cs typeface="Arial" panose="020B0604020202020204" pitchFamily="34" charset="0"/>
                        </a:rPr>
                        <a:t>Hypothesis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An LLM can be used to convert a large document into a knowledge graph.</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19</a:t>
                      </a:r>
                    </a:p>
                  </a:txBody>
                  <a:tcPr/>
                </a:tc>
                <a:extLst>
                  <a:ext uri="{0D108BD9-81ED-4DB2-BD59-A6C34878D82A}">
                    <a16:rowId xmlns:a16="http://schemas.microsoft.com/office/drawing/2014/main" val="1342735920"/>
                  </a:ext>
                </a:extLst>
              </a:tr>
              <a:tr h="29337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and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4269454427"/>
                  </a:ext>
                </a:extLst>
              </a:tr>
              <a:tr h="29337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 or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204264010"/>
                  </a:ext>
                </a:extLst>
              </a:tr>
              <a:tr h="29337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Review generated GNN graphs to identify differences between graphs of consistent/inconsistent and complete/incomplete entities.</a:t>
                      </a:r>
                      <a:endParaRPr lang="en-US" sz="1200" strike="no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16</a:t>
                      </a:r>
                    </a:p>
                  </a:txBody>
                  <a:tcPr/>
                </a:tc>
                <a:extLst>
                  <a:ext uri="{0D108BD9-81ED-4DB2-BD59-A6C34878D82A}">
                    <a16:rowId xmlns:a16="http://schemas.microsoft.com/office/drawing/2014/main" val="61720671"/>
                  </a:ext>
                </a:extLst>
              </a:tr>
              <a:tr h="293370">
                <a:tc>
                  <a:txBody>
                    <a:bodyPr/>
                    <a:lstStyle/>
                    <a:p>
                      <a:r>
                        <a:rPr lang="en-US" sz="1200" b="1" dirty="0">
                          <a:solidFill>
                            <a:schemeClr val="tx1"/>
                          </a:solidFill>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A</a:t>
                      </a:r>
                      <a:r>
                        <a:rPr lang="en-US" sz="1200" strike="noStrike" dirty="0">
                          <a:solidFill>
                            <a:schemeClr val="tx1"/>
                          </a:solidFill>
                          <a:latin typeface="+mn-lt"/>
                          <a:cs typeface="Arial" panose="020B0604020202020204" pitchFamily="34" charset="0"/>
                        </a:rPr>
                        <a:t>n LLM can be used to process multiple knowledge graphs into a typed cluster of knowledge graphs.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001"/>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inconsistencies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inconsistencies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Switch paragraphs in documents and see if the model detects the inconsistency.</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10007"/>
                  </a:ext>
                </a:extLst>
              </a:tr>
              <a:tr h="0">
                <a:tc>
                  <a:txBody>
                    <a:bodyPr/>
                    <a:lstStyle/>
                    <a:p>
                      <a:r>
                        <a:rPr lang="en-US" sz="1200" b="1" dirty="0">
                          <a:solidFill>
                            <a:schemeClr val="tx1"/>
                          </a:solidFill>
                          <a:latin typeface="+mn-lt"/>
                          <a:cs typeface="Arial" panose="020B0604020202020204" pitchFamily="34" charset="0"/>
                        </a:rPr>
                        <a:t>Hypothesis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A typed cluster of knowledge graphs can be used to check the source document for consistency and completeness?</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15</a:t>
                      </a:r>
                    </a:p>
                  </a:txBody>
                  <a:tcPr/>
                </a:tc>
                <a:extLst>
                  <a:ext uri="{0D108BD9-81ED-4DB2-BD59-A6C34878D82A}">
                    <a16:rowId xmlns:a16="http://schemas.microsoft.com/office/drawing/2014/main" val="1096071760"/>
                  </a:ext>
                </a:extLst>
              </a:tr>
              <a:tr h="209550">
                <a:tc>
                  <a:txBody>
                    <a:bodyPr/>
                    <a:lstStyle/>
                    <a:p>
                      <a:r>
                        <a:rPr lang="en-US" sz="1200" b="1" dirty="0">
                          <a:solidFill>
                            <a:schemeClr val="tx1"/>
                          </a:solidFill>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Words, sentences, paragraphs in municipal laws that have been checked for incompleteness by lawyers and compilers.</a:t>
                      </a:r>
                      <a:endParaRPr lang="en-US" sz="1200" dirty="0">
                        <a:solidFill>
                          <a:schemeClr val="tx1"/>
                        </a:solidFill>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solidFill>
                            <a:schemeClr val="tx1"/>
                          </a:solidFill>
                          <a:latin typeface="+mn-lt"/>
                          <a:cs typeface="Arial" panose="020B0604020202020204" pitchFamily="34" charset="0"/>
                        </a:rPr>
                        <a:t>Dependent Variable</a:t>
                      </a:r>
                      <a:endParaRPr lang="en-US" sz="1200" b="1" dirty="0">
                        <a:solidFill>
                          <a:schemeClr val="tx1"/>
                        </a:solidFill>
                        <a:latin typeface="+mn-lt"/>
                        <a:cs typeface="Arial" panose="020B0604020202020204" pitchFamily="34" charset="0"/>
                      </a:endParaRPr>
                    </a:p>
                  </a:txBody>
                  <a:tcPr/>
                </a:tc>
                <a:tc>
                  <a:txBody>
                    <a:bodyPr/>
                    <a:lstStyle/>
                    <a:p>
                      <a:r>
                        <a:rPr lang="en-US" sz="1200" kern="1200" dirty="0">
                          <a:solidFill>
                            <a:schemeClr val="tx1"/>
                          </a:solidFill>
                          <a:effectLst/>
                          <a:latin typeface="+mn-lt"/>
                          <a:ea typeface="+mn-ea"/>
                          <a:cs typeface="Arial" panose="020B0604020202020204" pitchFamily="34" charset="0"/>
                        </a:rPr>
                        <a:t>Identifies incompleteness</a:t>
                      </a:r>
                      <a:endParaRPr lang="en-US" sz="1200" dirty="0">
                        <a:solidFill>
                          <a:schemeClr val="tx1"/>
                        </a:solidFill>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solidFill>
                            <a:schemeClr val="tx1"/>
                          </a:solidFill>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strike="noStrike" kern="1200" dirty="0">
                          <a:solidFill>
                            <a:schemeClr val="tx1"/>
                          </a:solidFill>
                          <a:effectLst/>
                          <a:latin typeface="+mn-lt"/>
                          <a:ea typeface="+mn-ea"/>
                          <a:cs typeface="Arial" panose="020B0604020202020204" pitchFamily="34" charset="0"/>
                        </a:rPr>
                        <a:t>Remove paragraphs and see if the model detects the incompleteness.</a:t>
                      </a:r>
                      <a:endParaRPr lang="en-US" sz="1200" strike="sngStrike"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22</a:t>
                      </a:r>
                    </a:p>
                  </a:txBody>
                  <a:tcPr/>
                </a:tc>
                <a:extLst>
                  <a:ext uri="{0D108BD9-81ED-4DB2-BD59-A6C34878D82A}">
                    <a16:rowId xmlns:a16="http://schemas.microsoft.com/office/drawing/2014/main" val="3028355428"/>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497050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374867472"/>
              </p:ext>
            </p:extLst>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Laban, P., Dai, L., </a:t>
                      </a:r>
                      <a:r>
                        <a:rPr lang="en-US" sz="1200" kern="1200" dirty="0" err="1">
                          <a:solidFill>
                            <a:schemeClr val="tx1"/>
                          </a:solidFill>
                          <a:effectLst/>
                          <a:latin typeface="+mn-lt"/>
                          <a:ea typeface="+mn-ea"/>
                          <a:cs typeface="Arial" panose="020B0604020202020204" pitchFamily="34" charset="0"/>
                        </a:rPr>
                        <a:t>Bandarkar</a:t>
                      </a:r>
                      <a:r>
                        <a:rPr lang="en-US" sz="1200" kern="1200" dirty="0">
                          <a:solidFill>
                            <a:schemeClr val="tx1"/>
                          </a:solidFill>
                          <a:effectLst/>
                          <a:latin typeface="+mn-lt"/>
                          <a:ea typeface="+mn-ea"/>
                          <a:cs typeface="Arial" panose="020B0604020202020204" pitchFamily="34" charset="0"/>
                        </a:rPr>
                        <a:t>, L., &amp; Hearst, M. A. (2021). Can Transformer Models Measure Coherence In Text? Re-Thinking the Shuffle Test.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10.48550/arxiv.2107.03448</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Introduces the concept of coherence and the difficulty defining it.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Summarizes the various ways to measure coherence and focuses on the shuffle test.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Shows that the shuffle test can have a perfect score but still not measure coherence.</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10</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15</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GPT-2</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Aggregate model performance drops  from 94.5% for block-size 1 to 77.9% for block-size 5.</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the problem that shuffle test can be perfect without measuring coherence.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Identifies a solution (zero shot shuffle test) that does as well as humans, 97.5% for human's vs 94.5 for average model.</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14</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the term coherence for consistency.</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Provided me with many references on coherence and how to test it.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Confirmed that this is a problem being researched.</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(1 of 5)</a:t>
            </a:r>
          </a:p>
        </p:txBody>
      </p:sp>
    </p:spTree>
    <p:extLst>
      <p:ext uri="{BB962C8B-B14F-4D97-AF65-F5344CB8AC3E}">
        <p14:creationId xmlns:p14="http://schemas.microsoft.com/office/powerpoint/2010/main" val="357635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579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Gemelli, A., Biswas, S., </a:t>
                      </a:r>
                      <a:r>
                        <a:rPr lang="en-US" sz="1200" kern="1200" dirty="0" err="1">
                          <a:solidFill>
                            <a:schemeClr val="tx1"/>
                          </a:solidFill>
                          <a:effectLst/>
                          <a:latin typeface="+mn-lt"/>
                          <a:ea typeface="+mn-ea"/>
                          <a:cs typeface="Arial" panose="020B0604020202020204" pitchFamily="34" charset="0"/>
                        </a:rPr>
                        <a:t>Civitelli</a:t>
                      </a:r>
                      <a:r>
                        <a:rPr lang="en-US" sz="1200" kern="1200" dirty="0">
                          <a:solidFill>
                            <a:schemeClr val="tx1"/>
                          </a:solidFill>
                          <a:effectLst/>
                          <a:latin typeface="+mn-lt"/>
                          <a:ea typeface="+mn-ea"/>
                          <a:cs typeface="Arial" panose="020B0604020202020204" pitchFamily="34" charset="0"/>
                        </a:rPr>
                        <a:t>, E., </a:t>
                      </a:r>
                      <a:r>
                        <a:rPr lang="en-US" sz="1200" kern="1200" dirty="0" err="1">
                          <a:solidFill>
                            <a:schemeClr val="tx1"/>
                          </a:solidFill>
                          <a:effectLst/>
                          <a:latin typeface="+mn-lt"/>
                          <a:ea typeface="+mn-ea"/>
                          <a:cs typeface="Arial" panose="020B0604020202020204" pitchFamily="34" charset="0"/>
                        </a:rPr>
                        <a:t>Lladós</a:t>
                      </a:r>
                      <a:r>
                        <a:rPr lang="en-US" sz="1200" kern="1200" dirty="0">
                          <a:solidFill>
                            <a:schemeClr val="tx1"/>
                          </a:solidFill>
                          <a:effectLst/>
                          <a:latin typeface="+mn-lt"/>
                          <a:ea typeface="+mn-ea"/>
                          <a:cs typeface="Arial" panose="020B0604020202020204" pitchFamily="34" charset="0"/>
                        </a:rPr>
                        <a:t>, J., &amp; </a:t>
                      </a:r>
                      <a:r>
                        <a:rPr lang="en-US" sz="1200" kern="1200" dirty="0" err="1">
                          <a:solidFill>
                            <a:schemeClr val="tx1"/>
                          </a:solidFill>
                          <a:effectLst/>
                          <a:latin typeface="+mn-lt"/>
                          <a:ea typeface="+mn-ea"/>
                          <a:cs typeface="Arial" panose="020B0604020202020204" pitchFamily="34" charset="0"/>
                        </a:rPr>
                        <a:t>Marinai</a:t>
                      </a:r>
                      <a:r>
                        <a:rPr lang="en-US" sz="1200" kern="1200" dirty="0">
                          <a:solidFill>
                            <a:schemeClr val="tx1"/>
                          </a:solidFill>
                          <a:effectLst/>
                          <a:latin typeface="+mn-lt"/>
                          <a:ea typeface="+mn-ea"/>
                          <a:cs typeface="Arial" panose="020B0604020202020204" pitchFamily="34" charset="0"/>
                        </a:rPr>
                        <a:t>, S. (2022). Doc2Graph: a Task Agnostic Document Understanding Framework based on Graph Neural Networks. (). Ithaca: Cornell University Library, arXiv.org. 10.48550/arxiv.2208.11168 Retrieved from Publicly Available Content Database https://www.proquest.com/docview/2706457673/abstract/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Historically documents have been understood as they relate to specific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article takes a structural approach to understanding documents using GNNs.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is applied to form and invoice understanding.</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Graph Neural Networks (GNN)</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article compares the GNN approach to existing approaches.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have a good F1 on forms (0.82 vs 0.81) and a better F1 (0.37 vs 0.31) on invoices.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But they only need 6.2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 vs 138 x 10</a:t>
                      </a:r>
                      <a:r>
                        <a:rPr lang="en-US" sz="1200" kern="1200" baseline="30000" dirty="0">
                          <a:solidFill>
                            <a:schemeClr val="tx1"/>
                          </a:solidFill>
                          <a:effectLst/>
                          <a:latin typeface="+mn-lt"/>
                          <a:ea typeface="+mn-ea"/>
                          <a:cs typeface="Arial" panose="020B0604020202020204" pitchFamily="34" charset="0"/>
                        </a:rPr>
                        <a:t>6</a:t>
                      </a:r>
                      <a:r>
                        <a:rPr lang="en-US" sz="1200" kern="1200" dirty="0">
                          <a:solidFill>
                            <a:schemeClr val="tx1"/>
                          </a:solidFill>
                          <a:effectLst/>
                          <a:latin typeface="+mn-lt"/>
                          <a:ea typeface="+mn-ea"/>
                          <a:cs typeface="Arial" panose="020B0604020202020204" pitchFamily="34" charset="0"/>
                        </a:rPr>
                        <a:t> parameters.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13</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 had planned to use GNNs to process the documents, and this seems very related to that.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It provides me with a start on how to process documents into a form that can be used for consistency and completeness checks.</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endParaRPr lang="en-US" sz="1200" b="0" kern="1200" dirty="0">
                        <a:solidFill>
                          <a:schemeClr val="dk1"/>
                        </a:solidFill>
                        <a:latin typeface="+mn-lt"/>
                        <a:ea typeface="+mn-ea"/>
                        <a:cs typeface="Arial" panose="020B0604020202020204" pitchFamily="34" charset="0"/>
                      </a:endParaRPr>
                    </a:p>
                    <a:p>
                      <a:pPr marL="0" algn="ctr" defTabSz="457200" rtl="0" eaLnBrk="1" latinLnBrk="0" hangingPunct="1"/>
                      <a:r>
                        <a:rPr lang="en-US" sz="1200" b="0" kern="1200" dirty="0">
                          <a:solidFill>
                            <a:schemeClr val="dk1"/>
                          </a:solidFill>
                          <a:latin typeface="+mn-lt"/>
                          <a:ea typeface="+mn-ea"/>
                          <a:cs typeface="Arial" panose="020B0604020202020204" pitchFamily="34" charset="0"/>
                        </a:rPr>
                        <a:t>23</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(2 of 5)</a:t>
            </a:r>
          </a:p>
        </p:txBody>
      </p:sp>
    </p:spTree>
    <p:extLst>
      <p:ext uri="{BB962C8B-B14F-4D97-AF65-F5344CB8AC3E}">
        <p14:creationId xmlns:p14="http://schemas.microsoft.com/office/powerpoint/2010/main" val="1676717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64489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tx1"/>
                          </a:solidFill>
                          <a:effectLst/>
                          <a:latin typeface="+mn-lt"/>
                          <a:ea typeface="+mn-ea"/>
                          <a:cs typeface="Arial" panose="020B0604020202020204" pitchFamily="34" charset="0"/>
                        </a:rPr>
                        <a:t>Yang, J., Yoon, S., Kim, B., &amp; Lee, H. (2024). FIZZ: Factual Inconsistency Detection by Zoom-in Summary and Zoom-out Document. </a:t>
                      </a:r>
                      <a:r>
                        <a:rPr lang="en-US" sz="1200" kern="1200" dirty="0" err="1">
                          <a:solidFill>
                            <a:schemeClr val="tx1"/>
                          </a:solidFill>
                          <a:effectLst/>
                          <a:latin typeface="+mn-lt"/>
                          <a:ea typeface="+mn-ea"/>
                          <a:cs typeface="Arial" panose="020B0604020202020204" pitchFamily="34" charset="0"/>
                        </a:rPr>
                        <a:t>arXiv</a:t>
                      </a:r>
                      <a:r>
                        <a:rPr lang="en-US" sz="1200" kern="1200" dirty="0">
                          <a:solidFill>
                            <a:schemeClr val="tx1"/>
                          </a:solidFill>
                          <a:effectLst/>
                          <a:latin typeface="+mn-lt"/>
                          <a:ea typeface="+mn-ea"/>
                          <a:cs typeface="Arial" panose="020B0604020202020204" pitchFamily="34" charset="0"/>
                        </a:rPr>
                        <a:t> (Cornell University), 10.48550/arxiv.2404.11184</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A new approach to check that the summary of a document is consistent with a document.</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Break the summary down into Atomic Facts.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Compare Atomic Facts to the original document.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16</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Natural Language Inference (NLI)</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only looked at article and news domains, no results for other domains.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tool does not create the summaries.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Higher interpretability by breaking it down into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FIZZ performed with highest average accuracy (71.2) on two standard data sets (</a:t>
                      </a:r>
                      <a:r>
                        <a:rPr lang="en-US" sz="1200" kern="1200" dirty="0" err="1">
                          <a:solidFill>
                            <a:schemeClr val="tx1"/>
                          </a:solidFill>
                          <a:effectLst/>
                          <a:latin typeface="+mn-lt"/>
                          <a:ea typeface="+mn-ea"/>
                          <a:cs typeface="Arial" panose="020B0604020202020204" pitchFamily="34" charset="0"/>
                        </a:rPr>
                        <a:t>AggreFact-Cnn</a:t>
                      </a:r>
                      <a:r>
                        <a:rPr lang="en-US" sz="1200" kern="1200" dirty="0">
                          <a:solidFill>
                            <a:schemeClr val="tx1"/>
                          </a:solidFill>
                          <a:effectLst/>
                          <a:latin typeface="+mn-lt"/>
                          <a:ea typeface="+mn-ea"/>
                          <a:cs typeface="Arial" panose="020B0604020202020204" pitchFamily="34" charset="0"/>
                        </a:rPr>
                        <a:t>, </a:t>
                      </a:r>
                      <a:r>
                        <a:rPr lang="en-US" sz="1200" kern="1200" dirty="0" err="1">
                          <a:solidFill>
                            <a:schemeClr val="tx1"/>
                          </a:solidFill>
                          <a:effectLst/>
                          <a:latin typeface="+mn-lt"/>
                          <a:ea typeface="+mn-ea"/>
                          <a:cs typeface="Arial" panose="020B0604020202020204" pitchFamily="34" charset="0"/>
                        </a:rPr>
                        <a:t>AggreFact-XSum</a:t>
                      </a:r>
                      <a:r>
                        <a:rPr lang="en-US" sz="1200" kern="1200" dirty="0">
                          <a:solidFill>
                            <a:schemeClr val="tx1"/>
                          </a:solidFill>
                          <a:effectLst/>
                          <a:latin typeface="+mn-lt"/>
                          <a:ea typeface="+mn-ea"/>
                          <a:cs typeface="Arial" panose="020B0604020202020204" pitchFamily="34" charset="0"/>
                        </a:rPr>
                        <a:t>).</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13</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9</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14</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will be useful to break a document down for analysis, into the Atomic Facts.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approach works well but is slow.</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15</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7</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(3 of 5)</a:t>
            </a:r>
          </a:p>
        </p:txBody>
      </p:sp>
    </p:spTree>
    <p:extLst>
      <p:ext uri="{BB962C8B-B14F-4D97-AF65-F5344CB8AC3E}">
        <p14:creationId xmlns:p14="http://schemas.microsoft.com/office/powerpoint/2010/main" val="1514820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nvPr>
        </p:nvGraphicFramePr>
        <p:xfrm>
          <a:off x="173736" y="1461154"/>
          <a:ext cx="8796528" cy="3827778"/>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err="1">
                          <a:solidFill>
                            <a:schemeClr val="tx1"/>
                          </a:solidFill>
                          <a:effectLst/>
                          <a:latin typeface="+mn-lt"/>
                          <a:ea typeface="+mn-ea"/>
                          <a:cs typeface="Arial" panose="020B0604020202020204" pitchFamily="34" charset="0"/>
                        </a:rPr>
                        <a:t>Aumiller</a:t>
                      </a:r>
                      <a:r>
                        <a:rPr lang="en-US" sz="1200" kern="1200" dirty="0">
                          <a:solidFill>
                            <a:schemeClr val="tx1"/>
                          </a:solidFill>
                          <a:effectLst/>
                          <a:latin typeface="+mn-lt"/>
                          <a:ea typeface="+mn-ea"/>
                          <a:cs typeface="Arial" panose="020B0604020202020204" pitchFamily="34" charset="0"/>
                        </a:rPr>
                        <a:t>, D., </a:t>
                      </a:r>
                      <a:r>
                        <a:rPr lang="en-US" sz="1200" kern="1200" dirty="0" err="1">
                          <a:solidFill>
                            <a:schemeClr val="tx1"/>
                          </a:solidFill>
                          <a:effectLst/>
                          <a:latin typeface="+mn-lt"/>
                          <a:ea typeface="+mn-ea"/>
                          <a:cs typeface="Arial" panose="020B0604020202020204" pitchFamily="34" charset="0"/>
                        </a:rPr>
                        <a:t>Almasian</a:t>
                      </a:r>
                      <a:r>
                        <a:rPr lang="en-US" sz="1200" kern="1200" dirty="0">
                          <a:solidFill>
                            <a:schemeClr val="tx1"/>
                          </a:solidFill>
                          <a:effectLst/>
                          <a:latin typeface="+mn-lt"/>
                          <a:ea typeface="+mn-ea"/>
                          <a:cs typeface="Arial" panose="020B0604020202020204" pitchFamily="34" charset="0"/>
                        </a:rPr>
                        <a:t>, S., Lackner, S., &amp; Gertz, M. (Jun 21, 2021). Structural text segmentation of legal documents. Paper presented at the 2–11. 10.1145/3462757.3466085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use LLMs to process legal documents into a standard structure.</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Most previous work focused on sentences while this work focuses on paragraphs.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 data they use is Terms of Service from over 70,000 web sites where they have extracted section headings to use as labels.</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12</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23</a:t>
                      </a:r>
                    </a:p>
                  </a:txBody>
                  <a:tcPr/>
                </a:tc>
                <a:extLst>
                  <a:ext uri="{0D108BD9-81ED-4DB2-BD59-A6C34878D82A}">
                    <a16:rowId xmlns:a16="http://schemas.microsoft.com/office/drawing/2014/main" val="2076857690"/>
                  </a:ext>
                </a:extLst>
              </a:tr>
              <a:tr h="547493">
                <a:tc>
                  <a:txBody>
                    <a:bodyPr/>
                    <a:lstStyle/>
                    <a:p>
                      <a:r>
                        <a:rPr lang="en-US" sz="1200" b="1" dirty="0">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Transformers using models from Hugging Face.</a:t>
                      </a:r>
                      <a:endParaRPr lang="en-US" sz="1200" dirty="0">
                        <a:solidFill>
                          <a:schemeClr val="tx1"/>
                        </a:solidFill>
                        <a:latin typeface="+mn-lt"/>
                        <a:cs typeface="Arial" panose="020B0604020202020204" pitchFamily="34" charset="0"/>
                      </a:endParaRP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They show improvement in errors with their method over prior methods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Ensemble approaches performed better.</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For example, one prior method had an error rate (misclassification of a section) of 32.28 while the authors approach had an error rate of 12.95.</a:t>
                      </a:r>
                      <a:endParaRPr lang="en-US" sz="1200" dirty="0">
                        <a:solidFill>
                          <a:schemeClr val="tx1"/>
                        </a:solidFill>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25</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This paper makes it clear that Transformers can be used to understand legal documents and their structure.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There are many references in this paper that will help me.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Arial" panose="020B0604020202020204" pitchFamily="34" charset="0"/>
                        </a:rPr>
                        <a:t>My expectation had been that paragraphs would be the right unit to work with and this confirms that.</a:t>
                      </a:r>
                      <a:endParaRPr lang="en-US" sz="1200" dirty="0">
                        <a:solidFill>
                          <a:schemeClr val="tx1"/>
                        </a:solidFill>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17</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11</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18</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(4 of 5)</a:t>
            </a:r>
          </a:p>
        </p:txBody>
      </p:sp>
    </p:spTree>
    <p:extLst>
      <p:ext uri="{BB962C8B-B14F-4D97-AF65-F5344CB8AC3E}">
        <p14:creationId xmlns:p14="http://schemas.microsoft.com/office/powerpoint/2010/main" val="2830673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DEBA28AC-7936-C464-7D7D-0D3A4EA06CF1}"/>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sp>
        <p:nvSpPr>
          <p:cNvPr id="2" name="TextBox 1">
            <a:extLst>
              <a:ext uri="{FF2B5EF4-FFF2-40B4-BE49-F238E27FC236}">
                <a16:creationId xmlns:a16="http://schemas.microsoft.com/office/drawing/2014/main" id="{2DDBFAE5-F847-F8F7-3212-9463651C07F8}"/>
              </a:ext>
            </a:extLst>
          </p:cNvPr>
          <p:cNvSpPr txBox="1"/>
          <p:nvPr/>
        </p:nvSpPr>
        <p:spPr>
          <a:xfrm>
            <a:off x="223631" y="3718490"/>
            <a:ext cx="2126352" cy="507831"/>
          </a:xfrm>
          <a:prstGeom prst="rect">
            <a:avLst/>
          </a:prstGeom>
          <a:noFill/>
          <a:ln>
            <a:solidFill>
              <a:schemeClr val="tx1"/>
            </a:solidFill>
          </a:ln>
        </p:spPr>
        <p:txBody>
          <a:bodyPr wrap="square" rtlCol="0">
            <a:spAutoFit/>
          </a:bodyPr>
          <a:lstStyle/>
          <a:p>
            <a:pPr algn="ctr"/>
            <a:r>
              <a:rPr lang="en-US" sz="1350" b="1" dirty="0"/>
              <a:t>1</a:t>
            </a:r>
            <a:r>
              <a:rPr lang="en-US" sz="1350" b="1" baseline="30000" dirty="0"/>
              <a:t>st</a:t>
            </a:r>
            <a:r>
              <a:rPr lang="en-US" sz="1350" b="1" dirty="0"/>
              <a:t> Semester (short)</a:t>
            </a:r>
          </a:p>
          <a:p>
            <a:pPr algn="ctr"/>
            <a:r>
              <a:rPr lang="en-US" sz="1350" dirty="0">
                <a:highlight>
                  <a:srgbClr val="FFFF00"/>
                </a:highlight>
              </a:rPr>
              <a:t>Chapter 1</a:t>
            </a:r>
          </a:p>
        </p:txBody>
      </p:sp>
      <p:sp>
        <p:nvSpPr>
          <p:cNvPr id="5" name="TextBox 4">
            <a:extLst>
              <a:ext uri="{FF2B5EF4-FFF2-40B4-BE49-F238E27FC236}">
                <a16:creationId xmlns:a16="http://schemas.microsoft.com/office/drawing/2014/main" id="{11B86D94-EBE7-92B2-FEDF-933D3816819F}"/>
              </a:ext>
            </a:extLst>
          </p:cNvPr>
          <p:cNvSpPr txBox="1"/>
          <p:nvPr/>
        </p:nvSpPr>
        <p:spPr>
          <a:xfrm>
            <a:off x="2618960" y="3718490"/>
            <a:ext cx="1763576" cy="507831"/>
          </a:xfrm>
          <a:prstGeom prst="rect">
            <a:avLst/>
          </a:prstGeom>
          <a:noFill/>
          <a:ln>
            <a:solidFill>
              <a:schemeClr val="tx1"/>
            </a:solidFill>
          </a:ln>
        </p:spPr>
        <p:txBody>
          <a:bodyPr wrap="square" rtlCol="0">
            <a:spAutoFit/>
          </a:bodyPr>
          <a:lstStyle/>
          <a:p>
            <a:pPr algn="ctr"/>
            <a:r>
              <a:rPr lang="en-US" sz="1350" b="1" dirty="0"/>
              <a:t>2</a:t>
            </a:r>
            <a:r>
              <a:rPr lang="en-US" sz="1350" b="1" baseline="30000" dirty="0"/>
              <a:t>nd</a:t>
            </a:r>
            <a:r>
              <a:rPr lang="en-US" sz="1350" b="1" dirty="0"/>
              <a:t> Semester (long)</a:t>
            </a:r>
          </a:p>
          <a:p>
            <a:pPr algn="ctr"/>
            <a:r>
              <a:rPr lang="en-US" sz="1350" dirty="0">
                <a:highlight>
                  <a:srgbClr val="FFFF00"/>
                </a:highlight>
              </a:rPr>
              <a:t>Chapter 2</a:t>
            </a:r>
          </a:p>
        </p:txBody>
      </p:sp>
      <p:sp>
        <p:nvSpPr>
          <p:cNvPr id="3" name="TextBox 2">
            <a:extLst>
              <a:ext uri="{FF2B5EF4-FFF2-40B4-BE49-F238E27FC236}">
                <a16:creationId xmlns:a16="http://schemas.microsoft.com/office/drawing/2014/main" id="{B0DD9CD5-BEAA-ABB9-9532-906C72BBDE8D}"/>
              </a:ext>
            </a:extLst>
          </p:cNvPr>
          <p:cNvSpPr txBox="1"/>
          <p:nvPr/>
        </p:nvSpPr>
        <p:spPr>
          <a:xfrm>
            <a:off x="4651514" y="3715108"/>
            <a:ext cx="1892162" cy="507831"/>
          </a:xfrm>
          <a:prstGeom prst="rect">
            <a:avLst/>
          </a:prstGeom>
          <a:noFill/>
          <a:ln>
            <a:solidFill>
              <a:schemeClr val="tx1"/>
            </a:solidFill>
          </a:ln>
        </p:spPr>
        <p:txBody>
          <a:bodyPr wrap="square" rtlCol="0">
            <a:spAutoFit/>
          </a:bodyPr>
          <a:lstStyle/>
          <a:p>
            <a:pPr algn="ctr"/>
            <a:r>
              <a:rPr lang="en-US" sz="1350" b="1" dirty="0"/>
              <a:t>3</a:t>
            </a:r>
            <a:r>
              <a:rPr lang="en-US" sz="1350" b="1" baseline="30000" dirty="0"/>
              <a:t>rd</a:t>
            </a:r>
            <a:r>
              <a:rPr lang="en-US" sz="1350" b="1" dirty="0"/>
              <a:t> Semester </a:t>
            </a:r>
          </a:p>
          <a:p>
            <a:pPr algn="ctr"/>
            <a:r>
              <a:rPr lang="en-US" sz="1350" dirty="0">
                <a:highlight>
                  <a:srgbClr val="FFFF00"/>
                </a:highlight>
              </a:rPr>
              <a:t>Chapter 3</a:t>
            </a:r>
          </a:p>
        </p:txBody>
      </p:sp>
      <p:sp>
        <p:nvSpPr>
          <p:cNvPr id="7" name="TextBox 6">
            <a:extLst>
              <a:ext uri="{FF2B5EF4-FFF2-40B4-BE49-F238E27FC236}">
                <a16:creationId xmlns:a16="http://schemas.microsoft.com/office/drawing/2014/main" id="{E2421BC1-69B1-3D72-1DFE-5E90A3F7BD28}"/>
              </a:ext>
            </a:extLst>
          </p:cNvPr>
          <p:cNvSpPr txBox="1"/>
          <p:nvPr/>
        </p:nvSpPr>
        <p:spPr>
          <a:xfrm>
            <a:off x="6820728" y="3611847"/>
            <a:ext cx="1892162" cy="715581"/>
          </a:xfrm>
          <a:prstGeom prst="rect">
            <a:avLst/>
          </a:prstGeom>
          <a:noFill/>
          <a:ln>
            <a:solidFill>
              <a:schemeClr val="tx1"/>
            </a:solidFill>
          </a:ln>
        </p:spPr>
        <p:txBody>
          <a:bodyPr wrap="square" rtlCol="0">
            <a:spAutoFit/>
          </a:bodyPr>
          <a:lstStyle/>
          <a:p>
            <a:pPr algn="ctr"/>
            <a:r>
              <a:rPr lang="en-US" sz="1350" b="1" dirty="0"/>
              <a:t>4</a:t>
            </a:r>
            <a:r>
              <a:rPr lang="en-US" sz="1350" b="1" baseline="30000" dirty="0"/>
              <a:t>th</a:t>
            </a:r>
            <a:r>
              <a:rPr lang="en-US" sz="1350" b="1" dirty="0"/>
              <a:t> Semester</a:t>
            </a:r>
          </a:p>
          <a:p>
            <a:pPr algn="ctr"/>
            <a:r>
              <a:rPr lang="en-US" sz="1350" dirty="0">
                <a:highlight>
                  <a:srgbClr val="FFFF00"/>
                </a:highlight>
              </a:rPr>
              <a:t>Chapters 4&amp;5</a:t>
            </a:r>
          </a:p>
          <a:p>
            <a:pPr algn="ctr"/>
            <a:r>
              <a:rPr lang="en-US" sz="1350" dirty="0"/>
              <a:t>Prepare for Defense</a:t>
            </a:r>
          </a:p>
        </p:txBody>
      </p:sp>
      <p:cxnSp>
        <p:nvCxnSpPr>
          <p:cNvPr id="10" name="Straight Arrow Connector 9">
            <a:extLst>
              <a:ext uri="{FF2B5EF4-FFF2-40B4-BE49-F238E27FC236}">
                <a16:creationId xmlns:a16="http://schemas.microsoft.com/office/drawing/2014/main" id="{C327E40E-BED7-1933-36B2-8DE061F3C344}"/>
              </a:ext>
            </a:extLst>
          </p:cNvPr>
          <p:cNvCxnSpPr>
            <a:cxnSpLocks/>
            <a:stCxn id="2" idx="3"/>
            <a:endCxn id="5" idx="1"/>
          </p:cNvCxnSpPr>
          <p:nvPr/>
        </p:nvCxnSpPr>
        <p:spPr>
          <a:xfrm>
            <a:off x="2349983" y="3972406"/>
            <a:ext cx="2689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87A6FA1-C21A-1B82-96D7-227AED0C5734}"/>
              </a:ext>
            </a:extLst>
          </p:cNvPr>
          <p:cNvCxnSpPr>
            <a:cxnSpLocks/>
            <a:stCxn id="5" idx="3"/>
            <a:endCxn id="3" idx="1"/>
          </p:cNvCxnSpPr>
          <p:nvPr/>
        </p:nvCxnSpPr>
        <p:spPr>
          <a:xfrm flipV="1">
            <a:off x="4382536" y="3969024"/>
            <a:ext cx="268978" cy="3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0895C6F-0423-0111-33B0-312877843B6A}"/>
              </a:ext>
            </a:extLst>
          </p:cNvPr>
          <p:cNvCxnSpPr>
            <a:cxnSpLocks/>
            <a:stCxn id="3" idx="3"/>
            <a:endCxn id="7" idx="1"/>
          </p:cNvCxnSpPr>
          <p:nvPr/>
        </p:nvCxnSpPr>
        <p:spPr>
          <a:xfrm>
            <a:off x="6543676" y="3969024"/>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93DBB79-F100-02C1-E9A5-24D8918003AD}"/>
              </a:ext>
            </a:extLst>
          </p:cNvPr>
          <p:cNvSpPr txBox="1"/>
          <p:nvPr/>
        </p:nvSpPr>
        <p:spPr>
          <a:xfrm>
            <a:off x="260688" y="1861991"/>
            <a:ext cx="4390826" cy="1754326"/>
          </a:xfrm>
          <a:prstGeom prst="rect">
            <a:avLst/>
          </a:prstGeom>
          <a:noFill/>
        </p:spPr>
        <p:txBody>
          <a:bodyPr wrap="square">
            <a:spAutoFit/>
          </a:bodyPr>
          <a:lstStyle/>
          <a:p>
            <a:r>
              <a:rPr lang="en-US" b="1" dirty="0">
                <a:solidFill>
                  <a:srgbClr val="FF0000"/>
                </a:solidFill>
              </a:rPr>
              <a:t>Chapters</a:t>
            </a:r>
          </a:p>
          <a:p>
            <a:r>
              <a:rPr lang="en-US" dirty="0"/>
              <a:t>1. Introduction</a:t>
            </a:r>
          </a:p>
          <a:p>
            <a:r>
              <a:rPr lang="en-US" dirty="0"/>
              <a:t>2. Review of Literature</a:t>
            </a:r>
          </a:p>
          <a:p>
            <a:r>
              <a:rPr lang="en-US" dirty="0"/>
              <a:t>3. Methodology</a:t>
            </a:r>
          </a:p>
          <a:p>
            <a:r>
              <a:rPr lang="en-US" dirty="0"/>
              <a:t>4. Results</a:t>
            </a:r>
          </a:p>
          <a:p>
            <a:r>
              <a:rPr lang="en-US" dirty="0"/>
              <a:t>5. Conclusion and Future Research</a:t>
            </a:r>
          </a:p>
        </p:txBody>
      </p:sp>
      <p:sp>
        <p:nvSpPr>
          <p:cNvPr id="11" name="TextBox 10">
            <a:extLst>
              <a:ext uri="{FF2B5EF4-FFF2-40B4-BE49-F238E27FC236}">
                <a16:creationId xmlns:a16="http://schemas.microsoft.com/office/drawing/2014/main" id="{99AD275D-8A96-17F3-EDF7-B24AC64C8BEC}"/>
              </a:ext>
            </a:extLst>
          </p:cNvPr>
          <p:cNvSpPr txBox="1"/>
          <p:nvPr/>
        </p:nvSpPr>
        <p:spPr>
          <a:xfrm>
            <a:off x="260688" y="4357985"/>
            <a:ext cx="8566695" cy="646331"/>
          </a:xfrm>
          <a:prstGeom prst="rect">
            <a:avLst/>
          </a:prstGeom>
          <a:noFill/>
        </p:spPr>
        <p:txBody>
          <a:bodyPr wrap="square">
            <a:spAutoFit/>
          </a:bodyPr>
          <a:lstStyle/>
          <a:p>
            <a:pPr algn="ctr"/>
            <a:r>
              <a:rPr lang="en-US" b="1" i="1" dirty="0">
                <a:solidFill>
                  <a:srgbClr val="FF0000"/>
                </a:solidFill>
              </a:rPr>
              <a:t>Failure to meet any of these deadline is grounds for giving a grade of orange for the semester and should be reported to the office</a:t>
            </a:r>
          </a:p>
        </p:txBody>
      </p:sp>
    </p:spTree>
    <p:extLst>
      <p:ext uri="{BB962C8B-B14F-4D97-AF65-F5344CB8AC3E}">
        <p14:creationId xmlns:p14="http://schemas.microsoft.com/office/powerpoint/2010/main" val="840108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E40C5A6F-D14F-3640-8420-D1DED0E7D895}"/>
              </a:ext>
            </a:extLst>
          </p:cNvPr>
          <p:cNvGraphicFramePr>
            <a:graphicFrameLocks noGrp="1"/>
          </p:cNvGraphicFramePr>
          <p:nvPr>
            <p:ph idx="1"/>
            <p:extLst>
              <p:ext uri="{D42A27DB-BD31-4B8C-83A1-F6EECF244321}">
                <p14:modId xmlns:p14="http://schemas.microsoft.com/office/powerpoint/2010/main" val="2859210756"/>
              </p:ext>
            </p:extLst>
          </p:nvPr>
        </p:nvGraphicFramePr>
        <p:xfrm>
          <a:off x="173736" y="1461154"/>
          <a:ext cx="8796528" cy="3462915"/>
        </p:xfrm>
        <a:graphic>
          <a:graphicData uri="http://schemas.openxmlformats.org/drawingml/2006/table">
            <a:tbl>
              <a:tblPr firstRow="1" bandRow="1">
                <a:tableStyleId>{5C22544A-7EE6-4342-B048-85BDC9FD1C3A}</a:tableStyleId>
              </a:tblPr>
              <a:tblGrid>
                <a:gridCol w="1181833">
                  <a:extLst>
                    <a:ext uri="{9D8B030D-6E8A-4147-A177-3AD203B41FA5}">
                      <a16:colId xmlns:a16="http://schemas.microsoft.com/office/drawing/2014/main" val="20000"/>
                    </a:ext>
                  </a:extLst>
                </a:gridCol>
                <a:gridCol w="6989772">
                  <a:extLst>
                    <a:ext uri="{9D8B030D-6E8A-4147-A177-3AD203B41FA5}">
                      <a16:colId xmlns:a16="http://schemas.microsoft.com/office/drawing/2014/main" val="20001"/>
                    </a:ext>
                  </a:extLst>
                </a:gridCol>
                <a:gridCol w="624923">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639183">
                <a:tc>
                  <a:txBody>
                    <a:bodyPr/>
                    <a:lstStyle/>
                    <a:p>
                      <a:r>
                        <a:rPr lang="en-US" sz="1200" b="1" dirty="0">
                          <a:solidFill>
                            <a:schemeClr val="tx1"/>
                          </a:solidFill>
                          <a:latin typeface="+mn-lt"/>
                          <a:cs typeface="Arial" panose="020B0604020202020204" pitchFamily="34" charset="0"/>
                        </a:rPr>
                        <a:t>Reference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solidFill>
                            <a:schemeClr val="tx1"/>
                          </a:solidFill>
                          <a:latin typeface="+mn-lt"/>
                          <a:cs typeface="Arial" panose="020B0604020202020204" pitchFamily="34" charset="0"/>
                        </a:rPr>
                        <a:t>Carbonell, M., Riba, P., Villegas, M., </a:t>
                      </a:r>
                      <a:r>
                        <a:rPr lang="en-US" sz="1200" dirty="0" err="1">
                          <a:solidFill>
                            <a:schemeClr val="tx1"/>
                          </a:solidFill>
                          <a:latin typeface="+mn-lt"/>
                          <a:cs typeface="Arial" panose="020B0604020202020204" pitchFamily="34" charset="0"/>
                        </a:rPr>
                        <a:t>Fornes</a:t>
                      </a:r>
                      <a:r>
                        <a:rPr lang="en-US" sz="1200" dirty="0">
                          <a:solidFill>
                            <a:schemeClr val="tx1"/>
                          </a:solidFill>
                          <a:latin typeface="+mn-lt"/>
                          <a:cs typeface="Arial" panose="020B0604020202020204" pitchFamily="34" charset="0"/>
                        </a:rPr>
                        <a:t>, A., &amp; </a:t>
                      </a:r>
                      <a:r>
                        <a:rPr lang="en-US" sz="1200" dirty="0" err="1">
                          <a:solidFill>
                            <a:schemeClr val="tx1"/>
                          </a:solidFill>
                          <a:latin typeface="+mn-lt"/>
                          <a:cs typeface="Arial" panose="020B0604020202020204" pitchFamily="34" charset="0"/>
                        </a:rPr>
                        <a:t>Llados</a:t>
                      </a:r>
                      <a:r>
                        <a:rPr lang="en-US" sz="1200" dirty="0">
                          <a:solidFill>
                            <a:schemeClr val="tx1"/>
                          </a:solidFill>
                          <a:latin typeface="+mn-lt"/>
                          <a:cs typeface="Arial" panose="020B0604020202020204" pitchFamily="34" charset="0"/>
                        </a:rPr>
                        <a:t>, J. (Jan 10, 2021). Named Entity Recognition and Relation Extraction with Graph Neural Networks in Semi Structured Documents. Paper presented at the 9622–9627. 10.1109/ICPR48806.2021.9412669 https://ieeexplore.ieee.org/document/9412669</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NA</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Summary</a:t>
                      </a:r>
                    </a:p>
                  </a:txBody>
                  <a:tcPr/>
                </a:tc>
                <a:tc>
                  <a:txBody>
                    <a:bodyPr/>
                    <a:lstStyle/>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 task is to take a document, group words that relate to an entity, label the entities, and identify pair wise relationships between entities.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a GNN to learn how to do these tasks.</a:t>
                      </a:r>
                    </a:p>
                    <a:p>
                      <a:pPr marL="171450" marR="0" lvl="0" indent="-171450" algn="l" defTabSz="5334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use the FUNSD and IEHHR datasets.</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24</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11</a:t>
                      </a: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7</a:t>
                      </a:r>
                    </a:p>
                  </a:txBody>
                  <a:tcPr/>
                </a:tc>
                <a:extLst>
                  <a:ext uri="{0D108BD9-81ED-4DB2-BD59-A6C34878D82A}">
                    <a16:rowId xmlns:a16="http://schemas.microsoft.com/office/drawing/2014/main" val="2076857690"/>
                  </a:ext>
                </a:extLst>
              </a:tr>
              <a:tr h="547493">
                <a:tc>
                  <a:txBody>
                    <a:bodyPr/>
                    <a:lstStyle/>
                    <a:p>
                      <a:r>
                        <a:rPr lang="en-US" sz="1200" b="1" dirty="0">
                          <a:solidFill>
                            <a:schemeClr val="tx1"/>
                          </a:solidFill>
                          <a:latin typeface="+mn-lt"/>
                          <a:cs typeface="Arial" panose="020B0604020202020204" pitchFamily="34" charset="0"/>
                        </a:rPr>
                        <a:t>Methodology</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dirty="0">
                          <a:solidFill>
                            <a:schemeClr val="tx1"/>
                          </a:solidFill>
                          <a:latin typeface="+mn-lt"/>
                          <a:cs typeface="Arial" panose="020B0604020202020204" pitchFamily="34" charset="0"/>
                        </a:rPr>
                        <a:t>GNN, k-NN, GAT</a:t>
                      </a:r>
                    </a:p>
                  </a:txBody>
                  <a:tcPr/>
                </a:tc>
                <a:tc>
                  <a:txBody>
                    <a:bodyPr/>
                    <a:lstStyle/>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2246599612"/>
                  </a:ext>
                </a:extLst>
              </a:tr>
              <a:tr h="547493">
                <a:tc>
                  <a:txBody>
                    <a:bodyPr/>
                    <a:lstStyle/>
                    <a:p>
                      <a:r>
                        <a:rPr lang="en-US" sz="1200" b="1" dirty="0">
                          <a:solidFill>
                            <a:schemeClr val="tx1"/>
                          </a:solidFill>
                          <a:latin typeface="+mn-lt"/>
                          <a:cs typeface="Arial" panose="020B0604020202020204" pitchFamily="34" charset="0"/>
                        </a:rPr>
                        <a:t>Evaluation</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They compare F1 scores for labeling and linking to previous work on the FUNSD data set and show an F1 of 0.64 on labeling and 0.39 on linking which is better for linking but worse for labeling.</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For IEHHR they have 0.53 for labeling and 0.67 for linking but there is no prior work on this data set.</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37</a:t>
                      </a:r>
                    </a:p>
                    <a:p>
                      <a:pPr marL="0" indent="0" algn="ctr">
                        <a:buFont typeface="Arial" panose="020B0604020202020204" pitchFamily="34" charset="0"/>
                        <a:buNone/>
                      </a:pPr>
                      <a:endParaRPr lang="en-US" sz="1200" i="1" dirty="0">
                        <a:latin typeface="+mn-lt"/>
                        <a:cs typeface="Arial" panose="020B0604020202020204" pitchFamily="34" charset="0"/>
                      </a:endParaRPr>
                    </a:p>
                    <a:p>
                      <a:pPr marL="0" marR="0" lvl="1" indent="0" algn="ctr"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21</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mn-lt"/>
                          <a:cs typeface="Arial" panose="020B0604020202020204" pitchFamily="34" charset="0"/>
                        </a:rPr>
                        <a:t>Relevance</a:t>
                      </a:r>
                    </a:p>
                  </a:txBody>
                  <a:tcPr/>
                </a:tc>
                <a:tc>
                  <a:txBody>
                    <a:bodyPr/>
                    <a:lstStyle/>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will provide me with an approach to understand the main entities of the law documents.</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tx1"/>
                          </a:solidFill>
                          <a:latin typeface="+mn-lt"/>
                          <a:cs typeface="Arial" panose="020B0604020202020204" pitchFamily="34" charset="0"/>
                        </a:rPr>
                        <a:t>This shows how to use a GNN to process a law document.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16</a:t>
                      </a:r>
                    </a:p>
                    <a:p>
                      <a:pPr marL="0" algn="ctr" defTabSz="457200" rtl="0" eaLnBrk="1" latinLnBrk="0" hangingPunct="1"/>
                      <a:r>
                        <a:rPr lang="en-US" sz="1200" b="0" kern="1200" dirty="0">
                          <a:solidFill>
                            <a:schemeClr val="dk1"/>
                          </a:solidFill>
                          <a:latin typeface="+mn-lt"/>
                          <a:ea typeface="+mn-ea"/>
                          <a:cs typeface="Arial" panose="020B0604020202020204" pitchFamily="34" charset="0"/>
                        </a:rPr>
                        <a:t>12</a:t>
                      </a:r>
                    </a:p>
                  </a:txBody>
                  <a:tcPr/>
                </a:tc>
                <a:extLst>
                  <a:ext uri="{0D108BD9-81ED-4DB2-BD59-A6C34878D82A}">
                    <a16:rowId xmlns:a16="http://schemas.microsoft.com/office/drawing/2014/main" val="3994788455"/>
                  </a:ext>
                </a:extLst>
              </a:tr>
            </a:tbl>
          </a:graphicData>
        </a:graphic>
      </p:graphicFrame>
      <p:sp>
        <p:nvSpPr>
          <p:cNvPr id="9" name="Title 2">
            <a:extLst>
              <a:ext uri="{FF2B5EF4-FFF2-40B4-BE49-F238E27FC236}">
                <a16:creationId xmlns:a16="http://schemas.microsoft.com/office/drawing/2014/main" id="{F75340DF-FD2B-E64B-9E8D-FFDCF6EF2C38}"/>
              </a:ext>
            </a:extLst>
          </p:cNvPr>
          <p:cNvSpPr>
            <a:spLocks noGrp="1"/>
          </p:cNvSpPr>
          <p:nvPr>
            <p:ph type="title"/>
          </p:nvPr>
        </p:nvSpPr>
        <p:spPr>
          <a:xfrm>
            <a:off x="640754" y="500780"/>
            <a:ext cx="8246594" cy="1054250"/>
          </a:xfrm>
        </p:spPr>
        <p:txBody>
          <a:bodyPr/>
          <a:lstStyle/>
          <a:p>
            <a:r>
              <a:rPr lang="en-US" sz="3600" dirty="0"/>
              <a:t>Annotated Bibliography (5 of 5)</a:t>
            </a:r>
          </a:p>
        </p:txBody>
      </p:sp>
    </p:spTree>
    <p:extLst>
      <p:ext uri="{BB962C8B-B14F-4D97-AF65-F5344CB8AC3E}">
        <p14:creationId xmlns:p14="http://schemas.microsoft.com/office/powerpoint/2010/main" val="328178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68687519"/>
              </p:ext>
            </p:extLst>
          </p:nvPr>
        </p:nvGraphicFramePr>
        <p:xfrm>
          <a:off x="177165" y="1050294"/>
          <a:ext cx="8789670" cy="3021048"/>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9288">
                <a:tc>
                  <a:txBody>
                    <a:bodyPr/>
                    <a:lstStyle/>
                    <a:p>
                      <a:r>
                        <a:rPr lang="en-US" sz="12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3"/>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288">
                <a:tc>
                  <a:txBody>
                    <a:bodyPr/>
                    <a:lstStyle/>
                    <a:p>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8844753"/>
                  </a:ext>
                </a:extLst>
              </a:tr>
            </a:tbl>
          </a:graphicData>
        </a:graphic>
      </p:graphicFrame>
      <p:sp>
        <p:nvSpPr>
          <p:cNvPr id="3" name="Title 2"/>
          <p:cNvSpPr>
            <a:spLocks noGrp="1"/>
          </p:cNvSpPr>
          <p:nvPr>
            <p:ph type="title"/>
          </p:nvPr>
        </p:nvSpPr>
        <p:spPr>
          <a:xfrm>
            <a:off x="607808" y="211294"/>
            <a:ext cx="7756263" cy="657386"/>
          </a:xfrm>
        </p:spPr>
        <p:txBody>
          <a:bodyPr/>
          <a:lstStyle/>
          <a:p>
            <a:r>
              <a:rPr lang="en-US" sz="3600" dirty="0">
                <a:solidFill>
                  <a:srgbClr val="B22600"/>
                </a:solidFill>
              </a:rPr>
              <a:t>Data Sources List</a:t>
            </a:r>
          </a:p>
        </p:txBody>
      </p:sp>
    </p:spTree>
    <p:extLst>
      <p:ext uri="{BB962C8B-B14F-4D97-AF65-F5344CB8AC3E}">
        <p14:creationId xmlns:p14="http://schemas.microsoft.com/office/powerpoint/2010/main" val="1291836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7836CC-FD00-C345-BAEB-837501B6C1B7}"/>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72F42877-0A5A-4E47-93CF-852B591BA204}"/>
              </a:ext>
            </a:extLst>
          </p:cNvPr>
          <p:cNvGraphicFramePr>
            <a:graphicFrameLocks/>
          </p:cNvGraphicFramePr>
          <p:nvPr>
            <p:extLst>
              <p:ext uri="{D42A27DB-BD31-4B8C-83A1-F6EECF244321}">
                <p14:modId xmlns:p14="http://schemas.microsoft.com/office/powerpoint/2010/main" val="2052785682"/>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Easttown Code</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eCode</a:t>
                      </a:r>
                      <a:r>
                        <a:rPr lang="en-US" sz="1200" dirty="0"/>
                        <a:t> 360 - </a:t>
                      </a:r>
                      <a:r>
                        <a:rPr lang="en-US" sz="1200" dirty="0">
                          <a:hlinkClick r:id="rId2"/>
                        </a:rPr>
                        <a:t>https://ecode360.com/EA3052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a:buNone/>
                      </a:pPr>
                      <a:r>
                        <a:rPr lang="en-US" sz="1200" dirty="0"/>
                        <a:t>The Laws of Easttown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About 1940 to 10/16/2023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4.42 MB and 732 pages and 288,412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3C87D6F4-2CF4-DC40-8E0F-EEDBB952745B}"/>
              </a:ext>
            </a:extLst>
          </p:cNvPr>
          <p:cNvGraphicFramePr>
            <a:graphicFrameLocks noGrp="1"/>
          </p:cNvGraphicFramePr>
          <p:nvPr>
            <p:extLst>
              <p:ext uri="{D42A27DB-BD31-4B8C-83A1-F6EECF244321}">
                <p14:modId xmlns:p14="http://schemas.microsoft.com/office/powerpoint/2010/main" val="3135756212"/>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CF6B851D-ACA9-D84D-BED9-E279509EE465}"/>
              </a:ext>
            </a:extLst>
          </p:cNvPr>
          <p:cNvSpPr/>
          <p:nvPr/>
        </p:nvSpPr>
        <p:spPr>
          <a:xfrm>
            <a:off x="256651" y="4511962"/>
            <a:ext cx="8630695" cy="2164883"/>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6571F813-61EE-785C-4400-BC90673EEA41}"/>
              </a:ext>
            </a:extLst>
          </p:cNvPr>
          <p:cNvPicPr>
            <a:picLocks noChangeAspect="1"/>
          </p:cNvPicPr>
          <p:nvPr/>
        </p:nvPicPr>
        <p:blipFill>
          <a:blip r:embed="rId3"/>
          <a:stretch>
            <a:fillRect/>
          </a:stretch>
        </p:blipFill>
        <p:spPr>
          <a:xfrm>
            <a:off x="400049" y="4633156"/>
            <a:ext cx="2256309" cy="2011680"/>
          </a:xfrm>
          <a:prstGeom prst="rect">
            <a:avLst/>
          </a:prstGeom>
        </p:spPr>
      </p:pic>
      <p:sp>
        <p:nvSpPr>
          <p:cNvPr id="8" name="TextBox 7">
            <a:extLst>
              <a:ext uri="{FF2B5EF4-FFF2-40B4-BE49-F238E27FC236}">
                <a16:creationId xmlns:a16="http://schemas.microsoft.com/office/drawing/2014/main" id="{463E9558-F4F1-49F2-F0CB-9C3127E48ECD}"/>
              </a:ext>
            </a:extLst>
          </p:cNvPr>
          <p:cNvSpPr txBox="1"/>
          <p:nvPr/>
        </p:nvSpPr>
        <p:spPr>
          <a:xfrm>
            <a:off x="2935582" y="4946499"/>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4F31EDCC-BF08-AC3C-4192-4170A2A17EFF}"/>
              </a:ext>
            </a:extLst>
          </p:cNvPr>
          <p:cNvPicPr>
            <a:picLocks noChangeAspect="1"/>
          </p:cNvPicPr>
          <p:nvPr/>
        </p:nvPicPr>
        <p:blipFill>
          <a:blip r:embed="rId4"/>
          <a:stretch>
            <a:fillRect/>
          </a:stretch>
        </p:blipFill>
        <p:spPr>
          <a:xfrm>
            <a:off x="4618662" y="4633156"/>
            <a:ext cx="2369017" cy="2011680"/>
          </a:xfrm>
          <a:prstGeom prst="rect">
            <a:avLst/>
          </a:prstGeom>
        </p:spPr>
      </p:pic>
      <p:sp>
        <p:nvSpPr>
          <p:cNvPr id="11" name="TextBox 10">
            <a:extLst>
              <a:ext uri="{FF2B5EF4-FFF2-40B4-BE49-F238E27FC236}">
                <a16:creationId xmlns:a16="http://schemas.microsoft.com/office/drawing/2014/main" id="{D245566C-C427-9F76-BA50-F6578FEA77B5}"/>
              </a:ext>
            </a:extLst>
          </p:cNvPr>
          <p:cNvSpPr txBox="1"/>
          <p:nvPr/>
        </p:nvSpPr>
        <p:spPr>
          <a:xfrm>
            <a:off x="7266902" y="5377386"/>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2139836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CB95-C1D7-A2CB-7C59-2B11D07EE1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0A00ED-9B61-CFAA-4B06-21CF03984086}"/>
              </a:ext>
            </a:extLst>
          </p:cNvPr>
          <p:cNvSpPr>
            <a:spLocks noGrp="1"/>
          </p:cNvSpPr>
          <p:nvPr>
            <p:ph type="title"/>
          </p:nvPr>
        </p:nvSpPr>
        <p:spPr>
          <a:xfrm>
            <a:off x="400050" y="266286"/>
            <a:ext cx="8606790" cy="645437"/>
          </a:xfrm>
        </p:spPr>
        <p:txBody>
          <a:bodyPr/>
          <a:lstStyle/>
          <a:p>
            <a:r>
              <a:rPr lang="en-US" sz="3600" dirty="0">
                <a:solidFill>
                  <a:srgbClr val="B22600"/>
                </a:solidFill>
              </a:rPr>
              <a:t>Data Source Example</a:t>
            </a:r>
            <a:endParaRPr lang="en-US" sz="3600" dirty="0"/>
          </a:p>
        </p:txBody>
      </p:sp>
      <p:graphicFrame>
        <p:nvGraphicFramePr>
          <p:cNvPr id="5" name="Content Placeholder 3">
            <a:extLst>
              <a:ext uri="{FF2B5EF4-FFF2-40B4-BE49-F238E27FC236}">
                <a16:creationId xmlns:a16="http://schemas.microsoft.com/office/drawing/2014/main" id="{84DD0C29-0D80-5BD6-2686-850CC11214A1}"/>
              </a:ext>
            </a:extLst>
          </p:cNvPr>
          <p:cNvGraphicFramePr>
            <a:graphicFrameLocks/>
          </p:cNvGraphicFramePr>
          <p:nvPr>
            <p:extLst>
              <p:ext uri="{D42A27DB-BD31-4B8C-83A1-F6EECF244321}">
                <p14:modId xmlns:p14="http://schemas.microsoft.com/office/powerpoint/2010/main" val="1780938388"/>
              </p:ext>
            </p:extLst>
          </p:nvPr>
        </p:nvGraphicFramePr>
        <p:xfrm>
          <a:off x="177165" y="1132289"/>
          <a:ext cx="8789670" cy="1463040"/>
        </p:xfrm>
        <a:graphic>
          <a:graphicData uri="http://schemas.openxmlformats.org/drawingml/2006/table">
            <a:tbl>
              <a:tblPr firstRow="1" bandRow="1">
                <a:tableStyleId>{BDBED569-4797-4DF1-A0F4-6AAB3CD982D8}</a:tableStyleId>
              </a:tblPr>
              <a:tblGrid>
                <a:gridCol w="406527">
                  <a:extLst>
                    <a:ext uri="{9D8B030D-6E8A-4147-A177-3AD203B41FA5}">
                      <a16:colId xmlns:a16="http://schemas.microsoft.com/office/drawing/2014/main" val="3550450280"/>
                    </a:ext>
                  </a:extLst>
                </a:gridCol>
                <a:gridCol w="1228878">
                  <a:extLst>
                    <a:ext uri="{9D8B030D-6E8A-4147-A177-3AD203B41FA5}">
                      <a16:colId xmlns:a16="http://schemas.microsoft.com/office/drawing/2014/main" val="20000"/>
                    </a:ext>
                  </a:extLst>
                </a:gridCol>
                <a:gridCol w="1330821">
                  <a:extLst>
                    <a:ext uri="{9D8B030D-6E8A-4147-A177-3AD203B41FA5}">
                      <a16:colId xmlns:a16="http://schemas.microsoft.com/office/drawing/2014/main" val="20001"/>
                    </a:ext>
                  </a:extLst>
                </a:gridCol>
                <a:gridCol w="2257284">
                  <a:extLst>
                    <a:ext uri="{9D8B030D-6E8A-4147-A177-3AD203B41FA5}">
                      <a16:colId xmlns:a16="http://schemas.microsoft.com/office/drawing/2014/main" val="20002"/>
                    </a:ext>
                  </a:extLst>
                </a:gridCol>
                <a:gridCol w="925830">
                  <a:extLst>
                    <a:ext uri="{9D8B030D-6E8A-4147-A177-3AD203B41FA5}">
                      <a16:colId xmlns:a16="http://schemas.microsoft.com/office/drawing/2014/main" val="4159153369"/>
                    </a:ext>
                  </a:extLst>
                </a:gridCol>
                <a:gridCol w="1143000">
                  <a:extLst>
                    <a:ext uri="{9D8B030D-6E8A-4147-A177-3AD203B41FA5}">
                      <a16:colId xmlns:a16="http://schemas.microsoft.com/office/drawing/2014/main" val="1135235911"/>
                    </a:ext>
                  </a:extLst>
                </a:gridCol>
                <a:gridCol w="891540">
                  <a:extLst>
                    <a:ext uri="{9D8B030D-6E8A-4147-A177-3AD203B41FA5}">
                      <a16:colId xmlns:a16="http://schemas.microsoft.com/office/drawing/2014/main" val="51346172"/>
                    </a:ext>
                  </a:extLst>
                </a:gridCol>
                <a:gridCol w="605790">
                  <a:extLst>
                    <a:ext uri="{9D8B030D-6E8A-4147-A177-3AD203B41FA5}">
                      <a16:colId xmlns:a16="http://schemas.microsoft.com/office/drawing/2014/main" val="2818843589"/>
                    </a:ext>
                  </a:extLst>
                </a:gridCol>
              </a:tblGrid>
              <a:tr h="455286">
                <a:tc>
                  <a:txBody>
                    <a:bodyPr/>
                    <a:lstStyle/>
                    <a:p>
                      <a:pPr algn="ctr"/>
                      <a:r>
                        <a:rPr lang="en-US" sz="1200" dirty="0">
                          <a:solidFill>
                            <a:schemeClr val="bg1"/>
                          </a:solidFill>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Source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Brief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Format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Time Span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Num. of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tc>
                  <a:txBody>
                    <a:bodyPr/>
                    <a:lstStyle/>
                    <a:p>
                      <a:pPr algn="ctr"/>
                      <a:r>
                        <a:rPr lang="en-US" sz="1200" dirty="0">
                          <a:solidFill>
                            <a:schemeClr val="bg1"/>
                          </a:solidFill>
                        </a:rPr>
                        <a:t>Access </a:t>
                      </a:r>
                    </a:p>
                    <a:p>
                      <a:pPr algn="ctr"/>
                      <a:r>
                        <a:rPr lang="en-US" sz="1200" dirty="0">
                          <a:solidFill>
                            <a:schemeClr val="bg1"/>
                          </a:solidFill>
                        </a:rPr>
                        <a:t>(Y/N)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4C22"/>
                    </a:solidFill>
                  </a:tcPr>
                </a:tc>
                <a:extLst>
                  <a:ext uri="{0D108BD9-81ED-4DB2-BD59-A6C34878D82A}">
                    <a16:rowId xmlns:a16="http://schemas.microsoft.com/office/drawing/2014/main" val="10000"/>
                  </a:ext>
                </a:extLst>
              </a:tr>
              <a:tr h="773112">
                <a:tc>
                  <a:txBody>
                    <a:bodyPr/>
                    <a:lstStyle/>
                    <a:p>
                      <a:pPr marL="0" indent="0">
                        <a:buFont typeface="Arial"/>
                        <a:buNone/>
                      </a:pPr>
                      <a:r>
                        <a:rPr lang="en-US" sz="1200" b="1"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err="1"/>
                        <a:t>Tredyffrin</a:t>
                      </a:r>
                      <a:r>
                        <a:rPr lang="en-US" sz="1200" dirty="0"/>
                        <a:t>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200" dirty="0" err="1"/>
                        <a:t>eCode</a:t>
                      </a:r>
                      <a:r>
                        <a:rPr lang="en-US" sz="1200" dirty="0"/>
                        <a:t> 360 - </a:t>
                      </a:r>
                      <a:r>
                        <a:rPr lang="en-US" sz="1200" dirty="0">
                          <a:hlinkClick r:id="rId2"/>
                        </a:rPr>
                        <a:t>https://ecode360.com/TR1485</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The Laws of </a:t>
                      </a:r>
                      <a:r>
                        <a:rPr lang="en-US" sz="1200" dirty="0" err="1"/>
                        <a:t>Tredyffrin</a:t>
                      </a:r>
                      <a:r>
                        <a:rPr lang="en-US" sz="1200" dirty="0"/>
                        <a:t> Township, Pennsylvania as enacted by the Board of Supervisors.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Word File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About 1940 to 6/17/2024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6.69 MB and 819 pages and 318,231 words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graphicFrame>
        <p:nvGraphicFramePr>
          <p:cNvPr id="4" name="Table 3">
            <a:extLst>
              <a:ext uri="{FF2B5EF4-FFF2-40B4-BE49-F238E27FC236}">
                <a16:creationId xmlns:a16="http://schemas.microsoft.com/office/drawing/2014/main" id="{D9A86544-ADA7-EE89-EC5B-BB7F121212B4}"/>
              </a:ext>
            </a:extLst>
          </p:cNvPr>
          <p:cNvGraphicFramePr>
            <a:graphicFrameLocks noGrp="1"/>
          </p:cNvGraphicFramePr>
          <p:nvPr>
            <p:extLst>
              <p:ext uri="{D42A27DB-BD31-4B8C-83A1-F6EECF244321}">
                <p14:modId xmlns:p14="http://schemas.microsoft.com/office/powerpoint/2010/main" val="1547319799"/>
              </p:ext>
            </p:extLst>
          </p:nvPr>
        </p:nvGraphicFramePr>
        <p:xfrm>
          <a:off x="256651" y="2600288"/>
          <a:ext cx="8630695" cy="1673987"/>
        </p:xfrm>
        <a:graphic>
          <a:graphicData uri="http://schemas.openxmlformats.org/drawingml/2006/table">
            <a:tbl>
              <a:tblPr/>
              <a:tblGrid>
                <a:gridCol w="1223380">
                  <a:extLst>
                    <a:ext uri="{9D8B030D-6E8A-4147-A177-3AD203B41FA5}">
                      <a16:colId xmlns:a16="http://schemas.microsoft.com/office/drawing/2014/main" val="2080272933"/>
                    </a:ext>
                  </a:extLst>
                </a:gridCol>
                <a:gridCol w="6795868">
                  <a:extLst>
                    <a:ext uri="{9D8B030D-6E8A-4147-A177-3AD203B41FA5}">
                      <a16:colId xmlns:a16="http://schemas.microsoft.com/office/drawing/2014/main" val="3146173574"/>
                    </a:ext>
                  </a:extLst>
                </a:gridCol>
                <a:gridCol w="611447">
                  <a:extLst>
                    <a:ext uri="{9D8B030D-6E8A-4147-A177-3AD203B41FA5}">
                      <a16:colId xmlns:a16="http://schemas.microsoft.com/office/drawing/2014/main" val="2286285797"/>
                    </a:ext>
                  </a:extLst>
                </a:gridCol>
              </a:tblGrid>
              <a:tr h="413286">
                <a:tc>
                  <a:txBody>
                    <a:bodyPr/>
                    <a:lstStyle/>
                    <a:p>
                      <a:pPr algn="ctr" fontAlgn="ctr"/>
                      <a:r>
                        <a:rPr lang="en-US" sz="1200" b="1" i="0" u="none" strike="noStrike" dirty="0">
                          <a:solidFill>
                            <a:srgbClr val="FFFFFF"/>
                          </a:solidFill>
                          <a:effectLst/>
                          <a:latin typeface="Calibri" panose="020F0502020204030204" pitchFamily="34" charset="0"/>
                        </a:rPr>
                        <a:t>Item</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Description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tc>
                  <a:txBody>
                    <a:bodyPr/>
                    <a:lstStyle/>
                    <a:p>
                      <a:pPr algn="ctr" fontAlgn="ctr"/>
                      <a:r>
                        <a:rPr lang="en-US" sz="1200" b="1" i="0" u="none" strike="noStrike" dirty="0">
                          <a:solidFill>
                            <a:srgbClr val="FFFFFF"/>
                          </a:solidFill>
                          <a:effectLst/>
                          <a:latin typeface="Calibri" panose="020F0502020204030204" pitchFamily="34" charset="0"/>
                        </a:rPr>
                        <a:t>WC</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84C22"/>
                    </a:solidFill>
                  </a:tcPr>
                </a:tc>
                <a:extLst>
                  <a:ext uri="{0D108BD9-81ED-4DB2-BD59-A6C34878D82A}">
                    <a16:rowId xmlns:a16="http://schemas.microsoft.com/office/drawing/2014/main" val="140853089"/>
                  </a:ext>
                </a:extLst>
              </a:tr>
              <a:tr h="506289">
                <a:tc>
                  <a:txBody>
                    <a:bodyPr/>
                    <a:lstStyle/>
                    <a:p>
                      <a:pPr algn="l" fontAlgn="ctr"/>
                      <a:r>
                        <a:rPr lang="en-US" sz="1200" b="1" i="0" u="none" strike="noStrike" dirty="0">
                          <a:solidFill>
                            <a:srgbClr val="000000"/>
                          </a:solidFill>
                          <a:effectLst/>
                          <a:latin typeface="Calibri" panose="020F0502020204030204" pitchFamily="34" charset="0"/>
                        </a:rPr>
                        <a:t>Purpose</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Provides me with real world examples of large law documents that I can manipulate to create inconsistences and incompleteness.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19</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82554080"/>
                  </a:ext>
                </a:extLst>
              </a:tr>
              <a:tr h="754412">
                <a:tc>
                  <a:txBody>
                    <a:bodyPr/>
                    <a:lstStyle/>
                    <a:p>
                      <a:pPr algn="l" fontAlgn="ctr"/>
                      <a:r>
                        <a:rPr lang="en-US" sz="1200" b="1" i="0" u="none" strike="noStrike" dirty="0">
                          <a:solidFill>
                            <a:srgbClr val="000000"/>
                          </a:solidFill>
                          <a:effectLst/>
                          <a:latin typeface="Calibri" panose="020F0502020204030204" pitchFamily="34" charset="0"/>
                        </a:rPr>
                        <a:t>Data Treatment</a:t>
                      </a:r>
                    </a:p>
                  </a:txBody>
                  <a:tcPr marL="857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For some of these documents, I will inject inconsistency and remove sections to make it incomplete.</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document will be processed by a GNN to create a graph that documents the entities within the document.</a:t>
                      </a:r>
                    </a:p>
                    <a:p>
                      <a:pPr marL="171450" indent="-171450" algn="l" fontAlgn="ctr">
                        <a:buFont typeface="Arial" panose="020B0604020202020204" pitchFamily="34" charset="0"/>
                        <a:buChar char="•"/>
                      </a:pPr>
                      <a:r>
                        <a:rPr lang="en-US" sz="1200" b="0" i="0" u="none" strike="noStrike" dirty="0">
                          <a:solidFill>
                            <a:srgbClr val="000000"/>
                          </a:solidFill>
                          <a:effectLst/>
                          <a:latin typeface="Calibri" panose="020F0502020204030204" pitchFamily="34" charset="0"/>
                        </a:rPr>
                        <a:t>The graph will be processed by a Transformer to identify inconsistent or incomplete entities.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fontAlgn="ctr"/>
                      <a:r>
                        <a:rPr lang="en-US" sz="1200" b="0" i="0" u="none" strike="noStrike" dirty="0">
                          <a:solidFill>
                            <a:srgbClr val="000000"/>
                          </a:solidFill>
                          <a:effectLst/>
                          <a:latin typeface="Calibri" panose="020F0502020204030204" pitchFamily="34" charset="0"/>
                        </a:rPr>
                        <a:t>16</a:t>
                      </a:r>
                    </a:p>
                    <a:p>
                      <a:pPr lvl="0" algn="ctr" fontAlgn="ctr"/>
                      <a:r>
                        <a:rPr lang="en-US" sz="1200" b="0" i="0" u="none" strike="noStrike" dirty="0">
                          <a:solidFill>
                            <a:srgbClr val="000000"/>
                          </a:solidFill>
                          <a:effectLst/>
                          <a:latin typeface="Calibri" panose="020F0502020204030204" pitchFamily="34" charset="0"/>
                        </a:rPr>
                        <a:t>19</a:t>
                      </a:r>
                    </a:p>
                    <a:p>
                      <a:pPr lvl="0" algn="ctr" fontAlgn="ctr"/>
                      <a:r>
                        <a:rPr lang="en-US" sz="1200" b="0" i="0" u="none" strike="noStrike" dirty="0">
                          <a:solidFill>
                            <a:srgbClr val="000000"/>
                          </a:solidFill>
                          <a:effectLst/>
                          <a:latin typeface="Calibri" panose="020F0502020204030204" pitchFamily="34" charset="0"/>
                        </a:rPr>
                        <a:t>14</a:t>
                      </a:r>
                    </a:p>
                  </a:txBody>
                  <a:tcPr marL="857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62312980"/>
                  </a:ext>
                </a:extLst>
              </a:tr>
            </a:tbl>
          </a:graphicData>
        </a:graphic>
      </p:graphicFrame>
      <p:sp>
        <p:nvSpPr>
          <p:cNvPr id="6" name="Rectangle 5">
            <a:extLst>
              <a:ext uri="{FF2B5EF4-FFF2-40B4-BE49-F238E27FC236}">
                <a16:creationId xmlns:a16="http://schemas.microsoft.com/office/drawing/2014/main" id="{77B8F622-C595-912C-C438-97CA0F40866C}"/>
              </a:ext>
            </a:extLst>
          </p:cNvPr>
          <p:cNvSpPr/>
          <p:nvPr/>
        </p:nvSpPr>
        <p:spPr>
          <a:xfrm>
            <a:off x="256651" y="4511962"/>
            <a:ext cx="8630695" cy="225977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pic>
        <p:nvPicPr>
          <p:cNvPr id="7" name="Picture 6">
            <a:extLst>
              <a:ext uri="{FF2B5EF4-FFF2-40B4-BE49-F238E27FC236}">
                <a16:creationId xmlns:a16="http://schemas.microsoft.com/office/drawing/2014/main" id="{A30BF093-EF93-E413-C3B5-4929094D3D61}"/>
              </a:ext>
            </a:extLst>
          </p:cNvPr>
          <p:cNvPicPr>
            <a:picLocks noChangeAspect="1"/>
          </p:cNvPicPr>
          <p:nvPr/>
        </p:nvPicPr>
        <p:blipFill>
          <a:blip r:embed="rId3"/>
          <a:stretch>
            <a:fillRect/>
          </a:stretch>
        </p:blipFill>
        <p:spPr>
          <a:xfrm>
            <a:off x="483078" y="4579059"/>
            <a:ext cx="2489351" cy="2011680"/>
          </a:xfrm>
          <a:prstGeom prst="rect">
            <a:avLst/>
          </a:prstGeom>
        </p:spPr>
      </p:pic>
      <p:sp>
        <p:nvSpPr>
          <p:cNvPr id="8" name="TextBox 7">
            <a:extLst>
              <a:ext uri="{FF2B5EF4-FFF2-40B4-BE49-F238E27FC236}">
                <a16:creationId xmlns:a16="http://schemas.microsoft.com/office/drawing/2014/main" id="{972566E1-9A6E-2677-383A-05A125737A05}"/>
              </a:ext>
            </a:extLst>
          </p:cNvPr>
          <p:cNvSpPr txBox="1"/>
          <p:nvPr/>
        </p:nvSpPr>
        <p:spPr>
          <a:xfrm>
            <a:off x="3131112" y="4982224"/>
            <a:ext cx="1403856" cy="1384995"/>
          </a:xfrm>
          <a:prstGeom prst="rect">
            <a:avLst/>
          </a:prstGeom>
          <a:noFill/>
        </p:spPr>
        <p:txBody>
          <a:bodyPr wrap="square" rtlCol="0">
            <a:spAutoFit/>
          </a:bodyPr>
          <a:lstStyle/>
          <a:p>
            <a:r>
              <a:rPr lang="en-US" sz="1400" dirty="0"/>
              <a:t>Page 3 of the document. I looked for a table of contents but did not find one.</a:t>
            </a:r>
          </a:p>
        </p:txBody>
      </p:sp>
      <p:pic>
        <p:nvPicPr>
          <p:cNvPr id="10" name="Picture 9">
            <a:extLst>
              <a:ext uri="{FF2B5EF4-FFF2-40B4-BE49-F238E27FC236}">
                <a16:creationId xmlns:a16="http://schemas.microsoft.com/office/drawing/2014/main" id="{EC7F74AB-0A7A-B8D7-DB1C-70BDBE85FAAB}"/>
              </a:ext>
            </a:extLst>
          </p:cNvPr>
          <p:cNvPicPr>
            <a:picLocks noChangeAspect="1"/>
          </p:cNvPicPr>
          <p:nvPr/>
        </p:nvPicPr>
        <p:blipFill>
          <a:blip r:embed="rId4"/>
          <a:stretch>
            <a:fillRect/>
          </a:stretch>
        </p:blipFill>
        <p:spPr>
          <a:xfrm>
            <a:off x="4693651" y="4579059"/>
            <a:ext cx="2414568" cy="2011680"/>
          </a:xfrm>
          <a:prstGeom prst="rect">
            <a:avLst/>
          </a:prstGeom>
        </p:spPr>
      </p:pic>
      <p:sp>
        <p:nvSpPr>
          <p:cNvPr id="11" name="TextBox 10">
            <a:extLst>
              <a:ext uri="{FF2B5EF4-FFF2-40B4-BE49-F238E27FC236}">
                <a16:creationId xmlns:a16="http://schemas.microsoft.com/office/drawing/2014/main" id="{9CA74E9B-FD39-EA32-4612-37D1EE56B336}"/>
              </a:ext>
            </a:extLst>
          </p:cNvPr>
          <p:cNvSpPr txBox="1"/>
          <p:nvPr/>
        </p:nvSpPr>
        <p:spPr>
          <a:xfrm>
            <a:off x="7266902" y="5413111"/>
            <a:ext cx="1403856" cy="523220"/>
          </a:xfrm>
          <a:prstGeom prst="rect">
            <a:avLst/>
          </a:prstGeom>
          <a:noFill/>
        </p:spPr>
        <p:txBody>
          <a:bodyPr wrap="square" rtlCol="0">
            <a:spAutoFit/>
          </a:bodyPr>
          <a:lstStyle/>
          <a:p>
            <a:r>
              <a:rPr lang="en-US" sz="1400" dirty="0"/>
              <a:t>Page 531 of the document.</a:t>
            </a:r>
          </a:p>
        </p:txBody>
      </p:sp>
    </p:spTree>
    <p:extLst>
      <p:ext uri="{BB962C8B-B14F-4D97-AF65-F5344CB8AC3E}">
        <p14:creationId xmlns:p14="http://schemas.microsoft.com/office/powerpoint/2010/main" val="429633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3000" y="857250"/>
            <a:ext cx="6858000" cy="4123944"/>
          </a:xfrm>
          <a:solidFill>
            <a:srgbClr val="00B050"/>
          </a:solidFill>
          <a:ln>
            <a:solidFill>
              <a:schemeClr val="bg1"/>
            </a:solidFill>
          </a:ln>
        </p:spPr>
        <p:style>
          <a:lnRef idx="1">
            <a:schemeClr val="accent2"/>
          </a:lnRef>
          <a:fillRef idx="3">
            <a:schemeClr val="accent2"/>
          </a:fillRef>
          <a:effectRef idx="2">
            <a:schemeClr val="accent2"/>
          </a:effectRef>
          <a:fontRef idx="minor">
            <a:schemeClr val="lt1"/>
          </a:fontRef>
        </p:style>
        <p:txBody>
          <a:bodyPr/>
          <a:lstStyle/>
          <a:p>
            <a:br>
              <a:rPr lang="en-US" sz="4950" dirty="0">
                <a:solidFill>
                  <a:schemeClr val="bg1"/>
                </a:solidFill>
              </a:rPr>
            </a:br>
            <a:r>
              <a:rPr lang="en-US" sz="4950" dirty="0">
                <a:solidFill>
                  <a:schemeClr val="bg1"/>
                </a:solidFill>
              </a:rPr>
              <a:t>   Appendix</a:t>
            </a:r>
          </a:p>
        </p:txBody>
      </p:sp>
    </p:spTree>
    <p:extLst>
      <p:ext uri="{BB962C8B-B14F-4D97-AF65-F5344CB8AC3E}">
        <p14:creationId xmlns:p14="http://schemas.microsoft.com/office/powerpoint/2010/main" val="2422766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0483D-2CAD-1F49-9D21-49246DE3CD4A}"/>
              </a:ext>
            </a:extLst>
          </p:cNvPr>
          <p:cNvSpPr>
            <a:spLocks noGrp="1"/>
          </p:cNvSpPr>
          <p:nvPr>
            <p:ph type="ctrTitle"/>
          </p:nvPr>
        </p:nvSpPr>
        <p:spPr>
          <a:xfrm>
            <a:off x="188285" y="2620735"/>
            <a:ext cx="5544108" cy="944752"/>
          </a:xfrm>
        </p:spPr>
        <p:txBody>
          <a:bodyPr>
            <a:normAutofit fontScale="90000"/>
          </a:bodyPr>
          <a:lstStyle/>
          <a:p>
            <a:r>
              <a:rPr lang="en-US" dirty="0"/>
              <a:t>Appendix B</a:t>
            </a:r>
            <a:br>
              <a:rPr lang="en-US" dirty="0"/>
            </a:br>
            <a:r>
              <a:rPr lang="en-US" dirty="0"/>
              <a:t>Chapter Guidelines</a:t>
            </a:r>
            <a:br>
              <a:rPr lang="en-US" dirty="0"/>
            </a:br>
            <a:endParaRPr lang="en-US" i="1" dirty="0"/>
          </a:p>
        </p:txBody>
      </p:sp>
      <p:pic>
        <p:nvPicPr>
          <p:cNvPr id="7" name="Picture 6" descr="A close up of a logo&#10;&#10;Description automatically generated">
            <a:extLst>
              <a:ext uri="{FF2B5EF4-FFF2-40B4-BE49-F238E27FC236}">
                <a16:creationId xmlns:a16="http://schemas.microsoft.com/office/drawing/2014/main" id="{29346F4C-AAE4-7D20-CC82-EAFE0C375C8B}"/>
              </a:ext>
            </a:extLst>
          </p:cNvPr>
          <p:cNvPicPr>
            <a:picLocks noChangeAspect="1"/>
          </p:cNvPicPr>
          <p:nvPr/>
        </p:nvPicPr>
        <p:blipFill rotWithShape="1">
          <a:blip r:embed="rId2"/>
          <a:srcRect t="81632"/>
          <a:stretch/>
        </p:blipFill>
        <p:spPr>
          <a:xfrm>
            <a:off x="0" y="5055998"/>
            <a:ext cx="9144000" cy="944752"/>
          </a:xfrm>
          <a:prstGeom prst="rect">
            <a:avLst/>
          </a:prstGeom>
        </p:spPr>
      </p:pic>
    </p:spTree>
    <p:extLst>
      <p:ext uri="{BB962C8B-B14F-4D97-AF65-F5344CB8AC3E}">
        <p14:creationId xmlns:p14="http://schemas.microsoft.com/office/powerpoint/2010/main" val="4188673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119270" y="1751773"/>
            <a:ext cx="8885583" cy="3227732"/>
          </a:xfrm>
        </p:spPr>
        <p:txBody>
          <a:bodyPr>
            <a:normAutofit/>
          </a:bodyPr>
          <a:lstStyle/>
          <a:p>
            <a:pPr marL="126206" indent="-126206">
              <a:buFont typeface="Arial" panose="020B0604020202020204" pitchFamily="34" charset="0"/>
              <a:buChar char="•"/>
            </a:pPr>
            <a:r>
              <a:rPr lang="en-US" sz="1650" b="1" dirty="0"/>
              <a:t>Chapter 1 Introduction </a:t>
            </a:r>
            <a:r>
              <a:rPr lang="en-US" sz="1650" dirty="0"/>
              <a:t>(5 pages)</a:t>
            </a:r>
          </a:p>
          <a:p>
            <a:pPr lvl="1" indent="0">
              <a:buNone/>
            </a:pPr>
            <a:r>
              <a:rPr lang="en-US" sz="1500" dirty="0"/>
              <a:t>Should answer:</a:t>
            </a:r>
          </a:p>
          <a:p>
            <a:pPr marL="646510" lvl="1" indent="-132160"/>
            <a:r>
              <a:rPr lang="en-US" sz="1500" dirty="0"/>
              <a:t>What are you doing?</a:t>
            </a:r>
          </a:p>
          <a:p>
            <a:pPr marL="646510" lvl="1" indent="-132160"/>
            <a:r>
              <a:rPr lang="en-US" sz="1500" dirty="0"/>
              <a:t>Why is it important?</a:t>
            </a:r>
          </a:p>
          <a:p>
            <a:pPr marL="646510" lvl="1" indent="-132160"/>
            <a:r>
              <a:rPr lang="en-US" sz="1500" dirty="0"/>
              <a:t>What have others done?</a:t>
            </a:r>
          </a:p>
          <a:p>
            <a:pPr marL="646510" lvl="1" indent="-132160"/>
            <a:r>
              <a:rPr lang="en-US" sz="1500" dirty="0"/>
              <a:t>What are you doing that’s different or better?</a:t>
            </a:r>
          </a:p>
          <a:p>
            <a:pPr marL="646510" lvl="1" indent="-132160"/>
            <a:r>
              <a:rPr lang="en-US" sz="1500" dirty="0"/>
              <a:t>What do you hope to achieve?</a:t>
            </a:r>
          </a:p>
          <a:p>
            <a:pPr marL="126206" indent="-126206">
              <a:buFont typeface="Arial" panose="020B0604020202020204" pitchFamily="34" charset="0"/>
              <a:buChar char="•"/>
            </a:pPr>
            <a:r>
              <a:rPr lang="en-US" sz="1500" dirty="0"/>
              <a:t> </a:t>
            </a:r>
            <a:r>
              <a:rPr lang="en-US" sz="1650" b="1" dirty="0"/>
              <a:t>Chapter 2 Literature Review </a:t>
            </a:r>
            <a:r>
              <a:rPr lang="en-US" sz="1650" dirty="0"/>
              <a:t>(25-30 pages)</a:t>
            </a:r>
          </a:p>
          <a:p>
            <a:pPr marL="646510" lvl="1" indent="-132160"/>
            <a:r>
              <a:rPr lang="en-US" sz="1500" dirty="0"/>
              <a:t>Should be a comparing and contrasting of the work done on the subject to date. </a:t>
            </a:r>
          </a:p>
          <a:p>
            <a:pPr marL="646510" lvl="1" indent="-132160"/>
            <a:r>
              <a:rPr lang="en-US" sz="1500" dirty="0"/>
              <a:t>Should be well organized and easy to follow</a:t>
            </a:r>
          </a:p>
          <a:p>
            <a:pPr marL="646510" lvl="1" indent="-132160"/>
            <a:r>
              <a:rPr lang="en-US" sz="1500" dirty="0"/>
              <a:t>This should be based on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100665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3 Methodology </a:t>
            </a:r>
            <a:r>
              <a:rPr lang="en-US" sz="1650" dirty="0"/>
              <a:t>(25-30 pages) </a:t>
            </a:r>
          </a:p>
          <a:p>
            <a:pPr marL="0" algn="ctr"/>
            <a:r>
              <a:rPr lang="en-US" sz="1650" dirty="0"/>
              <a:t> </a:t>
            </a:r>
            <a:r>
              <a:rPr lang="en-US" sz="1500" b="1" dirty="0">
                <a:solidFill>
                  <a:srgbClr val="FF0000"/>
                </a:solidFill>
              </a:rPr>
              <a:t>No qualitative research methods (survey, grounded theory, etc.).</a:t>
            </a:r>
          </a:p>
          <a:p>
            <a:pPr marL="0" algn="ctr"/>
            <a:r>
              <a:rPr lang="en-US" sz="1500" b="1" dirty="0">
                <a:solidFill>
                  <a:srgbClr val="FF0000"/>
                </a:solidFill>
              </a:rPr>
              <a:t> No method that requires the IRB</a:t>
            </a:r>
          </a:p>
          <a:p>
            <a:pPr marL="646510" lvl="1" indent="-132160"/>
            <a:r>
              <a:rPr lang="en-US" sz="1500" dirty="0"/>
              <a:t>Describe any data, data manipulation, and data cleaning used</a:t>
            </a:r>
          </a:p>
          <a:p>
            <a:pPr marL="646510" lvl="1" indent="-132160"/>
            <a:r>
              <a:rPr lang="en-US" sz="1500" dirty="0"/>
              <a:t>Explain the methodology with its strengths and weaknesses</a:t>
            </a:r>
          </a:p>
          <a:p>
            <a:pPr marL="646510" lvl="1" indent="-132160"/>
            <a:r>
              <a:rPr lang="en-US" sz="1500" dirty="0"/>
              <a:t>Explain any variation of the methodology required to address the problem in the praxis</a:t>
            </a:r>
          </a:p>
          <a:p>
            <a:pPr marL="126206" indent="-126206">
              <a:buFont typeface="Arial" panose="020B0604020202020204" pitchFamily="34" charset="0"/>
              <a:buChar char="•"/>
            </a:pPr>
            <a:r>
              <a:rPr lang="en-US" sz="1650" b="1" dirty="0"/>
              <a:t>Chapter 4 Results </a:t>
            </a:r>
            <a:r>
              <a:rPr lang="en-US" sz="1650" dirty="0"/>
              <a:t>(25-30 pages)</a:t>
            </a:r>
          </a:p>
          <a:p>
            <a:pPr marL="646510" lvl="1" indent="-132160"/>
            <a:r>
              <a:rPr lang="en-US" sz="1500" dirty="0"/>
              <a:t>Using the results from the methodology, lead the reader through the proof of the research hypotheses</a:t>
            </a:r>
          </a:p>
          <a:p>
            <a:pPr marL="646510" lvl="1" indent="-132160"/>
            <a:r>
              <a:rPr lang="en-US" sz="1500" dirty="0"/>
              <a:t>Clearly state all findings using tables and graphics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788786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EE026CD-6148-7044-BDE5-31B8863A5616}"/>
              </a:ext>
            </a:extLst>
          </p:cNvPr>
          <p:cNvSpPr>
            <a:spLocks noGrp="1"/>
          </p:cNvSpPr>
          <p:nvPr>
            <p:ph idx="13"/>
          </p:nvPr>
        </p:nvSpPr>
        <p:spPr>
          <a:xfrm>
            <a:off x="0" y="1755499"/>
            <a:ext cx="8885583" cy="3347002"/>
          </a:xfrm>
        </p:spPr>
        <p:txBody>
          <a:bodyPr>
            <a:noAutofit/>
          </a:bodyPr>
          <a:lstStyle/>
          <a:p>
            <a:pPr marL="126206" indent="-126206">
              <a:buFont typeface="Arial" panose="020B0604020202020204" pitchFamily="34" charset="0"/>
              <a:buChar char="•"/>
            </a:pPr>
            <a:r>
              <a:rPr lang="en-US" sz="1650" b="1" dirty="0"/>
              <a:t>Chapter 5 Conclusions </a:t>
            </a:r>
            <a:r>
              <a:rPr lang="en-US" sz="1650" dirty="0"/>
              <a:t>(~5 pages)</a:t>
            </a:r>
          </a:p>
          <a:p>
            <a:pPr marL="646510" lvl="1" indent="-132160"/>
            <a:r>
              <a:rPr lang="en-US" sz="1500" dirty="0"/>
              <a:t>Discuss the results of proving the research hypotheses</a:t>
            </a:r>
          </a:p>
          <a:p>
            <a:pPr marL="646510" lvl="1" indent="-132160"/>
            <a:r>
              <a:rPr lang="en-US" sz="1500" dirty="0"/>
              <a:t>Clearly state any weakness or limitation in the analysis</a:t>
            </a:r>
          </a:p>
          <a:p>
            <a:pPr marL="646510" lvl="1" indent="-132160"/>
            <a:r>
              <a:rPr lang="en-US" sz="1500" dirty="0"/>
              <a:t>Clearly state the scope of the study and its implications</a:t>
            </a:r>
          </a:p>
          <a:p>
            <a:pPr marL="646510" lvl="1" indent="-132160"/>
            <a:r>
              <a:rPr lang="en-US" sz="1500" dirty="0"/>
              <a:t>Provide a roadmap for future research</a:t>
            </a:r>
          </a:p>
          <a:p>
            <a:pPr marL="126206" indent="-126206">
              <a:buFont typeface="Arial" panose="020B0604020202020204" pitchFamily="34" charset="0"/>
              <a:buChar char="•"/>
            </a:pPr>
            <a:r>
              <a:rPr lang="en-US" sz="1650" b="1" dirty="0"/>
              <a:t>References</a:t>
            </a:r>
            <a:r>
              <a:rPr lang="en-US" sz="1650" dirty="0"/>
              <a:t> (5-10 pages)</a:t>
            </a:r>
          </a:p>
          <a:p>
            <a:pPr marL="702945" lvl="1" indent="-257175"/>
            <a:r>
              <a:rPr lang="en-US" sz="1500" dirty="0"/>
              <a:t>Minimum 40 references</a:t>
            </a:r>
          </a:p>
        </p:txBody>
      </p:sp>
      <p:sp>
        <p:nvSpPr>
          <p:cNvPr id="3" name="Title 2">
            <a:extLst>
              <a:ext uri="{FF2B5EF4-FFF2-40B4-BE49-F238E27FC236}">
                <a16:creationId xmlns:a16="http://schemas.microsoft.com/office/drawing/2014/main" id="{85470A73-DDBC-DF4B-9B9F-9D6664B56EA3}"/>
              </a:ext>
            </a:extLst>
          </p:cNvPr>
          <p:cNvSpPr>
            <a:spLocks noGrp="1"/>
          </p:cNvSpPr>
          <p:nvPr>
            <p:ph type="title"/>
          </p:nvPr>
        </p:nvSpPr>
        <p:spPr>
          <a:xfrm>
            <a:off x="628651" y="892063"/>
            <a:ext cx="7874597" cy="790688"/>
          </a:xfrm>
        </p:spPr>
        <p:txBody>
          <a:bodyPr>
            <a:normAutofit/>
          </a:bodyPr>
          <a:lstStyle/>
          <a:p>
            <a:pPr algn="ctr"/>
            <a:r>
              <a:rPr lang="en-US" dirty="0"/>
              <a:t>General Chapter Guidelines</a:t>
            </a:r>
          </a:p>
        </p:txBody>
      </p:sp>
    </p:spTree>
    <p:extLst>
      <p:ext uri="{BB962C8B-B14F-4D97-AF65-F5344CB8AC3E}">
        <p14:creationId xmlns:p14="http://schemas.microsoft.com/office/powerpoint/2010/main" val="3106061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D5732-81B7-BE29-EE9C-FB5384D23A4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159C7529-A844-4F62-A234-EBB68F21DAB2}"/>
              </a:ext>
            </a:extLst>
          </p:cNvPr>
          <p:cNvSpPr>
            <a:spLocks noGrp="1"/>
          </p:cNvSpPr>
          <p:nvPr>
            <p:ph type="title"/>
          </p:nvPr>
        </p:nvSpPr>
        <p:spPr>
          <a:xfrm>
            <a:off x="628651" y="892063"/>
            <a:ext cx="7874597" cy="790688"/>
          </a:xfrm>
        </p:spPr>
        <p:txBody>
          <a:bodyPr>
            <a:normAutofit/>
          </a:bodyPr>
          <a:lstStyle/>
          <a:p>
            <a:pPr algn="ctr"/>
            <a:r>
              <a:rPr lang="en-US" dirty="0"/>
              <a:t>Preparing the Praxis Chapters</a:t>
            </a:r>
          </a:p>
        </p:txBody>
      </p:sp>
      <p:cxnSp>
        <p:nvCxnSpPr>
          <p:cNvPr id="14" name="Straight Arrow Connector 13">
            <a:extLst>
              <a:ext uri="{FF2B5EF4-FFF2-40B4-BE49-F238E27FC236}">
                <a16:creationId xmlns:a16="http://schemas.microsoft.com/office/drawing/2014/main" id="{14D0D088-7F65-FC1A-B11F-85C8E9A4AC13}"/>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C675F92-1997-014B-5CC9-B178EFE89A2F}"/>
              </a:ext>
            </a:extLst>
          </p:cNvPr>
          <p:cNvSpPr txBox="1"/>
          <p:nvPr/>
        </p:nvSpPr>
        <p:spPr>
          <a:xfrm>
            <a:off x="260688" y="1861991"/>
            <a:ext cx="4390826" cy="3277820"/>
          </a:xfrm>
          <a:prstGeom prst="rect">
            <a:avLst/>
          </a:prstGeom>
          <a:noFill/>
        </p:spPr>
        <p:txBody>
          <a:bodyPr wrap="square">
            <a:spAutoFit/>
          </a:bodyPr>
          <a:lstStyle/>
          <a:p>
            <a:pPr>
              <a:buFont typeface="Arial" panose="020B0604020202020204" pitchFamily="34" charset="0"/>
              <a:buChar char="•"/>
            </a:pPr>
            <a:r>
              <a:rPr lang="en-US" sz="1050" dirty="0"/>
              <a:t>Fall 2024 (short) </a:t>
            </a:r>
          </a:p>
          <a:p>
            <a:pPr marL="557213" lvl="1" indent="-214313">
              <a:buFont typeface="Arial" panose="020B0604020202020204" pitchFamily="34" charset="0"/>
              <a:buChar char="•"/>
            </a:pPr>
            <a:r>
              <a:rPr lang="en-US" sz="1050" dirty="0"/>
              <a:t>Start Chapter 1 (Introduction)</a:t>
            </a:r>
          </a:p>
          <a:p>
            <a:pPr marL="557213" lvl="1" indent="-214313">
              <a:buFont typeface="Arial" panose="020B0604020202020204" pitchFamily="34" charset="0"/>
              <a:buChar char="•"/>
            </a:pPr>
            <a:r>
              <a:rPr lang="en-US" sz="1050" dirty="0"/>
              <a:t>Organize and outline Chapter 2 (Review Literature), start Chapter 2</a:t>
            </a:r>
          </a:p>
          <a:p>
            <a:pPr marL="557213" lvl="1" indent="-214313">
              <a:buFont typeface="Arial" panose="020B0604020202020204" pitchFamily="34" charset="0"/>
              <a:buChar char="•"/>
            </a:pPr>
            <a:r>
              <a:rPr lang="en-US" sz="1050" dirty="0"/>
              <a:t>Start thinking about experiments</a:t>
            </a:r>
          </a:p>
          <a:p>
            <a:pPr>
              <a:buFont typeface="Arial" panose="020B0604020202020204" pitchFamily="34" charset="0"/>
              <a:buChar char="•"/>
            </a:pPr>
            <a:r>
              <a:rPr lang="en-US" sz="1050" dirty="0"/>
              <a:t>Spring 2025 (long) </a:t>
            </a:r>
          </a:p>
          <a:p>
            <a:pPr marL="557213" lvl="1" indent="-214313">
              <a:buFont typeface="Arial" panose="020B0604020202020204" pitchFamily="34" charset="0"/>
              <a:buChar char="•"/>
            </a:pPr>
            <a:r>
              <a:rPr lang="en-US" sz="1050" dirty="0"/>
              <a:t>Continue writing Chapter 2</a:t>
            </a:r>
          </a:p>
          <a:p>
            <a:pPr marL="557213" lvl="1" indent="-214313">
              <a:buFont typeface="Arial" panose="020B0604020202020204" pitchFamily="34" charset="0"/>
              <a:buChar char="•"/>
            </a:pPr>
            <a:r>
              <a:rPr lang="en-US" sz="1050" dirty="0"/>
              <a:t>Organize and outline Chapter 3 (Methodology), start Chapter 3</a:t>
            </a:r>
          </a:p>
          <a:p>
            <a:pPr marL="557213" lvl="1" indent="-214313">
              <a:buFont typeface="Arial" panose="020B0604020202020204" pitchFamily="34" charset="0"/>
              <a:buChar char="•"/>
            </a:pPr>
            <a:r>
              <a:rPr lang="en-US" sz="1050" dirty="0"/>
              <a:t>Start working on experiments</a:t>
            </a:r>
          </a:p>
          <a:p>
            <a:pPr>
              <a:buFont typeface="Arial" panose="020B0604020202020204" pitchFamily="34" charset="0"/>
              <a:buChar char="•"/>
            </a:pPr>
            <a:r>
              <a:rPr lang="en-US" sz="1050" dirty="0"/>
              <a:t>Summer 2025 (short) </a:t>
            </a:r>
          </a:p>
          <a:p>
            <a:pPr marL="557213" lvl="1" indent="-214313">
              <a:buFont typeface="Arial" panose="020B0604020202020204" pitchFamily="34" charset="0"/>
              <a:buChar char="•"/>
            </a:pPr>
            <a:r>
              <a:rPr lang="en-US" sz="1050" dirty="0"/>
              <a:t>Continue working on experiments</a:t>
            </a:r>
          </a:p>
          <a:p>
            <a:pPr marL="557213" lvl="1" indent="-214313">
              <a:buFont typeface="Arial" panose="020B0604020202020204" pitchFamily="34" charset="0"/>
              <a:buChar char="•"/>
            </a:pPr>
            <a:r>
              <a:rPr lang="en-US" sz="1050" dirty="0"/>
              <a:t>Organize and outline Chapter 4 (Results), start Chapter 4</a:t>
            </a:r>
          </a:p>
          <a:p>
            <a:pPr>
              <a:buFont typeface="Arial" panose="020B0604020202020204" pitchFamily="34" charset="0"/>
              <a:buChar char="•"/>
            </a:pPr>
            <a:r>
              <a:rPr lang="en-US" sz="1050" dirty="0"/>
              <a:t>Fall 2025 (long) </a:t>
            </a:r>
          </a:p>
          <a:p>
            <a:pPr marL="557213" lvl="1" indent="-214313">
              <a:buFont typeface="Arial" panose="020B0604020202020204" pitchFamily="34" charset="0"/>
              <a:buChar char="•"/>
            </a:pPr>
            <a:r>
              <a:rPr lang="en-US" sz="1050" dirty="0"/>
              <a:t>Wrap up working on experiments</a:t>
            </a:r>
          </a:p>
          <a:p>
            <a:pPr marL="557213" lvl="1" indent="-214313">
              <a:buFont typeface="Arial" panose="020B0604020202020204" pitchFamily="34" charset="0"/>
              <a:buChar char="•"/>
            </a:pPr>
            <a:r>
              <a:rPr lang="en-US" sz="1050" dirty="0"/>
              <a:t>Organize and outline Chapter 5 (Conclusion and Future Research)</a:t>
            </a:r>
          </a:p>
          <a:p>
            <a:pPr marL="557213" lvl="1" indent="-214313">
              <a:buFont typeface="Arial" panose="020B0604020202020204" pitchFamily="34" charset="0"/>
              <a:buChar char="•"/>
            </a:pPr>
            <a:r>
              <a:rPr lang="en-US" sz="1050" dirty="0"/>
              <a:t>Finalize Praxis Paper and prepare for submittal</a:t>
            </a:r>
          </a:p>
          <a:p>
            <a:pPr marL="557213" lvl="1" indent="-214313">
              <a:buFont typeface="Arial" panose="020B0604020202020204" pitchFamily="34" charset="0"/>
              <a:buChar char="•"/>
            </a:pPr>
            <a:r>
              <a:rPr lang="en-US" sz="1050" dirty="0"/>
              <a:t>Submit to AIR</a:t>
            </a:r>
          </a:p>
          <a:p>
            <a:pPr marL="557213" lvl="1" indent="-214313">
              <a:buFont typeface="Arial" panose="020B0604020202020204" pitchFamily="34" charset="0"/>
              <a:buChar char="•"/>
            </a:pPr>
            <a:r>
              <a:rPr lang="en-US" sz="1050" dirty="0"/>
              <a:t>Submit to Defense Committee</a:t>
            </a:r>
          </a:p>
          <a:p>
            <a:pPr marL="557213" lvl="1" indent="-214313">
              <a:buFont typeface="Arial" panose="020B0604020202020204" pitchFamily="34" charset="0"/>
              <a:buChar char="•"/>
            </a:pPr>
            <a:r>
              <a:rPr lang="en-US" sz="1050" dirty="0"/>
              <a:t>Conduct Praxis Defense</a:t>
            </a:r>
          </a:p>
          <a:p>
            <a:endParaRPr lang="en-US" dirty="0"/>
          </a:p>
        </p:txBody>
      </p:sp>
    </p:spTree>
    <p:extLst>
      <p:ext uri="{BB962C8B-B14F-4D97-AF65-F5344CB8AC3E}">
        <p14:creationId xmlns:p14="http://schemas.microsoft.com/office/powerpoint/2010/main" val="395135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828-BE32-3843-4401-97A0D65E28C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7DACDAC8-72B9-235C-D8F8-D273737ADFC2}"/>
              </a:ext>
            </a:extLst>
          </p:cNvPr>
          <p:cNvSpPr>
            <a:spLocks noGrp="1"/>
          </p:cNvSpPr>
          <p:nvPr>
            <p:ph type="title"/>
          </p:nvPr>
        </p:nvSpPr>
        <p:spPr>
          <a:xfrm>
            <a:off x="628651" y="892063"/>
            <a:ext cx="7874597" cy="790688"/>
          </a:xfrm>
        </p:spPr>
        <p:txBody>
          <a:bodyPr>
            <a:normAutofit/>
          </a:bodyPr>
          <a:lstStyle/>
          <a:p>
            <a:pPr algn="ctr"/>
            <a:r>
              <a:rPr lang="en-US" dirty="0"/>
              <a:t>Praxis Deadlines Based on email</a:t>
            </a:r>
          </a:p>
        </p:txBody>
      </p:sp>
      <p:cxnSp>
        <p:nvCxnSpPr>
          <p:cNvPr id="14" name="Straight Arrow Connector 13">
            <a:extLst>
              <a:ext uri="{FF2B5EF4-FFF2-40B4-BE49-F238E27FC236}">
                <a16:creationId xmlns:a16="http://schemas.microsoft.com/office/drawing/2014/main" id="{5320BD65-9267-BA4E-4E85-902752F338CB}"/>
              </a:ext>
            </a:extLst>
          </p:cNvPr>
          <p:cNvCxnSpPr>
            <a:cxnSpLocks/>
          </p:cNvCxnSpPr>
          <p:nvPr/>
        </p:nvCxnSpPr>
        <p:spPr>
          <a:xfrm>
            <a:off x="6543676" y="3957481"/>
            <a:ext cx="277052" cy="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AA4415E-3D2D-7BBE-A09A-7FE34101EF9D}"/>
              </a:ext>
            </a:extLst>
          </p:cNvPr>
          <p:cNvSpPr txBox="1"/>
          <p:nvPr/>
        </p:nvSpPr>
        <p:spPr>
          <a:xfrm>
            <a:off x="260687" y="1861991"/>
            <a:ext cx="5320603" cy="1384995"/>
          </a:xfrm>
          <a:prstGeom prst="rect">
            <a:avLst/>
          </a:prstGeom>
          <a:noFill/>
        </p:spPr>
        <p:txBody>
          <a:bodyPr wrap="square">
            <a:spAutoFit/>
          </a:bodyPr>
          <a:lstStyle/>
          <a:p>
            <a:pPr algn="l"/>
            <a:r>
              <a:rPr lang="en-US" sz="1050" b="0" i="0" dirty="0">
                <a:solidFill>
                  <a:srgbClr val="222222"/>
                </a:solidFill>
                <a:effectLst/>
                <a:latin typeface="verdana" panose="020B0604030504040204" pitchFamily="34" charset="0"/>
              </a:rPr>
              <a:t>We are writing to remind you of the deadlines by which you must submit praxis chapters to your advisors. Since you started research in Fall 2024:</a:t>
            </a:r>
          </a:p>
          <a:p>
            <a:pPr algn="l"/>
            <a:endParaRPr lang="en-US" sz="1050" b="0" i="0" dirty="0">
              <a:solidFill>
                <a:srgbClr val="222222"/>
              </a:solidFill>
              <a:effectLst/>
              <a:latin typeface="verdana" panose="020B0604030504040204" pitchFamily="34" charset="0"/>
            </a:endParaRP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1 by February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2 by May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3 by July 1,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4 by October 15, 2025</a:t>
            </a:r>
          </a:p>
          <a:p>
            <a:pPr marL="228600" indent="-228600" algn="l">
              <a:buFont typeface="+mj-lt"/>
              <a:buAutoNum type="arabicPeriod"/>
            </a:pPr>
            <a:r>
              <a:rPr lang="en-US" sz="1050" b="0" i="0" dirty="0">
                <a:solidFill>
                  <a:srgbClr val="222222"/>
                </a:solidFill>
                <a:effectLst/>
                <a:latin typeface="verdana" panose="020B0604030504040204" pitchFamily="34" charset="0"/>
              </a:rPr>
              <a:t>You must submit Chapter 5 and complete praxis by November 1, 2025</a:t>
            </a:r>
          </a:p>
        </p:txBody>
      </p:sp>
    </p:spTree>
    <p:extLst>
      <p:ext uri="{BB962C8B-B14F-4D97-AF65-F5344CB8AC3E}">
        <p14:creationId xmlns:p14="http://schemas.microsoft.com/office/powerpoint/2010/main" val="2747964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A560C-9BB2-7AA5-9615-DDE72D1076A9}"/>
              </a:ext>
            </a:extLst>
          </p:cNvPr>
          <p:cNvSpPr>
            <a:spLocks noGrp="1"/>
          </p:cNvSpPr>
          <p:nvPr>
            <p:ph idx="1"/>
          </p:nvPr>
        </p:nvSpPr>
        <p:spPr>
          <a:xfrm>
            <a:off x="699248" y="1861441"/>
            <a:ext cx="7745505" cy="3170264"/>
          </a:xfrm>
        </p:spPr>
        <p:txBody>
          <a:bodyPr>
            <a:normAutofit/>
          </a:bodyPr>
          <a:lstStyle/>
          <a:p>
            <a:r>
              <a:rPr lang="en-US" dirty="0"/>
              <a:t>I have focused on the project. There are several issues. But I need to switch back to research to get Chapter 2 done.</a:t>
            </a:r>
          </a:p>
        </p:txBody>
      </p:sp>
      <p:sp>
        <p:nvSpPr>
          <p:cNvPr id="6" name="Title 2"/>
          <p:cNvSpPr>
            <a:spLocks noGrp="1"/>
          </p:cNvSpPr>
          <p:nvPr>
            <p:ph type="title"/>
          </p:nvPr>
        </p:nvSpPr>
        <p:spPr>
          <a:xfrm>
            <a:off x="688490" y="570156"/>
            <a:ext cx="7756263" cy="1054250"/>
          </a:xfrm>
        </p:spPr>
        <p:txBody>
          <a:bodyPr>
            <a:normAutofit fontScale="90000"/>
          </a:bodyPr>
          <a:lstStyle/>
          <a:p>
            <a:r>
              <a:rPr lang="en-US" dirty="0"/>
              <a:t>Response to Advisor Feedback from previous meeting(s)</a:t>
            </a:r>
          </a:p>
        </p:txBody>
      </p:sp>
    </p:spTree>
    <p:extLst>
      <p:ext uri="{BB962C8B-B14F-4D97-AF65-F5344CB8AC3E}">
        <p14:creationId xmlns:p14="http://schemas.microsoft.com/office/powerpoint/2010/main" val="1227058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847AF-4213-322F-BFBC-3CAC5ECA0C0F}"/>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F92B6429-EA71-7820-B62E-7CB24B9E472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Progress Since Last Meeting</a:t>
            </a:r>
          </a:p>
        </p:txBody>
      </p:sp>
      <p:sp>
        <p:nvSpPr>
          <p:cNvPr id="3" name="Content Placeholder 2">
            <a:extLst>
              <a:ext uri="{FF2B5EF4-FFF2-40B4-BE49-F238E27FC236}">
                <a16:creationId xmlns:a16="http://schemas.microsoft.com/office/drawing/2014/main" id="{22ECF865-F672-1F53-D8D6-7314B7D9DA76}"/>
              </a:ext>
            </a:extLst>
          </p:cNvPr>
          <p:cNvSpPr>
            <a:spLocks noGrp="1"/>
          </p:cNvSpPr>
          <p:nvPr>
            <p:ph idx="1"/>
          </p:nvPr>
        </p:nvSpPr>
        <p:spPr>
          <a:xfrm>
            <a:off x="423154" y="1659783"/>
            <a:ext cx="8021600" cy="3835244"/>
          </a:xfrm>
        </p:spPr>
        <p:txBody>
          <a:bodyPr>
            <a:normAutofit/>
          </a:bodyPr>
          <a:lstStyle/>
          <a:p>
            <a:r>
              <a:rPr lang="en-US" dirty="0"/>
              <a:t>I selected neo4J for long term storage.</a:t>
            </a:r>
          </a:p>
          <a:p>
            <a:r>
              <a:rPr lang="en-US" dirty="0"/>
              <a:t>I have three stages, two are done.</a:t>
            </a:r>
          </a:p>
          <a:p>
            <a:r>
              <a:rPr lang="en-US" dirty="0"/>
              <a:t>I have moved to a paid version of </a:t>
            </a:r>
            <a:r>
              <a:rPr lang="en-US" dirty="0" err="1"/>
              <a:t>Colab</a:t>
            </a:r>
            <a:r>
              <a:rPr lang="en-US" dirty="0"/>
              <a:t> under my personal account.</a:t>
            </a:r>
          </a:p>
          <a:p>
            <a:endParaRPr lang="en-US" dirty="0"/>
          </a:p>
        </p:txBody>
      </p:sp>
    </p:spTree>
    <p:extLst>
      <p:ext uri="{BB962C8B-B14F-4D97-AF65-F5344CB8AC3E}">
        <p14:creationId xmlns:p14="http://schemas.microsoft.com/office/powerpoint/2010/main" val="390177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0BC8-D766-9247-3980-E0CC5723AFC0}"/>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CB913CDE-0E31-9890-BC65-7AD36833A068}"/>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Issues Encountered and Setbacks</a:t>
            </a:r>
          </a:p>
        </p:txBody>
      </p:sp>
      <p:sp>
        <p:nvSpPr>
          <p:cNvPr id="3" name="Content Placeholder 2">
            <a:extLst>
              <a:ext uri="{FF2B5EF4-FFF2-40B4-BE49-F238E27FC236}">
                <a16:creationId xmlns:a16="http://schemas.microsoft.com/office/drawing/2014/main" id="{519F5E3C-3808-C7FF-6232-D41643AB49CB}"/>
              </a:ext>
            </a:extLst>
          </p:cNvPr>
          <p:cNvSpPr>
            <a:spLocks noGrp="1"/>
          </p:cNvSpPr>
          <p:nvPr>
            <p:ph idx="1"/>
          </p:nvPr>
        </p:nvSpPr>
        <p:spPr>
          <a:xfrm>
            <a:off x="423154" y="1659782"/>
            <a:ext cx="8021600" cy="2971247"/>
          </a:xfrm>
        </p:spPr>
        <p:txBody>
          <a:bodyPr>
            <a:normAutofit/>
          </a:bodyPr>
          <a:lstStyle/>
          <a:p>
            <a:r>
              <a:rPr lang="en-US" dirty="0"/>
              <a:t>The structure of the short-term knowledge graph generated by the LLM is different than the structure that neo4j supports</a:t>
            </a:r>
          </a:p>
          <a:p>
            <a:r>
              <a:rPr lang="en-US" dirty="0"/>
              <a:t>I need to resolve this</a:t>
            </a:r>
          </a:p>
        </p:txBody>
      </p:sp>
    </p:spTree>
    <p:extLst>
      <p:ext uri="{BB962C8B-B14F-4D97-AF65-F5344CB8AC3E}">
        <p14:creationId xmlns:p14="http://schemas.microsoft.com/office/powerpoint/2010/main" val="31574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CD14-5020-435D-D06C-4C7B37D1F433}"/>
            </a:ext>
          </a:extLst>
        </p:cNvPr>
        <p:cNvGrpSpPr/>
        <p:nvPr/>
      </p:nvGrpSpPr>
      <p:grpSpPr>
        <a:xfrm>
          <a:off x="0" y="0"/>
          <a:ext cx="0" cy="0"/>
          <a:chOff x="0" y="0"/>
          <a:chExt cx="0" cy="0"/>
        </a:xfrm>
      </p:grpSpPr>
      <p:sp>
        <p:nvSpPr>
          <p:cNvPr id="6" name="Title 2">
            <a:extLst>
              <a:ext uri="{FF2B5EF4-FFF2-40B4-BE49-F238E27FC236}">
                <a16:creationId xmlns:a16="http://schemas.microsoft.com/office/drawing/2014/main" id="{9878A52F-4F5E-0FC1-2809-35E593426637}"/>
              </a:ext>
            </a:extLst>
          </p:cNvPr>
          <p:cNvSpPr>
            <a:spLocks noGrp="1"/>
          </p:cNvSpPr>
          <p:nvPr>
            <p:ph type="title"/>
          </p:nvPr>
        </p:nvSpPr>
        <p:spPr>
          <a:xfrm>
            <a:off x="362622" y="1094800"/>
            <a:ext cx="5817197" cy="445325"/>
          </a:xfrm>
          <a:prstGeom prst="rect">
            <a:avLst/>
          </a:prstGeom>
        </p:spPr>
        <p:txBody>
          <a:bodyPr>
            <a:normAutofit fontScale="90000"/>
          </a:bodyPr>
          <a:lstStyle/>
          <a:p>
            <a:r>
              <a:rPr lang="en-US" sz="2700" dirty="0"/>
              <a:t>Tasks for the Next Two Weeks</a:t>
            </a:r>
          </a:p>
        </p:txBody>
      </p:sp>
      <p:sp>
        <p:nvSpPr>
          <p:cNvPr id="3" name="Content Placeholder 2">
            <a:extLst>
              <a:ext uri="{FF2B5EF4-FFF2-40B4-BE49-F238E27FC236}">
                <a16:creationId xmlns:a16="http://schemas.microsoft.com/office/drawing/2014/main" id="{CEBB12F3-EE85-7851-660F-A710A1A25CC4}"/>
              </a:ext>
            </a:extLst>
          </p:cNvPr>
          <p:cNvSpPr>
            <a:spLocks noGrp="1"/>
          </p:cNvSpPr>
          <p:nvPr>
            <p:ph idx="1"/>
          </p:nvPr>
        </p:nvSpPr>
        <p:spPr>
          <a:xfrm>
            <a:off x="423154" y="1659782"/>
            <a:ext cx="8021600" cy="2971247"/>
          </a:xfrm>
        </p:spPr>
        <p:txBody>
          <a:bodyPr/>
          <a:lstStyle/>
          <a:p>
            <a:pPr marL="0" indent="0">
              <a:buNone/>
            </a:pPr>
            <a:r>
              <a:rPr lang="en-US" sz="900" dirty="0"/>
              <a:t>Focus on research</a:t>
            </a:r>
          </a:p>
          <a:p>
            <a:pPr marL="0" indent="0">
              <a:buNone/>
            </a:pPr>
            <a:r>
              <a:rPr lang="en-US" sz="900" dirty="0"/>
              <a:t>Update the LLM to generate a structure that can work in neo4j – stretch</a:t>
            </a:r>
          </a:p>
          <a:p>
            <a:pPr marL="0" indent="0">
              <a:buNone/>
            </a:pPr>
            <a:r>
              <a:rPr lang="en-US" sz="900" dirty="0"/>
              <a:t>Implement the third stage – reviewing entities and possibly changing their type </a:t>
            </a:r>
            <a:r>
              <a:rPr lang="en-US" sz="900"/>
              <a:t>- stretch</a:t>
            </a:r>
            <a:endParaRPr lang="en-US" sz="900" dirty="0"/>
          </a:p>
          <a:p>
            <a:pPr marL="0" indent="0">
              <a:buNone/>
            </a:pPr>
            <a:endParaRPr lang="en-US" sz="900" dirty="0"/>
          </a:p>
          <a:p>
            <a:pPr marL="0" indent="0">
              <a:buNone/>
            </a:pPr>
            <a:endParaRPr lang="en-US" sz="900" dirty="0"/>
          </a:p>
          <a:p>
            <a:pPr marL="0" indent="0">
              <a:buNone/>
            </a:pPr>
            <a:endParaRPr lang="en-US" sz="900" dirty="0"/>
          </a:p>
        </p:txBody>
      </p:sp>
    </p:spTree>
    <p:extLst>
      <p:ext uri="{BB962C8B-B14F-4D97-AF65-F5344CB8AC3E}">
        <p14:creationId xmlns:p14="http://schemas.microsoft.com/office/powerpoint/2010/main" val="2553896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544583958"/>
              </p:ext>
            </p:extLst>
          </p:nvPr>
        </p:nvGraphicFramePr>
        <p:xfrm>
          <a:off x="125608" y="1686063"/>
          <a:ext cx="8878824" cy="4702605"/>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315034">
                <a:tc>
                  <a:txBody>
                    <a:bodyPr/>
                    <a:lstStyle/>
                    <a:p>
                      <a:r>
                        <a:rPr lang="en-US" sz="1200" dirty="0"/>
                        <a:t>Coherence</a:t>
                      </a:r>
                    </a:p>
                  </a:txBody>
                  <a:tcPr/>
                </a:tc>
                <a:tc>
                  <a:txBody>
                    <a:bodyPr/>
                    <a:lstStyle/>
                    <a:p>
                      <a:pPr marL="0" indent="0">
                        <a:buFont typeface="Arial" panose="020B0604020202020204" pitchFamily="34" charset="0"/>
                        <a:buNone/>
                      </a:pPr>
                      <a:r>
                        <a:rPr lang="en-US" sz="1200" dirty="0"/>
                        <a:t>Coherence in documents refers to the logical and smooth flow of ideas or information from one sentence to the next and throughout the entire piece. It's about how well the different parts of the document connect and make sense together.</a:t>
                      </a:r>
                    </a:p>
                  </a:txBody>
                  <a:tcPr/>
                </a:tc>
                <a:extLst>
                  <a:ext uri="{0D108BD9-81ED-4DB2-BD59-A6C34878D82A}">
                    <a16:rowId xmlns:a16="http://schemas.microsoft.com/office/drawing/2014/main" val="10002"/>
                  </a:ext>
                </a:extLst>
              </a:tr>
              <a:tr h="390432">
                <a:tc>
                  <a:txBody>
                    <a:bodyPr/>
                    <a:lstStyle/>
                    <a:p>
                      <a:r>
                        <a:rPr lang="en-US" sz="1200" dirty="0"/>
                        <a:t>Completeness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Completeness in documents refers to the thoroughness and comprehensiveness of the information presented. It means that the document contains all the necessary details to effectively convey its message or fulfill its purpose.</a:t>
                      </a:r>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Consistency of content in documents refers to the coherence and uniformity of the information presented. It ensures that the ideas and arguments flow logically, and that there are no contradictions or inconsistencies in the facts or claims.</a:t>
                      </a:r>
                    </a:p>
                  </a:txBody>
                  <a:tcPr/>
                </a:tc>
                <a:extLst>
                  <a:ext uri="{0D108BD9-81ED-4DB2-BD59-A6C34878D82A}">
                    <a16:rowId xmlns:a16="http://schemas.microsoft.com/office/drawing/2014/main" val="10004"/>
                  </a:ext>
                </a:extLst>
              </a:tr>
              <a:tr h="390432">
                <a:tc>
                  <a:txBody>
                    <a:bodyPr/>
                    <a:lstStyle/>
                    <a:p>
                      <a:r>
                        <a:rPr lang="en-US" sz="1200" dirty="0"/>
                        <a:t>Dynamic GNN</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t>A dynamic GNN (Graph Neural Network) is a type of GNN specifically designed to handle graphs that evolve over time. In traditional GNNs, the graph structure remains fixed throughout the learning process. However, in many real-world applications, the relationships between nodes in a graph can change dynamically. Dynamic GNNs are equipped to handle such scenarios.</a:t>
                      </a:r>
                    </a:p>
                  </a:txBody>
                  <a:tcPr/>
                </a:tc>
                <a:extLst>
                  <a:ext uri="{0D108BD9-81ED-4DB2-BD59-A6C34878D82A}">
                    <a16:rowId xmlns:a16="http://schemas.microsoft.com/office/drawing/2014/main" val="10005"/>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Knowledge Graph</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structured and interconnected representation of information that models real-world entities, their attributes, and the relationships between them. It organizes data in the form of nodes (representing entities such as people, places, objects, or concepts) and edges (depicting the relationships or associations between these entities) within a graph structure.</a:t>
                      </a:r>
                    </a:p>
                  </a:txBody>
                  <a:tcPr/>
                </a:tc>
                <a:extLst>
                  <a:ext uri="{0D108BD9-81ED-4DB2-BD59-A6C34878D82A}">
                    <a16:rowId xmlns:a16="http://schemas.microsoft.com/office/drawing/2014/main" val="2362749533"/>
                  </a:ext>
                </a:extLst>
              </a:tr>
              <a:tr h="39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Transformer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A transformer is a neural network architecture that uses an attention mechanism to process input data in parallel, making it highly effective for tasks like machine translation and text summarization.</a:t>
                      </a:r>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42068170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7178</TotalTime>
  <Words>3574</Words>
  <Application>Microsoft Office PowerPoint</Application>
  <PresentationFormat>On-screen Show (4:3)</PresentationFormat>
  <Paragraphs>514</Paragraphs>
  <Slides>29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Circular-Bold</vt:lpstr>
      <vt:lpstr>Segoe UI</vt:lpstr>
      <vt:lpstr>verdana</vt:lpstr>
      <vt:lpstr>Custom Design</vt:lpstr>
      <vt:lpstr>1_Custom Design</vt:lpstr>
      <vt:lpstr>Using Large Language Models to Convert Documents to Knowledge Graphs to Check for Completeness and Consistency</vt:lpstr>
      <vt:lpstr>Preparing the Praxis Chapters</vt:lpstr>
      <vt:lpstr>Preparing the Praxis Chapters</vt:lpstr>
      <vt:lpstr>Praxis Deadlines Based on email</vt:lpstr>
      <vt:lpstr>Response to Advisor Feedback from previous meeting(s)</vt:lpstr>
      <vt:lpstr>Progress Since Last Meeting</vt:lpstr>
      <vt:lpstr>Issues Encountered and Setbacks</vt:lpstr>
      <vt:lpstr>Tasks for the Next Two Weeks</vt:lpstr>
      <vt:lpstr>Glossary of Terms</vt:lpstr>
      <vt:lpstr>Acronyms</vt:lpstr>
      <vt:lpstr>Scope of Work (SOW)</vt:lpstr>
      <vt:lpstr>Problem Statement</vt:lpstr>
      <vt:lpstr>PowerPoint Presentation</vt:lpstr>
      <vt:lpstr>PowerPoint Presentation</vt:lpstr>
      <vt:lpstr>PowerPoint Presentation</vt:lpstr>
      <vt:lpstr>Annotated Bibliography (1 of 5)</vt:lpstr>
      <vt:lpstr>Annotated Bibliography (2 of 5)</vt:lpstr>
      <vt:lpstr>Annotated Bibliography (3 of 5)</vt:lpstr>
      <vt:lpstr>Annotated Bibliography (4 of 5)</vt:lpstr>
      <vt:lpstr>Annotated Bibliography (5 of 5)</vt:lpstr>
      <vt:lpstr>Data Sources List</vt:lpstr>
      <vt:lpstr>Data Source Example</vt:lpstr>
      <vt:lpstr>Data Source Example</vt:lpstr>
      <vt:lpstr>    Appendix</vt:lpstr>
      <vt:lpstr>Appendix B Chapter Guidelines </vt:lpstr>
      <vt:lpstr>General Chapter Guidelines</vt:lpstr>
      <vt:lpstr>General Chapter Guidelines</vt:lpstr>
      <vt:lpstr>General Chapter Guidelines</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Michael Wacey</cp:lastModifiedBy>
  <cp:revision>266</cp:revision>
  <dcterms:created xsi:type="dcterms:W3CDTF">2020-01-15T21:27:56Z</dcterms:created>
  <dcterms:modified xsi:type="dcterms:W3CDTF">2025-03-20T04:11:11Z</dcterms:modified>
  <cp:category/>
</cp:coreProperties>
</file>