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88" r:id="rId6"/>
    <p:sldId id="289" r:id="rId7"/>
    <p:sldId id="290" r:id="rId8"/>
    <p:sldId id="300" r:id="rId9"/>
    <p:sldId id="291" r:id="rId10"/>
    <p:sldId id="301" r:id="rId11"/>
    <p:sldId id="302"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36135-7B2F-42F6-BE77-095D790C7585}" v="66" dt="2024-04-19T18:41:05.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0" d="100"/>
          <a:sy n="110" d="100"/>
        </p:scale>
        <p:origin x="630" y="1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4/20/2024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4/20/2024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4/20/2024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42466"/>
            <a:ext cx="9144000" cy="2963888"/>
          </a:xfrm>
        </p:spPr>
        <p:txBody>
          <a:bodyPr lIns="0" tIns="0" rIns="0" bIns="0" anchor="t">
            <a:spAutoFit/>
          </a:bodyPr>
          <a:lstStyle/>
          <a:p>
            <a:r>
              <a:rPr lang="en-US" b="1" dirty="0">
                <a:solidFill>
                  <a:schemeClr val="bg1"/>
                </a:solidFill>
              </a:rPr>
              <a:t>Project 1</a:t>
            </a:r>
            <a:br>
              <a:rPr lang="en-US" dirty="0">
                <a:solidFill>
                  <a:schemeClr val="bg1"/>
                </a:solidFill>
              </a:rPr>
            </a:br>
            <a:r>
              <a:rPr lang="en-US" sz="4000" dirty="0">
                <a:solidFill>
                  <a:schemeClr val="accent4"/>
                </a:solidFill>
              </a:rPr>
              <a:t>SEAS 8515</a:t>
            </a:r>
            <a:br>
              <a:rPr lang="en-US" sz="4000" dirty="0">
                <a:solidFill>
                  <a:schemeClr val="accent4"/>
                </a:solidFill>
              </a:rPr>
            </a:br>
            <a:r>
              <a:rPr lang="en-US" sz="1600" dirty="0">
                <a:solidFill>
                  <a:schemeClr val="accent4"/>
                </a:solidFill>
              </a:rPr>
              <a:t>for</a:t>
            </a:r>
            <a:br>
              <a:rPr lang="en-US" sz="4000" dirty="0">
                <a:solidFill>
                  <a:schemeClr val="accent4"/>
                </a:solidFill>
              </a:rPr>
            </a:br>
            <a:r>
              <a:rPr lang="en-US" sz="4000" dirty="0">
                <a:solidFill>
                  <a:schemeClr val="accent4"/>
                </a:solidFill>
              </a:rPr>
              <a:t>Dr. Adewale </a:t>
            </a:r>
            <a:r>
              <a:rPr lang="en-US" sz="4000" dirty="0" err="1">
                <a:solidFill>
                  <a:schemeClr val="accent4"/>
                </a:solidFill>
              </a:rPr>
              <a:t>Akinfaderin</a:t>
            </a:r>
            <a:br>
              <a:rPr lang="en-US" sz="4000" dirty="0">
                <a:solidFill>
                  <a:schemeClr val="accent4"/>
                </a:solidFill>
              </a:rPr>
            </a:br>
            <a:r>
              <a:rPr lang="en-US" sz="1600" dirty="0">
                <a:solidFill>
                  <a:schemeClr val="accent4"/>
                </a:solidFill>
              </a:rPr>
              <a:t>by</a:t>
            </a:r>
            <a:br>
              <a:rPr lang="en-US" sz="4000" dirty="0">
                <a:solidFill>
                  <a:schemeClr val="accent4"/>
                </a:solidFill>
              </a:rPr>
            </a:br>
            <a:r>
              <a:rPr lang="en-US" sz="4000" dirty="0">
                <a:solidFill>
                  <a:schemeClr val="accent4"/>
                </a:solidFill>
              </a:rPr>
              <a:t>Michael </a:t>
            </a:r>
            <a:r>
              <a:rPr lang="en-US" sz="4000" dirty="0" err="1">
                <a:solidFill>
                  <a:schemeClr val="accent4"/>
                </a:solidFill>
              </a:rPr>
              <a:t>Wacey</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9139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CA368-F44E-8EC1-74C3-6ED084EA64F1}"/>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349406"/>
            <a:ext cx="5943600" cy="4622165"/>
          </a:xfrm>
          <a:prstGeom prst="rect">
            <a:avLst/>
          </a:prstGeom>
        </p:spPr>
      </p:pic>
      <p:sp>
        <p:nvSpPr>
          <p:cNvPr id="4" name="TextBox 3">
            <a:extLst>
              <a:ext uri="{FF2B5EF4-FFF2-40B4-BE49-F238E27FC236}">
                <a16:creationId xmlns:a16="http://schemas.microsoft.com/office/drawing/2014/main" id="{FD416B51-B5C3-F459-F1C0-968BB4CAAB31}"/>
              </a:ext>
            </a:extLst>
          </p:cNvPr>
          <p:cNvSpPr txBox="1"/>
          <p:nvPr/>
        </p:nvSpPr>
        <p:spPr>
          <a:xfrm>
            <a:off x="736121" y="6352152"/>
            <a:ext cx="6096000" cy="276999"/>
          </a:xfrm>
          <a:prstGeom prst="rect">
            <a:avLst/>
          </a:prstGeom>
          <a:noFill/>
        </p:spPr>
        <p:txBody>
          <a:bodyPr wrap="square">
            <a:spAutoFit/>
          </a:bodyPr>
          <a:lstStyle/>
          <a:p>
            <a:r>
              <a:rPr lang="en-US" sz="1200" dirty="0"/>
              <a:t>From: Data Science Using Python and R – Larose &amp; Larose</a:t>
            </a:r>
          </a:p>
        </p:txBody>
      </p:sp>
      <p:sp>
        <p:nvSpPr>
          <p:cNvPr id="5" name="TextBox 4">
            <a:extLst>
              <a:ext uri="{FF2B5EF4-FFF2-40B4-BE49-F238E27FC236}">
                <a16:creationId xmlns:a16="http://schemas.microsoft.com/office/drawing/2014/main" id="{32F30245-AA7C-3040-B9C9-59C42C00BF9E}"/>
              </a:ext>
            </a:extLst>
          </p:cNvPr>
          <p:cNvSpPr txBox="1"/>
          <p:nvPr/>
        </p:nvSpPr>
        <p:spPr>
          <a:xfrm>
            <a:off x="810884" y="1268083"/>
            <a:ext cx="4770408" cy="3416320"/>
          </a:xfrm>
          <a:prstGeom prst="rect">
            <a:avLst/>
          </a:prstGeom>
          <a:noFill/>
        </p:spPr>
        <p:txBody>
          <a:bodyPr wrap="square" rtlCol="0">
            <a:spAutoFit/>
          </a:bodyPr>
          <a:lstStyle/>
          <a:p>
            <a:r>
              <a:rPr lang="en-US" dirty="0"/>
              <a:t>For this project, I followed a Data Science </a:t>
            </a:r>
            <a:r>
              <a:rPr lang="en-US" dirty="0" err="1"/>
              <a:t>Mehodology</a:t>
            </a:r>
            <a:r>
              <a:rPr lang="en-US" dirty="0"/>
              <a:t>. It is from the book Data Science Using </a:t>
            </a:r>
            <a:r>
              <a:rPr lang="en-US" dirty="0" err="1"/>
              <a:t>Pyton</a:t>
            </a:r>
            <a:r>
              <a:rPr lang="en-US" dirty="0"/>
              <a:t> and R by Larose and Larose.</a:t>
            </a:r>
          </a:p>
          <a:p>
            <a:endParaRPr lang="en-US" dirty="0"/>
          </a:p>
          <a:p>
            <a:r>
              <a:rPr lang="en-US" dirty="0"/>
              <a:t>This methodology starts by understanding the problem. But for this project, I have a dataset and will need to determine a problem it can be used for. Therefore, I will use the feedback path to define and understand the problem.</a:t>
            </a:r>
          </a:p>
          <a:p>
            <a:endParaRPr lang="en-US" dirty="0"/>
          </a:p>
          <a:p>
            <a:r>
              <a:rPr lang="en-US" dirty="0"/>
              <a:t>My plan is to take the project through to the Setup Phase.</a:t>
            </a:r>
          </a:p>
        </p:txBody>
      </p:sp>
    </p:spTree>
    <p:extLst>
      <p:ext uri="{BB962C8B-B14F-4D97-AF65-F5344CB8AC3E}">
        <p14:creationId xmlns:p14="http://schemas.microsoft.com/office/powerpoint/2010/main" val="46770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0679-9390-5D3E-FE34-2D8C7AC6EA76}"/>
              </a:ext>
            </a:extLst>
          </p:cNvPr>
          <p:cNvSpPr>
            <a:spLocks noGrp="1"/>
          </p:cNvSpPr>
          <p:nvPr>
            <p:ph type="title"/>
          </p:nvPr>
        </p:nvSpPr>
        <p:spPr/>
        <p:txBody>
          <a:bodyPr/>
          <a:lstStyle/>
          <a:p>
            <a:r>
              <a:rPr lang="en-US" dirty="0"/>
              <a:t>Problem Understanding Phase</a:t>
            </a:r>
          </a:p>
        </p:txBody>
      </p:sp>
      <p:sp>
        <p:nvSpPr>
          <p:cNvPr id="3" name="Content Placeholder 2">
            <a:extLst>
              <a:ext uri="{FF2B5EF4-FFF2-40B4-BE49-F238E27FC236}">
                <a16:creationId xmlns:a16="http://schemas.microsoft.com/office/drawing/2014/main" id="{69E46A99-4AF4-3213-DE09-EAFFE812A26E}"/>
              </a:ext>
            </a:extLst>
          </p:cNvPr>
          <p:cNvSpPr>
            <a:spLocks noGrp="1"/>
          </p:cNvSpPr>
          <p:nvPr>
            <p:ph idx="1"/>
          </p:nvPr>
        </p:nvSpPr>
        <p:spPr/>
        <p:txBody>
          <a:bodyPr/>
          <a:lstStyle/>
          <a:p>
            <a:r>
              <a:rPr lang="en-US" dirty="0"/>
              <a:t>I will be focusing on completion rates.</a:t>
            </a:r>
          </a:p>
          <a:p>
            <a:r>
              <a:rPr lang="en-US" dirty="0"/>
              <a:t>The data set includes data for under two-year, two year, and four-year institutions</a:t>
            </a:r>
          </a:p>
          <a:p>
            <a:r>
              <a:rPr lang="en-US" dirty="0"/>
              <a:t>My initial analysis will be for all of the data</a:t>
            </a:r>
          </a:p>
          <a:p>
            <a:r>
              <a:rPr lang="en-US" dirty="0"/>
              <a:t>My expectation is that I will focus on four-year institutions.</a:t>
            </a:r>
          </a:p>
          <a:p>
            <a:r>
              <a:rPr lang="en-US" dirty="0"/>
              <a:t>The data covers many types of completion metrics</a:t>
            </a:r>
          </a:p>
          <a:p>
            <a:r>
              <a:rPr lang="en-US" dirty="0"/>
              <a:t>I will look at completion within 150% of expected completion and 200% of expected completion</a:t>
            </a:r>
          </a:p>
          <a:p>
            <a:pPr lvl="1"/>
            <a:endParaRPr lang="en-US" dirty="0"/>
          </a:p>
        </p:txBody>
      </p:sp>
    </p:spTree>
    <p:extLst>
      <p:ext uri="{BB962C8B-B14F-4D97-AF65-F5344CB8AC3E}">
        <p14:creationId xmlns:p14="http://schemas.microsoft.com/office/powerpoint/2010/main" val="137006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5FF9-E03E-FA5F-27E9-A2FA52FE3AD7}"/>
              </a:ext>
            </a:extLst>
          </p:cNvPr>
          <p:cNvSpPr>
            <a:spLocks noGrp="1"/>
          </p:cNvSpPr>
          <p:nvPr>
            <p:ph type="title"/>
          </p:nvPr>
        </p:nvSpPr>
        <p:spPr/>
        <p:txBody>
          <a:bodyPr/>
          <a:lstStyle/>
          <a:p>
            <a:r>
              <a:rPr lang="en-US" dirty="0"/>
              <a:t>Data Preparation Phase</a:t>
            </a:r>
          </a:p>
        </p:txBody>
      </p:sp>
      <p:sp>
        <p:nvSpPr>
          <p:cNvPr id="3" name="Content Placeholder 2">
            <a:extLst>
              <a:ext uri="{FF2B5EF4-FFF2-40B4-BE49-F238E27FC236}">
                <a16:creationId xmlns:a16="http://schemas.microsoft.com/office/drawing/2014/main" id="{D245963B-D722-936F-7D73-B62BABE58461}"/>
              </a:ext>
            </a:extLst>
          </p:cNvPr>
          <p:cNvSpPr>
            <a:spLocks noGrp="1"/>
          </p:cNvSpPr>
          <p:nvPr>
            <p:ph idx="1"/>
          </p:nvPr>
        </p:nvSpPr>
        <p:spPr/>
        <p:txBody>
          <a:bodyPr>
            <a:normAutofit fontScale="92500" lnSpcReduction="10000"/>
          </a:bodyPr>
          <a:lstStyle/>
          <a:p>
            <a:r>
              <a:rPr lang="en-US" dirty="0"/>
              <a:t>I downloaded the data from </a:t>
            </a:r>
            <a:r>
              <a:rPr lang="en-US" dirty="0">
                <a:hlinkClick r:id="rId2"/>
              </a:rPr>
              <a:t>https://collegescorecard.ed.gov/data/</a:t>
            </a:r>
            <a:endParaRPr lang="en-US" dirty="0"/>
          </a:p>
          <a:p>
            <a:r>
              <a:rPr lang="en-US" dirty="0"/>
              <a:t>This is the US Department of Education College Scorecard data</a:t>
            </a:r>
          </a:p>
          <a:p>
            <a:r>
              <a:rPr lang="en-US" dirty="0"/>
              <a:t>The file was large. It is made up of many files. Primarily, there seems to be one file per school year. But there are other files such as Crosswalks and Field of Study. I will need to investigate these.</a:t>
            </a:r>
          </a:p>
          <a:p>
            <a:r>
              <a:rPr lang="en-US" dirty="0"/>
              <a:t>Step one is to upload one data set to Data Bricks</a:t>
            </a:r>
          </a:p>
          <a:p>
            <a:r>
              <a:rPr lang="en-US" dirty="0"/>
              <a:t>I will also look for documentation on the data</a:t>
            </a:r>
          </a:p>
          <a:p>
            <a:r>
              <a:rPr lang="en-US" dirty="0"/>
              <a:t>The documentation was high level. For example, it stated that they had data for completion. It turns out that there may be as many as 100 attributes related to completion. These are not documented in the data dictionary.</a:t>
            </a:r>
          </a:p>
        </p:txBody>
      </p:sp>
    </p:spTree>
    <p:extLst>
      <p:ext uri="{BB962C8B-B14F-4D97-AF65-F5344CB8AC3E}">
        <p14:creationId xmlns:p14="http://schemas.microsoft.com/office/powerpoint/2010/main" val="312237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5FF9-E03E-FA5F-27E9-A2FA52FE3AD7}"/>
              </a:ext>
            </a:extLst>
          </p:cNvPr>
          <p:cNvSpPr>
            <a:spLocks noGrp="1"/>
          </p:cNvSpPr>
          <p:nvPr>
            <p:ph type="title"/>
          </p:nvPr>
        </p:nvSpPr>
        <p:spPr/>
        <p:txBody>
          <a:bodyPr/>
          <a:lstStyle/>
          <a:p>
            <a:r>
              <a:rPr lang="en-US" dirty="0"/>
              <a:t>Data Preparation Phase</a:t>
            </a:r>
          </a:p>
        </p:txBody>
      </p:sp>
      <p:sp>
        <p:nvSpPr>
          <p:cNvPr id="3" name="Content Placeholder 2">
            <a:extLst>
              <a:ext uri="{FF2B5EF4-FFF2-40B4-BE49-F238E27FC236}">
                <a16:creationId xmlns:a16="http://schemas.microsoft.com/office/drawing/2014/main" id="{D245963B-D722-936F-7D73-B62BABE58461}"/>
              </a:ext>
            </a:extLst>
          </p:cNvPr>
          <p:cNvSpPr>
            <a:spLocks noGrp="1"/>
          </p:cNvSpPr>
          <p:nvPr>
            <p:ph idx="1"/>
          </p:nvPr>
        </p:nvSpPr>
        <p:spPr/>
        <p:txBody>
          <a:bodyPr>
            <a:normAutofit/>
          </a:bodyPr>
          <a:lstStyle/>
          <a:p>
            <a:r>
              <a:rPr lang="en-US" dirty="0"/>
              <a:t>In addition to the files, the department offers an API.</a:t>
            </a:r>
          </a:p>
          <a:p>
            <a:r>
              <a:rPr lang="en-US" dirty="0"/>
              <a:t>The technical documentation for the API is in YAML.</a:t>
            </a:r>
          </a:p>
          <a:p>
            <a:r>
              <a:rPr lang="en-US" dirty="0"/>
              <a:t>Reading the YAML file provided me with the specific variable names, data types, and descriptions for all of the attributes</a:t>
            </a:r>
          </a:p>
        </p:txBody>
      </p:sp>
    </p:spTree>
    <p:extLst>
      <p:ext uri="{BB962C8B-B14F-4D97-AF65-F5344CB8AC3E}">
        <p14:creationId xmlns:p14="http://schemas.microsoft.com/office/powerpoint/2010/main" val="159690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54FB-7425-F6A8-4DE2-F757816291D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4B2974A8-20C1-D233-A510-C435EF400F66}"/>
              </a:ext>
            </a:extLst>
          </p:cNvPr>
          <p:cNvSpPr>
            <a:spLocks noGrp="1"/>
          </p:cNvSpPr>
          <p:nvPr>
            <p:ph idx="1"/>
          </p:nvPr>
        </p:nvSpPr>
        <p:spPr/>
        <p:txBody>
          <a:bodyPr/>
          <a:lstStyle/>
          <a:p>
            <a:r>
              <a:rPr lang="en-US" dirty="0"/>
              <a:t>I loaded the data for one year to Data Bricks as a CSV file</a:t>
            </a:r>
          </a:p>
          <a:p>
            <a:r>
              <a:rPr lang="en-US" dirty="0"/>
              <a:t>Because the attributes change year to year, I elected to do my analysis on the one year.</a:t>
            </a:r>
          </a:p>
          <a:p>
            <a:r>
              <a:rPr lang="en-US" dirty="0"/>
              <a:t>I loaded the CSV file to a data frame</a:t>
            </a:r>
          </a:p>
          <a:p>
            <a:r>
              <a:rPr lang="en-US" dirty="0"/>
              <a:t>Initially, I developed a set of columns for my analysis</a:t>
            </a:r>
          </a:p>
          <a:p>
            <a:r>
              <a:rPr lang="en-US" dirty="0"/>
              <a:t>After running </a:t>
            </a:r>
            <a:r>
              <a:rPr lang="en-US" dirty="0" err="1"/>
              <a:t>ydata</a:t>
            </a:r>
            <a:r>
              <a:rPr lang="en-US" dirty="0"/>
              <a:t> to profile the data, there was some missing data</a:t>
            </a:r>
          </a:p>
          <a:p>
            <a:r>
              <a:rPr lang="en-US" dirty="0"/>
              <a:t>So, I went through several iteration of adding and removing attributes</a:t>
            </a:r>
          </a:p>
        </p:txBody>
      </p:sp>
    </p:spTree>
    <p:extLst>
      <p:ext uri="{BB962C8B-B14F-4D97-AF65-F5344CB8AC3E}">
        <p14:creationId xmlns:p14="http://schemas.microsoft.com/office/powerpoint/2010/main" val="271807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54FB-7425-F6A8-4DE2-F757816291D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4B2974A8-20C1-D233-A510-C435EF400F66}"/>
              </a:ext>
            </a:extLst>
          </p:cNvPr>
          <p:cNvSpPr>
            <a:spLocks noGrp="1"/>
          </p:cNvSpPr>
          <p:nvPr>
            <p:ph idx="1"/>
          </p:nvPr>
        </p:nvSpPr>
        <p:spPr/>
        <p:txBody>
          <a:bodyPr/>
          <a:lstStyle/>
          <a:p>
            <a:r>
              <a:rPr lang="en-US" dirty="0"/>
              <a:t>With the selected attributes, I used Spark SQL to convert the data types to the correct data types based on the YAML data dictionary</a:t>
            </a:r>
          </a:p>
          <a:p>
            <a:r>
              <a:rPr lang="en-US" dirty="0"/>
              <a:t>I wrote the result into a Parquet file</a:t>
            </a:r>
          </a:p>
          <a:p>
            <a:r>
              <a:rPr lang="en-US" dirty="0"/>
              <a:t>This file was not used for this project but would be used if we continued</a:t>
            </a:r>
          </a:p>
        </p:txBody>
      </p:sp>
    </p:spTree>
    <p:extLst>
      <p:ext uri="{BB962C8B-B14F-4D97-AF65-F5344CB8AC3E}">
        <p14:creationId xmlns:p14="http://schemas.microsoft.com/office/powerpoint/2010/main" val="204577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7E5A-74D3-3FA5-3205-89D29F115EB4}"/>
              </a:ext>
            </a:extLst>
          </p:cNvPr>
          <p:cNvSpPr>
            <a:spLocks noGrp="1"/>
          </p:cNvSpPr>
          <p:nvPr>
            <p:ph type="title"/>
          </p:nvPr>
        </p:nvSpPr>
        <p:spPr/>
        <p:txBody>
          <a:bodyPr/>
          <a:lstStyle/>
          <a:p>
            <a:r>
              <a:rPr lang="en-US" dirty="0"/>
              <a:t>Setup Phase</a:t>
            </a:r>
          </a:p>
        </p:txBody>
      </p:sp>
      <p:sp>
        <p:nvSpPr>
          <p:cNvPr id="3" name="Content Placeholder 2">
            <a:extLst>
              <a:ext uri="{FF2B5EF4-FFF2-40B4-BE49-F238E27FC236}">
                <a16:creationId xmlns:a16="http://schemas.microsoft.com/office/drawing/2014/main" id="{778E27E0-86EC-0E56-E43E-7D523904A730}"/>
              </a:ext>
            </a:extLst>
          </p:cNvPr>
          <p:cNvSpPr>
            <a:spLocks noGrp="1"/>
          </p:cNvSpPr>
          <p:nvPr>
            <p:ph idx="1"/>
          </p:nvPr>
        </p:nvSpPr>
        <p:spPr/>
        <p:txBody>
          <a:bodyPr/>
          <a:lstStyle/>
          <a:p>
            <a:r>
              <a:rPr lang="en-US" dirty="0"/>
              <a:t>The bulk of my time was spent here</a:t>
            </a:r>
          </a:p>
          <a:p>
            <a:r>
              <a:rPr lang="en-US" dirty="0"/>
              <a:t>I have a lot of background with SQL</a:t>
            </a:r>
          </a:p>
          <a:p>
            <a:r>
              <a:rPr lang="en-US" dirty="0"/>
              <a:t>But each implementation has its own unique constructs</a:t>
            </a:r>
          </a:p>
          <a:p>
            <a:r>
              <a:rPr lang="en-US" dirty="0"/>
              <a:t>So, it took me some time to learn specifically how Spark SQL works</a:t>
            </a:r>
          </a:p>
          <a:p>
            <a:r>
              <a:rPr lang="en-US" dirty="0"/>
              <a:t>In addition, I went down a path of just summarizing the data</a:t>
            </a:r>
          </a:p>
          <a:p>
            <a:r>
              <a:rPr lang="en-US" dirty="0"/>
              <a:t>But this was not meaningful</a:t>
            </a:r>
          </a:p>
          <a:p>
            <a:r>
              <a:rPr lang="en-US" dirty="0"/>
              <a:t>Once I determined to use quartiles to represent the data, it worked much better and produced </a:t>
            </a:r>
            <a:r>
              <a:rPr lang="en-US"/>
              <a:t>meaningful results</a:t>
            </a:r>
          </a:p>
        </p:txBody>
      </p:sp>
    </p:spTree>
    <p:extLst>
      <p:ext uri="{BB962C8B-B14F-4D97-AF65-F5344CB8AC3E}">
        <p14:creationId xmlns:p14="http://schemas.microsoft.com/office/powerpoint/2010/main" val="268275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4802</TotalTime>
  <Words>582</Words>
  <Application>Microsoft Office PowerPoint</Application>
  <PresentationFormat>Widescreen</PresentationFormat>
  <Paragraphs>47</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Project 1 SEAS 8515 for Dr. Adewale Akinfaderin by Michael Wacey</vt:lpstr>
      <vt:lpstr>PowerPoint Presentation</vt:lpstr>
      <vt:lpstr>Problem Understanding Phase</vt:lpstr>
      <vt:lpstr>Data Preparation Phase</vt:lpstr>
      <vt:lpstr>Data Preparation Phase</vt:lpstr>
      <vt:lpstr>Exploratory Data Analysis</vt:lpstr>
      <vt:lpstr>Exploratory Data Analysis</vt:lpstr>
      <vt:lpstr>Setup Phase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SEAS 8515 for Dr. Adewale Akinfaderin by Michael Wacey</dc:title>
  <dc:creator>Michael</dc:creator>
  <cp:lastModifiedBy>Mike Wacey</cp:lastModifiedBy>
  <cp:revision>2</cp:revision>
  <dcterms:created xsi:type="dcterms:W3CDTF">2024-04-16T17:51:23Z</dcterms:created>
  <dcterms:modified xsi:type="dcterms:W3CDTF">2024-04-20T04:30:30Z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