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304" r:id="rId6"/>
    <p:sldId id="305" r:id="rId7"/>
    <p:sldId id="306" r:id="rId8"/>
    <p:sldId id="307" r:id="rId9"/>
    <p:sldId id="308"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36135-7B2F-42F6-BE77-095D790C7585}" v="66" dt="2024-04-19T18:41:05.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111" d="100"/>
          <a:sy n="111" d="100"/>
        </p:scale>
        <p:origin x="594" y="9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5/4/2024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5/4/2024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5/4/2024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andyreiter.com/datase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142466"/>
            <a:ext cx="9144000" cy="2963888"/>
          </a:xfrm>
        </p:spPr>
        <p:txBody>
          <a:bodyPr lIns="0" tIns="0" rIns="0" bIns="0" anchor="t">
            <a:spAutoFit/>
          </a:bodyPr>
          <a:lstStyle/>
          <a:p>
            <a:r>
              <a:rPr lang="en-US" b="1" dirty="0">
                <a:solidFill>
                  <a:schemeClr val="bg1"/>
                </a:solidFill>
              </a:rPr>
              <a:t>Project 2</a:t>
            </a:r>
            <a:br>
              <a:rPr lang="en-US" dirty="0">
                <a:solidFill>
                  <a:schemeClr val="bg1"/>
                </a:solidFill>
              </a:rPr>
            </a:br>
            <a:r>
              <a:rPr lang="en-US" sz="4000" dirty="0">
                <a:solidFill>
                  <a:schemeClr val="accent4"/>
                </a:solidFill>
              </a:rPr>
              <a:t>SEAS 8515</a:t>
            </a:r>
            <a:br>
              <a:rPr lang="en-US" sz="4000" dirty="0">
                <a:solidFill>
                  <a:schemeClr val="accent4"/>
                </a:solidFill>
              </a:rPr>
            </a:br>
            <a:r>
              <a:rPr lang="en-US" sz="1600" dirty="0">
                <a:solidFill>
                  <a:schemeClr val="accent4"/>
                </a:solidFill>
              </a:rPr>
              <a:t>for</a:t>
            </a:r>
            <a:br>
              <a:rPr lang="en-US" sz="4000" dirty="0">
                <a:solidFill>
                  <a:schemeClr val="accent4"/>
                </a:solidFill>
              </a:rPr>
            </a:br>
            <a:r>
              <a:rPr lang="en-US" sz="4000" dirty="0">
                <a:solidFill>
                  <a:schemeClr val="accent4"/>
                </a:solidFill>
              </a:rPr>
              <a:t>Dr. Adewale </a:t>
            </a:r>
            <a:r>
              <a:rPr lang="en-US" sz="4000" dirty="0" err="1">
                <a:solidFill>
                  <a:schemeClr val="accent4"/>
                </a:solidFill>
              </a:rPr>
              <a:t>Akinfaderin</a:t>
            </a:r>
            <a:br>
              <a:rPr lang="en-US" sz="4000" dirty="0">
                <a:solidFill>
                  <a:schemeClr val="accent4"/>
                </a:solidFill>
              </a:rPr>
            </a:br>
            <a:r>
              <a:rPr lang="en-US" sz="1600" dirty="0">
                <a:solidFill>
                  <a:schemeClr val="accent4"/>
                </a:solidFill>
              </a:rPr>
              <a:t>by</a:t>
            </a:r>
            <a:br>
              <a:rPr lang="en-US" sz="4000" dirty="0">
                <a:solidFill>
                  <a:schemeClr val="accent4"/>
                </a:solidFill>
              </a:rPr>
            </a:br>
            <a:r>
              <a:rPr lang="en-US" sz="4000" dirty="0">
                <a:solidFill>
                  <a:schemeClr val="accent4"/>
                </a:solidFill>
              </a:rPr>
              <a:t>Michael </a:t>
            </a:r>
            <a:r>
              <a:rPr lang="en-US" sz="4000" dirty="0" err="1">
                <a:solidFill>
                  <a:schemeClr val="accent4"/>
                </a:solidFill>
              </a:rPr>
              <a:t>Wacey</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49139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2D4A-7885-8902-2E33-F0E9213F82CB}"/>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636EC3C6-24C9-0A22-CFF8-F560CF58E07D}"/>
              </a:ext>
            </a:extLst>
          </p:cNvPr>
          <p:cNvSpPr>
            <a:spLocks noGrp="1"/>
          </p:cNvSpPr>
          <p:nvPr>
            <p:ph idx="1"/>
          </p:nvPr>
        </p:nvSpPr>
        <p:spPr/>
        <p:txBody>
          <a:bodyPr>
            <a:normAutofit fontScale="92500" lnSpcReduction="10000"/>
          </a:bodyPr>
          <a:lstStyle/>
          <a:p>
            <a:r>
              <a:rPr lang="en-US" dirty="0"/>
              <a:t>Project 2A</a:t>
            </a:r>
          </a:p>
          <a:p>
            <a:pPr lvl="1"/>
            <a:r>
              <a:rPr lang="en-US" dirty="0"/>
              <a:t>Find a museum web site that I can process using a web scraping tool, I will try to use Beautiful Soup for web scraping</a:t>
            </a:r>
          </a:p>
          <a:p>
            <a:pPr lvl="1"/>
            <a:r>
              <a:rPr lang="en-US" dirty="0"/>
              <a:t>Scrape a subset of the data and analyze it, my analysis will primarily be counts by attributes. For example, how many items by each year they were created.</a:t>
            </a:r>
          </a:p>
          <a:p>
            <a:pPr lvl="1"/>
            <a:r>
              <a:rPr lang="en-US" dirty="0"/>
              <a:t>Run the scrape for the full collection and run the analysis for the full data set</a:t>
            </a:r>
          </a:p>
          <a:p>
            <a:pPr lvl="1"/>
            <a:r>
              <a:rPr lang="en-US" dirty="0"/>
              <a:t>I will store the result of scraping in a file so I can rerun the analysis without having to rerun the scraping</a:t>
            </a:r>
          </a:p>
          <a:p>
            <a:r>
              <a:rPr lang="en-US" dirty="0"/>
              <a:t>Project 2B</a:t>
            </a:r>
          </a:p>
          <a:p>
            <a:pPr lvl="1"/>
            <a:r>
              <a:rPr lang="en-US" dirty="0"/>
              <a:t>Find a data set to combine with the education data</a:t>
            </a:r>
          </a:p>
          <a:p>
            <a:pPr lvl="1"/>
            <a:r>
              <a:rPr lang="en-US" dirty="0"/>
              <a:t>Load the data and find a common field to join on</a:t>
            </a:r>
          </a:p>
          <a:p>
            <a:pPr lvl="1"/>
            <a:r>
              <a:rPr lang="en-US" dirty="0"/>
              <a:t>Analyze the results – depends on the data set that I find</a:t>
            </a:r>
          </a:p>
        </p:txBody>
      </p:sp>
    </p:spTree>
    <p:extLst>
      <p:ext uri="{BB962C8B-B14F-4D97-AF65-F5344CB8AC3E}">
        <p14:creationId xmlns:p14="http://schemas.microsoft.com/office/powerpoint/2010/main" val="2606845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C465-C77C-F1A9-EF6C-D3FBA5DEB564}"/>
              </a:ext>
            </a:extLst>
          </p:cNvPr>
          <p:cNvSpPr>
            <a:spLocks noGrp="1"/>
          </p:cNvSpPr>
          <p:nvPr>
            <p:ph type="title"/>
          </p:nvPr>
        </p:nvSpPr>
        <p:spPr/>
        <p:txBody>
          <a:bodyPr/>
          <a:lstStyle/>
          <a:p>
            <a:r>
              <a:rPr lang="en-US" dirty="0"/>
              <a:t>Documentation – Project 2A</a:t>
            </a:r>
          </a:p>
        </p:txBody>
      </p:sp>
      <p:sp>
        <p:nvSpPr>
          <p:cNvPr id="3" name="Content Placeholder 2">
            <a:extLst>
              <a:ext uri="{FF2B5EF4-FFF2-40B4-BE49-F238E27FC236}">
                <a16:creationId xmlns:a16="http://schemas.microsoft.com/office/drawing/2014/main" id="{6FA8B05F-1196-96BE-AA6A-84EE5DF59491}"/>
              </a:ext>
            </a:extLst>
          </p:cNvPr>
          <p:cNvSpPr>
            <a:spLocks noGrp="1"/>
          </p:cNvSpPr>
          <p:nvPr>
            <p:ph idx="1"/>
          </p:nvPr>
        </p:nvSpPr>
        <p:spPr/>
        <p:txBody>
          <a:bodyPr>
            <a:normAutofit fontScale="62500" lnSpcReduction="20000"/>
          </a:bodyPr>
          <a:lstStyle/>
          <a:p>
            <a:r>
              <a:rPr lang="en-US" dirty="0"/>
              <a:t>I tried multiple museums before settling on the Frick in New York City</a:t>
            </a:r>
          </a:p>
          <a:p>
            <a:r>
              <a:rPr lang="en-US" dirty="0"/>
              <a:t>I could not find any sites that had JSON like the Harvard Museum</a:t>
            </a:r>
          </a:p>
          <a:p>
            <a:r>
              <a:rPr lang="en-US" dirty="0"/>
              <a:t>Several museums such as The Met had APIs but I felt that did not meet the criteria for screen scraping</a:t>
            </a:r>
          </a:p>
          <a:p>
            <a:r>
              <a:rPr lang="en-US" dirty="0"/>
              <a:t>Most sites required paging through the collection</a:t>
            </a:r>
          </a:p>
          <a:p>
            <a:r>
              <a:rPr lang="en-US" dirty="0"/>
              <a:t>The Frick had a system where the details for each item were on a separate web page and the pages were numbered from 1 to n</a:t>
            </a:r>
          </a:p>
          <a:p>
            <a:r>
              <a:rPr lang="en-US" dirty="0"/>
              <a:t>This seemed to be the best option</a:t>
            </a:r>
          </a:p>
          <a:p>
            <a:r>
              <a:rPr lang="en-US" dirty="0"/>
              <a:t>Interestingly, there was no department information that I could find</a:t>
            </a:r>
          </a:p>
          <a:p>
            <a:r>
              <a:rPr lang="en-US" dirty="0"/>
              <a:t>Finding each item on the page was tedious because they have encoded it in multiple layers of HTML, so it took analysis of the HTML to pull each item from the page</a:t>
            </a:r>
          </a:p>
          <a:p>
            <a:r>
              <a:rPr lang="en-US" dirty="0"/>
              <a:t>I pulled 500 items to test the analysis and came up with three questions:</a:t>
            </a:r>
          </a:p>
          <a:p>
            <a:pPr lvl="1"/>
            <a:r>
              <a:rPr lang="en-US" dirty="0"/>
              <a:t>How many items are there by each medium, e.g., paper, clay, etc.</a:t>
            </a:r>
          </a:p>
          <a:p>
            <a:pPr lvl="1"/>
            <a:r>
              <a:rPr lang="en-US" dirty="0"/>
              <a:t>How many items are there by location. For the initial 500 they were all in ‘Not on Display’</a:t>
            </a:r>
          </a:p>
          <a:p>
            <a:pPr lvl="1"/>
            <a:r>
              <a:rPr lang="en-US" dirty="0"/>
              <a:t>Split the tags and get counts by accession year for Paintings, Furniture, Sculpture, and All Items</a:t>
            </a:r>
          </a:p>
        </p:txBody>
      </p:sp>
    </p:spTree>
    <p:extLst>
      <p:ext uri="{BB962C8B-B14F-4D97-AF65-F5344CB8AC3E}">
        <p14:creationId xmlns:p14="http://schemas.microsoft.com/office/powerpoint/2010/main" val="50306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9F91-C10C-E04B-B7F0-69317F43E3BC}"/>
              </a:ext>
            </a:extLst>
          </p:cNvPr>
          <p:cNvSpPr>
            <a:spLocks noGrp="1"/>
          </p:cNvSpPr>
          <p:nvPr>
            <p:ph type="title"/>
          </p:nvPr>
        </p:nvSpPr>
        <p:spPr/>
        <p:txBody>
          <a:bodyPr/>
          <a:lstStyle/>
          <a:p>
            <a:r>
              <a:rPr lang="en-US" dirty="0"/>
              <a:t>Documentation – Project 2B</a:t>
            </a:r>
          </a:p>
        </p:txBody>
      </p:sp>
      <p:sp>
        <p:nvSpPr>
          <p:cNvPr id="3" name="Content Placeholder 2">
            <a:extLst>
              <a:ext uri="{FF2B5EF4-FFF2-40B4-BE49-F238E27FC236}">
                <a16:creationId xmlns:a16="http://schemas.microsoft.com/office/drawing/2014/main" id="{803DEF5C-029A-F4B6-D2E8-1EA033A1BEA7}"/>
              </a:ext>
            </a:extLst>
          </p:cNvPr>
          <p:cNvSpPr>
            <a:spLocks noGrp="1"/>
          </p:cNvSpPr>
          <p:nvPr>
            <p:ph idx="1"/>
          </p:nvPr>
        </p:nvSpPr>
        <p:spPr/>
        <p:txBody>
          <a:bodyPr/>
          <a:lstStyle/>
          <a:p>
            <a:r>
              <a:rPr lang="en-US" dirty="0"/>
              <a:t>After looking for several data sets to use, I settled on the College Rankings data from:</a:t>
            </a:r>
          </a:p>
          <a:p>
            <a:pPr lvl="1"/>
            <a:r>
              <a:rPr lang="en-US" dirty="0"/>
              <a:t>Andrew G. Reiter, “U.S. News &amp; World Report Historical Liberal Arts College and University Rankings,” available at: </a:t>
            </a:r>
            <a:r>
              <a:rPr lang="en-US" dirty="0">
                <a:hlinkClick r:id="rId2"/>
              </a:rPr>
              <a:t>http://andyreiter.com/datasets/</a:t>
            </a:r>
            <a:endParaRPr lang="en-US" dirty="0"/>
          </a:p>
          <a:p>
            <a:r>
              <a:rPr lang="en-US" dirty="0"/>
              <a:t>After working with the data I found that the only way to match was on the Institution Name</a:t>
            </a:r>
          </a:p>
          <a:p>
            <a:r>
              <a:rPr lang="en-US" dirty="0"/>
              <a:t>I rand an analysis of rankings compared to graduation rate within 150% of expected. This resulted in a low correlation. </a:t>
            </a:r>
          </a:p>
        </p:txBody>
      </p:sp>
    </p:spTree>
    <p:extLst>
      <p:ext uri="{BB962C8B-B14F-4D97-AF65-F5344CB8AC3E}">
        <p14:creationId xmlns:p14="http://schemas.microsoft.com/office/powerpoint/2010/main" val="146410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C607B-F28E-9C73-DEBD-775262086EC5}"/>
              </a:ext>
            </a:extLst>
          </p:cNvPr>
          <p:cNvSpPr>
            <a:spLocks noGrp="1"/>
          </p:cNvSpPr>
          <p:nvPr>
            <p:ph type="title"/>
          </p:nvPr>
        </p:nvSpPr>
        <p:spPr/>
        <p:txBody>
          <a:bodyPr/>
          <a:lstStyle/>
          <a:p>
            <a:r>
              <a:rPr lang="en-US" dirty="0"/>
              <a:t>Report – Project 2A</a:t>
            </a:r>
          </a:p>
        </p:txBody>
      </p:sp>
      <p:sp>
        <p:nvSpPr>
          <p:cNvPr id="3" name="Content Placeholder 2">
            <a:extLst>
              <a:ext uri="{FF2B5EF4-FFF2-40B4-BE49-F238E27FC236}">
                <a16:creationId xmlns:a16="http://schemas.microsoft.com/office/drawing/2014/main" id="{BF1079B0-2254-EA0A-A78D-1D0B354261C9}"/>
              </a:ext>
            </a:extLst>
          </p:cNvPr>
          <p:cNvSpPr>
            <a:spLocks noGrp="1"/>
          </p:cNvSpPr>
          <p:nvPr>
            <p:ph idx="1"/>
          </p:nvPr>
        </p:nvSpPr>
        <p:spPr/>
        <p:txBody>
          <a:bodyPr/>
          <a:lstStyle/>
          <a:p>
            <a:r>
              <a:rPr lang="en-US" dirty="0"/>
              <a:t>I have never done screen scrapping before. I knew it would be tedious but I had no idea how tedious it would be. Each attribute required careful analysis of the HTML. While the result was somewhat flexible, even minor changes to the HTML would result in the code no longer working.</a:t>
            </a:r>
          </a:p>
          <a:p>
            <a:r>
              <a:rPr lang="en-US" dirty="0"/>
              <a:t>Once I got it working, the code was reliable and worked well. I ran it many times on a small sample. I was concerned that when I ran the full set, it would run into some issues. But none were noted. This probably means that they developers of the site were consistent in preparing each detail page.</a:t>
            </a:r>
          </a:p>
        </p:txBody>
      </p:sp>
    </p:spTree>
    <p:extLst>
      <p:ext uri="{BB962C8B-B14F-4D97-AF65-F5344CB8AC3E}">
        <p14:creationId xmlns:p14="http://schemas.microsoft.com/office/powerpoint/2010/main" val="6766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7DC0-C8FB-7A82-7A4F-804B9C5702CE}"/>
              </a:ext>
            </a:extLst>
          </p:cNvPr>
          <p:cNvSpPr>
            <a:spLocks noGrp="1"/>
          </p:cNvSpPr>
          <p:nvPr>
            <p:ph type="title"/>
          </p:nvPr>
        </p:nvSpPr>
        <p:spPr/>
        <p:txBody>
          <a:bodyPr/>
          <a:lstStyle/>
          <a:p>
            <a:r>
              <a:rPr lang="en-US" dirty="0"/>
              <a:t>Report – Project 2B</a:t>
            </a:r>
          </a:p>
        </p:txBody>
      </p:sp>
      <p:sp>
        <p:nvSpPr>
          <p:cNvPr id="3" name="Content Placeholder 2">
            <a:extLst>
              <a:ext uri="{FF2B5EF4-FFF2-40B4-BE49-F238E27FC236}">
                <a16:creationId xmlns:a16="http://schemas.microsoft.com/office/drawing/2014/main" id="{598243FD-8F8D-E04D-D776-493E2307CB60}"/>
              </a:ext>
            </a:extLst>
          </p:cNvPr>
          <p:cNvSpPr>
            <a:spLocks noGrp="1"/>
          </p:cNvSpPr>
          <p:nvPr>
            <p:ph idx="1"/>
          </p:nvPr>
        </p:nvSpPr>
        <p:spPr/>
        <p:txBody>
          <a:bodyPr/>
          <a:lstStyle/>
          <a:p>
            <a:r>
              <a:rPr lang="en-US" dirty="0"/>
              <a:t>I had a number of problems getting this project done</a:t>
            </a:r>
          </a:p>
          <a:p>
            <a:pPr lvl="1"/>
            <a:r>
              <a:rPr lang="en-US" dirty="0"/>
              <a:t>My cluster in data Bricks kept shutting down abruptly. This resulted in a long period to restart it.</a:t>
            </a:r>
          </a:p>
          <a:p>
            <a:pPr lvl="1"/>
            <a:r>
              <a:rPr lang="en-US" dirty="0"/>
              <a:t>I was ill for several days and left Project 2B to the last. Therefore, I did not get it completed.</a:t>
            </a:r>
          </a:p>
          <a:p>
            <a:pPr lvl="1"/>
            <a:r>
              <a:rPr lang="en-US" dirty="0"/>
              <a:t>I found the SQL language in Spark is </a:t>
            </a:r>
            <a:r>
              <a:rPr lang="en-US"/>
              <a:t>very capable. </a:t>
            </a:r>
            <a:endParaRPr lang="en-US" dirty="0"/>
          </a:p>
        </p:txBody>
      </p:sp>
    </p:spTree>
    <p:extLst>
      <p:ext uri="{BB962C8B-B14F-4D97-AF65-F5344CB8AC3E}">
        <p14:creationId xmlns:p14="http://schemas.microsoft.com/office/powerpoint/2010/main" val="5205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4930</TotalTime>
  <Words>650</Words>
  <Application>Microsoft Office PowerPoint</Application>
  <PresentationFormat>Widescreen</PresentationFormat>
  <Paragraphs>40</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Segoe UI Light</vt:lpstr>
      <vt:lpstr>Office Theme</vt:lpstr>
      <vt:lpstr>Project 2 SEAS 8515 for Dr. Adewale Akinfaderin by Michael Wacey</vt:lpstr>
      <vt:lpstr>Plan</vt:lpstr>
      <vt:lpstr>Documentation – Project 2A</vt:lpstr>
      <vt:lpstr>Documentation – Project 2B</vt:lpstr>
      <vt:lpstr>Report – Project 2A</vt:lpstr>
      <vt:lpstr>Report – Project 2B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SEAS 8515 for Dr. Adewale Akinfaderin by Michael Wacey</dc:title>
  <dc:creator>Michael</dc:creator>
  <cp:lastModifiedBy>Michael</cp:lastModifiedBy>
  <cp:revision>3</cp:revision>
  <dcterms:created xsi:type="dcterms:W3CDTF">2024-04-16T17:51:23Z</dcterms:created>
  <dcterms:modified xsi:type="dcterms:W3CDTF">2024-05-04T13:26:18Z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