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32"/>
  </p:notesMasterIdLst>
  <p:sldIdLst>
    <p:sldId id="659" r:id="rId3"/>
    <p:sldId id="281" r:id="rId4"/>
    <p:sldId id="758" r:id="rId5"/>
    <p:sldId id="763" r:id="rId6"/>
    <p:sldId id="759" r:id="rId7"/>
    <p:sldId id="760" r:id="rId8"/>
    <p:sldId id="761" r:id="rId9"/>
    <p:sldId id="762" r:id="rId10"/>
    <p:sldId id="660" r:id="rId11"/>
    <p:sldId id="661" r:id="rId12"/>
    <p:sldId id="654" r:id="rId13"/>
    <p:sldId id="499" r:id="rId14"/>
    <p:sldId id="498" r:id="rId15"/>
    <p:sldId id="647" r:id="rId16"/>
    <p:sldId id="655" r:id="rId17"/>
    <p:sldId id="651" r:id="rId18"/>
    <p:sldId id="650" r:id="rId19"/>
    <p:sldId id="652" r:id="rId20"/>
    <p:sldId id="649" r:id="rId21"/>
    <p:sldId id="653" r:id="rId22"/>
    <p:sldId id="657" r:id="rId23"/>
    <p:sldId id="658" r:id="rId24"/>
    <p:sldId id="662" r:id="rId25"/>
    <p:sldId id="403" r:id="rId26"/>
    <p:sldId id="307" r:id="rId27"/>
    <p:sldId id="304" r:id="rId28"/>
    <p:sldId id="289" r:id="rId29"/>
    <p:sldId id="298" r:id="rId30"/>
    <p:sldId id="64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2/21/2025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156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2/21/2025</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1"/>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4" y="601091"/>
            <a:ext cx="3225952" cy="2305339"/>
          </a:xfrm>
          <a:prstGeom prst="rect">
            <a:avLst/>
          </a:prstGeom>
        </p:spPr>
        <p:txBody>
          <a:bodyPr anchor="b"/>
          <a:lstStyle>
            <a:lvl1pPr algn="l">
              <a:defRPr sz="3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4"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12091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51001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44262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36895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jpe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4" r:id="rId10"/>
    <p:sldLayoutId id="2147483705" r:id="rId11"/>
    <p:sldLayoutId id="2147483706" r:id="rId12"/>
    <p:sldLayoutId id="2147483707" r:id="rId13"/>
    <p:sldLayoutId id="2147483708"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533354"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LLM-Based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51910676"/>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An LLM-based tool to convert a document into an attributed knowledge graph can be used to check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374215"/>
              </p:ext>
            </p:extLst>
          </p:nvPr>
        </p:nvGraphicFramePr>
        <p:xfrm>
          <a:off x="131446" y="692026"/>
          <a:ext cx="8880783" cy="148209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an LLM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an LLM be used to process multiple knowledge graphs into a typed cluster of knowledge graphs.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typed cluster of knowledge graphs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3474218"/>
              </p:ext>
            </p:extLst>
          </p:nvPr>
        </p:nvGraphicFramePr>
        <p:xfrm>
          <a:off x="121398" y="611642"/>
          <a:ext cx="8878824" cy="453771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An LLM can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a:t>
                      </a:r>
                      <a:r>
                        <a:rPr lang="en-US" sz="1200" strike="noStrike" dirty="0">
                          <a:solidFill>
                            <a:schemeClr val="tx1"/>
                          </a:solidFill>
                          <a:latin typeface="+mn-lt"/>
                          <a:cs typeface="Arial" panose="020B0604020202020204" pitchFamily="34" charset="0"/>
                        </a:rPr>
                        <a:t>n LLM can be used to process multiple knowledge graphs into a typed cluster of knowledge graphs.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typed cluster of knowledge graphs can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857250"/>
            <a:ext cx="6858000" cy="4123944"/>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4950" dirty="0">
                <a:solidFill>
                  <a:schemeClr val="bg1"/>
                </a:solidFill>
              </a:rPr>
            </a:br>
            <a:r>
              <a:rPr lang="en-US" sz="495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88285" y="2620735"/>
            <a:ext cx="5544108" cy="944752"/>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0" y="5055998"/>
            <a:ext cx="9144000" cy="944752"/>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19270" y="1751773"/>
            <a:ext cx="8885583" cy="3227732"/>
          </a:xfrm>
        </p:spPr>
        <p:txBody>
          <a:bodyPr>
            <a:normAutofit/>
          </a:bodyPr>
          <a:lstStyle/>
          <a:p>
            <a:pPr marL="126206" indent="-126206">
              <a:buFont typeface="Arial" panose="020B0604020202020204" pitchFamily="34" charset="0"/>
              <a:buChar char="•"/>
            </a:pPr>
            <a:r>
              <a:rPr lang="en-US" sz="1650" b="1" dirty="0"/>
              <a:t>Chapter 1 Introduction </a:t>
            </a:r>
            <a:r>
              <a:rPr lang="en-US" sz="1650" dirty="0"/>
              <a:t>(5 pages)</a:t>
            </a:r>
          </a:p>
          <a:p>
            <a:pPr lvl="1" indent="0">
              <a:buNone/>
            </a:pPr>
            <a:r>
              <a:rPr lang="en-US" sz="1500" dirty="0"/>
              <a:t>Should answer:</a:t>
            </a:r>
          </a:p>
          <a:p>
            <a:pPr marL="646510" lvl="1" indent="-132160"/>
            <a:r>
              <a:rPr lang="en-US" sz="1500" dirty="0"/>
              <a:t>What are you doing?</a:t>
            </a:r>
          </a:p>
          <a:p>
            <a:pPr marL="646510" lvl="1" indent="-132160"/>
            <a:r>
              <a:rPr lang="en-US" sz="1500" dirty="0"/>
              <a:t>Why is it important?</a:t>
            </a:r>
          </a:p>
          <a:p>
            <a:pPr marL="646510" lvl="1" indent="-132160"/>
            <a:r>
              <a:rPr lang="en-US" sz="1500" dirty="0"/>
              <a:t>What have others done?</a:t>
            </a:r>
          </a:p>
          <a:p>
            <a:pPr marL="646510" lvl="1" indent="-132160"/>
            <a:r>
              <a:rPr lang="en-US" sz="1500" dirty="0"/>
              <a:t>What are you doing that’s different or better?</a:t>
            </a:r>
          </a:p>
          <a:p>
            <a:pPr marL="646510" lvl="1" indent="-132160"/>
            <a:r>
              <a:rPr lang="en-US" sz="1500" dirty="0"/>
              <a:t>What do you hope to achieve?</a:t>
            </a:r>
          </a:p>
          <a:p>
            <a:pPr marL="126206" indent="-126206">
              <a:buFont typeface="Arial" panose="020B0604020202020204" pitchFamily="34" charset="0"/>
              <a:buChar char="•"/>
            </a:pPr>
            <a:r>
              <a:rPr lang="en-US" sz="1500" dirty="0"/>
              <a:t> </a:t>
            </a:r>
            <a:r>
              <a:rPr lang="en-US" sz="1650" b="1" dirty="0"/>
              <a:t>Chapter 2 Literature Review </a:t>
            </a:r>
            <a:r>
              <a:rPr lang="en-US" sz="1650" dirty="0"/>
              <a:t>(25-30 pages)</a:t>
            </a:r>
          </a:p>
          <a:p>
            <a:pPr marL="646510" lvl="1" indent="-132160"/>
            <a:r>
              <a:rPr lang="en-US" sz="1500" dirty="0"/>
              <a:t>Should be a comparing and contrasting of the work done on the subject to date. </a:t>
            </a:r>
          </a:p>
          <a:p>
            <a:pPr marL="646510" lvl="1" indent="-132160"/>
            <a:r>
              <a:rPr lang="en-US" sz="1500" dirty="0"/>
              <a:t>Should be well organized and easy to follow</a:t>
            </a:r>
          </a:p>
          <a:p>
            <a:pPr marL="646510" lvl="1" indent="-132160"/>
            <a:r>
              <a:rPr lang="en-US" sz="15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3 Methodology </a:t>
            </a:r>
            <a:r>
              <a:rPr lang="en-US" sz="1650" dirty="0"/>
              <a:t>(25-30 pages) </a:t>
            </a:r>
          </a:p>
          <a:p>
            <a:pPr marL="0" algn="ctr"/>
            <a:r>
              <a:rPr lang="en-US" sz="1650" dirty="0"/>
              <a:t> </a:t>
            </a:r>
            <a:r>
              <a:rPr lang="en-US" sz="1500" b="1" dirty="0">
                <a:solidFill>
                  <a:srgbClr val="FF0000"/>
                </a:solidFill>
              </a:rPr>
              <a:t>No qualitative research methods (survey, grounded theory, etc.).</a:t>
            </a:r>
          </a:p>
          <a:p>
            <a:pPr marL="0" algn="ctr"/>
            <a:r>
              <a:rPr lang="en-US" sz="1500" b="1" dirty="0">
                <a:solidFill>
                  <a:srgbClr val="FF0000"/>
                </a:solidFill>
              </a:rPr>
              <a:t> No method that requires the IRB</a:t>
            </a:r>
          </a:p>
          <a:p>
            <a:pPr marL="646510" lvl="1" indent="-132160"/>
            <a:r>
              <a:rPr lang="en-US" sz="1500" dirty="0"/>
              <a:t>Describe any data, data manipulation, and data cleaning used</a:t>
            </a:r>
          </a:p>
          <a:p>
            <a:pPr marL="646510" lvl="1" indent="-132160"/>
            <a:r>
              <a:rPr lang="en-US" sz="1500" dirty="0"/>
              <a:t>Explain the methodology with its strengths and weaknesses</a:t>
            </a:r>
          </a:p>
          <a:p>
            <a:pPr marL="646510" lvl="1" indent="-132160"/>
            <a:r>
              <a:rPr lang="en-US" sz="1500" dirty="0"/>
              <a:t>Explain any variation of the methodology required to address the problem in the praxis</a:t>
            </a:r>
          </a:p>
          <a:p>
            <a:pPr marL="126206" indent="-126206">
              <a:buFont typeface="Arial" panose="020B0604020202020204" pitchFamily="34" charset="0"/>
              <a:buChar char="•"/>
            </a:pPr>
            <a:r>
              <a:rPr lang="en-US" sz="1650" b="1" dirty="0"/>
              <a:t>Chapter 4 Results </a:t>
            </a:r>
            <a:r>
              <a:rPr lang="en-US" sz="1650" dirty="0"/>
              <a:t>(25-30 pages)</a:t>
            </a:r>
          </a:p>
          <a:p>
            <a:pPr marL="646510" lvl="1" indent="-132160"/>
            <a:r>
              <a:rPr lang="en-US" sz="1500" dirty="0"/>
              <a:t>Using the results from the methodology, lead the reader through the proof of the research hypotheses</a:t>
            </a:r>
          </a:p>
          <a:p>
            <a:pPr marL="646510" lvl="1" indent="-132160"/>
            <a:r>
              <a:rPr lang="en-US" sz="15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5 Conclusions </a:t>
            </a:r>
            <a:r>
              <a:rPr lang="en-US" sz="1650" dirty="0"/>
              <a:t>(~5 pages)</a:t>
            </a:r>
          </a:p>
          <a:p>
            <a:pPr marL="646510" lvl="1" indent="-132160"/>
            <a:r>
              <a:rPr lang="en-US" sz="1500" dirty="0"/>
              <a:t>Discuss the results of proving the research hypotheses</a:t>
            </a:r>
          </a:p>
          <a:p>
            <a:pPr marL="646510" lvl="1" indent="-132160"/>
            <a:r>
              <a:rPr lang="en-US" sz="1500" dirty="0"/>
              <a:t>Clearly state any weakness or limitation in the analysis</a:t>
            </a:r>
          </a:p>
          <a:p>
            <a:pPr marL="646510" lvl="1" indent="-132160"/>
            <a:r>
              <a:rPr lang="en-US" sz="1500" dirty="0"/>
              <a:t>Clearly state the scope of the study and its implications</a:t>
            </a:r>
          </a:p>
          <a:p>
            <a:pPr marL="646510" lvl="1" indent="-132160"/>
            <a:r>
              <a:rPr lang="en-US" sz="1500" dirty="0"/>
              <a:t>Provide a roadmap for future research</a:t>
            </a:r>
          </a:p>
          <a:p>
            <a:pPr marL="126206" indent="-126206">
              <a:buFont typeface="Arial" panose="020B0604020202020204" pitchFamily="34" charset="0"/>
              <a:buChar char="•"/>
            </a:pPr>
            <a:r>
              <a:rPr lang="en-US" sz="1650" b="1" dirty="0"/>
              <a:t>References</a:t>
            </a:r>
            <a:r>
              <a:rPr lang="en-US" sz="1650" dirty="0"/>
              <a:t> (5-10 pages)</a:t>
            </a:r>
          </a:p>
          <a:p>
            <a:pPr marL="702945" lvl="1" indent="-257175"/>
            <a:r>
              <a:rPr lang="en-US" sz="15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85828-BE32-3843-4401-97A0D65E28C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7DACDAC8-72B9-235C-D8F8-D273737ADFC2}"/>
              </a:ext>
            </a:extLst>
          </p:cNvPr>
          <p:cNvSpPr>
            <a:spLocks noGrp="1"/>
          </p:cNvSpPr>
          <p:nvPr>
            <p:ph type="title"/>
          </p:nvPr>
        </p:nvSpPr>
        <p:spPr>
          <a:xfrm>
            <a:off x="628651" y="892063"/>
            <a:ext cx="7874597" cy="790688"/>
          </a:xfrm>
        </p:spPr>
        <p:txBody>
          <a:bodyPr>
            <a:normAutofit/>
          </a:bodyPr>
          <a:lstStyle/>
          <a:p>
            <a:pPr algn="ctr"/>
            <a:r>
              <a:rPr lang="en-US" dirty="0"/>
              <a:t>Praxis Deadlines Based on email</a:t>
            </a:r>
          </a:p>
        </p:txBody>
      </p:sp>
      <p:cxnSp>
        <p:nvCxnSpPr>
          <p:cNvPr id="14" name="Straight Arrow Connector 13">
            <a:extLst>
              <a:ext uri="{FF2B5EF4-FFF2-40B4-BE49-F238E27FC236}">
                <a16:creationId xmlns:a16="http://schemas.microsoft.com/office/drawing/2014/main" id="{5320BD65-9267-BA4E-4E85-902752F338CB}"/>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A4415E-3D2D-7BBE-A09A-7FE34101EF9D}"/>
              </a:ext>
            </a:extLst>
          </p:cNvPr>
          <p:cNvSpPr txBox="1"/>
          <p:nvPr/>
        </p:nvSpPr>
        <p:spPr>
          <a:xfrm>
            <a:off x="260687" y="1861991"/>
            <a:ext cx="5320603" cy="1384995"/>
          </a:xfrm>
          <a:prstGeom prst="rect">
            <a:avLst/>
          </a:prstGeom>
          <a:noFill/>
        </p:spPr>
        <p:txBody>
          <a:bodyPr wrap="square">
            <a:spAutoFit/>
          </a:bodyPr>
          <a:lstStyle/>
          <a:p>
            <a:pPr algn="l"/>
            <a:r>
              <a:rPr lang="en-US" sz="1050" b="0" i="0" dirty="0">
                <a:solidFill>
                  <a:srgbClr val="222222"/>
                </a:solidFill>
                <a:effectLst/>
                <a:latin typeface="verdana" panose="020B0604030504040204" pitchFamily="34" charset="0"/>
              </a:rPr>
              <a:t>We are writing to remind you of the deadlines by which you must submit praxis chapters to your advisors. Since you started research in Fall 2024:</a:t>
            </a:r>
          </a:p>
          <a:p>
            <a:pPr algn="l"/>
            <a:endParaRPr lang="en-US" sz="1050" b="0" i="0" dirty="0">
              <a:solidFill>
                <a:srgbClr val="222222"/>
              </a:solidFill>
              <a:effectLst/>
              <a:latin typeface="verdana" panose="020B0604030504040204" pitchFamily="34" charset="0"/>
            </a:endParaRP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1 by February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2 by May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3 by July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4 by October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5 and complete praxis by November 1, 2025</a:t>
            </a:r>
          </a:p>
        </p:txBody>
      </p:sp>
    </p:spTree>
    <p:extLst>
      <p:ext uri="{BB962C8B-B14F-4D97-AF65-F5344CB8AC3E}">
        <p14:creationId xmlns:p14="http://schemas.microsoft.com/office/powerpoint/2010/main" val="27479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699248" y="1861441"/>
            <a:ext cx="7745505" cy="3170264"/>
          </a:xfrm>
        </p:spPr>
        <p:txBody>
          <a:bodyPr>
            <a:normAutofit fontScale="77500" lnSpcReduction="20000"/>
          </a:bodyPr>
          <a:lstStyle/>
          <a:p>
            <a:r>
              <a:rPr lang="en-US" dirty="0"/>
              <a:t>I have made progress on the knowledge graph</a:t>
            </a:r>
          </a:p>
          <a:p>
            <a:r>
              <a:rPr lang="en-US" dirty="0"/>
              <a:t>I did a quick web search on multi tasking, and all the research shows that humans are bad at, are less efficient when they do it, and make more mistakes.</a:t>
            </a:r>
          </a:p>
          <a:p>
            <a:r>
              <a:rPr lang="en-US" dirty="0"/>
              <a:t>I have never felt comfortable multi tasking and prefer to focus on one task at a time</a:t>
            </a:r>
          </a:p>
          <a:p>
            <a:r>
              <a:rPr lang="en-US" dirty="0"/>
              <a:t>From computer science we know there is a high cost to task switching</a:t>
            </a:r>
          </a:p>
        </p:txBody>
      </p:sp>
      <p:sp>
        <p:nvSpPr>
          <p:cNvPr id="6" name="Title 2"/>
          <p:cNvSpPr>
            <a:spLocks noGrp="1"/>
          </p:cNvSpPr>
          <p:nvPr>
            <p:ph type="title"/>
          </p:nvPr>
        </p:nvSpPr>
        <p:spPr>
          <a:xfrm>
            <a:off x="688490" y="570156"/>
            <a:ext cx="7756263" cy="1054250"/>
          </a:xfrm>
        </p:spPr>
        <p:txBody>
          <a:bodyPr>
            <a:normAutofit fontScale="90000"/>
          </a:bodyPr>
          <a:lstStyle/>
          <a:p>
            <a:r>
              <a:rPr lang="en-US" dirty="0"/>
              <a:t>Response to Advisor Feedback from previous meeting(s)</a:t>
            </a:r>
          </a:p>
        </p:txBody>
      </p:sp>
    </p:spTree>
    <p:extLst>
      <p:ext uri="{BB962C8B-B14F-4D97-AF65-F5344CB8AC3E}">
        <p14:creationId xmlns:p14="http://schemas.microsoft.com/office/powerpoint/2010/main" val="12270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3"/>
            <a:ext cx="8021600" cy="3835244"/>
          </a:xfrm>
        </p:spPr>
        <p:txBody>
          <a:bodyPr>
            <a:normAutofit/>
          </a:bodyPr>
          <a:lstStyle/>
          <a:p>
            <a:r>
              <a:rPr lang="en-US" dirty="0"/>
              <a:t>Completed Chapter 1</a:t>
            </a:r>
          </a:p>
          <a:p>
            <a:r>
              <a:rPr lang="en-US" dirty="0"/>
              <a:t>Updated Document Processing</a:t>
            </a:r>
          </a:p>
          <a:p>
            <a:pPr lvl="1"/>
            <a:r>
              <a:rPr lang="en-US" dirty="0"/>
              <a:t>I can show you version 2 running</a:t>
            </a:r>
          </a:p>
          <a:p>
            <a:pPr lvl="1"/>
            <a:r>
              <a:rPr lang="en-US" dirty="0"/>
              <a:t>I can show you the direction I am taking </a:t>
            </a:r>
            <a:r>
              <a:rPr lang="en-US"/>
              <a:t>with version 3</a:t>
            </a:r>
            <a:endParaRPr lang="en-US" dirty="0"/>
          </a:p>
          <a:p>
            <a:r>
              <a:rPr lang="en-US" dirty="0"/>
              <a:t>Updated Methodology</a:t>
            </a:r>
          </a:p>
          <a:p>
            <a:endParaRPr lang="en-US" dirty="0"/>
          </a:p>
        </p:txBody>
      </p:sp>
    </p:spTree>
    <p:extLst>
      <p:ext uri="{BB962C8B-B14F-4D97-AF65-F5344CB8AC3E}">
        <p14:creationId xmlns:p14="http://schemas.microsoft.com/office/powerpoint/2010/main" val="390177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normAutofit/>
          </a:bodyPr>
          <a:lstStyle/>
          <a:p>
            <a:r>
              <a:rPr lang="en-US" dirty="0"/>
              <a:t>I am focusing on Methodology and Implementation; I need to get back to research</a:t>
            </a:r>
          </a:p>
        </p:txBody>
      </p:sp>
    </p:spTree>
    <p:extLst>
      <p:ext uri="{BB962C8B-B14F-4D97-AF65-F5344CB8AC3E}">
        <p14:creationId xmlns:p14="http://schemas.microsoft.com/office/powerpoint/2010/main" val="31574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marL="0" indent="0">
              <a:buNone/>
            </a:pPr>
            <a:r>
              <a:rPr lang="en-US" sz="900"/>
              <a:t>TBD</a:t>
            </a:r>
            <a:endParaRPr lang="en-US" sz="900" dirty="0"/>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4583958"/>
              </p:ext>
            </p:extLst>
          </p:nvPr>
        </p:nvGraphicFramePr>
        <p:xfrm>
          <a:off x="125608" y="1686063"/>
          <a:ext cx="8878824" cy="470260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Knowledge Graph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structured and interconnected representation of information that models real-world entities, their attributes, and the relationships between them. It organizes data in the form of nodes (representing entities such as people, places, objects, or concepts) and edges (depicting the relationships or associations between these entities) within a graph structure.</a:t>
                      </a:r>
                    </a:p>
                  </a:txBody>
                  <a:tcPr/>
                </a:tc>
                <a:extLst>
                  <a:ext uri="{0D108BD9-81ED-4DB2-BD59-A6C34878D82A}">
                    <a16:rowId xmlns:a16="http://schemas.microsoft.com/office/drawing/2014/main" val="2362749533"/>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7162</TotalTime>
  <Words>3577</Words>
  <Application>Microsoft Office PowerPoint</Application>
  <PresentationFormat>On-screen Show (4:3)</PresentationFormat>
  <Paragraphs>516</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Circular-Bold</vt:lpstr>
      <vt:lpstr>Segoe UI</vt:lpstr>
      <vt:lpstr>verdana</vt:lpstr>
      <vt:lpstr>Custom Design</vt:lpstr>
      <vt:lpstr>1_Custom Design</vt:lpstr>
      <vt:lpstr>Using Large Language Models to Convert Documents to Knowledge Graphs to Check for Completeness and Consistency</vt:lpstr>
      <vt:lpstr>Preparing the Praxis Chapters</vt:lpstr>
      <vt:lpstr>Preparing the Praxis Chapters</vt:lpstr>
      <vt:lpstr>Praxis Deadlines Based on email</vt:lpstr>
      <vt:lpstr>Response to Advisor Feedback from previous meeting(s)</vt:lpstr>
      <vt:lpstr>Progress Since Last Meeting</vt:lpstr>
      <vt:lpstr>Issues Encountered and Setbacks</vt:lpstr>
      <vt:lpstr>Tasks for the Next Two Weeks</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    Appendix</vt:lpstr>
      <vt:lpstr>Appendix B Chapter Guidelines </vt:lpstr>
      <vt:lpstr>General Chapter Guidelines</vt:lpstr>
      <vt:lpstr>General Chapter Guidelines</vt:lpstr>
      <vt:lpstr>General Chapter Guidelines</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264</cp:revision>
  <dcterms:created xsi:type="dcterms:W3CDTF">2020-01-15T21:27:56Z</dcterms:created>
  <dcterms:modified xsi:type="dcterms:W3CDTF">2025-02-21T19:52:44Z</dcterms:modified>
  <cp:category/>
</cp:coreProperties>
</file>