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32"/>
  </p:notesMasterIdLst>
  <p:sldIdLst>
    <p:sldId id="659" r:id="rId3"/>
    <p:sldId id="281" r:id="rId4"/>
    <p:sldId id="758" r:id="rId5"/>
    <p:sldId id="763" r:id="rId6"/>
    <p:sldId id="759" r:id="rId7"/>
    <p:sldId id="760" r:id="rId8"/>
    <p:sldId id="761" r:id="rId9"/>
    <p:sldId id="762" r:id="rId10"/>
    <p:sldId id="660" r:id="rId11"/>
    <p:sldId id="661" r:id="rId12"/>
    <p:sldId id="654" r:id="rId13"/>
    <p:sldId id="499" r:id="rId14"/>
    <p:sldId id="498" r:id="rId15"/>
    <p:sldId id="647" r:id="rId16"/>
    <p:sldId id="655" r:id="rId17"/>
    <p:sldId id="651" r:id="rId18"/>
    <p:sldId id="650" r:id="rId19"/>
    <p:sldId id="652" r:id="rId20"/>
    <p:sldId id="649" r:id="rId21"/>
    <p:sldId id="653" r:id="rId22"/>
    <p:sldId id="657" r:id="rId23"/>
    <p:sldId id="658" r:id="rId24"/>
    <p:sldId id="662" r:id="rId25"/>
    <p:sldId id="403" r:id="rId26"/>
    <p:sldId id="307" r:id="rId27"/>
    <p:sldId id="304" r:id="rId28"/>
    <p:sldId id="289" r:id="rId29"/>
    <p:sldId id="298" r:id="rId30"/>
    <p:sldId id="64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p:restoredTop sz="94668"/>
  </p:normalViewPr>
  <p:slideViewPr>
    <p:cSldViewPr snapToGrid="0" snapToObjects="1">
      <p:cViewPr varScale="1">
        <p:scale>
          <a:sx n="111" d="100"/>
          <a:sy n="111" d="100"/>
        </p:scale>
        <p:origin x="1860"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3/5/2025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1569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 FB Campus">
    <p:spTree>
      <p:nvGrpSpPr>
        <p:cNvPr id="1" name=""/>
        <p:cNvGrpSpPr/>
        <p:nvPr/>
      </p:nvGrpSpPr>
      <p:grpSpPr>
        <a:xfrm>
          <a:off x="0" y="0"/>
          <a:ext cx="0" cy="0"/>
          <a:chOff x="0" y="0"/>
          <a:chExt cx="0" cy="0"/>
        </a:xfrm>
      </p:grpSpPr>
      <p:pic>
        <p:nvPicPr>
          <p:cNvPr id="10" name="Picture 9" descr="A picture containing sign&#10;&#10;Description automatically generated">
            <a:extLst>
              <a:ext uri="{FF2B5EF4-FFF2-40B4-BE49-F238E27FC236}">
                <a16:creationId xmlns:a16="http://schemas.microsoft.com/office/drawing/2014/main" id="{8AAEDA5C-62BF-4B4E-8FFB-CE20A9DE344D}"/>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2D9AF850-7987-AF49-840F-16BC6BFAE8B9}"/>
              </a:ext>
            </a:extLst>
          </p:cNvPr>
          <p:cNvSpPr>
            <a:spLocks noGrp="1"/>
          </p:cNvSpPr>
          <p:nvPr>
            <p:ph type="dt" sz="half" idx="10"/>
          </p:nvPr>
        </p:nvSpPr>
        <p:spPr/>
        <p:txBody>
          <a:bodyPr/>
          <a:lstStyle/>
          <a:p>
            <a:fld id="{FDCEE23A-51A8-43B8-99B9-69A09C80768C}" type="datetime1">
              <a:rPr lang="en-US" smtClean="0"/>
              <a:t>3/5/2025</a:t>
            </a:fld>
            <a:endParaRPr lang="en-US"/>
          </a:p>
        </p:txBody>
      </p:sp>
      <p:sp>
        <p:nvSpPr>
          <p:cNvPr id="3" name="Footer Placeholder 2">
            <a:extLst>
              <a:ext uri="{FF2B5EF4-FFF2-40B4-BE49-F238E27FC236}">
                <a16:creationId xmlns:a16="http://schemas.microsoft.com/office/drawing/2014/main" id="{A9963846-3C4E-2146-B728-7439964DE37B}"/>
              </a:ext>
            </a:extLst>
          </p:cNvPr>
          <p:cNvSpPr>
            <a:spLocks noGrp="1"/>
          </p:cNvSpPr>
          <p:nvPr>
            <p:ph type="ftr" sz="quarter" idx="11"/>
          </p:nvPr>
        </p:nvSpPr>
        <p:spPr>
          <a:xfrm>
            <a:off x="5841497" y="6356351"/>
            <a:ext cx="3086100" cy="365125"/>
          </a:xfrm>
        </p:spPr>
        <p:txBody>
          <a:bodyPr/>
          <a:lstStyle/>
          <a:p>
            <a:endParaRPr lang="en-US" dirty="0"/>
          </a:p>
        </p:txBody>
      </p:sp>
      <p:sp>
        <p:nvSpPr>
          <p:cNvPr id="8" name="Title 1">
            <a:extLst>
              <a:ext uri="{FF2B5EF4-FFF2-40B4-BE49-F238E27FC236}">
                <a16:creationId xmlns:a16="http://schemas.microsoft.com/office/drawing/2014/main" id="{C5E8D9E8-CC97-C446-9F8B-57B6EC01CD22}"/>
              </a:ext>
            </a:extLst>
          </p:cNvPr>
          <p:cNvSpPr>
            <a:spLocks noGrp="1"/>
          </p:cNvSpPr>
          <p:nvPr>
            <p:ph type="ctrTitle" hasCustomPrompt="1"/>
          </p:nvPr>
        </p:nvSpPr>
        <p:spPr>
          <a:xfrm>
            <a:off x="270284" y="601091"/>
            <a:ext cx="3225952" cy="2305339"/>
          </a:xfrm>
          <a:prstGeom prst="rect">
            <a:avLst/>
          </a:prstGeom>
        </p:spPr>
        <p:txBody>
          <a:bodyPr anchor="b"/>
          <a:lstStyle>
            <a:lvl1pPr algn="l">
              <a:defRPr sz="3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9" name="Subtitle 2">
            <a:extLst>
              <a:ext uri="{FF2B5EF4-FFF2-40B4-BE49-F238E27FC236}">
                <a16:creationId xmlns:a16="http://schemas.microsoft.com/office/drawing/2014/main" id="{4FB750C1-95FE-744D-8B30-2BA9ACDBDD6A}"/>
              </a:ext>
            </a:extLst>
          </p:cNvPr>
          <p:cNvSpPr>
            <a:spLocks noGrp="1"/>
          </p:cNvSpPr>
          <p:nvPr>
            <p:ph type="subTitle" idx="1" hasCustomPrompt="1"/>
          </p:nvPr>
        </p:nvSpPr>
        <p:spPr>
          <a:xfrm>
            <a:off x="270284" y="3137687"/>
            <a:ext cx="3225952"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12091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2510017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2442623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36895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jpe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704" r:id="rId10"/>
    <p:sldLayoutId id="2147483705" r:id="rId11"/>
    <p:sldLayoutId id="2147483706" r:id="rId12"/>
    <p:sldLayoutId id="2147483707" r:id="rId13"/>
    <p:sldLayoutId id="2147483708"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6533354" cy="1535374"/>
          </a:xfrm>
        </p:spPr>
        <p:txBody>
          <a:bodyPr>
            <a:noAutofit/>
          </a:bodyPr>
          <a:lstStyle/>
          <a:p>
            <a:pPr eaLnBrk="1" hangingPunct="1"/>
            <a:r>
              <a:rPr lang="en-US" sz="3200" dirty="0">
                <a:latin typeface="Arial" charset="0"/>
                <a:ea typeface="ＭＳ Ｐゴシック" charset="0"/>
              </a:rPr>
              <a:t>Using Large Language Models to Convert Documents to Knowledge Graphs to Check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413262"/>
              </p:ext>
            </p:extLst>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1800" dirty="0">
                <a:effectLst/>
                <a:latin typeface="Segoe UI" panose="020B0502040204020203" pitchFamily="34" charset="0"/>
              </a:rPr>
              <a:t>Analyzing Inconsistencies and Gaps in Municipal Laws using LLM-Based Models: Developing an automated tool to identify and annotate contradictions, redundancies, and missing references in municipal law documents, with a focus on Pennsylvania townships.</a:t>
            </a: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1423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24002090"/>
              </p:ext>
            </p:extLst>
          </p:nvPr>
        </p:nvGraphicFramePr>
        <p:xfrm>
          <a:off x="131446" y="621690"/>
          <a:ext cx="8881108" cy="4722906"/>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r>
                        <a:rPr lang="en-US" sz="1200" kern="1200" dirty="0">
                          <a:solidFill>
                            <a:schemeClr val="tx1"/>
                          </a:solidFill>
                          <a:effectLst/>
                          <a:latin typeface="+mn-lt"/>
                          <a:ea typeface="+mn-ea"/>
                          <a:cs typeface="Arial" panose="020B0604020202020204" pitchFamily="34" charset="0"/>
                        </a:rPr>
                        <a:t>, </a:t>
                      </a: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34</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51910676"/>
              </p:ext>
            </p:extLst>
          </p:nvPr>
        </p:nvGraphicFramePr>
        <p:xfrm>
          <a:off x="148441" y="442578"/>
          <a:ext cx="8847118" cy="4492302"/>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An LLM-based tool to convert a document into an attributed knowledge graph can be used to check for consistency and completeness will allow municipal lawyers to create consistent and complete law documents which prevent costly disputes and reduce revenue losses</a:t>
                      </a:r>
                      <a:r>
                        <a:rPr lang="en-US" sz="1200" strike="noStrike" kern="1200" dirty="0">
                          <a:solidFill>
                            <a:schemeClr val="tx1"/>
                          </a:solidFill>
                          <a:effectLst/>
                          <a:latin typeface="+mn-lt"/>
                          <a:ea typeface="+mn-ea"/>
                          <a:cs typeface="Arial" panose="020B0604020202020204" pitchFamily="34" charset="0"/>
                        </a:rPr>
                        <a:t>.</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36374215"/>
              </p:ext>
            </p:extLst>
          </p:nvPr>
        </p:nvGraphicFramePr>
        <p:xfrm>
          <a:off x="131446" y="692026"/>
          <a:ext cx="8880783" cy="148209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an LLM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an LLM be used to process multiple knowledge graphs into a typed cluster of knowledge graphs.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typed cluster of knowledge graphs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03474218"/>
              </p:ext>
            </p:extLst>
          </p:nvPr>
        </p:nvGraphicFramePr>
        <p:xfrm>
          <a:off x="121398" y="611642"/>
          <a:ext cx="8878824" cy="453771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An LLM can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342735920"/>
                  </a:ext>
                </a:extLst>
              </a:tr>
              <a:tr h="29337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4269454427"/>
                  </a:ext>
                </a:extLst>
              </a:tr>
              <a:tr h="29337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204264010"/>
                  </a:ext>
                </a:extLst>
              </a:tr>
              <a:tr h="29337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61720671"/>
                  </a:ext>
                </a:extLst>
              </a:tr>
              <a:tr h="29337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a:t>
                      </a:r>
                      <a:r>
                        <a:rPr lang="en-US" sz="1200" strike="noStrike" dirty="0">
                          <a:solidFill>
                            <a:schemeClr val="tx1"/>
                          </a:solidFill>
                          <a:latin typeface="+mn-lt"/>
                          <a:cs typeface="Arial" panose="020B0604020202020204" pitchFamily="34" charset="0"/>
                        </a:rPr>
                        <a:t>n LLM can be used to process multiple knowledge graphs into a typed cluster of knowledge graphs.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typed cluster of knowledge graphs can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3028355428"/>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374867472"/>
              </p:ext>
            </p:extLst>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EBA28AC-7936-C464-7D7D-0D3A4EA06CF1}"/>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sp>
        <p:nvSpPr>
          <p:cNvPr id="2" name="TextBox 1">
            <a:extLst>
              <a:ext uri="{FF2B5EF4-FFF2-40B4-BE49-F238E27FC236}">
                <a16:creationId xmlns:a16="http://schemas.microsoft.com/office/drawing/2014/main" id="{2DDBFAE5-F847-F8F7-3212-9463651C07F8}"/>
              </a:ext>
            </a:extLst>
          </p:cNvPr>
          <p:cNvSpPr txBox="1"/>
          <p:nvPr/>
        </p:nvSpPr>
        <p:spPr>
          <a:xfrm>
            <a:off x="223631" y="3718490"/>
            <a:ext cx="2126352" cy="507831"/>
          </a:xfrm>
          <a:prstGeom prst="rect">
            <a:avLst/>
          </a:prstGeom>
          <a:noFill/>
          <a:ln>
            <a:solidFill>
              <a:schemeClr val="tx1"/>
            </a:solidFill>
          </a:ln>
        </p:spPr>
        <p:txBody>
          <a:bodyPr wrap="square" rtlCol="0">
            <a:spAutoFit/>
          </a:bodyPr>
          <a:lstStyle/>
          <a:p>
            <a:pPr algn="ctr"/>
            <a:r>
              <a:rPr lang="en-US" sz="1350" b="1" dirty="0"/>
              <a:t>1</a:t>
            </a:r>
            <a:r>
              <a:rPr lang="en-US" sz="1350" b="1" baseline="30000" dirty="0"/>
              <a:t>st</a:t>
            </a:r>
            <a:r>
              <a:rPr lang="en-US" sz="1350" b="1" dirty="0"/>
              <a:t> Semester (short)</a:t>
            </a:r>
          </a:p>
          <a:p>
            <a:pPr algn="ctr"/>
            <a:r>
              <a:rPr lang="en-US" sz="1350" dirty="0">
                <a:highlight>
                  <a:srgbClr val="FFFF00"/>
                </a:highlight>
              </a:rPr>
              <a:t>Chapter 1</a:t>
            </a:r>
          </a:p>
        </p:txBody>
      </p:sp>
      <p:sp>
        <p:nvSpPr>
          <p:cNvPr id="5" name="TextBox 4">
            <a:extLst>
              <a:ext uri="{FF2B5EF4-FFF2-40B4-BE49-F238E27FC236}">
                <a16:creationId xmlns:a16="http://schemas.microsoft.com/office/drawing/2014/main" id="{11B86D94-EBE7-92B2-FEDF-933D3816819F}"/>
              </a:ext>
            </a:extLst>
          </p:cNvPr>
          <p:cNvSpPr txBox="1"/>
          <p:nvPr/>
        </p:nvSpPr>
        <p:spPr>
          <a:xfrm>
            <a:off x="2618960" y="3718490"/>
            <a:ext cx="1763576" cy="507831"/>
          </a:xfrm>
          <a:prstGeom prst="rect">
            <a:avLst/>
          </a:prstGeom>
          <a:noFill/>
          <a:ln>
            <a:solidFill>
              <a:schemeClr val="tx1"/>
            </a:solidFill>
          </a:ln>
        </p:spPr>
        <p:txBody>
          <a:bodyPr wrap="square" rtlCol="0">
            <a:spAutoFit/>
          </a:bodyPr>
          <a:lstStyle/>
          <a:p>
            <a:pPr algn="ctr"/>
            <a:r>
              <a:rPr lang="en-US" sz="1350" b="1" dirty="0"/>
              <a:t>2</a:t>
            </a:r>
            <a:r>
              <a:rPr lang="en-US" sz="1350" b="1" baseline="30000" dirty="0"/>
              <a:t>nd</a:t>
            </a:r>
            <a:r>
              <a:rPr lang="en-US" sz="1350" b="1" dirty="0"/>
              <a:t> Semester (long)</a:t>
            </a:r>
          </a:p>
          <a:p>
            <a:pPr algn="ctr"/>
            <a:r>
              <a:rPr lang="en-US" sz="1350" dirty="0">
                <a:highlight>
                  <a:srgbClr val="FFFF00"/>
                </a:highlight>
              </a:rPr>
              <a:t>Chapter 2</a:t>
            </a:r>
          </a:p>
        </p:txBody>
      </p:sp>
      <p:sp>
        <p:nvSpPr>
          <p:cNvPr id="3" name="TextBox 2">
            <a:extLst>
              <a:ext uri="{FF2B5EF4-FFF2-40B4-BE49-F238E27FC236}">
                <a16:creationId xmlns:a16="http://schemas.microsoft.com/office/drawing/2014/main" id="{B0DD9CD5-BEAA-ABB9-9532-906C72BBDE8D}"/>
              </a:ext>
            </a:extLst>
          </p:cNvPr>
          <p:cNvSpPr txBox="1"/>
          <p:nvPr/>
        </p:nvSpPr>
        <p:spPr>
          <a:xfrm>
            <a:off x="4651514" y="3715108"/>
            <a:ext cx="1892162" cy="507831"/>
          </a:xfrm>
          <a:prstGeom prst="rect">
            <a:avLst/>
          </a:prstGeom>
          <a:noFill/>
          <a:ln>
            <a:solidFill>
              <a:schemeClr val="tx1"/>
            </a:solidFill>
          </a:ln>
        </p:spPr>
        <p:txBody>
          <a:bodyPr wrap="square" rtlCol="0">
            <a:spAutoFit/>
          </a:bodyPr>
          <a:lstStyle/>
          <a:p>
            <a:pPr algn="ctr"/>
            <a:r>
              <a:rPr lang="en-US" sz="1350" b="1" dirty="0"/>
              <a:t>3</a:t>
            </a:r>
            <a:r>
              <a:rPr lang="en-US" sz="1350" b="1" baseline="30000" dirty="0"/>
              <a:t>rd</a:t>
            </a:r>
            <a:r>
              <a:rPr lang="en-US" sz="1350" b="1" dirty="0"/>
              <a:t> Semester </a:t>
            </a:r>
          </a:p>
          <a:p>
            <a:pPr algn="ctr"/>
            <a:r>
              <a:rPr lang="en-US" sz="1350" dirty="0">
                <a:highlight>
                  <a:srgbClr val="FFFF00"/>
                </a:highlight>
              </a:rPr>
              <a:t>Chapter 3</a:t>
            </a:r>
          </a:p>
        </p:txBody>
      </p:sp>
      <p:sp>
        <p:nvSpPr>
          <p:cNvPr id="7" name="TextBox 6">
            <a:extLst>
              <a:ext uri="{FF2B5EF4-FFF2-40B4-BE49-F238E27FC236}">
                <a16:creationId xmlns:a16="http://schemas.microsoft.com/office/drawing/2014/main" id="{E2421BC1-69B1-3D72-1DFE-5E90A3F7BD28}"/>
              </a:ext>
            </a:extLst>
          </p:cNvPr>
          <p:cNvSpPr txBox="1"/>
          <p:nvPr/>
        </p:nvSpPr>
        <p:spPr>
          <a:xfrm>
            <a:off x="6820728" y="3611847"/>
            <a:ext cx="1892162" cy="715581"/>
          </a:xfrm>
          <a:prstGeom prst="rect">
            <a:avLst/>
          </a:prstGeom>
          <a:noFill/>
          <a:ln>
            <a:solidFill>
              <a:schemeClr val="tx1"/>
            </a:solidFill>
          </a:ln>
        </p:spPr>
        <p:txBody>
          <a:bodyPr wrap="square" rtlCol="0">
            <a:spAutoFit/>
          </a:bodyPr>
          <a:lstStyle/>
          <a:p>
            <a:pPr algn="ctr"/>
            <a:r>
              <a:rPr lang="en-US" sz="1350" b="1" dirty="0"/>
              <a:t>4</a:t>
            </a:r>
            <a:r>
              <a:rPr lang="en-US" sz="1350" b="1" baseline="30000" dirty="0"/>
              <a:t>th</a:t>
            </a:r>
            <a:r>
              <a:rPr lang="en-US" sz="1350" b="1" dirty="0"/>
              <a:t> Semester</a:t>
            </a:r>
          </a:p>
          <a:p>
            <a:pPr algn="ctr"/>
            <a:r>
              <a:rPr lang="en-US" sz="1350" dirty="0">
                <a:highlight>
                  <a:srgbClr val="FFFF00"/>
                </a:highlight>
              </a:rPr>
              <a:t>Chapters 4&amp;5</a:t>
            </a:r>
          </a:p>
          <a:p>
            <a:pPr algn="ctr"/>
            <a:r>
              <a:rPr lang="en-US" sz="1350" dirty="0"/>
              <a:t>Prepare for Defense</a:t>
            </a:r>
          </a:p>
        </p:txBody>
      </p:sp>
      <p:cxnSp>
        <p:nvCxnSpPr>
          <p:cNvPr id="10" name="Straight Arrow Connector 9">
            <a:extLst>
              <a:ext uri="{FF2B5EF4-FFF2-40B4-BE49-F238E27FC236}">
                <a16:creationId xmlns:a16="http://schemas.microsoft.com/office/drawing/2014/main" id="{C327E40E-BED7-1933-36B2-8DE061F3C344}"/>
              </a:ext>
            </a:extLst>
          </p:cNvPr>
          <p:cNvCxnSpPr>
            <a:cxnSpLocks/>
            <a:stCxn id="2" idx="3"/>
            <a:endCxn id="5" idx="1"/>
          </p:cNvCxnSpPr>
          <p:nvPr/>
        </p:nvCxnSpPr>
        <p:spPr>
          <a:xfrm>
            <a:off x="2349983" y="3972406"/>
            <a:ext cx="268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7A6FA1-C21A-1B82-96D7-227AED0C5734}"/>
              </a:ext>
            </a:extLst>
          </p:cNvPr>
          <p:cNvCxnSpPr>
            <a:cxnSpLocks/>
            <a:stCxn id="5" idx="3"/>
            <a:endCxn id="3" idx="1"/>
          </p:cNvCxnSpPr>
          <p:nvPr/>
        </p:nvCxnSpPr>
        <p:spPr>
          <a:xfrm flipV="1">
            <a:off x="4382536" y="3969024"/>
            <a:ext cx="268978" cy="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0895C6F-0423-0111-33B0-312877843B6A}"/>
              </a:ext>
            </a:extLst>
          </p:cNvPr>
          <p:cNvCxnSpPr>
            <a:cxnSpLocks/>
            <a:stCxn id="3" idx="3"/>
            <a:endCxn id="7" idx="1"/>
          </p:cNvCxnSpPr>
          <p:nvPr/>
        </p:nvCxnSpPr>
        <p:spPr>
          <a:xfrm>
            <a:off x="6543676" y="3969024"/>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93DBB79-F100-02C1-E9A5-24D8918003AD}"/>
              </a:ext>
            </a:extLst>
          </p:cNvPr>
          <p:cNvSpPr txBox="1"/>
          <p:nvPr/>
        </p:nvSpPr>
        <p:spPr>
          <a:xfrm>
            <a:off x="260688" y="1861991"/>
            <a:ext cx="4390826" cy="1754326"/>
          </a:xfrm>
          <a:prstGeom prst="rect">
            <a:avLst/>
          </a:prstGeom>
          <a:noFill/>
        </p:spPr>
        <p:txBody>
          <a:bodyPr wrap="square">
            <a:spAutoFit/>
          </a:bodyPr>
          <a:lstStyle/>
          <a:p>
            <a:r>
              <a:rPr lang="en-US" b="1" dirty="0">
                <a:solidFill>
                  <a:srgbClr val="FF0000"/>
                </a:solidFill>
              </a:rPr>
              <a:t>Chapters</a:t>
            </a:r>
          </a:p>
          <a:p>
            <a:r>
              <a:rPr lang="en-US" dirty="0"/>
              <a:t>1. Introduction</a:t>
            </a:r>
          </a:p>
          <a:p>
            <a:r>
              <a:rPr lang="en-US" dirty="0"/>
              <a:t>2. Review of Literature</a:t>
            </a:r>
          </a:p>
          <a:p>
            <a:r>
              <a:rPr lang="en-US" dirty="0"/>
              <a:t>3. Methodology</a:t>
            </a:r>
          </a:p>
          <a:p>
            <a:r>
              <a:rPr lang="en-US" dirty="0"/>
              <a:t>4. Results</a:t>
            </a:r>
          </a:p>
          <a:p>
            <a:r>
              <a:rPr lang="en-US" dirty="0"/>
              <a:t>5. Conclusion and Future Research</a:t>
            </a:r>
          </a:p>
        </p:txBody>
      </p:sp>
      <p:sp>
        <p:nvSpPr>
          <p:cNvPr id="11" name="TextBox 10">
            <a:extLst>
              <a:ext uri="{FF2B5EF4-FFF2-40B4-BE49-F238E27FC236}">
                <a16:creationId xmlns:a16="http://schemas.microsoft.com/office/drawing/2014/main" id="{99AD275D-8A96-17F3-EDF7-B24AC64C8BEC}"/>
              </a:ext>
            </a:extLst>
          </p:cNvPr>
          <p:cNvSpPr txBox="1"/>
          <p:nvPr/>
        </p:nvSpPr>
        <p:spPr>
          <a:xfrm>
            <a:off x="260688" y="4357985"/>
            <a:ext cx="8566695" cy="646331"/>
          </a:xfrm>
          <a:prstGeom prst="rect">
            <a:avLst/>
          </a:prstGeom>
          <a:noFill/>
        </p:spPr>
        <p:txBody>
          <a:bodyPr wrap="square">
            <a:spAutoFit/>
          </a:bodyPr>
          <a:lstStyle/>
          <a:p>
            <a:pPr algn="ctr"/>
            <a:r>
              <a:rPr lang="en-US" b="1" i="1" dirty="0">
                <a:solidFill>
                  <a:srgbClr val="FF0000"/>
                </a:solidFill>
              </a:rPr>
              <a:t>Failure to meet any of these deadline is grounds for giving a grade of orange for the semester and should be reported to the office</a:t>
            </a:r>
          </a:p>
        </p:txBody>
      </p:sp>
    </p:spTree>
    <p:extLst>
      <p:ext uri="{BB962C8B-B14F-4D97-AF65-F5344CB8AC3E}">
        <p14:creationId xmlns:p14="http://schemas.microsoft.com/office/powerpoint/2010/main" val="84010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859210756"/>
              </p:ext>
            </p:extLst>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687519"/>
              </p:ext>
            </p:extLst>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2052785682"/>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3135756212"/>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extLst>
              <p:ext uri="{D42A27DB-BD31-4B8C-83A1-F6EECF244321}">
                <p14:modId xmlns:p14="http://schemas.microsoft.com/office/powerpoint/2010/main" val="1780938388"/>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extLst>
              <p:ext uri="{D42A27DB-BD31-4B8C-83A1-F6EECF244321}">
                <p14:modId xmlns:p14="http://schemas.microsoft.com/office/powerpoint/2010/main" val="1547319799"/>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857250"/>
            <a:ext cx="6858000" cy="4123944"/>
          </a:xfrm>
          <a:solidFill>
            <a:srgbClr val="00B050"/>
          </a:solidFill>
          <a:ln>
            <a:solidFill>
              <a:schemeClr val="bg1"/>
            </a:solidFill>
          </a:ln>
        </p:spPr>
        <p:style>
          <a:lnRef idx="1">
            <a:schemeClr val="accent2"/>
          </a:lnRef>
          <a:fillRef idx="3">
            <a:schemeClr val="accent2"/>
          </a:fillRef>
          <a:effectRef idx="2">
            <a:schemeClr val="accent2"/>
          </a:effectRef>
          <a:fontRef idx="minor">
            <a:schemeClr val="lt1"/>
          </a:fontRef>
        </p:style>
        <p:txBody>
          <a:bodyPr/>
          <a:lstStyle/>
          <a:p>
            <a:br>
              <a:rPr lang="en-US" sz="4950" dirty="0">
                <a:solidFill>
                  <a:schemeClr val="bg1"/>
                </a:solidFill>
              </a:rPr>
            </a:br>
            <a:r>
              <a:rPr lang="en-US" sz="4950" dirty="0">
                <a:solidFill>
                  <a:schemeClr val="bg1"/>
                </a:solidFill>
              </a:rPr>
              <a:t>   Appendix</a:t>
            </a:r>
          </a:p>
        </p:txBody>
      </p:sp>
    </p:spTree>
    <p:extLst>
      <p:ext uri="{BB962C8B-B14F-4D97-AF65-F5344CB8AC3E}">
        <p14:creationId xmlns:p14="http://schemas.microsoft.com/office/powerpoint/2010/main" val="2422766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483D-2CAD-1F49-9D21-49246DE3CD4A}"/>
              </a:ext>
            </a:extLst>
          </p:cNvPr>
          <p:cNvSpPr>
            <a:spLocks noGrp="1"/>
          </p:cNvSpPr>
          <p:nvPr>
            <p:ph type="ctrTitle"/>
          </p:nvPr>
        </p:nvSpPr>
        <p:spPr>
          <a:xfrm>
            <a:off x="188285" y="2620735"/>
            <a:ext cx="5544108" cy="944752"/>
          </a:xfrm>
        </p:spPr>
        <p:txBody>
          <a:bodyPr>
            <a:normAutofit fontScale="90000"/>
          </a:bodyPr>
          <a:lstStyle/>
          <a:p>
            <a:r>
              <a:rPr lang="en-US" dirty="0"/>
              <a:t>Appendix B</a:t>
            </a:r>
            <a:br>
              <a:rPr lang="en-US" dirty="0"/>
            </a:br>
            <a:r>
              <a:rPr lang="en-US" dirty="0"/>
              <a:t>Chapter Guidelines</a:t>
            </a:r>
            <a:br>
              <a:rPr lang="en-US" dirty="0"/>
            </a:br>
            <a:endParaRPr lang="en-US" i="1" dirty="0"/>
          </a:p>
        </p:txBody>
      </p:sp>
      <p:pic>
        <p:nvPicPr>
          <p:cNvPr id="7" name="Picture 6" descr="A close up of a logo&#10;&#10;Description automatically generated">
            <a:extLst>
              <a:ext uri="{FF2B5EF4-FFF2-40B4-BE49-F238E27FC236}">
                <a16:creationId xmlns:a16="http://schemas.microsoft.com/office/drawing/2014/main" id="{29346F4C-AAE4-7D20-CC82-EAFE0C375C8B}"/>
              </a:ext>
            </a:extLst>
          </p:cNvPr>
          <p:cNvPicPr>
            <a:picLocks noChangeAspect="1"/>
          </p:cNvPicPr>
          <p:nvPr/>
        </p:nvPicPr>
        <p:blipFill rotWithShape="1">
          <a:blip r:embed="rId2"/>
          <a:srcRect t="81632"/>
          <a:stretch/>
        </p:blipFill>
        <p:spPr>
          <a:xfrm>
            <a:off x="0" y="5055998"/>
            <a:ext cx="9144000" cy="944752"/>
          </a:xfrm>
          <a:prstGeom prst="rect">
            <a:avLst/>
          </a:prstGeom>
        </p:spPr>
      </p:pic>
    </p:spTree>
    <p:extLst>
      <p:ext uri="{BB962C8B-B14F-4D97-AF65-F5344CB8AC3E}">
        <p14:creationId xmlns:p14="http://schemas.microsoft.com/office/powerpoint/2010/main" val="4188673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19270" y="1751773"/>
            <a:ext cx="8885583" cy="3227732"/>
          </a:xfrm>
        </p:spPr>
        <p:txBody>
          <a:bodyPr>
            <a:normAutofit/>
          </a:bodyPr>
          <a:lstStyle/>
          <a:p>
            <a:pPr marL="126206" indent="-126206">
              <a:buFont typeface="Arial" panose="020B0604020202020204" pitchFamily="34" charset="0"/>
              <a:buChar char="•"/>
            </a:pPr>
            <a:r>
              <a:rPr lang="en-US" sz="1650" b="1" dirty="0"/>
              <a:t>Chapter 1 Introduction </a:t>
            </a:r>
            <a:r>
              <a:rPr lang="en-US" sz="1650" dirty="0"/>
              <a:t>(5 pages)</a:t>
            </a:r>
          </a:p>
          <a:p>
            <a:pPr lvl="1" indent="0">
              <a:buNone/>
            </a:pPr>
            <a:r>
              <a:rPr lang="en-US" sz="1500" dirty="0"/>
              <a:t>Should answer:</a:t>
            </a:r>
          </a:p>
          <a:p>
            <a:pPr marL="646510" lvl="1" indent="-132160"/>
            <a:r>
              <a:rPr lang="en-US" sz="1500" dirty="0"/>
              <a:t>What are you doing?</a:t>
            </a:r>
          </a:p>
          <a:p>
            <a:pPr marL="646510" lvl="1" indent="-132160"/>
            <a:r>
              <a:rPr lang="en-US" sz="1500" dirty="0"/>
              <a:t>Why is it important?</a:t>
            </a:r>
          </a:p>
          <a:p>
            <a:pPr marL="646510" lvl="1" indent="-132160"/>
            <a:r>
              <a:rPr lang="en-US" sz="1500" dirty="0"/>
              <a:t>What have others done?</a:t>
            </a:r>
          </a:p>
          <a:p>
            <a:pPr marL="646510" lvl="1" indent="-132160"/>
            <a:r>
              <a:rPr lang="en-US" sz="1500" dirty="0"/>
              <a:t>What are you doing that’s different or better?</a:t>
            </a:r>
          </a:p>
          <a:p>
            <a:pPr marL="646510" lvl="1" indent="-132160"/>
            <a:r>
              <a:rPr lang="en-US" sz="1500" dirty="0"/>
              <a:t>What do you hope to achieve?</a:t>
            </a:r>
          </a:p>
          <a:p>
            <a:pPr marL="126206" indent="-126206">
              <a:buFont typeface="Arial" panose="020B0604020202020204" pitchFamily="34" charset="0"/>
              <a:buChar char="•"/>
            </a:pPr>
            <a:r>
              <a:rPr lang="en-US" sz="1500" dirty="0"/>
              <a:t> </a:t>
            </a:r>
            <a:r>
              <a:rPr lang="en-US" sz="1650" b="1" dirty="0"/>
              <a:t>Chapter 2 Literature Review </a:t>
            </a:r>
            <a:r>
              <a:rPr lang="en-US" sz="1650" dirty="0"/>
              <a:t>(25-30 pages)</a:t>
            </a:r>
          </a:p>
          <a:p>
            <a:pPr marL="646510" lvl="1" indent="-132160"/>
            <a:r>
              <a:rPr lang="en-US" sz="1500" dirty="0"/>
              <a:t>Should be a comparing and contrasting of the work done on the subject to date. </a:t>
            </a:r>
          </a:p>
          <a:p>
            <a:pPr marL="646510" lvl="1" indent="-132160"/>
            <a:r>
              <a:rPr lang="en-US" sz="1500" dirty="0"/>
              <a:t>Should be well organized and easy to follow</a:t>
            </a:r>
          </a:p>
          <a:p>
            <a:pPr marL="646510" lvl="1" indent="-132160"/>
            <a:r>
              <a:rPr lang="en-US" sz="1500" dirty="0"/>
              <a:t>This should be based on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1006653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755499"/>
            <a:ext cx="8885583" cy="3347002"/>
          </a:xfrm>
        </p:spPr>
        <p:txBody>
          <a:bodyPr>
            <a:noAutofit/>
          </a:bodyPr>
          <a:lstStyle/>
          <a:p>
            <a:pPr marL="126206" indent="-126206">
              <a:buFont typeface="Arial" panose="020B0604020202020204" pitchFamily="34" charset="0"/>
              <a:buChar char="•"/>
            </a:pPr>
            <a:r>
              <a:rPr lang="en-US" sz="1650" b="1" dirty="0"/>
              <a:t>Chapter 3 Methodology </a:t>
            </a:r>
            <a:r>
              <a:rPr lang="en-US" sz="1650" dirty="0"/>
              <a:t>(25-30 pages) </a:t>
            </a:r>
          </a:p>
          <a:p>
            <a:pPr marL="0" algn="ctr"/>
            <a:r>
              <a:rPr lang="en-US" sz="1650" dirty="0"/>
              <a:t> </a:t>
            </a:r>
            <a:r>
              <a:rPr lang="en-US" sz="1500" b="1" dirty="0">
                <a:solidFill>
                  <a:srgbClr val="FF0000"/>
                </a:solidFill>
              </a:rPr>
              <a:t>No qualitative research methods (survey, grounded theory, etc.).</a:t>
            </a:r>
          </a:p>
          <a:p>
            <a:pPr marL="0" algn="ctr"/>
            <a:r>
              <a:rPr lang="en-US" sz="1500" b="1" dirty="0">
                <a:solidFill>
                  <a:srgbClr val="FF0000"/>
                </a:solidFill>
              </a:rPr>
              <a:t> No method that requires the IRB</a:t>
            </a:r>
          </a:p>
          <a:p>
            <a:pPr marL="646510" lvl="1" indent="-132160"/>
            <a:r>
              <a:rPr lang="en-US" sz="1500" dirty="0"/>
              <a:t>Describe any data, data manipulation, and data cleaning used</a:t>
            </a:r>
          </a:p>
          <a:p>
            <a:pPr marL="646510" lvl="1" indent="-132160"/>
            <a:r>
              <a:rPr lang="en-US" sz="1500" dirty="0"/>
              <a:t>Explain the methodology with its strengths and weaknesses</a:t>
            </a:r>
          </a:p>
          <a:p>
            <a:pPr marL="646510" lvl="1" indent="-132160"/>
            <a:r>
              <a:rPr lang="en-US" sz="1500" dirty="0"/>
              <a:t>Explain any variation of the methodology required to address the problem in the praxis</a:t>
            </a:r>
          </a:p>
          <a:p>
            <a:pPr marL="126206" indent="-126206">
              <a:buFont typeface="Arial" panose="020B0604020202020204" pitchFamily="34" charset="0"/>
              <a:buChar char="•"/>
            </a:pPr>
            <a:r>
              <a:rPr lang="en-US" sz="1650" b="1" dirty="0"/>
              <a:t>Chapter 4 Results </a:t>
            </a:r>
            <a:r>
              <a:rPr lang="en-US" sz="1650" dirty="0"/>
              <a:t>(25-30 pages)</a:t>
            </a:r>
          </a:p>
          <a:p>
            <a:pPr marL="646510" lvl="1" indent="-132160"/>
            <a:r>
              <a:rPr lang="en-US" sz="1500" dirty="0"/>
              <a:t>Using the results from the methodology, lead the reader through the proof of the research hypotheses</a:t>
            </a:r>
          </a:p>
          <a:p>
            <a:pPr marL="646510" lvl="1" indent="-132160"/>
            <a:r>
              <a:rPr lang="en-US" sz="1500" dirty="0"/>
              <a:t>Clearly state all findings using tables and graphics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788786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755499"/>
            <a:ext cx="8885583" cy="3347002"/>
          </a:xfrm>
        </p:spPr>
        <p:txBody>
          <a:bodyPr>
            <a:noAutofit/>
          </a:bodyPr>
          <a:lstStyle/>
          <a:p>
            <a:pPr marL="126206" indent="-126206">
              <a:buFont typeface="Arial" panose="020B0604020202020204" pitchFamily="34" charset="0"/>
              <a:buChar char="•"/>
            </a:pPr>
            <a:r>
              <a:rPr lang="en-US" sz="1650" b="1" dirty="0"/>
              <a:t>Chapter 5 Conclusions </a:t>
            </a:r>
            <a:r>
              <a:rPr lang="en-US" sz="1650" dirty="0"/>
              <a:t>(~5 pages)</a:t>
            </a:r>
          </a:p>
          <a:p>
            <a:pPr marL="646510" lvl="1" indent="-132160"/>
            <a:r>
              <a:rPr lang="en-US" sz="1500" dirty="0"/>
              <a:t>Discuss the results of proving the research hypotheses</a:t>
            </a:r>
          </a:p>
          <a:p>
            <a:pPr marL="646510" lvl="1" indent="-132160"/>
            <a:r>
              <a:rPr lang="en-US" sz="1500" dirty="0"/>
              <a:t>Clearly state any weakness or limitation in the analysis</a:t>
            </a:r>
          </a:p>
          <a:p>
            <a:pPr marL="646510" lvl="1" indent="-132160"/>
            <a:r>
              <a:rPr lang="en-US" sz="1500" dirty="0"/>
              <a:t>Clearly state the scope of the study and its implications</a:t>
            </a:r>
          </a:p>
          <a:p>
            <a:pPr marL="646510" lvl="1" indent="-132160"/>
            <a:r>
              <a:rPr lang="en-US" sz="1500" dirty="0"/>
              <a:t>Provide a roadmap for future research</a:t>
            </a:r>
          </a:p>
          <a:p>
            <a:pPr marL="126206" indent="-126206">
              <a:buFont typeface="Arial" panose="020B0604020202020204" pitchFamily="34" charset="0"/>
              <a:buChar char="•"/>
            </a:pPr>
            <a:r>
              <a:rPr lang="en-US" sz="1650" b="1" dirty="0"/>
              <a:t>References</a:t>
            </a:r>
            <a:r>
              <a:rPr lang="en-US" sz="1650" dirty="0"/>
              <a:t> (5-10 pages)</a:t>
            </a:r>
          </a:p>
          <a:p>
            <a:pPr marL="702945" lvl="1" indent="-257175"/>
            <a:r>
              <a:rPr lang="en-US" sz="1500" dirty="0"/>
              <a:t>Minimum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106061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D5732-81B7-BE29-EE9C-FB5384D23A4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159C7529-A844-4F62-A234-EBB68F21DAB2}"/>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cxnSp>
        <p:nvCxnSpPr>
          <p:cNvPr id="14" name="Straight Arrow Connector 13">
            <a:extLst>
              <a:ext uri="{FF2B5EF4-FFF2-40B4-BE49-F238E27FC236}">
                <a16:creationId xmlns:a16="http://schemas.microsoft.com/office/drawing/2014/main" id="{14D0D088-7F65-FC1A-B11F-85C8E9A4AC13}"/>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675F92-1997-014B-5CC9-B178EFE89A2F}"/>
              </a:ext>
            </a:extLst>
          </p:cNvPr>
          <p:cNvSpPr txBox="1"/>
          <p:nvPr/>
        </p:nvSpPr>
        <p:spPr>
          <a:xfrm>
            <a:off x="260688" y="1861991"/>
            <a:ext cx="4390826" cy="3277820"/>
          </a:xfrm>
          <a:prstGeom prst="rect">
            <a:avLst/>
          </a:prstGeom>
          <a:noFill/>
        </p:spPr>
        <p:txBody>
          <a:bodyPr wrap="square">
            <a:spAutoFit/>
          </a:bodyPr>
          <a:lstStyle/>
          <a:p>
            <a:pPr>
              <a:buFont typeface="Arial" panose="020B0604020202020204" pitchFamily="34" charset="0"/>
              <a:buChar char="•"/>
            </a:pPr>
            <a:r>
              <a:rPr lang="en-US" sz="1050" dirty="0"/>
              <a:t>Fall 2024 (short) </a:t>
            </a:r>
          </a:p>
          <a:p>
            <a:pPr marL="557213" lvl="1" indent="-214313">
              <a:buFont typeface="Arial" panose="020B0604020202020204" pitchFamily="34" charset="0"/>
              <a:buChar char="•"/>
            </a:pPr>
            <a:r>
              <a:rPr lang="en-US" sz="1050" dirty="0"/>
              <a:t>Start Chapter 1 (Introduction)</a:t>
            </a:r>
          </a:p>
          <a:p>
            <a:pPr marL="557213" lvl="1" indent="-214313">
              <a:buFont typeface="Arial" panose="020B0604020202020204" pitchFamily="34" charset="0"/>
              <a:buChar char="•"/>
            </a:pPr>
            <a:r>
              <a:rPr lang="en-US" sz="1050" dirty="0"/>
              <a:t>Organize and outline Chapter 2 (Review Literature), start Chapter 2</a:t>
            </a:r>
          </a:p>
          <a:p>
            <a:pPr marL="557213" lvl="1" indent="-214313">
              <a:buFont typeface="Arial" panose="020B0604020202020204" pitchFamily="34" charset="0"/>
              <a:buChar char="•"/>
            </a:pPr>
            <a:r>
              <a:rPr lang="en-US" sz="1050" dirty="0"/>
              <a:t>Start thinking about experiments</a:t>
            </a:r>
          </a:p>
          <a:p>
            <a:pPr>
              <a:buFont typeface="Arial" panose="020B0604020202020204" pitchFamily="34" charset="0"/>
              <a:buChar char="•"/>
            </a:pPr>
            <a:r>
              <a:rPr lang="en-US" sz="1050" dirty="0"/>
              <a:t>Spring 2025 (long) </a:t>
            </a:r>
          </a:p>
          <a:p>
            <a:pPr marL="557213" lvl="1" indent="-214313">
              <a:buFont typeface="Arial" panose="020B0604020202020204" pitchFamily="34" charset="0"/>
              <a:buChar char="•"/>
            </a:pPr>
            <a:r>
              <a:rPr lang="en-US" sz="1050" dirty="0"/>
              <a:t>Continue writing Chapter 2</a:t>
            </a:r>
          </a:p>
          <a:p>
            <a:pPr marL="557213" lvl="1" indent="-214313">
              <a:buFont typeface="Arial" panose="020B0604020202020204" pitchFamily="34" charset="0"/>
              <a:buChar char="•"/>
            </a:pPr>
            <a:r>
              <a:rPr lang="en-US" sz="1050" dirty="0"/>
              <a:t>Organize and outline Chapter 3 (Methodology), start Chapter 3</a:t>
            </a:r>
          </a:p>
          <a:p>
            <a:pPr marL="557213" lvl="1" indent="-214313">
              <a:buFont typeface="Arial" panose="020B0604020202020204" pitchFamily="34" charset="0"/>
              <a:buChar char="•"/>
            </a:pPr>
            <a:r>
              <a:rPr lang="en-US" sz="1050" dirty="0"/>
              <a:t>Start working on experiments</a:t>
            </a:r>
          </a:p>
          <a:p>
            <a:pPr>
              <a:buFont typeface="Arial" panose="020B0604020202020204" pitchFamily="34" charset="0"/>
              <a:buChar char="•"/>
            </a:pPr>
            <a:r>
              <a:rPr lang="en-US" sz="1050" dirty="0"/>
              <a:t>Summer 2025 (short) </a:t>
            </a:r>
          </a:p>
          <a:p>
            <a:pPr marL="557213" lvl="1" indent="-214313">
              <a:buFont typeface="Arial" panose="020B0604020202020204" pitchFamily="34" charset="0"/>
              <a:buChar char="•"/>
            </a:pPr>
            <a:r>
              <a:rPr lang="en-US" sz="1050" dirty="0"/>
              <a:t>Continue working on experiments</a:t>
            </a:r>
          </a:p>
          <a:p>
            <a:pPr marL="557213" lvl="1" indent="-214313">
              <a:buFont typeface="Arial" panose="020B0604020202020204" pitchFamily="34" charset="0"/>
              <a:buChar char="•"/>
            </a:pPr>
            <a:r>
              <a:rPr lang="en-US" sz="1050" dirty="0"/>
              <a:t>Organize and outline Chapter 4 (Results), start Chapter 4</a:t>
            </a:r>
          </a:p>
          <a:p>
            <a:pPr>
              <a:buFont typeface="Arial" panose="020B0604020202020204" pitchFamily="34" charset="0"/>
              <a:buChar char="•"/>
            </a:pPr>
            <a:r>
              <a:rPr lang="en-US" sz="1050" dirty="0"/>
              <a:t>Fall 2025 (long) </a:t>
            </a:r>
          </a:p>
          <a:p>
            <a:pPr marL="557213" lvl="1" indent="-214313">
              <a:buFont typeface="Arial" panose="020B0604020202020204" pitchFamily="34" charset="0"/>
              <a:buChar char="•"/>
            </a:pPr>
            <a:r>
              <a:rPr lang="en-US" sz="1050" dirty="0"/>
              <a:t>Wrap up working on experiments</a:t>
            </a:r>
          </a:p>
          <a:p>
            <a:pPr marL="557213" lvl="1" indent="-214313">
              <a:buFont typeface="Arial" panose="020B0604020202020204" pitchFamily="34" charset="0"/>
              <a:buChar char="•"/>
            </a:pPr>
            <a:r>
              <a:rPr lang="en-US" sz="1050" dirty="0"/>
              <a:t>Organize and outline Chapter 5 (Conclusion and Future Research)</a:t>
            </a:r>
          </a:p>
          <a:p>
            <a:pPr marL="557213" lvl="1" indent="-214313">
              <a:buFont typeface="Arial" panose="020B0604020202020204" pitchFamily="34" charset="0"/>
              <a:buChar char="•"/>
            </a:pPr>
            <a:r>
              <a:rPr lang="en-US" sz="1050" dirty="0"/>
              <a:t>Finalize Praxis Paper and prepare for submittal</a:t>
            </a:r>
          </a:p>
          <a:p>
            <a:pPr marL="557213" lvl="1" indent="-214313">
              <a:buFont typeface="Arial" panose="020B0604020202020204" pitchFamily="34" charset="0"/>
              <a:buChar char="•"/>
            </a:pPr>
            <a:r>
              <a:rPr lang="en-US" sz="1050" dirty="0"/>
              <a:t>Submit to AIR</a:t>
            </a:r>
          </a:p>
          <a:p>
            <a:pPr marL="557213" lvl="1" indent="-214313">
              <a:buFont typeface="Arial" panose="020B0604020202020204" pitchFamily="34" charset="0"/>
              <a:buChar char="•"/>
            </a:pPr>
            <a:r>
              <a:rPr lang="en-US" sz="1050" dirty="0"/>
              <a:t>Submit to Defense Committee</a:t>
            </a:r>
          </a:p>
          <a:p>
            <a:pPr marL="557213" lvl="1" indent="-214313">
              <a:buFont typeface="Arial" panose="020B0604020202020204" pitchFamily="34" charset="0"/>
              <a:buChar char="•"/>
            </a:pPr>
            <a:r>
              <a:rPr lang="en-US" sz="1050" dirty="0"/>
              <a:t>Conduct Praxis Defense</a:t>
            </a:r>
          </a:p>
          <a:p>
            <a:endParaRPr lang="en-US" dirty="0"/>
          </a:p>
        </p:txBody>
      </p:sp>
    </p:spTree>
    <p:extLst>
      <p:ext uri="{BB962C8B-B14F-4D97-AF65-F5344CB8AC3E}">
        <p14:creationId xmlns:p14="http://schemas.microsoft.com/office/powerpoint/2010/main" val="395135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85828-BE32-3843-4401-97A0D65E28C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7DACDAC8-72B9-235C-D8F8-D273737ADFC2}"/>
              </a:ext>
            </a:extLst>
          </p:cNvPr>
          <p:cNvSpPr>
            <a:spLocks noGrp="1"/>
          </p:cNvSpPr>
          <p:nvPr>
            <p:ph type="title"/>
          </p:nvPr>
        </p:nvSpPr>
        <p:spPr>
          <a:xfrm>
            <a:off x="628651" y="892063"/>
            <a:ext cx="7874597" cy="790688"/>
          </a:xfrm>
        </p:spPr>
        <p:txBody>
          <a:bodyPr>
            <a:normAutofit/>
          </a:bodyPr>
          <a:lstStyle/>
          <a:p>
            <a:pPr algn="ctr"/>
            <a:r>
              <a:rPr lang="en-US" dirty="0"/>
              <a:t>Praxis Deadlines Based on email</a:t>
            </a:r>
          </a:p>
        </p:txBody>
      </p:sp>
      <p:cxnSp>
        <p:nvCxnSpPr>
          <p:cNvPr id="14" name="Straight Arrow Connector 13">
            <a:extLst>
              <a:ext uri="{FF2B5EF4-FFF2-40B4-BE49-F238E27FC236}">
                <a16:creationId xmlns:a16="http://schemas.microsoft.com/office/drawing/2014/main" id="{5320BD65-9267-BA4E-4E85-902752F338CB}"/>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A4415E-3D2D-7BBE-A09A-7FE34101EF9D}"/>
              </a:ext>
            </a:extLst>
          </p:cNvPr>
          <p:cNvSpPr txBox="1"/>
          <p:nvPr/>
        </p:nvSpPr>
        <p:spPr>
          <a:xfrm>
            <a:off x="260687" y="1861991"/>
            <a:ext cx="5320603" cy="1384995"/>
          </a:xfrm>
          <a:prstGeom prst="rect">
            <a:avLst/>
          </a:prstGeom>
          <a:noFill/>
        </p:spPr>
        <p:txBody>
          <a:bodyPr wrap="square">
            <a:spAutoFit/>
          </a:bodyPr>
          <a:lstStyle/>
          <a:p>
            <a:pPr algn="l"/>
            <a:r>
              <a:rPr lang="en-US" sz="1050" b="0" i="0" dirty="0">
                <a:solidFill>
                  <a:srgbClr val="222222"/>
                </a:solidFill>
                <a:effectLst/>
                <a:latin typeface="verdana" panose="020B0604030504040204" pitchFamily="34" charset="0"/>
              </a:rPr>
              <a:t>We are writing to remind you of the deadlines by which you must submit praxis chapters to your advisors. Since you started research in Fall 2024:</a:t>
            </a:r>
          </a:p>
          <a:p>
            <a:pPr algn="l"/>
            <a:endParaRPr lang="en-US" sz="1050" b="0" i="0" dirty="0">
              <a:solidFill>
                <a:srgbClr val="222222"/>
              </a:solidFill>
              <a:effectLst/>
              <a:latin typeface="verdana" panose="020B0604030504040204" pitchFamily="34" charset="0"/>
            </a:endParaRP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1 by February 15,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2 by May 1,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3 by July 1,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4 by October 15,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5 and complete praxis by November 1, 2025</a:t>
            </a:r>
          </a:p>
        </p:txBody>
      </p:sp>
    </p:spTree>
    <p:extLst>
      <p:ext uri="{BB962C8B-B14F-4D97-AF65-F5344CB8AC3E}">
        <p14:creationId xmlns:p14="http://schemas.microsoft.com/office/powerpoint/2010/main" val="274796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A560C-9BB2-7AA5-9615-DDE72D1076A9}"/>
              </a:ext>
            </a:extLst>
          </p:cNvPr>
          <p:cNvSpPr>
            <a:spLocks noGrp="1"/>
          </p:cNvSpPr>
          <p:nvPr>
            <p:ph idx="1"/>
          </p:nvPr>
        </p:nvSpPr>
        <p:spPr>
          <a:xfrm>
            <a:off x="699248" y="1861441"/>
            <a:ext cx="7745505" cy="3170264"/>
          </a:xfrm>
        </p:spPr>
        <p:txBody>
          <a:bodyPr>
            <a:normAutofit/>
          </a:bodyPr>
          <a:lstStyle/>
          <a:p>
            <a:r>
              <a:rPr lang="en-US" dirty="0"/>
              <a:t>I am still focusing on the project but will get back to research soon</a:t>
            </a:r>
          </a:p>
          <a:p>
            <a:r>
              <a:rPr lang="en-US" dirty="0"/>
              <a:t>I replaced my name with another supervisor since we all knew the same issue</a:t>
            </a:r>
          </a:p>
        </p:txBody>
      </p:sp>
      <p:sp>
        <p:nvSpPr>
          <p:cNvPr id="6" name="Title 2"/>
          <p:cNvSpPr>
            <a:spLocks noGrp="1"/>
          </p:cNvSpPr>
          <p:nvPr>
            <p:ph type="title"/>
          </p:nvPr>
        </p:nvSpPr>
        <p:spPr>
          <a:xfrm>
            <a:off x="688490" y="570156"/>
            <a:ext cx="7756263" cy="1054250"/>
          </a:xfrm>
        </p:spPr>
        <p:txBody>
          <a:bodyPr>
            <a:normAutofit fontScale="90000"/>
          </a:bodyPr>
          <a:lstStyle/>
          <a:p>
            <a:r>
              <a:rPr lang="en-US" dirty="0"/>
              <a:t>Response to Advisor Feedback from previous meeting(s)</a:t>
            </a:r>
          </a:p>
        </p:txBody>
      </p:sp>
    </p:spTree>
    <p:extLst>
      <p:ext uri="{BB962C8B-B14F-4D97-AF65-F5344CB8AC3E}">
        <p14:creationId xmlns:p14="http://schemas.microsoft.com/office/powerpoint/2010/main" val="122705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847AF-4213-322F-BFBC-3CAC5ECA0C0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F92B6429-EA71-7820-B62E-7CB24B9E472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Progress Since Last Meeting</a:t>
            </a:r>
          </a:p>
        </p:txBody>
      </p:sp>
      <p:sp>
        <p:nvSpPr>
          <p:cNvPr id="3" name="Content Placeholder 2">
            <a:extLst>
              <a:ext uri="{FF2B5EF4-FFF2-40B4-BE49-F238E27FC236}">
                <a16:creationId xmlns:a16="http://schemas.microsoft.com/office/drawing/2014/main" id="{22ECF865-F672-1F53-D8D6-7314B7D9DA76}"/>
              </a:ext>
            </a:extLst>
          </p:cNvPr>
          <p:cNvSpPr>
            <a:spLocks noGrp="1"/>
          </p:cNvSpPr>
          <p:nvPr>
            <p:ph idx="1"/>
          </p:nvPr>
        </p:nvSpPr>
        <p:spPr>
          <a:xfrm>
            <a:off x="423154" y="1659783"/>
            <a:ext cx="8021600" cy="3835244"/>
          </a:xfrm>
        </p:spPr>
        <p:txBody>
          <a:bodyPr>
            <a:normAutofit fontScale="77500" lnSpcReduction="20000"/>
          </a:bodyPr>
          <a:lstStyle/>
          <a:p>
            <a:r>
              <a:rPr lang="en-US" dirty="0"/>
              <a:t>I made some minor updates to the methodology slides</a:t>
            </a:r>
          </a:p>
          <a:p>
            <a:r>
              <a:rPr lang="en-US" dirty="0"/>
              <a:t>I am on version 4 and have removed all the unused code from version 3</a:t>
            </a:r>
          </a:p>
          <a:p>
            <a:r>
              <a:rPr lang="en-US" dirty="0"/>
              <a:t>The generation and use of the Knowledge graph were not synchronized, and no coding seemed to fix it. Using JSON Schema resolved all the issues.</a:t>
            </a:r>
          </a:p>
          <a:p>
            <a:r>
              <a:rPr lang="en-US" dirty="0"/>
              <a:t>I need to select a storage mechanism for the Long-Term Memory. I am considering Neo4J or MySQL. There may be other options.</a:t>
            </a:r>
          </a:p>
          <a:p>
            <a:endParaRPr lang="en-US" dirty="0"/>
          </a:p>
        </p:txBody>
      </p:sp>
    </p:spTree>
    <p:extLst>
      <p:ext uri="{BB962C8B-B14F-4D97-AF65-F5344CB8AC3E}">
        <p14:creationId xmlns:p14="http://schemas.microsoft.com/office/powerpoint/2010/main" val="390177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60BC8-D766-9247-3980-E0CC5723AFC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CB913CDE-0E31-9890-BC65-7AD36833A06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Issues Encountered and Setbacks</a:t>
            </a:r>
          </a:p>
        </p:txBody>
      </p:sp>
      <p:sp>
        <p:nvSpPr>
          <p:cNvPr id="3" name="Content Placeholder 2">
            <a:extLst>
              <a:ext uri="{FF2B5EF4-FFF2-40B4-BE49-F238E27FC236}">
                <a16:creationId xmlns:a16="http://schemas.microsoft.com/office/drawing/2014/main" id="{519F5E3C-3808-C7FF-6232-D41643AB49CB}"/>
              </a:ext>
            </a:extLst>
          </p:cNvPr>
          <p:cNvSpPr>
            <a:spLocks noGrp="1"/>
          </p:cNvSpPr>
          <p:nvPr>
            <p:ph idx="1"/>
          </p:nvPr>
        </p:nvSpPr>
        <p:spPr>
          <a:xfrm>
            <a:off x="423154" y="1659782"/>
            <a:ext cx="8021600" cy="2971247"/>
          </a:xfrm>
        </p:spPr>
        <p:txBody>
          <a:bodyPr>
            <a:normAutofit/>
          </a:bodyPr>
          <a:lstStyle/>
          <a:p>
            <a:r>
              <a:rPr lang="en-US" dirty="0"/>
              <a:t>I am focusing on Methodology and Implementation; I need to get back to research</a:t>
            </a:r>
          </a:p>
          <a:p>
            <a:r>
              <a:rPr lang="en-US" dirty="0"/>
              <a:t>The mechanism to store Long Term Memory.</a:t>
            </a:r>
          </a:p>
        </p:txBody>
      </p:sp>
    </p:spTree>
    <p:extLst>
      <p:ext uri="{BB962C8B-B14F-4D97-AF65-F5344CB8AC3E}">
        <p14:creationId xmlns:p14="http://schemas.microsoft.com/office/powerpoint/2010/main" val="315749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CD14-5020-435D-D06C-4C7B37D1F433}"/>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9878A52F-4F5E-0FC1-2809-35E593426637}"/>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Tasks for the Next Two Weeks</a:t>
            </a:r>
          </a:p>
        </p:txBody>
      </p:sp>
      <p:sp>
        <p:nvSpPr>
          <p:cNvPr id="3" name="Content Placeholder 2">
            <a:extLst>
              <a:ext uri="{FF2B5EF4-FFF2-40B4-BE49-F238E27FC236}">
                <a16:creationId xmlns:a16="http://schemas.microsoft.com/office/drawing/2014/main" id="{CEBB12F3-EE85-7851-660F-A710A1A25CC4}"/>
              </a:ext>
            </a:extLst>
          </p:cNvPr>
          <p:cNvSpPr>
            <a:spLocks noGrp="1"/>
          </p:cNvSpPr>
          <p:nvPr>
            <p:ph idx="1"/>
          </p:nvPr>
        </p:nvSpPr>
        <p:spPr>
          <a:xfrm>
            <a:off x="423154" y="1659782"/>
            <a:ext cx="8021600" cy="2971247"/>
          </a:xfrm>
        </p:spPr>
        <p:txBody>
          <a:bodyPr/>
          <a:lstStyle/>
          <a:p>
            <a:pPr marL="0" indent="0">
              <a:buNone/>
            </a:pPr>
            <a:r>
              <a:rPr lang="en-US" sz="900"/>
              <a:t>TBD</a:t>
            </a:r>
            <a:endParaRPr lang="en-US" sz="900" dirty="0"/>
          </a:p>
          <a:p>
            <a:pPr marL="0" indent="0">
              <a:buNone/>
            </a:pPr>
            <a:endParaRPr lang="en-US" sz="900" dirty="0"/>
          </a:p>
          <a:p>
            <a:pPr marL="0" indent="0">
              <a:buNone/>
            </a:pPr>
            <a:endParaRPr lang="en-US" sz="900" dirty="0"/>
          </a:p>
          <a:p>
            <a:pPr marL="0" indent="0">
              <a:buNone/>
            </a:pPr>
            <a:endParaRPr lang="en-US" sz="900" dirty="0"/>
          </a:p>
        </p:txBody>
      </p:sp>
    </p:spTree>
    <p:extLst>
      <p:ext uri="{BB962C8B-B14F-4D97-AF65-F5344CB8AC3E}">
        <p14:creationId xmlns:p14="http://schemas.microsoft.com/office/powerpoint/2010/main" val="255389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44583958"/>
              </p:ext>
            </p:extLst>
          </p:nvPr>
        </p:nvGraphicFramePr>
        <p:xfrm>
          <a:off x="125608" y="1686063"/>
          <a:ext cx="8878824" cy="470260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Knowledge Graph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structured and interconnected representation of information that models real-world entities, their attributes, and the relationships between them. It organizes data in the form of nodes (representing entities such as people, places, objects, or concepts) and edges (depicting the relationships or associations between these entities) within a graph structure.</a:t>
                      </a:r>
                    </a:p>
                  </a:txBody>
                  <a:tcPr/>
                </a:tc>
                <a:extLst>
                  <a:ext uri="{0D108BD9-81ED-4DB2-BD59-A6C34878D82A}">
                    <a16:rowId xmlns:a16="http://schemas.microsoft.com/office/drawing/2014/main" val="2362749533"/>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7171</TotalTime>
  <Words>3591</Words>
  <Application>Microsoft Office PowerPoint</Application>
  <PresentationFormat>On-screen Show (4:3)</PresentationFormat>
  <Paragraphs>514</Paragraphs>
  <Slides>29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Circular-Bold</vt:lpstr>
      <vt:lpstr>Segoe UI</vt:lpstr>
      <vt:lpstr>verdana</vt:lpstr>
      <vt:lpstr>Custom Design</vt:lpstr>
      <vt:lpstr>1_Custom Design</vt:lpstr>
      <vt:lpstr>Using Large Language Models to Convert Documents to Knowledge Graphs to Check for Completeness and Consistency</vt:lpstr>
      <vt:lpstr>Preparing the Praxis Chapters</vt:lpstr>
      <vt:lpstr>Preparing the Praxis Chapters</vt:lpstr>
      <vt:lpstr>Praxis Deadlines Based on email</vt:lpstr>
      <vt:lpstr>Response to Advisor Feedback from previous meeting(s)</vt:lpstr>
      <vt:lpstr>Progress Since Last Meeting</vt:lpstr>
      <vt:lpstr>Issues Encountered and Setbacks</vt:lpstr>
      <vt:lpstr>Tasks for the Next Two Weeks</vt:lpstr>
      <vt:lpstr>Glossary of Terms</vt:lpstr>
      <vt:lpstr>Acronyms</vt:lpstr>
      <vt:lpstr>Scope of Work (SOW)</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    Appendix</vt:lpstr>
      <vt:lpstr>Appendix B Chapter Guidelines </vt:lpstr>
      <vt:lpstr>General Chapter Guidelines</vt:lpstr>
      <vt:lpstr>General Chapter Guidelines</vt:lpstr>
      <vt:lpstr>General Chapter Guidelines</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cp:lastModifiedBy>
  <cp:revision>265</cp:revision>
  <dcterms:created xsi:type="dcterms:W3CDTF">2020-01-15T21:27:56Z</dcterms:created>
  <dcterms:modified xsi:type="dcterms:W3CDTF">2025-03-06T00:47:13Z</dcterms:modified>
  <cp:category/>
</cp:coreProperties>
</file>