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 id="2147483694" r:id="rId2"/>
  </p:sldMasterIdLst>
  <p:notesMasterIdLst>
    <p:notesMasterId r:id="rId17"/>
  </p:notesMasterIdLst>
  <p:sldIdLst>
    <p:sldId id="356" r:id="rId3"/>
    <p:sldId id="494" r:id="rId4"/>
    <p:sldId id="495" r:id="rId5"/>
    <p:sldId id="644" r:id="rId6"/>
    <p:sldId id="404" r:id="rId7"/>
    <p:sldId id="499" r:id="rId8"/>
    <p:sldId id="646" r:id="rId9"/>
    <p:sldId id="498" r:id="rId10"/>
    <p:sldId id="393" r:id="rId11"/>
    <p:sldId id="647" r:id="rId12"/>
    <p:sldId id="645" r:id="rId13"/>
    <p:sldId id="648" r:id="rId14"/>
    <p:sldId id="643" r:id="rId15"/>
    <p:sldId id="642"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505046"/>
    <a:srgbClr val="B22600"/>
    <a:srgbClr val="70AD47"/>
    <a:srgbClr val="4472C4"/>
    <a:srgbClr val="E84C22"/>
    <a:srgbClr val="4454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52"/>
    <p:restoredTop sz="94668"/>
  </p:normalViewPr>
  <p:slideViewPr>
    <p:cSldViewPr snapToGrid="0" snapToObjects="1">
      <p:cViewPr varScale="1">
        <p:scale>
          <a:sx n="128" d="100"/>
          <a:sy n="128" d="100"/>
        </p:scale>
        <p:origin x="2144" y="176"/>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CF2B60-A650-A240-9969-3833CC7E6942}" type="datetimeFigureOut">
              <a:rPr lang="en-US" smtClean="0"/>
              <a:t>9/6/24</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EB8F1-786E-1E4C-8521-6592BFBA63DE}" type="slidenum">
              <a:rPr lang="en-US" smtClean="0"/>
              <a:t>‹#›</a:t>
            </a:fld>
            <a:endParaRPr lang="en-US" dirty="0"/>
          </a:p>
        </p:txBody>
      </p:sp>
    </p:spTree>
    <p:extLst>
      <p:ext uri="{BB962C8B-B14F-4D97-AF65-F5344CB8AC3E}">
        <p14:creationId xmlns:p14="http://schemas.microsoft.com/office/powerpoint/2010/main" val="2452586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descr="photos-ppt.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itle 1"/>
          <p:cNvSpPr>
            <a:spLocks noGrp="1"/>
          </p:cNvSpPr>
          <p:nvPr>
            <p:ph type="ctrTitle" hasCustomPrompt="1"/>
          </p:nvPr>
        </p:nvSpPr>
        <p:spPr>
          <a:xfrm>
            <a:off x="360379" y="601091"/>
            <a:ext cx="4301269"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9" name="Subtitle 2"/>
          <p:cNvSpPr>
            <a:spLocks noGrp="1"/>
          </p:cNvSpPr>
          <p:nvPr>
            <p:ph type="subTitle" idx="1" hasCustomPrompt="1"/>
          </p:nvPr>
        </p:nvSpPr>
        <p:spPr>
          <a:xfrm>
            <a:off x="360379" y="3137687"/>
            <a:ext cx="4301269" cy="1752600"/>
          </a:xfrm>
          <a:prstGeom prst="rect">
            <a:avLst/>
          </a:prstGeom>
        </p:spPr>
        <p:txBody>
          <a:bodyPr/>
          <a:lstStyle>
            <a:lvl1pPr marL="0" indent="0" algn="l">
              <a:buNone/>
              <a:defRPr>
                <a:solidFill>
                  <a:srgbClr val="ECE9C6"/>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br>
              <a:rPr lang="en-US" dirty="0"/>
            </a:br>
            <a:r>
              <a:rPr lang="en-US" dirty="0"/>
              <a:t>subtitle style</a:t>
            </a:r>
          </a:p>
        </p:txBody>
      </p:sp>
    </p:spTree>
    <p:extLst>
      <p:ext uri="{BB962C8B-B14F-4D97-AF65-F5344CB8AC3E}">
        <p14:creationId xmlns:p14="http://schemas.microsoft.com/office/powerpoint/2010/main" val="2948828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descr="photos-ppt.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Title 1"/>
          <p:cNvSpPr>
            <a:spLocks noGrp="1"/>
          </p:cNvSpPr>
          <p:nvPr>
            <p:ph type="ctrTitle" hasCustomPrompt="1"/>
          </p:nvPr>
        </p:nvSpPr>
        <p:spPr>
          <a:xfrm>
            <a:off x="360379" y="601091"/>
            <a:ext cx="4301269"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9" name="Subtitle 2"/>
          <p:cNvSpPr>
            <a:spLocks noGrp="1"/>
          </p:cNvSpPr>
          <p:nvPr>
            <p:ph type="subTitle" idx="1" hasCustomPrompt="1"/>
          </p:nvPr>
        </p:nvSpPr>
        <p:spPr>
          <a:xfrm>
            <a:off x="360379" y="3137687"/>
            <a:ext cx="4301269" cy="1752600"/>
          </a:xfrm>
          <a:prstGeom prst="rect">
            <a:avLst/>
          </a:prstGeom>
        </p:spPr>
        <p:txBody>
          <a:bodyPr/>
          <a:lstStyle>
            <a:lvl1pPr marL="0" indent="0" algn="l">
              <a:buNone/>
              <a:defRPr>
                <a:solidFill>
                  <a:srgbClr val="ECE9C6"/>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br>
              <a:rPr lang="en-US" dirty="0"/>
            </a:br>
            <a:r>
              <a:rPr lang="en-US" dirty="0"/>
              <a:t>subtitle style</a:t>
            </a:r>
          </a:p>
        </p:txBody>
      </p:sp>
    </p:spTree>
    <p:extLst>
      <p:ext uri="{BB962C8B-B14F-4D97-AF65-F5344CB8AC3E}">
        <p14:creationId xmlns:p14="http://schemas.microsoft.com/office/powerpoint/2010/main" val="1649556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699248" y="1264358"/>
            <a:ext cx="7745505" cy="4007555"/>
          </a:xfrm>
          <a:prstGeom prst="rect">
            <a:avLst/>
          </a:prstGeom>
        </p:spPr>
        <p:txBody>
          <a:bodyPr/>
          <a:lstStyle>
            <a:lvl1pPr>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a:t>Click to edit Master text styles</a:t>
            </a:r>
          </a:p>
        </p:txBody>
      </p:sp>
      <p:sp>
        <p:nvSpPr>
          <p:cNvPr id="8" name="Title 10"/>
          <p:cNvSpPr>
            <a:spLocks noGrp="1"/>
          </p:cNvSpPr>
          <p:nvPr>
            <p:ph type="title"/>
          </p:nvPr>
        </p:nvSpPr>
        <p:spPr>
          <a:xfrm>
            <a:off x="688490" y="366958"/>
            <a:ext cx="7756263" cy="739355"/>
          </a:xfrm>
          <a:prstGeom prst="rect">
            <a:avLst/>
          </a:prstGeom>
        </p:spPr>
        <p:txBody>
          <a:bodyPr/>
          <a:lstStyle>
            <a:lvl1pPr algn="l">
              <a:defRPr sz="4000" b="1">
                <a:solidFill>
                  <a:schemeClr val="tx1">
                    <a:lumMod val="75000"/>
                    <a:lumOff val="25000"/>
                  </a:schemeClr>
                </a:solidFill>
                <a:latin typeface="Arial"/>
                <a:cs typeface="Arial"/>
              </a:defRPr>
            </a:lvl1pPr>
          </a:lstStyle>
          <a:p>
            <a:r>
              <a:rPr lang="en-US" dirty="0"/>
              <a:t>Click to edit Master title style</a:t>
            </a:r>
          </a:p>
        </p:txBody>
      </p:sp>
    </p:spTree>
    <p:extLst>
      <p:ext uri="{BB962C8B-B14F-4D97-AF65-F5344CB8AC3E}">
        <p14:creationId xmlns:p14="http://schemas.microsoft.com/office/powerpoint/2010/main" val="20642732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1"/>
          <p:cNvSpPr>
            <a:spLocks noGrp="1"/>
          </p:cNvSpPr>
          <p:nvPr>
            <p:ph type="title"/>
          </p:nvPr>
        </p:nvSpPr>
        <p:spPr>
          <a:xfrm>
            <a:off x="690041" y="1204857"/>
            <a:ext cx="7754713" cy="1910716"/>
          </a:xfrm>
          <a:prstGeom prst="rect">
            <a:avLst/>
          </a:prstGeom>
        </p:spPr>
        <p:txBody>
          <a:bodyPr anchor="b"/>
          <a:lstStyle>
            <a:lvl1pPr algn="ctr">
              <a:defRPr sz="5400" b="1" cap="none" baseline="0">
                <a:solidFill>
                  <a:srgbClr val="595959"/>
                </a:solidFill>
                <a:latin typeface="Arial"/>
                <a:cs typeface="Arial"/>
              </a:defRPr>
            </a:lvl1pPr>
          </a:lstStyle>
          <a:p>
            <a:r>
              <a:rPr lang="en-US" dirty="0"/>
              <a:t>Click to edit Master title style</a:t>
            </a:r>
          </a:p>
        </p:txBody>
      </p:sp>
      <p:sp>
        <p:nvSpPr>
          <p:cNvPr id="9" name="Text Placeholder 2"/>
          <p:cNvSpPr>
            <a:spLocks noGrp="1"/>
          </p:cNvSpPr>
          <p:nvPr>
            <p:ph type="body" idx="1"/>
          </p:nvPr>
        </p:nvSpPr>
        <p:spPr>
          <a:xfrm>
            <a:off x="699248" y="3324433"/>
            <a:ext cx="7734747" cy="1500187"/>
          </a:xfrm>
          <a:prstGeom prst="rect">
            <a:avLst/>
          </a:prstGeom>
        </p:spPr>
        <p:txBody>
          <a:bodyPr anchor="t"/>
          <a:lstStyle>
            <a:lvl1pPr marL="0" indent="0" algn="ctr">
              <a:buNone/>
              <a:defRPr sz="2000">
                <a:solidFill>
                  <a:srgbClr val="595959"/>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284256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Areas">
    <p:spTree>
      <p:nvGrpSpPr>
        <p:cNvPr id="1" name=""/>
        <p:cNvGrpSpPr/>
        <p:nvPr/>
      </p:nvGrpSpPr>
      <p:grpSpPr>
        <a:xfrm>
          <a:off x="0" y="0"/>
          <a:ext cx="0" cy="0"/>
          <a:chOff x="0" y="0"/>
          <a:chExt cx="0" cy="0"/>
        </a:xfrm>
      </p:grpSpPr>
      <p:sp>
        <p:nvSpPr>
          <p:cNvPr id="10" name="Title 1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dirty="0"/>
              <a:t>Click to edit Master title style</a:t>
            </a:r>
          </a:p>
        </p:txBody>
      </p:sp>
      <p:sp>
        <p:nvSpPr>
          <p:cNvPr id="11" name="Content Placeholder 7"/>
          <p:cNvSpPr>
            <a:spLocks noGrp="1"/>
          </p:cNvSpPr>
          <p:nvPr>
            <p:ph sz="quarter" idx="13"/>
          </p:nvPr>
        </p:nvSpPr>
        <p:spPr>
          <a:xfrm>
            <a:off x="685800"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
        <p:nvSpPr>
          <p:cNvPr id="12" name="Content Placeholder 9"/>
          <p:cNvSpPr>
            <a:spLocks noGrp="1"/>
          </p:cNvSpPr>
          <p:nvPr>
            <p:ph sz="quarter" idx="14"/>
          </p:nvPr>
        </p:nvSpPr>
        <p:spPr>
          <a:xfrm>
            <a:off x="4645151"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Tree>
    <p:extLst>
      <p:ext uri="{BB962C8B-B14F-4D97-AF65-F5344CB8AC3E}">
        <p14:creationId xmlns:p14="http://schemas.microsoft.com/office/powerpoint/2010/main" val="3645936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s with Subtitles">
    <p:spTree>
      <p:nvGrpSpPr>
        <p:cNvPr id="1" name=""/>
        <p:cNvGrpSpPr/>
        <p:nvPr/>
      </p:nvGrpSpPr>
      <p:grpSpPr>
        <a:xfrm>
          <a:off x="0" y="0"/>
          <a:ext cx="0" cy="0"/>
          <a:chOff x="0" y="0"/>
          <a:chExt cx="0" cy="0"/>
        </a:xfrm>
      </p:grpSpPr>
      <p:sp>
        <p:nvSpPr>
          <p:cNvPr id="6" name="Title 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dirty="0"/>
              <a:t>Click to edit Master title style</a:t>
            </a:r>
          </a:p>
        </p:txBody>
      </p:sp>
      <p:sp>
        <p:nvSpPr>
          <p:cNvPr id="7" name="Text Placeholder 2"/>
          <p:cNvSpPr>
            <a:spLocks noGrp="1"/>
          </p:cNvSpPr>
          <p:nvPr>
            <p:ph type="body" idx="1"/>
          </p:nvPr>
        </p:nvSpPr>
        <p:spPr>
          <a:xfrm>
            <a:off x="688491" y="1783601"/>
            <a:ext cx="3621929"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3"/>
          <p:cNvSpPr>
            <a:spLocks noGrp="1"/>
          </p:cNvSpPr>
          <p:nvPr>
            <p:ph sz="half" idx="2"/>
          </p:nvPr>
        </p:nvSpPr>
        <p:spPr>
          <a:xfrm>
            <a:off x="688489" y="2622290"/>
            <a:ext cx="3621931" cy="2595107"/>
          </a:xfrm>
          <a:prstGeom prst="rect">
            <a:avLst/>
          </a:prstGeom>
        </p:spPr>
        <p:txBody>
          <a:bodyPr>
            <a:normAutofit/>
          </a:bodyPr>
          <a:lstStyle>
            <a:lvl1pPr>
              <a:defRPr sz="2000">
                <a:solidFill>
                  <a:srgbClr val="595959"/>
                </a:solidFill>
                <a:latin typeface="Arial"/>
                <a:cs typeface="Arial"/>
              </a:defRPr>
            </a:lvl1pPr>
            <a:lvl2pPr>
              <a:defRPr sz="2000">
                <a:latin typeface="Arial"/>
                <a:cs typeface="Arial"/>
              </a:defRPr>
            </a:lvl2pPr>
            <a:lvl3pPr>
              <a:defRPr sz="2000">
                <a:latin typeface="Arial"/>
                <a:cs typeface="Arial"/>
              </a:defRPr>
            </a:lvl3pPr>
            <a:lvl4pPr>
              <a:defRPr sz="2000">
                <a:latin typeface="Arial"/>
                <a:cs typeface="Arial"/>
              </a:defRPr>
            </a:lvl4pPr>
            <a:lvl5pPr>
              <a:defRPr sz="2000">
                <a:latin typeface="Arial"/>
                <a:cs typeface="Arial"/>
              </a:defRPr>
            </a:lvl5pPr>
            <a:lvl6pPr>
              <a:defRPr sz="1600"/>
            </a:lvl6pPr>
            <a:lvl7pPr>
              <a:defRPr sz="1600"/>
            </a:lvl7pPr>
            <a:lvl8pPr>
              <a:defRPr sz="1600"/>
            </a:lvl8pPr>
            <a:lvl9pPr>
              <a:defRPr sz="1600"/>
            </a:lvl9pPr>
          </a:lstStyle>
          <a:p>
            <a:pPr lvl="0"/>
            <a:r>
              <a:rPr lang="en-US"/>
              <a:t>Click to edit Master text styles</a:t>
            </a:r>
          </a:p>
        </p:txBody>
      </p:sp>
      <p:sp>
        <p:nvSpPr>
          <p:cNvPr id="9" name="Text Placeholder 4"/>
          <p:cNvSpPr>
            <a:spLocks noGrp="1"/>
          </p:cNvSpPr>
          <p:nvPr>
            <p:ph type="body" sz="quarter" idx="3"/>
          </p:nvPr>
        </p:nvSpPr>
        <p:spPr>
          <a:xfrm>
            <a:off x="4785879" y="1783601"/>
            <a:ext cx="3663716"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5"/>
          <p:cNvSpPr>
            <a:spLocks noGrp="1"/>
          </p:cNvSpPr>
          <p:nvPr>
            <p:ph sz="quarter" idx="4"/>
          </p:nvPr>
        </p:nvSpPr>
        <p:spPr>
          <a:xfrm>
            <a:off x="4785878" y="2619063"/>
            <a:ext cx="3658875" cy="2595107"/>
          </a:xfrm>
          <a:prstGeom prst="rect">
            <a:avLst/>
          </a:prstGeom>
        </p:spPr>
        <p:txBody>
          <a:bodyPr>
            <a:normAutofit/>
          </a:bodyPr>
          <a:lstStyle>
            <a:lvl1pPr>
              <a:defRPr sz="2000">
                <a:solidFill>
                  <a:srgbClr val="595959"/>
                </a:solidFill>
                <a:latin typeface="Arial"/>
                <a:cs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p:txBody>
      </p:sp>
    </p:spTree>
    <p:extLst>
      <p:ext uri="{BB962C8B-B14F-4D97-AF65-F5344CB8AC3E}">
        <p14:creationId xmlns:p14="http://schemas.microsoft.com/office/powerpoint/2010/main" val="36758126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Content Placeholder 2"/>
          <p:cNvSpPr>
            <a:spLocks noGrp="1"/>
          </p:cNvSpPr>
          <p:nvPr>
            <p:ph idx="1"/>
          </p:nvPr>
        </p:nvSpPr>
        <p:spPr>
          <a:xfrm>
            <a:off x="692003" y="559401"/>
            <a:ext cx="3580882" cy="4414019"/>
          </a:xfrm>
          <a:prstGeom prst="rect">
            <a:avLst/>
          </a:prstGeom>
        </p:spPr>
        <p:txBody>
          <a:bodyPr anchor="t">
            <a:normAutofit/>
          </a:bodyPr>
          <a:lstStyle>
            <a:lvl1pPr marL="0" indent="0" algn="l">
              <a:buNone/>
              <a:defRPr sz="2000">
                <a:solidFill>
                  <a:srgbClr val="595959"/>
                </a:solidFill>
                <a:latin typeface="Arial"/>
                <a:cs typeface="Arial"/>
              </a:defRPr>
            </a:lvl1pPr>
            <a:lvl2pPr algn="l">
              <a:defRPr sz="2000">
                <a:latin typeface="Arial"/>
                <a:cs typeface="Arial"/>
              </a:defRPr>
            </a:lvl2pPr>
            <a:lvl3pPr algn="l">
              <a:defRPr sz="2000">
                <a:latin typeface="Arial"/>
                <a:cs typeface="Arial"/>
              </a:defRPr>
            </a:lvl3pPr>
            <a:lvl4pPr algn="l">
              <a:defRPr sz="2000">
                <a:latin typeface="Arial"/>
                <a:cs typeface="Arial"/>
              </a:defRPr>
            </a:lvl4pPr>
            <a:lvl5pPr algn="l">
              <a:defRPr sz="2000">
                <a:latin typeface="Arial"/>
                <a:cs typeface="Arial"/>
              </a:defRPr>
            </a:lvl5pPr>
            <a:lvl6pPr>
              <a:defRPr sz="2000"/>
            </a:lvl6pPr>
            <a:lvl7pPr>
              <a:defRPr sz="2000"/>
            </a:lvl7pPr>
            <a:lvl8pPr>
              <a:defRPr sz="2000"/>
            </a:lvl8pPr>
            <a:lvl9pPr>
              <a:defRPr sz="2000"/>
            </a:lvl9pPr>
          </a:lstStyle>
          <a:p>
            <a:pPr lvl="0"/>
            <a:r>
              <a:rPr lang="en-US" dirty="0"/>
              <a:t>Click to edit Master text styles</a:t>
            </a:r>
          </a:p>
        </p:txBody>
      </p:sp>
      <p:sp>
        <p:nvSpPr>
          <p:cNvPr id="6" name="Text Placeholder 3"/>
          <p:cNvSpPr>
            <a:spLocks noGrp="1"/>
          </p:cNvSpPr>
          <p:nvPr>
            <p:ph type="body" sz="half" idx="2"/>
          </p:nvPr>
        </p:nvSpPr>
        <p:spPr>
          <a:xfrm>
            <a:off x="4889813" y="562026"/>
            <a:ext cx="3580882" cy="4414018"/>
          </a:xfrm>
          <a:prstGeom prst="rect">
            <a:avLst/>
          </a:prstGeom>
        </p:spPr>
        <p:txBody>
          <a:bodyPr>
            <a:normAutofit/>
          </a:bodyPr>
          <a:lstStyle>
            <a:lvl1pPr marL="0" indent="0">
              <a:buNone/>
              <a:defRPr sz="200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04888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with Caption">
    <p:spTree>
      <p:nvGrpSpPr>
        <p:cNvPr id="1" name=""/>
        <p:cNvGrpSpPr/>
        <p:nvPr/>
      </p:nvGrpSpPr>
      <p:grpSpPr>
        <a:xfrm>
          <a:off x="0" y="0"/>
          <a:ext cx="0" cy="0"/>
          <a:chOff x="0" y="0"/>
          <a:chExt cx="0" cy="0"/>
        </a:xfrm>
      </p:grpSpPr>
      <p:sp>
        <p:nvSpPr>
          <p:cNvPr id="8" name="Picture Placeholder 2"/>
          <p:cNvSpPr>
            <a:spLocks noGrp="1"/>
          </p:cNvSpPr>
          <p:nvPr>
            <p:ph type="pic" idx="1"/>
          </p:nvPr>
        </p:nvSpPr>
        <p:spPr>
          <a:xfrm rot="344365">
            <a:off x="773476" y="536674"/>
            <a:ext cx="7578326" cy="3491307"/>
          </a:xfrm>
          <a:prstGeom prst="rect">
            <a:avLst/>
          </a:prstGeom>
          <a:solidFill>
            <a:srgbClr val="FFFFFF">
              <a:shade val="85000"/>
            </a:srgbClr>
          </a:solidFill>
          <a:ln w="190500" cap="sq">
            <a:solidFill>
              <a:srgbClr val="FFFFFF"/>
            </a:solidFill>
            <a:miter lim="800000"/>
          </a:ln>
          <a:effectLst/>
          <a:scene3d>
            <a:camera prst="orthographicFront">
              <a:rot lat="0" lon="0" rev="360000"/>
            </a:camera>
            <a:lightRig rig="twoPt" dir="t">
              <a:rot lat="0" lon="0" rev="7200000"/>
            </a:lightRig>
          </a:scene3d>
          <a:sp3d contourW="12700">
            <a:contourClr>
              <a:srgbClr val="969696"/>
            </a:contourClr>
          </a:sp3d>
        </p:spPr>
        <p:txBody>
          <a:bodyPr>
            <a:normAutofit/>
          </a:bodyPr>
          <a:lstStyle>
            <a:lvl1pPr marL="0" indent="0">
              <a:buNone/>
              <a:defRPr sz="20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9" name="Text Placeholder 3"/>
          <p:cNvSpPr>
            <a:spLocks noGrp="1"/>
          </p:cNvSpPr>
          <p:nvPr>
            <p:ph type="body" sz="half" idx="2"/>
          </p:nvPr>
        </p:nvSpPr>
        <p:spPr>
          <a:xfrm>
            <a:off x="688490" y="4486019"/>
            <a:ext cx="7756264" cy="804862"/>
          </a:xfrm>
          <a:prstGeom prst="rect">
            <a:avLst/>
          </a:prstGeom>
        </p:spPr>
        <p:txBody>
          <a:bodyPr>
            <a:normAutofit/>
          </a:bodyPr>
          <a:lstStyle>
            <a:lvl1pPr marL="0" indent="0" algn="ctr">
              <a:buNone/>
              <a:defRPr sz="1600" b="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18096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3" name="Picture 2" descr="PPT-General9.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1048421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with Custom Photo">
    <p:spTree>
      <p:nvGrpSpPr>
        <p:cNvPr id="1" name=""/>
        <p:cNvGrpSpPr/>
        <p:nvPr/>
      </p:nvGrpSpPr>
      <p:grpSpPr>
        <a:xfrm>
          <a:off x="0" y="0"/>
          <a:ext cx="0" cy="0"/>
          <a:chOff x="0" y="0"/>
          <a:chExt cx="0" cy="0"/>
        </a:xfrm>
      </p:grpSpPr>
      <p:pic>
        <p:nvPicPr>
          <p:cNvPr id="7" name="Picture 6" descr="bgblueonephoto.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Subtitle 2"/>
          <p:cNvSpPr>
            <a:spLocks noGrp="1"/>
          </p:cNvSpPr>
          <p:nvPr>
            <p:ph type="subTitle" idx="1" hasCustomPrompt="1"/>
          </p:nvPr>
        </p:nvSpPr>
        <p:spPr>
          <a:xfrm>
            <a:off x="360378" y="3137687"/>
            <a:ext cx="3658798" cy="1752600"/>
          </a:xfrm>
          <a:prstGeom prst="rect">
            <a:avLst/>
          </a:prstGeom>
        </p:spPr>
        <p:txBody>
          <a:bodyPr/>
          <a:lstStyle>
            <a:lvl1pPr marL="0" indent="0" algn="l">
              <a:buNone/>
              <a:defRPr>
                <a:solidFill>
                  <a:schemeClr val="bg2"/>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br>
              <a:rPr lang="en-US" dirty="0"/>
            </a:br>
            <a:r>
              <a:rPr lang="en-US" dirty="0"/>
              <a:t>subtitle style</a:t>
            </a:r>
          </a:p>
        </p:txBody>
      </p:sp>
      <p:sp>
        <p:nvSpPr>
          <p:cNvPr id="9" name="Title 1"/>
          <p:cNvSpPr>
            <a:spLocks noGrp="1"/>
          </p:cNvSpPr>
          <p:nvPr>
            <p:ph type="ctrTitle" hasCustomPrompt="1"/>
          </p:nvPr>
        </p:nvSpPr>
        <p:spPr>
          <a:xfrm>
            <a:off x="360379" y="601091"/>
            <a:ext cx="4480563"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10" name="Picture Placeholder 8"/>
          <p:cNvSpPr>
            <a:spLocks noGrp="1" noChangeAspect="1"/>
          </p:cNvSpPr>
          <p:nvPr>
            <p:ph type="pic" sz="quarter" idx="10" hasCustomPrompt="1"/>
          </p:nvPr>
        </p:nvSpPr>
        <p:spPr>
          <a:xfrm>
            <a:off x="1954870" y="0"/>
            <a:ext cx="7201580" cy="6858000"/>
          </a:xfrm>
          <a:custGeom>
            <a:avLst/>
            <a:gdLst>
              <a:gd name="connsiteX0" fmla="*/ 0 w 7201580"/>
              <a:gd name="connsiteY0" fmla="*/ 0 h 6858000"/>
              <a:gd name="connsiteX1" fmla="*/ 7201580 w 7201580"/>
              <a:gd name="connsiteY1" fmla="*/ 0 h 6858000"/>
              <a:gd name="connsiteX2" fmla="*/ 7201580 w 7201580"/>
              <a:gd name="connsiteY2" fmla="*/ 6858000 h 6858000"/>
              <a:gd name="connsiteX3" fmla="*/ 0 w 7201580"/>
              <a:gd name="connsiteY3" fmla="*/ 6858000 h 6858000"/>
              <a:gd name="connsiteX4" fmla="*/ 0 w 7201580"/>
              <a:gd name="connsiteY4" fmla="*/ 0 h 6858000"/>
              <a:gd name="connsiteX0" fmla="*/ 5050118 w 7201580"/>
              <a:gd name="connsiteY0" fmla="*/ 74706 h 6858000"/>
              <a:gd name="connsiteX1" fmla="*/ 7201580 w 7201580"/>
              <a:gd name="connsiteY1" fmla="*/ 0 h 6858000"/>
              <a:gd name="connsiteX2" fmla="*/ 7201580 w 7201580"/>
              <a:gd name="connsiteY2" fmla="*/ 6858000 h 6858000"/>
              <a:gd name="connsiteX3" fmla="*/ 0 w 7201580"/>
              <a:gd name="connsiteY3" fmla="*/ 6858000 h 6858000"/>
              <a:gd name="connsiteX4" fmla="*/ 5050118 w 7201580"/>
              <a:gd name="connsiteY4" fmla="*/ 74706 h 6858000"/>
              <a:gd name="connsiteX0" fmla="*/ 5020236 w 7201580"/>
              <a:gd name="connsiteY0" fmla="*/ 29883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29883 h 6858000"/>
              <a:gd name="connsiteX0" fmla="*/ 5020236 w 7201580"/>
              <a:gd name="connsiteY0" fmla="*/ 14941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14941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1580" h="6858000">
                <a:moveTo>
                  <a:pt x="5020236" y="14941"/>
                </a:moveTo>
                <a:lnTo>
                  <a:pt x="7201580" y="0"/>
                </a:lnTo>
                <a:lnTo>
                  <a:pt x="7201580" y="6858000"/>
                </a:lnTo>
                <a:lnTo>
                  <a:pt x="0" y="6858000"/>
                </a:lnTo>
                <a:lnTo>
                  <a:pt x="5020236" y="14941"/>
                </a:lnTo>
                <a:close/>
              </a:path>
            </a:pathLst>
          </a:custGeom>
        </p:spPr>
        <p:txBody>
          <a:bodyPr vert="horz" anchor="ctr"/>
          <a:lstStyle>
            <a:lvl1pPr algn="r">
              <a:lnSpc>
                <a:spcPct val="100000"/>
              </a:lnSpc>
              <a:defRPr sz="2000">
                <a:solidFill>
                  <a:srgbClr val="ECE9C6"/>
                </a:solidFill>
                <a:latin typeface="Arial"/>
                <a:cs typeface="Arial"/>
              </a:defRPr>
            </a:lvl1pPr>
          </a:lstStyle>
          <a:p>
            <a:r>
              <a:rPr lang="en-US" dirty="0"/>
              <a:t>Drag picture to placeholder </a:t>
            </a:r>
            <a:br>
              <a:rPr lang="en-US" dirty="0"/>
            </a:br>
            <a:r>
              <a:rPr lang="en-US" dirty="0"/>
              <a:t>or click icon to add</a:t>
            </a:r>
          </a:p>
        </p:txBody>
      </p:sp>
    </p:spTree>
    <p:extLst>
      <p:ext uri="{BB962C8B-B14F-4D97-AF65-F5344CB8AC3E}">
        <p14:creationId xmlns:p14="http://schemas.microsoft.com/office/powerpoint/2010/main" val="2549265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p:nvPr>
        </p:nvSpPr>
        <p:spPr>
          <a:xfrm>
            <a:off x="699248" y="1861441"/>
            <a:ext cx="7745505" cy="3170264"/>
          </a:xfrm>
          <a:prstGeom prst="rect">
            <a:avLst/>
          </a:prstGeom>
        </p:spPr>
        <p:txBody>
          <a:bodyPr/>
          <a:lstStyle>
            <a:lvl1pPr>
              <a:defRPr>
                <a:solidFill>
                  <a:srgbClr val="595959"/>
                </a:solidFill>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US"/>
              <a:t>Click to edit Master text styles</a:t>
            </a:r>
          </a:p>
        </p:txBody>
      </p:sp>
      <p:sp>
        <p:nvSpPr>
          <p:cNvPr id="8" name="Title 10"/>
          <p:cNvSpPr>
            <a:spLocks noGrp="1"/>
          </p:cNvSpPr>
          <p:nvPr>
            <p:ph type="title"/>
          </p:nvPr>
        </p:nvSpPr>
        <p:spPr>
          <a:xfrm>
            <a:off x="688490" y="570156"/>
            <a:ext cx="7756263" cy="1054250"/>
          </a:xfrm>
          <a:prstGeom prst="rect">
            <a:avLst/>
          </a:prstGeom>
        </p:spPr>
        <p:txBody>
          <a:bodyPr/>
          <a:lstStyle>
            <a:lvl1pPr algn="l">
              <a:defRPr sz="4000" b="1">
                <a:solidFill>
                  <a:schemeClr val="tx1">
                    <a:lumMod val="75000"/>
                    <a:lumOff val="25000"/>
                  </a:schemeClr>
                </a:solidFill>
                <a:latin typeface="Arial"/>
                <a:cs typeface="Arial"/>
              </a:defRPr>
            </a:lvl1pPr>
          </a:lstStyle>
          <a:p>
            <a:r>
              <a:rPr lang="en-US" dirty="0"/>
              <a:t>Click to edit Master title style</a:t>
            </a:r>
          </a:p>
        </p:txBody>
      </p:sp>
    </p:spTree>
    <p:extLst>
      <p:ext uri="{BB962C8B-B14F-4D97-AF65-F5344CB8AC3E}">
        <p14:creationId xmlns:p14="http://schemas.microsoft.com/office/powerpoint/2010/main" val="786147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1"/>
          <p:cNvSpPr>
            <a:spLocks noGrp="1"/>
          </p:cNvSpPr>
          <p:nvPr>
            <p:ph type="title"/>
          </p:nvPr>
        </p:nvSpPr>
        <p:spPr>
          <a:xfrm>
            <a:off x="690041" y="1204857"/>
            <a:ext cx="7754713" cy="1910716"/>
          </a:xfrm>
          <a:prstGeom prst="rect">
            <a:avLst/>
          </a:prstGeom>
        </p:spPr>
        <p:txBody>
          <a:bodyPr anchor="b"/>
          <a:lstStyle>
            <a:lvl1pPr algn="ctr">
              <a:defRPr sz="5400" b="1" cap="none" baseline="0">
                <a:solidFill>
                  <a:srgbClr val="595959"/>
                </a:solidFill>
                <a:latin typeface="Arial"/>
                <a:cs typeface="Arial"/>
              </a:defRPr>
            </a:lvl1pPr>
          </a:lstStyle>
          <a:p>
            <a:r>
              <a:rPr lang="en-US" dirty="0"/>
              <a:t>Click to edit Master title style</a:t>
            </a:r>
          </a:p>
        </p:txBody>
      </p:sp>
      <p:sp>
        <p:nvSpPr>
          <p:cNvPr id="9" name="Text Placeholder 2"/>
          <p:cNvSpPr>
            <a:spLocks noGrp="1"/>
          </p:cNvSpPr>
          <p:nvPr>
            <p:ph type="body" idx="1"/>
          </p:nvPr>
        </p:nvSpPr>
        <p:spPr>
          <a:xfrm>
            <a:off x="699248" y="3324433"/>
            <a:ext cx="7734747" cy="1500187"/>
          </a:xfrm>
          <a:prstGeom prst="rect">
            <a:avLst/>
          </a:prstGeom>
        </p:spPr>
        <p:txBody>
          <a:bodyPr anchor="t"/>
          <a:lstStyle>
            <a:lvl1pPr marL="0" indent="0" algn="ctr">
              <a:buNone/>
              <a:defRPr sz="2000">
                <a:solidFill>
                  <a:srgbClr val="595959"/>
                </a:solidFill>
                <a:latin typeface="Arial"/>
                <a:cs typeface="Aria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54003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Areas">
    <p:spTree>
      <p:nvGrpSpPr>
        <p:cNvPr id="1" name=""/>
        <p:cNvGrpSpPr/>
        <p:nvPr/>
      </p:nvGrpSpPr>
      <p:grpSpPr>
        <a:xfrm>
          <a:off x="0" y="0"/>
          <a:ext cx="0" cy="0"/>
          <a:chOff x="0" y="0"/>
          <a:chExt cx="0" cy="0"/>
        </a:xfrm>
      </p:grpSpPr>
      <p:sp>
        <p:nvSpPr>
          <p:cNvPr id="10" name="Title 1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dirty="0"/>
              <a:t>Click to edit Master title style</a:t>
            </a:r>
          </a:p>
        </p:txBody>
      </p:sp>
      <p:sp>
        <p:nvSpPr>
          <p:cNvPr id="11" name="Content Placeholder 7"/>
          <p:cNvSpPr>
            <a:spLocks noGrp="1"/>
          </p:cNvSpPr>
          <p:nvPr>
            <p:ph sz="quarter" idx="13"/>
          </p:nvPr>
        </p:nvSpPr>
        <p:spPr>
          <a:xfrm>
            <a:off x="685800"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
        <p:nvSpPr>
          <p:cNvPr id="12" name="Content Placeholder 9"/>
          <p:cNvSpPr>
            <a:spLocks noGrp="1"/>
          </p:cNvSpPr>
          <p:nvPr>
            <p:ph sz="quarter" idx="14"/>
          </p:nvPr>
        </p:nvSpPr>
        <p:spPr>
          <a:xfrm>
            <a:off x="4645151" y="1845482"/>
            <a:ext cx="3803904" cy="3434474"/>
          </a:xfrm>
          <a:prstGeom prst="rect">
            <a:avLst/>
          </a:prstGeom>
        </p:spPr>
        <p:txBody>
          <a:bodyPr>
            <a:normAutofit/>
          </a:bodyPr>
          <a:lstStyle>
            <a:lvl1pPr>
              <a:defRPr sz="2000">
                <a:solidFill>
                  <a:srgbClr val="595959"/>
                </a:solidFill>
                <a:latin typeface="Arial"/>
                <a:cs typeface="Arial"/>
              </a:defRPr>
            </a:lvl1pPr>
          </a:lstStyle>
          <a:p>
            <a:pPr lvl="0"/>
            <a:r>
              <a:rPr lang="en-US"/>
              <a:t>Click to edit Master text styles</a:t>
            </a:r>
          </a:p>
        </p:txBody>
      </p:sp>
    </p:spTree>
    <p:extLst>
      <p:ext uri="{BB962C8B-B14F-4D97-AF65-F5344CB8AC3E}">
        <p14:creationId xmlns:p14="http://schemas.microsoft.com/office/powerpoint/2010/main" val="3423993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s with Subtitles">
    <p:spTree>
      <p:nvGrpSpPr>
        <p:cNvPr id="1" name=""/>
        <p:cNvGrpSpPr/>
        <p:nvPr/>
      </p:nvGrpSpPr>
      <p:grpSpPr>
        <a:xfrm>
          <a:off x="0" y="0"/>
          <a:ext cx="0" cy="0"/>
          <a:chOff x="0" y="0"/>
          <a:chExt cx="0" cy="0"/>
        </a:xfrm>
      </p:grpSpPr>
      <p:sp>
        <p:nvSpPr>
          <p:cNvPr id="6" name="Title 1"/>
          <p:cNvSpPr>
            <a:spLocks noGrp="1"/>
          </p:cNvSpPr>
          <p:nvPr>
            <p:ph type="title"/>
          </p:nvPr>
        </p:nvSpPr>
        <p:spPr>
          <a:xfrm>
            <a:off x="688490" y="570156"/>
            <a:ext cx="7756263" cy="1054250"/>
          </a:xfrm>
          <a:prstGeom prst="rect">
            <a:avLst/>
          </a:prstGeom>
        </p:spPr>
        <p:txBody>
          <a:bodyPr/>
          <a:lstStyle>
            <a:lvl1pPr>
              <a:defRPr sz="4300" b="1">
                <a:solidFill>
                  <a:srgbClr val="595959"/>
                </a:solidFill>
                <a:latin typeface="Arial"/>
                <a:cs typeface="Arial"/>
              </a:defRPr>
            </a:lvl1pPr>
          </a:lstStyle>
          <a:p>
            <a:r>
              <a:rPr lang="en-US" dirty="0"/>
              <a:t>Click to edit Master title style</a:t>
            </a:r>
          </a:p>
        </p:txBody>
      </p:sp>
      <p:sp>
        <p:nvSpPr>
          <p:cNvPr id="7" name="Text Placeholder 2"/>
          <p:cNvSpPr>
            <a:spLocks noGrp="1"/>
          </p:cNvSpPr>
          <p:nvPr>
            <p:ph type="body" idx="1"/>
          </p:nvPr>
        </p:nvSpPr>
        <p:spPr>
          <a:xfrm>
            <a:off x="688491" y="1783601"/>
            <a:ext cx="3621929"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3"/>
          <p:cNvSpPr>
            <a:spLocks noGrp="1"/>
          </p:cNvSpPr>
          <p:nvPr>
            <p:ph sz="half" idx="2"/>
          </p:nvPr>
        </p:nvSpPr>
        <p:spPr>
          <a:xfrm>
            <a:off x="688489" y="2622290"/>
            <a:ext cx="3621931" cy="2595107"/>
          </a:xfrm>
          <a:prstGeom prst="rect">
            <a:avLst/>
          </a:prstGeom>
        </p:spPr>
        <p:txBody>
          <a:bodyPr>
            <a:normAutofit/>
          </a:bodyPr>
          <a:lstStyle>
            <a:lvl1pPr>
              <a:defRPr sz="2000">
                <a:solidFill>
                  <a:srgbClr val="595959"/>
                </a:solidFill>
                <a:latin typeface="Arial"/>
                <a:cs typeface="Arial"/>
              </a:defRPr>
            </a:lvl1pPr>
            <a:lvl2pPr>
              <a:defRPr sz="2000">
                <a:latin typeface="Arial"/>
                <a:cs typeface="Arial"/>
              </a:defRPr>
            </a:lvl2pPr>
            <a:lvl3pPr>
              <a:defRPr sz="2000">
                <a:latin typeface="Arial"/>
                <a:cs typeface="Arial"/>
              </a:defRPr>
            </a:lvl3pPr>
            <a:lvl4pPr>
              <a:defRPr sz="2000">
                <a:latin typeface="Arial"/>
                <a:cs typeface="Arial"/>
              </a:defRPr>
            </a:lvl4pPr>
            <a:lvl5pPr>
              <a:defRPr sz="2000">
                <a:latin typeface="Arial"/>
                <a:cs typeface="Arial"/>
              </a:defRPr>
            </a:lvl5pPr>
            <a:lvl6pPr>
              <a:defRPr sz="1600"/>
            </a:lvl6pPr>
            <a:lvl7pPr>
              <a:defRPr sz="1600"/>
            </a:lvl7pPr>
            <a:lvl8pPr>
              <a:defRPr sz="1600"/>
            </a:lvl8pPr>
            <a:lvl9pPr>
              <a:defRPr sz="1600"/>
            </a:lvl9pPr>
          </a:lstStyle>
          <a:p>
            <a:pPr lvl="0"/>
            <a:r>
              <a:rPr lang="en-US"/>
              <a:t>Click to edit Master text styles</a:t>
            </a:r>
          </a:p>
        </p:txBody>
      </p:sp>
      <p:sp>
        <p:nvSpPr>
          <p:cNvPr id="9" name="Text Placeholder 4"/>
          <p:cNvSpPr>
            <a:spLocks noGrp="1"/>
          </p:cNvSpPr>
          <p:nvPr>
            <p:ph type="body" sz="quarter" idx="3"/>
          </p:nvPr>
        </p:nvSpPr>
        <p:spPr>
          <a:xfrm>
            <a:off x="4785879" y="1783601"/>
            <a:ext cx="3663716" cy="658368"/>
          </a:xfrm>
          <a:prstGeom prst="rect">
            <a:avLst/>
          </a:prstGeom>
        </p:spPr>
        <p:txBody>
          <a:bodyPr anchor="b">
            <a:noAutofit/>
          </a:bodyPr>
          <a:lstStyle>
            <a:lvl1pPr marL="0" indent="0" algn="l">
              <a:buNone/>
              <a:defRPr sz="2500" b="1">
                <a:solidFill>
                  <a:srgbClr val="595959"/>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5"/>
          <p:cNvSpPr>
            <a:spLocks noGrp="1"/>
          </p:cNvSpPr>
          <p:nvPr>
            <p:ph sz="quarter" idx="4"/>
          </p:nvPr>
        </p:nvSpPr>
        <p:spPr>
          <a:xfrm>
            <a:off x="4785878" y="2619063"/>
            <a:ext cx="3658875" cy="2595107"/>
          </a:xfrm>
          <a:prstGeom prst="rect">
            <a:avLst/>
          </a:prstGeom>
        </p:spPr>
        <p:txBody>
          <a:bodyPr>
            <a:normAutofit/>
          </a:bodyPr>
          <a:lstStyle>
            <a:lvl1pPr>
              <a:defRPr sz="2000">
                <a:solidFill>
                  <a:srgbClr val="595959"/>
                </a:solidFill>
                <a:latin typeface="Arial"/>
                <a:cs typeface="Arial"/>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p:txBody>
      </p:sp>
    </p:spTree>
    <p:extLst>
      <p:ext uri="{BB962C8B-B14F-4D97-AF65-F5344CB8AC3E}">
        <p14:creationId xmlns:p14="http://schemas.microsoft.com/office/powerpoint/2010/main" val="949256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Content Placeholder 2"/>
          <p:cNvSpPr>
            <a:spLocks noGrp="1"/>
          </p:cNvSpPr>
          <p:nvPr>
            <p:ph idx="1"/>
          </p:nvPr>
        </p:nvSpPr>
        <p:spPr>
          <a:xfrm>
            <a:off x="692003" y="559401"/>
            <a:ext cx="3580882" cy="4414019"/>
          </a:xfrm>
          <a:prstGeom prst="rect">
            <a:avLst/>
          </a:prstGeom>
        </p:spPr>
        <p:txBody>
          <a:bodyPr anchor="t">
            <a:normAutofit/>
          </a:bodyPr>
          <a:lstStyle>
            <a:lvl1pPr marL="0" indent="0" algn="l">
              <a:buNone/>
              <a:defRPr sz="2000">
                <a:solidFill>
                  <a:srgbClr val="595959"/>
                </a:solidFill>
                <a:latin typeface="Arial"/>
                <a:cs typeface="Arial"/>
              </a:defRPr>
            </a:lvl1pPr>
            <a:lvl2pPr algn="l">
              <a:defRPr sz="2000">
                <a:latin typeface="Arial"/>
                <a:cs typeface="Arial"/>
              </a:defRPr>
            </a:lvl2pPr>
            <a:lvl3pPr algn="l">
              <a:defRPr sz="2000">
                <a:latin typeface="Arial"/>
                <a:cs typeface="Arial"/>
              </a:defRPr>
            </a:lvl3pPr>
            <a:lvl4pPr algn="l">
              <a:defRPr sz="2000">
                <a:latin typeface="Arial"/>
                <a:cs typeface="Arial"/>
              </a:defRPr>
            </a:lvl4pPr>
            <a:lvl5pPr algn="l">
              <a:defRPr sz="2000">
                <a:latin typeface="Arial"/>
                <a:cs typeface="Arial"/>
              </a:defRPr>
            </a:lvl5pPr>
            <a:lvl6pPr>
              <a:defRPr sz="2000"/>
            </a:lvl6pPr>
            <a:lvl7pPr>
              <a:defRPr sz="2000"/>
            </a:lvl7pPr>
            <a:lvl8pPr>
              <a:defRPr sz="2000"/>
            </a:lvl8pPr>
            <a:lvl9pPr>
              <a:defRPr sz="2000"/>
            </a:lvl9pPr>
          </a:lstStyle>
          <a:p>
            <a:pPr lvl="0"/>
            <a:r>
              <a:rPr lang="en-US" dirty="0"/>
              <a:t>Click to edit Master text styles</a:t>
            </a:r>
          </a:p>
        </p:txBody>
      </p:sp>
      <p:sp>
        <p:nvSpPr>
          <p:cNvPr id="6" name="Text Placeholder 3"/>
          <p:cNvSpPr>
            <a:spLocks noGrp="1"/>
          </p:cNvSpPr>
          <p:nvPr>
            <p:ph type="body" sz="half" idx="2"/>
          </p:nvPr>
        </p:nvSpPr>
        <p:spPr>
          <a:xfrm>
            <a:off x="4889813" y="562026"/>
            <a:ext cx="3580882" cy="4414018"/>
          </a:xfrm>
          <a:prstGeom prst="rect">
            <a:avLst/>
          </a:prstGeom>
        </p:spPr>
        <p:txBody>
          <a:bodyPr>
            <a:normAutofit/>
          </a:bodyPr>
          <a:lstStyle>
            <a:lvl1pPr marL="0" indent="0">
              <a:buNone/>
              <a:defRPr sz="200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59519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hoto with Caption">
    <p:spTree>
      <p:nvGrpSpPr>
        <p:cNvPr id="1" name=""/>
        <p:cNvGrpSpPr/>
        <p:nvPr/>
      </p:nvGrpSpPr>
      <p:grpSpPr>
        <a:xfrm>
          <a:off x="0" y="0"/>
          <a:ext cx="0" cy="0"/>
          <a:chOff x="0" y="0"/>
          <a:chExt cx="0" cy="0"/>
        </a:xfrm>
      </p:grpSpPr>
      <p:sp>
        <p:nvSpPr>
          <p:cNvPr id="8" name="Picture Placeholder 2"/>
          <p:cNvSpPr>
            <a:spLocks noGrp="1"/>
          </p:cNvSpPr>
          <p:nvPr>
            <p:ph type="pic" idx="1"/>
          </p:nvPr>
        </p:nvSpPr>
        <p:spPr>
          <a:xfrm rot="344365">
            <a:off x="773476" y="536674"/>
            <a:ext cx="7578326" cy="3491307"/>
          </a:xfrm>
          <a:prstGeom prst="rect">
            <a:avLst/>
          </a:prstGeom>
          <a:solidFill>
            <a:srgbClr val="FFFFFF">
              <a:shade val="85000"/>
            </a:srgbClr>
          </a:solidFill>
          <a:ln w="190500" cap="sq">
            <a:solidFill>
              <a:srgbClr val="FFFFFF"/>
            </a:solidFill>
            <a:miter lim="800000"/>
          </a:ln>
          <a:effectLst/>
          <a:scene3d>
            <a:camera prst="orthographicFront">
              <a:rot lat="0" lon="0" rev="360000"/>
            </a:camera>
            <a:lightRig rig="twoPt" dir="t">
              <a:rot lat="0" lon="0" rev="7200000"/>
            </a:lightRig>
          </a:scene3d>
          <a:sp3d contourW="12700">
            <a:contourClr>
              <a:srgbClr val="969696"/>
            </a:contourClr>
          </a:sp3d>
        </p:spPr>
        <p:txBody>
          <a:bodyPr>
            <a:normAutofit/>
          </a:bodyPr>
          <a:lstStyle>
            <a:lvl1pPr marL="0" indent="0">
              <a:buNone/>
              <a:defRPr sz="2000">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9" name="Text Placeholder 3"/>
          <p:cNvSpPr>
            <a:spLocks noGrp="1"/>
          </p:cNvSpPr>
          <p:nvPr>
            <p:ph type="body" sz="half" idx="2"/>
          </p:nvPr>
        </p:nvSpPr>
        <p:spPr>
          <a:xfrm>
            <a:off x="688490" y="4486019"/>
            <a:ext cx="7756264" cy="804862"/>
          </a:xfrm>
          <a:prstGeom prst="rect">
            <a:avLst/>
          </a:prstGeom>
        </p:spPr>
        <p:txBody>
          <a:bodyPr>
            <a:normAutofit/>
          </a:bodyPr>
          <a:lstStyle>
            <a:lvl1pPr marL="0" indent="0" algn="ctr">
              <a:buNone/>
              <a:defRPr sz="1600" b="0">
                <a:solidFill>
                  <a:srgbClr val="595959"/>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47662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3" name="Picture 2" descr="PPT-General9.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106529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with Custom Photo">
    <p:spTree>
      <p:nvGrpSpPr>
        <p:cNvPr id="1" name=""/>
        <p:cNvGrpSpPr/>
        <p:nvPr/>
      </p:nvGrpSpPr>
      <p:grpSpPr>
        <a:xfrm>
          <a:off x="0" y="0"/>
          <a:ext cx="0" cy="0"/>
          <a:chOff x="0" y="0"/>
          <a:chExt cx="0" cy="0"/>
        </a:xfrm>
      </p:grpSpPr>
      <p:pic>
        <p:nvPicPr>
          <p:cNvPr id="7" name="Picture 6" descr="bgblueonephoto.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8" name="Subtitle 2"/>
          <p:cNvSpPr>
            <a:spLocks noGrp="1"/>
          </p:cNvSpPr>
          <p:nvPr>
            <p:ph type="subTitle" idx="1" hasCustomPrompt="1"/>
          </p:nvPr>
        </p:nvSpPr>
        <p:spPr>
          <a:xfrm>
            <a:off x="360378" y="3137687"/>
            <a:ext cx="3658798" cy="1752600"/>
          </a:xfrm>
          <a:prstGeom prst="rect">
            <a:avLst/>
          </a:prstGeom>
        </p:spPr>
        <p:txBody>
          <a:bodyPr/>
          <a:lstStyle>
            <a:lvl1pPr marL="0" indent="0" algn="l">
              <a:buNone/>
              <a:defRPr>
                <a:solidFill>
                  <a:schemeClr val="bg2"/>
                </a:solidFill>
                <a:effectLst>
                  <a:outerShdw blurRad="34925" dist="12700" dir="14400000" rotWithShape="0">
                    <a:prstClr val="black">
                      <a:alpha val="21000"/>
                    </a:prstClr>
                  </a:outerShdw>
                </a:effectLst>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a:t>
            </a:r>
            <a:br>
              <a:rPr lang="en-US" dirty="0"/>
            </a:br>
            <a:r>
              <a:rPr lang="en-US" dirty="0"/>
              <a:t>subtitle style</a:t>
            </a:r>
          </a:p>
        </p:txBody>
      </p:sp>
      <p:sp>
        <p:nvSpPr>
          <p:cNvPr id="9" name="Title 1"/>
          <p:cNvSpPr>
            <a:spLocks noGrp="1"/>
          </p:cNvSpPr>
          <p:nvPr>
            <p:ph type="ctrTitle" hasCustomPrompt="1"/>
          </p:nvPr>
        </p:nvSpPr>
        <p:spPr>
          <a:xfrm>
            <a:off x="360379" y="601091"/>
            <a:ext cx="4480563" cy="2305339"/>
          </a:xfrm>
          <a:prstGeom prst="rect">
            <a:avLst/>
          </a:prstGeom>
        </p:spPr>
        <p:txBody>
          <a:bodyPr anchor="b"/>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a:cs typeface="Arial"/>
              </a:defRPr>
            </a:lvl1pPr>
          </a:lstStyle>
          <a:p>
            <a:r>
              <a:rPr lang="en-US" dirty="0"/>
              <a:t>Click to edit </a:t>
            </a:r>
            <a:br>
              <a:rPr lang="en-US" dirty="0"/>
            </a:br>
            <a:r>
              <a:rPr lang="en-US" dirty="0"/>
              <a:t>Master title style</a:t>
            </a:r>
          </a:p>
        </p:txBody>
      </p:sp>
      <p:sp>
        <p:nvSpPr>
          <p:cNvPr id="10" name="Picture Placeholder 8"/>
          <p:cNvSpPr>
            <a:spLocks noGrp="1" noChangeAspect="1"/>
          </p:cNvSpPr>
          <p:nvPr>
            <p:ph type="pic" sz="quarter" idx="10" hasCustomPrompt="1"/>
          </p:nvPr>
        </p:nvSpPr>
        <p:spPr>
          <a:xfrm>
            <a:off x="1954870" y="0"/>
            <a:ext cx="7201580" cy="6858000"/>
          </a:xfrm>
          <a:custGeom>
            <a:avLst/>
            <a:gdLst>
              <a:gd name="connsiteX0" fmla="*/ 0 w 7201580"/>
              <a:gd name="connsiteY0" fmla="*/ 0 h 6858000"/>
              <a:gd name="connsiteX1" fmla="*/ 7201580 w 7201580"/>
              <a:gd name="connsiteY1" fmla="*/ 0 h 6858000"/>
              <a:gd name="connsiteX2" fmla="*/ 7201580 w 7201580"/>
              <a:gd name="connsiteY2" fmla="*/ 6858000 h 6858000"/>
              <a:gd name="connsiteX3" fmla="*/ 0 w 7201580"/>
              <a:gd name="connsiteY3" fmla="*/ 6858000 h 6858000"/>
              <a:gd name="connsiteX4" fmla="*/ 0 w 7201580"/>
              <a:gd name="connsiteY4" fmla="*/ 0 h 6858000"/>
              <a:gd name="connsiteX0" fmla="*/ 5050118 w 7201580"/>
              <a:gd name="connsiteY0" fmla="*/ 74706 h 6858000"/>
              <a:gd name="connsiteX1" fmla="*/ 7201580 w 7201580"/>
              <a:gd name="connsiteY1" fmla="*/ 0 h 6858000"/>
              <a:gd name="connsiteX2" fmla="*/ 7201580 w 7201580"/>
              <a:gd name="connsiteY2" fmla="*/ 6858000 h 6858000"/>
              <a:gd name="connsiteX3" fmla="*/ 0 w 7201580"/>
              <a:gd name="connsiteY3" fmla="*/ 6858000 h 6858000"/>
              <a:gd name="connsiteX4" fmla="*/ 5050118 w 7201580"/>
              <a:gd name="connsiteY4" fmla="*/ 74706 h 6858000"/>
              <a:gd name="connsiteX0" fmla="*/ 5020236 w 7201580"/>
              <a:gd name="connsiteY0" fmla="*/ 29883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29883 h 6858000"/>
              <a:gd name="connsiteX0" fmla="*/ 5020236 w 7201580"/>
              <a:gd name="connsiteY0" fmla="*/ 14941 h 6858000"/>
              <a:gd name="connsiteX1" fmla="*/ 7201580 w 7201580"/>
              <a:gd name="connsiteY1" fmla="*/ 0 h 6858000"/>
              <a:gd name="connsiteX2" fmla="*/ 7201580 w 7201580"/>
              <a:gd name="connsiteY2" fmla="*/ 6858000 h 6858000"/>
              <a:gd name="connsiteX3" fmla="*/ 0 w 7201580"/>
              <a:gd name="connsiteY3" fmla="*/ 6858000 h 6858000"/>
              <a:gd name="connsiteX4" fmla="*/ 5020236 w 7201580"/>
              <a:gd name="connsiteY4" fmla="*/ 14941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01580" h="6858000">
                <a:moveTo>
                  <a:pt x="5020236" y="14941"/>
                </a:moveTo>
                <a:lnTo>
                  <a:pt x="7201580" y="0"/>
                </a:lnTo>
                <a:lnTo>
                  <a:pt x="7201580" y="6858000"/>
                </a:lnTo>
                <a:lnTo>
                  <a:pt x="0" y="6858000"/>
                </a:lnTo>
                <a:lnTo>
                  <a:pt x="5020236" y="14941"/>
                </a:lnTo>
                <a:close/>
              </a:path>
            </a:pathLst>
          </a:custGeom>
        </p:spPr>
        <p:txBody>
          <a:bodyPr vert="horz" anchor="ctr"/>
          <a:lstStyle>
            <a:lvl1pPr algn="r">
              <a:lnSpc>
                <a:spcPct val="100000"/>
              </a:lnSpc>
              <a:defRPr sz="2000">
                <a:solidFill>
                  <a:srgbClr val="ECE9C6"/>
                </a:solidFill>
                <a:latin typeface="Arial"/>
                <a:cs typeface="Arial"/>
              </a:defRPr>
            </a:lvl1pPr>
          </a:lstStyle>
          <a:p>
            <a:r>
              <a:rPr lang="en-US" dirty="0"/>
              <a:t>Drag picture to placeholder </a:t>
            </a:r>
            <a:br>
              <a:rPr lang="en-US" dirty="0"/>
            </a:br>
            <a:r>
              <a:rPr lang="en-US" dirty="0"/>
              <a:t>or click icon to add</a:t>
            </a:r>
          </a:p>
        </p:txBody>
      </p:sp>
    </p:spTree>
    <p:extLst>
      <p:ext uri="{BB962C8B-B14F-4D97-AF65-F5344CB8AC3E}">
        <p14:creationId xmlns:p14="http://schemas.microsoft.com/office/powerpoint/2010/main" val="891787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image" Target="../media/image1.jpeg"/><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PPT-General11.jp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26307993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PPT-General11.jp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494964538"/>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ctrTitle"/>
          </p:nvPr>
        </p:nvSpPr>
        <p:spPr>
          <a:xfrm>
            <a:off x="186623" y="1559005"/>
            <a:ext cx="5320839" cy="1200230"/>
          </a:xfrm>
        </p:spPr>
        <p:txBody>
          <a:bodyPr>
            <a:noAutofit/>
          </a:bodyPr>
          <a:lstStyle/>
          <a:p>
            <a:pPr eaLnBrk="1" hangingPunct="1"/>
            <a:r>
              <a:rPr lang="en-US" sz="3200" dirty="0">
                <a:latin typeface="Arial" charset="0"/>
                <a:ea typeface="ＭＳ Ｐゴシック" charset="0"/>
              </a:rPr>
              <a:t>Praxis Title</a:t>
            </a:r>
          </a:p>
        </p:txBody>
      </p:sp>
      <p:sp>
        <p:nvSpPr>
          <p:cNvPr id="15362" name="Rectangle 3"/>
          <p:cNvSpPr>
            <a:spLocks noGrp="1" noChangeArrowheads="1"/>
          </p:cNvSpPr>
          <p:nvPr>
            <p:ph type="subTitle" idx="1"/>
          </p:nvPr>
        </p:nvSpPr>
        <p:spPr>
          <a:xfrm>
            <a:off x="186621" y="3732729"/>
            <a:ext cx="4058106" cy="1752600"/>
          </a:xfrm>
        </p:spPr>
        <p:txBody>
          <a:bodyPr/>
          <a:lstStyle/>
          <a:p>
            <a:pPr eaLnBrk="1" hangingPunct="1"/>
            <a:r>
              <a:rPr lang="en-US" sz="2400" dirty="0">
                <a:latin typeface="Arial" charset="0"/>
                <a:ea typeface="ＭＳ Ｐゴシック" charset="0"/>
              </a:rPr>
              <a:t>Your Name</a:t>
            </a:r>
          </a:p>
        </p:txBody>
      </p:sp>
      <p:sp>
        <p:nvSpPr>
          <p:cNvPr id="15365" name="Slide Number Placeholder 1"/>
          <p:cNvSpPr>
            <a:spLocks noGrp="1"/>
          </p:cNvSpPr>
          <p:nvPr>
            <p:ph type="sldNum" sz="quarter" idx="4294967295"/>
          </p:nvPr>
        </p:nvSpPr>
        <p:spPr>
          <a:xfrm>
            <a:off x="7010400" y="6356354"/>
            <a:ext cx="2133600" cy="365125"/>
          </a:xfrm>
          <a:prstGeom prst="rect">
            <a:avLst/>
          </a:prstGeo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BD932FA0-379F-A34C-A330-38314102EBC0}" type="slidenum">
              <a:rPr lang="en-US" sz="1400">
                <a:solidFill>
                  <a:prstClr val="black"/>
                </a:solidFill>
              </a:rPr>
              <a:pPr/>
              <a:t>1</a:t>
            </a:fld>
            <a:endParaRPr lang="en-US" sz="1400" dirty="0">
              <a:solidFill>
                <a:prstClr val="black"/>
              </a:solidFill>
            </a:endParaRPr>
          </a:p>
        </p:txBody>
      </p:sp>
    </p:spTree>
    <p:extLst>
      <p:ext uri="{BB962C8B-B14F-4D97-AF65-F5344CB8AC3E}">
        <p14:creationId xmlns:p14="http://schemas.microsoft.com/office/powerpoint/2010/main" val="2539919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427249592"/>
              </p:ext>
            </p:extLst>
          </p:nvPr>
        </p:nvGraphicFramePr>
        <p:xfrm>
          <a:off x="131446" y="692026"/>
          <a:ext cx="8880783" cy="1645920"/>
        </p:xfrm>
        <a:graphic>
          <a:graphicData uri="http://schemas.openxmlformats.org/drawingml/2006/table">
            <a:tbl>
              <a:tblPr firstRow="1" bandRow="1">
                <a:tableStyleId>{5C22544A-7EE6-4342-B048-85BDC9FD1C3A}</a:tableStyleId>
              </a:tblPr>
              <a:tblGrid>
                <a:gridCol w="1958611">
                  <a:extLst>
                    <a:ext uri="{9D8B030D-6E8A-4147-A177-3AD203B41FA5}">
                      <a16:colId xmlns:a16="http://schemas.microsoft.com/office/drawing/2014/main" val="20000"/>
                    </a:ext>
                  </a:extLst>
                </a:gridCol>
                <a:gridCol w="6260123">
                  <a:extLst>
                    <a:ext uri="{9D8B030D-6E8A-4147-A177-3AD203B41FA5}">
                      <a16:colId xmlns:a16="http://schemas.microsoft.com/office/drawing/2014/main" val="20001"/>
                    </a:ext>
                  </a:extLst>
                </a:gridCol>
                <a:gridCol w="662049">
                  <a:extLst>
                    <a:ext uri="{9D8B030D-6E8A-4147-A177-3AD203B41FA5}">
                      <a16:colId xmlns:a16="http://schemas.microsoft.com/office/drawing/2014/main" val="2172403899"/>
                    </a:ext>
                  </a:extLst>
                </a:gridCol>
              </a:tblGrid>
              <a:tr h="125730">
                <a:tc>
                  <a:txBody>
                    <a:bodyPr/>
                    <a:lstStyle/>
                    <a:p>
                      <a:r>
                        <a:rPr lang="en-US" sz="1200" baseline="0" dirty="0">
                          <a:latin typeface="+mn-lt"/>
                          <a:cs typeface="Arial" panose="020B0604020202020204" pitchFamily="34" charset="0"/>
                        </a:rPr>
                        <a:t>(A) Deliverable</a:t>
                      </a:r>
                      <a:endParaRPr lang="en-US" sz="1200" dirty="0">
                        <a:latin typeface="+mn-lt"/>
                        <a:cs typeface="Arial" panose="020B0604020202020204" pitchFamily="34" charset="0"/>
                      </a:endParaRPr>
                    </a:p>
                  </a:txBody>
                  <a:tcPr/>
                </a:tc>
                <a:tc>
                  <a:txBody>
                    <a:bodyPr/>
                    <a:lstStyle/>
                    <a:p>
                      <a:pPr algn="ctr"/>
                      <a:r>
                        <a:rPr lang="en-US" sz="1200" dirty="0">
                          <a:latin typeface="+mn-lt"/>
                          <a:cs typeface="Arial" panose="020B0604020202020204" pitchFamily="34" charset="0"/>
                        </a:rPr>
                        <a:t>(B) Format</a:t>
                      </a:r>
                    </a:p>
                  </a:txBody>
                  <a:tcPr/>
                </a:tc>
                <a:tc>
                  <a:txBody>
                    <a:bodyPr/>
                    <a:lstStyle/>
                    <a:p>
                      <a:pPr algn="l"/>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293370">
                <a:tc>
                  <a:txBody>
                    <a:bodyPr/>
                    <a:lstStyle/>
                    <a:p>
                      <a:r>
                        <a:rPr lang="en-US" sz="1200" b="1" dirty="0">
                          <a:latin typeface="+mn-lt"/>
                          <a:cs typeface="Arial" panose="020B0604020202020204" pitchFamily="34" charset="0"/>
                        </a:rPr>
                        <a:t>Research Question 1</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latin typeface="+mn-lt"/>
                          <a:ea typeface="+mn-ea"/>
                          <a:cs typeface="Arial" panose="020B0604020202020204" pitchFamily="34" charset="0"/>
                        </a:rPr>
                        <a:t>Lorem ipsum dolor sit </a:t>
                      </a:r>
                      <a:r>
                        <a:rPr lang="en-US" sz="1200" kern="1200" dirty="0" err="1">
                          <a:solidFill>
                            <a:schemeClr val="dk1"/>
                          </a:solidFill>
                          <a:effectLst/>
                          <a:latin typeface="+mn-lt"/>
                          <a:ea typeface="+mn-ea"/>
                          <a:cs typeface="Arial" panose="020B0604020202020204" pitchFamily="34" charset="0"/>
                        </a:rPr>
                        <a:t>amet</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consectetur</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adipiscing</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elit</a:t>
                      </a:r>
                      <a:r>
                        <a:rPr lang="en-US" sz="1200" kern="1200" dirty="0">
                          <a:solidFill>
                            <a:schemeClr val="dk1"/>
                          </a:solidFill>
                          <a:effectLst/>
                          <a:latin typeface="+mn-lt"/>
                          <a:ea typeface="+mn-ea"/>
                          <a:cs typeface="Arial" panose="020B0604020202020204" pitchFamily="34" charset="0"/>
                        </a:rPr>
                        <a:t>. Donec </a:t>
                      </a:r>
                      <a:r>
                        <a:rPr lang="en-US" sz="1200" kern="1200" dirty="0" err="1">
                          <a:solidFill>
                            <a:schemeClr val="dk1"/>
                          </a:solidFill>
                          <a:effectLst/>
                          <a:latin typeface="+mn-lt"/>
                          <a:ea typeface="+mn-ea"/>
                          <a:cs typeface="Arial" panose="020B0604020202020204" pitchFamily="34" charset="0"/>
                        </a:rPr>
                        <a:t>efficitur</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sem</a:t>
                      </a:r>
                      <a:r>
                        <a:rPr lang="en-US" sz="1200" kern="1200" dirty="0">
                          <a:solidFill>
                            <a:schemeClr val="dk1"/>
                          </a:solidFill>
                          <a:effectLst/>
                          <a:latin typeface="+mn-lt"/>
                          <a:ea typeface="+mn-ea"/>
                          <a:cs typeface="Arial" panose="020B0604020202020204" pitchFamily="34" charset="0"/>
                        </a:rPr>
                        <a:t> id </a:t>
                      </a:r>
                      <a:r>
                        <a:rPr lang="en-US" sz="1200" kern="1200" dirty="0" err="1">
                          <a:solidFill>
                            <a:schemeClr val="dk1"/>
                          </a:solidFill>
                          <a:effectLst/>
                          <a:latin typeface="+mn-lt"/>
                          <a:ea typeface="+mn-ea"/>
                          <a:cs typeface="Arial" panose="020B0604020202020204" pitchFamily="34" charset="0"/>
                        </a:rPr>
                        <a:t>massa</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aliquam</a:t>
                      </a:r>
                      <a:r>
                        <a:rPr lang="en-US" sz="1200" kern="1200" dirty="0">
                          <a:solidFill>
                            <a:schemeClr val="dk1"/>
                          </a:solidFill>
                          <a:effectLst/>
                          <a:latin typeface="+mn-lt"/>
                          <a:ea typeface="+mn-ea"/>
                          <a:cs typeface="Arial" panose="020B0604020202020204" pitchFamily="34" charset="0"/>
                        </a:rPr>
                        <a:t>, et </a:t>
                      </a:r>
                      <a:r>
                        <a:rPr lang="en-US" sz="1200" kern="1200" dirty="0" err="1">
                          <a:solidFill>
                            <a:schemeClr val="dk1"/>
                          </a:solidFill>
                          <a:effectLst/>
                          <a:latin typeface="+mn-lt"/>
                          <a:ea typeface="+mn-ea"/>
                          <a:cs typeface="Arial" panose="020B0604020202020204" pitchFamily="34" charset="0"/>
                        </a:rPr>
                        <a:t>scelerisque</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lacus</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finibus</a:t>
                      </a:r>
                      <a:r>
                        <a:rPr lang="en-US" sz="1200" kern="1200" dirty="0">
                          <a:solidFill>
                            <a:schemeClr val="dk1"/>
                          </a:solidFill>
                          <a:effectLst/>
                          <a:latin typeface="+mn-lt"/>
                          <a:ea typeface="+mn-ea"/>
                          <a:cs typeface="Arial" panose="020B0604020202020204" pitchFamily="34" charset="0"/>
                        </a:rPr>
                        <a:t>?</a:t>
                      </a:r>
                      <a:endParaRPr lang="en-US" sz="1200" dirty="0">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WC</a:t>
                      </a:r>
                    </a:p>
                  </a:txBody>
                  <a:tcPr/>
                </a:tc>
                <a:extLst>
                  <a:ext uri="{0D108BD9-81ED-4DB2-BD59-A6C34878D82A}">
                    <a16:rowId xmlns:a16="http://schemas.microsoft.com/office/drawing/2014/main" val="10001"/>
                  </a:ext>
                </a:extLst>
              </a:tr>
              <a:tr h="209550">
                <a:tc>
                  <a:txBody>
                    <a:bodyPr/>
                    <a:lstStyle/>
                    <a:p>
                      <a:r>
                        <a:rPr lang="en-US" sz="1200" b="1" dirty="0">
                          <a:latin typeface="+mn-lt"/>
                          <a:cs typeface="Arial" panose="020B0604020202020204" pitchFamily="34" charset="0"/>
                        </a:rPr>
                        <a:t>Research Question 2</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latin typeface="+mn-lt"/>
                          <a:ea typeface="+mn-ea"/>
                          <a:cs typeface="Arial" panose="020B0604020202020204" pitchFamily="34" charset="0"/>
                        </a:rPr>
                        <a:t>Lorem ipsum dolor sit </a:t>
                      </a:r>
                      <a:r>
                        <a:rPr lang="en-US" sz="1200" kern="1200" dirty="0" err="1">
                          <a:solidFill>
                            <a:schemeClr val="dk1"/>
                          </a:solidFill>
                          <a:effectLst/>
                          <a:latin typeface="+mn-lt"/>
                          <a:ea typeface="+mn-ea"/>
                          <a:cs typeface="Arial" panose="020B0604020202020204" pitchFamily="34" charset="0"/>
                        </a:rPr>
                        <a:t>amet</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consectetur</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adipiscing</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elit</a:t>
                      </a:r>
                      <a:r>
                        <a:rPr lang="en-US" sz="1200" kern="1200" dirty="0">
                          <a:solidFill>
                            <a:schemeClr val="dk1"/>
                          </a:solidFill>
                          <a:effectLst/>
                          <a:latin typeface="+mn-lt"/>
                          <a:ea typeface="+mn-ea"/>
                          <a:cs typeface="Arial" panose="020B0604020202020204" pitchFamily="34" charset="0"/>
                        </a:rPr>
                        <a:t>. Donec </a:t>
                      </a:r>
                      <a:r>
                        <a:rPr lang="en-US" sz="1200" kern="1200" dirty="0" err="1">
                          <a:solidFill>
                            <a:schemeClr val="dk1"/>
                          </a:solidFill>
                          <a:effectLst/>
                          <a:latin typeface="+mn-lt"/>
                          <a:ea typeface="+mn-ea"/>
                          <a:cs typeface="Arial" panose="020B0604020202020204" pitchFamily="34" charset="0"/>
                        </a:rPr>
                        <a:t>efficitur</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sem</a:t>
                      </a:r>
                      <a:r>
                        <a:rPr lang="en-US" sz="1200" kern="1200" dirty="0">
                          <a:solidFill>
                            <a:schemeClr val="dk1"/>
                          </a:solidFill>
                          <a:effectLst/>
                          <a:latin typeface="+mn-lt"/>
                          <a:ea typeface="+mn-ea"/>
                          <a:cs typeface="Arial" panose="020B0604020202020204" pitchFamily="34" charset="0"/>
                        </a:rPr>
                        <a:t> id </a:t>
                      </a:r>
                      <a:r>
                        <a:rPr lang="en-US" sz="1200" kern="1200" dirty="0" err="1">
                          <a:solidFill>
                            <a:schemeClr val="dk1"/>
                          </a:solidFill>
                          <a:effectLst/>
                          <a:latin typeface="+mn-lt"/>
                          <a:ea typeface="+mn-ea"/>
                          <a:cs typeface="Arial" panose="020B0604020202020204" pitchFamily="34" charset="0"/>
                        </a:rPr>
                        <a:t>massa</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aliquam</a:t>
                      </a:r>
                      <a:r>
                        <a:rPr lang="en-US" sz="1200" kern="1200" dirty="0">
                          <a:solidFill>
                            <a:schemeClr val="dk1"/>
                          </a:solidFill>
                          <a:effectLst/>
                          <a:latin typeface="+mn-lt"/>
                          <a:ea typeface="+mn-ea"/>
                          <a:cs typeface="Arial" panose="020B0604020202020204" pitchFamily="34" charset="0"/>
                        </a:rPr>
                        <a:t>, et </a:t>
                      </a:r>
                      <a:r>
                        <a:rPr lang="en-US" sz="1200" kern="1200" dirty="0" err="1">
                          <a:solidFill>
                            <a:schemeClr val="dk1"/>
                          </a:solidFill>
                          <a:effectLst/>
                          <a:latin typeface="+mn-lt"/>
                          <a:ea typeface="+mn-ea"/>
                          <a:cs typeface="Arial" panose="020B0604020202020204" pitchFamily="34" charset="0"/>
                        </a:rPr>
                        <a:t>scelerisque</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lacus</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finibus</a:t>
                      </a:r>
                      <a:r>
                        <a:rPr lang="en-US" sz="1200" kern="1200" dirty="0">
                          <a:solidFill>
                            <a:schemeClr val="dk1"/>
                          </a:solidFill>
                          <a:effectLst/>
                          <a:latin typeface="+mn-lt"/>
                          <a:ea typeface="+mn-ea"/>
                          <a:cs typeface="Arial" panose="020B0604020202020204" pitchFamily="34" charset="0"/>
                        </a:rPr>
                        <a:t>?</a:t>
                      </a:r>
                      <a:endParaRPr lang="en-US" sz="1200" dirty="0">
                        <a:latin typeface="+mn-lt"/>
                        <a:cs typeface="Arial" panose="020B0604020202020204" pitchFamily="34" charset="0"/>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WC</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sz="1200" b="0" i="1" dirty="0">
                        <a:latin typeface="+mn-lt"/>
                        <a:cs typeface="Arial" panose="020B0604020202020204" pitchFamily="34" charset="0"/>
                      </a:endParaRPr>
                    </a:p>
                  </a:txBody>
                  <a:tcPr/>
                </a:tc>
                <a:extLst>
                  <a:ext uri="{0D108BD9-81ED-4DB2-BD59-A6C34878D82A}">
                    <a16:rowId xmlns:a16="http://schemas.microsoft.com/office/drawing/2014/main" val="10002"/>
                  </a:ext>
                </a:extLst>
              </a:tr>
              <a:tr h="125730">
                <a:tc>
                  <a:txBody>
                    <a:bodyPr/>
                    <a:lstStyle/>
                    <a:p>
                      <a:r>
                        <a:rPr lang="en-US" sz="1200" b="1" dirty="0">
                          <a:latin typeface="+mn-lt"/>
                          <a:cs typeface="Arial" panose="020B0604020202020204" pitchFamily="34" charset="0"/>
                        </a:rPr>
                        <a:t>Research Question 3</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latin typeface="+mn-lt"/>
                          <a:ea typeface="+mn-ea"/>
                          <a:cs typeface="Arial" panose="020B0604020202020204" pitchFamily="34" charset="0"/>
                        </a:rPr>
                        <a:t>Lorem ipsum dolor sit </a:t>
                      </a:r>
                      <a:r>
                        <a:rPr lang="en-US" sz="1200" kern="1200" dirty="0" err="1">
                          <a:solidFill>
                            <a:schemeClr val="dk1"/>
                          </a:solidFill>
                          <a:effectLst/>
                          <a:latin typeface="+mn-lt"/>
                          <a:ea typeface="+mn-ea"/>
                          <a:cs typeface="Arial" panose="020B0604020202020204" pitchFamily="34" charset="0"/>
                        </a:rPr>
                        <a:t>amet</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consectetur</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adipiscing</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elit</a:t>
                      </a:r>
                      <a:r>
                        <a:rPr lang="en-US" sz="1200" kern="1200" dirty="0">
                          <a:solidFill>
                            <a:schemeClr val="dk1"/>
                          </a:solidFill>
                          <a:effectLst/>
                          <a:latin typeface="+mn-lt"/>
                          <a:ea typeface="+mn-ea"/>
                          <a:cs typeface="Arial" panose="020B0604020202020204" pitchFamily="34" charset="0"/>
                        </a:rPr>
                        <a:t>. Donec </a:t>
                      </a:r>
                      <a:r>
                        <a:rPr lang="en-US" sz="1200" kern="1200" dirty="0" err="1">
                          <a:solidFill>
                            <a:schemeClr val="dk1"/>
                          </a:solidFill>
                          <a:effectLst/>
                          <a:latin typeface="+mn-lt"/>
                          <a:ea typeface="+mn-ea"/>
                          <a:cs typeface="Arial" panose="020B0604020202020204" pitchFamily="34" charset="0"/>
                        </a:rPr>
                        <a:t>efficitur</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sem</a:t>
                      </a:r>
                      <a:r>
                        <a:rPr lang="en-US" sz="1200" kern="1200" dirty="0">
                          <a:solidFill>
                            <a:schemeClr val="dk1"/>
                          </a:solidFill>
                          <a:effectLst/>
                          <a:latin typeface="+mn-lt"/>
                          <a:ea typeface="+mn-ea"/>
                          <a:cs typeface="Arial" panose="020B0604020202020204" pitchFamily="34" charset="0"/>
                        </a:rPr>
                        <a:t> id </a:t>
                      </a:r>
                      <a:r>
                        <a:rPr lang="en-US" sz="1200" kern="1200" dirty="0" err="1">
                          <a:solidFill>
                            <a:schemeClr val="dk1"/>
                          </a:solidFill>
                          <a:effectLst/>
                          <a:latin typeface="+mn-lt"/>
                          <a:ea typeface="+mn-ea"/>
                          <a:cs typeface="Arial" panose="020B0604020202020204" pitchFamily="34" charset="0"/>
                        </a:rPr>
                        <a:t>massa</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aliquam</a:t>
                      </a:r>
                      <a:r>
                        <a:rPr lang="en-US" sz="1200" kern="1200" dirty="0">
                          <a:solidFill>
                            <a:schemeClr val="dk1"/>
                          </a:solidFill>
                          <a:effectLst/>
                          <a:latin typeface="+mn-lt"/>
                          <a:ea typeface="+mn-ea"/>
                          <a:cs typeface="Arial" panose="020B0604020202020204" pitchFamily="34" charset="0"/>
                        </a:rPr>
                        <a:t>, et </a:t>
                      </a:r>
                      <a:r>
                        <a:rPr lang="en-US" sz="1200" kern="1200" dirty="0" err="1">
                          <a:solidFill>
                            <a:schemeClr val="dk1"/>
                          </a:solidFill>
                          <a:effectLst/>
                          <a:latin typeface="+mn-lt"/>
                          <a:ea typeface="+mn-ea"/>
                          <a:cs typeface="Arial" panose="020B0604020202020204" pitchFamily="34" charset="0"/>
                        </a:rPr>
                        <a:t>scelerisque</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lacus</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finibus</a:t>
                      </a:r>
                      <a:r>
                        <a:rPr lang="en-US" sz="1200" kern="1200" dirty="0">
                          <a:solidFill>
                            <a:schemeClr val="dk1"/>
                          </a:solidFill>
                          <a:effectLst/>
                          <a:latin typeface="+mn-lt"/>
                          <a:ea typeface="+mn-ea"/>
                          <a:cs typeface="Arial" panose="020B0604020202020204" pitchFamily="34" charset="0"/>
                        </a:rPr>
                        <a:t>?</a:t>
                      </a:r>
                      <a:endParaRPr lang="en-US" sz="1200" dirty="0">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WC</a:t>
                      </a:r>
                    </a:p>
                    <a:p>
                      <a:endParaRPr lang="en-US" sz="1200" b="0" dirty="0">
                        <a:latin typeface="+mn-lt"/>
                        <a:cs typeface="Arial" panose="020B0604020202020204" pitchFamily="34" charset="0"/>
                      </a:endParaRPr>
                    </a:p>
                  </a:txBody>
                  <a:tcPr/>
                </a:tc>
                <a:extLst>
                  <a:ext uri="{0D108BD9-81ED-4DB2-BD59-A6C34878D82A}">
                    <a16:rowId xmlns:a16="http://schemas.microsoft.com/office/drawing/2014/main" val="10003"/>
                  </a:ext>
                </a:extLst>
              </a:tr>
            </a:tbl>
          </a:graphicData>
        </a:graphic>
      </p:graphicFrame>
      <p:sp>
        <p:nvSpPr>
          <p:cNvPr id="5" name="Title 2">
            <a:extLst>
              <a:ext uri="{FF2B5EF4-FFF2-40B4-BE49-F238E27FC236}">
                <a16:creationId xmlns:a16="http://schemas.microsoft.com/office/drawing/2014/main" id="{FC1D2AB2-2600-E247-AB3F-FCA58484E415}"/>
              </a:ext>
            </a:extLst>
          </p:cNvPr>
          <p:cNvSpPr txBox="1">
            <a:spLocks/>
          </p:cNvSpPr>
          <p:nvPr/>
        </p:nvSpPr>
        <p:spPr>
          <a:xfrm>
            <a:off x="131446" y="0"/>
            <a:ext cx="7756263" cy="621690"/>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r>
              <a:rPr lang="en-US" sz="1400" dirty="0"/>
              <a:t>Research Questions</a:t>
            </a:r>
          </a:p>
        </p:txBody>
      </p:sp>
    </p:spTree>
    <p:extLst>
      <p:ext uri="{BB962C8B-B14F-4D97-AF65-F5344CB8AC3E}">
        <p14:creationId xmlns:p14="http://schemas.microsoft.com/office/powerpoint/2010/main" val="1799658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736879723"/>
              </p:ext>
            </p:extLst>
          </p:nvPr>
        </p:nvGraphicFramePr>
        <p:xfrm>
          <a:off x="124642" y="609602"/>
          <a:ext cx="8888730" cy="4133850"/>
        </p:xfrm>
        <a:graphic>
          <a:graphicData uri="http://schemas.openxmlformats.org/drawingml/2006/table">
            <a:tbl>
              <a:tblPr firstRow="1" bandRow="1">
                <a:tableStyleId>{5C22544A-7EE6-4342-B048-85BDC9FD1C3A}</a:tableStyleId>
              </a:tblPr>
              <a:tblGrid>
                <a:gridCol w="2002125">
                  <a:extLst>
                    <a:ext uri="{9D8B030D-6E8A-4147-A177-3AD203B41FA5}">
                      <a16:colId xmlns:a16="http://schemas.microsoft.com/office/drawing/2014/main" val="20000"/>
                    </a:ext>
                  </a:extLst>
                </a:gridCol>
                <a:gridCol w="2465092">
                  <a:extLst>
                    <a:ext uri="{9D8B030D-6E8A-4147-A177-3AD203B41FA5}">
                      <a16:colId xmlns:a16="http://schemas.microsoft.com/office/drawing/2014/main" val="20001"/>
                    </a:ext>
                  </a:extLst>
                </a:gridCol>
                <a:gridCol w="713671">
                  <a:extLst>
                    <a:ext uri="{9D8B030D-6E8A-4147-A177-3AD203B41FA5}">
                      <a16:colId xmlns:a16="http://schemas.microsoft.com/office/drawing/2014/main" val="2172403899"/>
                    </a:ext>
                  </a:extLst>
                </a:gridCol>
                <a:gridCol w="3707842">
                  <a:extLst>
                    <a:ext uri="{9D8B030D-6E8A-4147-A177-3AD203B41FA5}">
                      <a16:colId xmlns:a16="http://schemas.microsoft.com/office/drawing/2014/main" val="20002"/>
                    </a:ext>
                  </a:extLst>
                </a:gridCol>
              </a:tblGrid>
              <a:tr h="125730">
                <a:tc>
                  <a:txBody>
                    <a:bodyPr/>
                    <a:lstStyle/>
                    <a:p>
                      <a:r>
                        <a:rPr lang="en-US" sz="1200" baseline="0" dirty="0">
                          <a:latin typeface="+mn-lt"/>
                          <a:cs typeface="Arial" panose="020B0604020202020204" pitchFamily="34" charset="0"/>
                        </a:rPr>
                        <a:t>(A) Deliverable</a:t>
                      </a:r>
                      <a:endParaRPr lang="en-US" sz="1200" dirty="0">
                        <a:latin typeface="+mn-lt"/>
                        <a:cs typeface="Arial" panose="020B0604020202020204" pitchFamily="34" charset="0"/>
                      </a:endParaRPr>
                    </a:p>
                  </a:txBody>
                  <a:tcPr/>
                </a:tc>
                <a:tc>
                  <a:txBody>
                    <a:bodyPr/>
                    <a:lstStyle/>
                    <a:p>
                      <a:pPr algn="ctr"/>
                      <a:r>
                        <a:rPr lang="en-US" sz="1200" dirty="0">
                          <a:latin typeface="+mn-lt"/>
                          <a:cs typeface="Arial" panose="020B0604020202020204" pitchFamily="34" charset="0"/>
                        </a:rPr>
                        <a:t>(B) Format</a:t>
                      </a:r>
                    </a:p>
                  </a:txBody>
                  <a:tcPr/>
                </a:tc>
                <a:tc>
                  <a:txBody>
                    <a:bodyPr/>
                    <a:lstStyle/>
                    <a:p>
                      <a:pPr algn="l"/>
                      <a:r>
                        <a:rPr lang="en-US" sz="1200" dirty="0">
                          <a:latin typeface="+mn-lt"/>
                          <a:cs typeface="Arial" panose="020B0604020202020204" pitchFamily="34" charset="0"/>
                        </a:rPr>
                        <a:t>(C) WC</a:t>
                      </a:r>
                    </a:p>
                  </a:txBody>
                  <a:tcPr/>
                </a:tc>
                <a:tc>
                  <a:txBody>
                    <a:bodyPr/>
                    <a:lstStyle/>
                    <a:p>
                      <a:pPr algn="ctr"/>
                      <a:r>
                        <a:rPr lang="en-US" sz="1200" dirty="0">
                          <a:latin typeface="+mn-lt"/>
                          <a:cs typeface="Arial" panose="020B0604020202020204" pitchFamily="34" charset="0"/>
                        </a:rPr>
                        <a:t>(D) Note</a:t>
                      </a:r>
                    </a:p>
                  </a:txBody>
                  <a:tcPr/>
                </a:tc>
                <a:extLst>
                  <a:ext uri="{0D108BD9-81ED-4DB2-BD59-A6C34878D82A}">
                    <a16:rowId xmlns:a16="http://schemas.microsoft.com/office/drawing/2014/main" val="10000"/>
                  </a:ext>
                </a:extLst>
              </a:tr>
              <a:tr h="293370">
                <a:tc>
                  <a:txBody>
                    <a:bodyPr/>
                    <a:lstStyle/>
                    <a:p>
                      <a:r>
                        <a:rPr lang="en-US" sz="1200" b="1" dirty="0">
                          <a:latin typeface="+mn-lt"/>
                          <a:cs typeface="Arial" panose="020B0604020202020204" pitchFamily="34" charset="0"/>
                        </a:rPr>
                        <a:t>Hypothesis 1</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Single Bullet (WC &lt; 20)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WC</a:t>
                      </a:r>
                    </a:p>
                  </a:txBody>
                  <a:tcPr/>
                </a:tc>
                <a:tc>
                  <a:txBody>
                    <a:bodyPr/>
                    <a:lstStyle/>
                    <a:p>
                      <a:pPr marL="0" indent="0">
                        <a:buFont typeface="Arial" panose="020B0604020202020204" pitchFamily="34" charset="0"/>
                        <a:buNone/>
                      </a:pPr>
                      <a:r>
                        <a:rPr lang="en-US" sz="1200" i="1" baseline="0" dirty="0">
                          <a:latin typeface="+mn-lt"/>
                          <a:cs typeface="Arial" panose="020B0604020202020204" pitchFamily="34" charset="0"/>
                        </a:rPr>
                        <a:t>Make sure hypothesis is a predictable statement. </a:t>
                      </a:r>
                    </a:p>
                  </a:txBody>
                  <a:tcPr/>
                </a:tc>
                <a:extLst>
                  <a:ext uri="{0D108BD9-81ED-4DB2-BD59-A6C34878D82A}">
                    <a16:rowId xmlns:a16="http://schemas.microsoft.com/office/drawing/2014/main" val="10001"/>
                  </a:ext>
                </a:extLst>
              </a:tr>
              <a:tr h="209550">
                <a:tc>
                  <a:txBody>
                    <a:bodyPr/>
                    <a:lstStyle/>
                    <a:p>
                      <a:r>
                        <a:rPr lang="en-US" sz="1200" b="1" dirty="0">
                          <a:latin typeface="+mn-lt"/>
                          <a:cs typeface="Arial" panose="020B0604020202020204" pitchFamily="34" charset="0"/>
                        </a:rPr>
                        <a:t>Independent Variables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List the Independent Variables</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tc>
                  <a:txBody>
                    <a:bodyPr/>
                    <a:lstStyle/>
                    <a:p>
                      <a:pPr marL="0" algn="l" defTabSz="457200" rtl="0" eaLnBrk="1" latinLnBrk="0" hangingPunct="1"/>
                      <a:r>
                        <a:rPr lang="en-US" sz="1200" b="0" kern="1200" dirty="0">
                          <a:solidFill>
                            <a:schemeClr val="dk1"/>
                          </a:solidFill>
                          <a:latin typeface="+mn-lt"/>
                          <a:ea typeface="+mn-ea"/>
                          <a:cs typeface="Arial" panose="020B0604020202020204" pitchFamily="34" charset="0"/>
                        </a:rPr>
                        <a:t>List the independent variables separated by comma (variables you change)</a:t>
                      </a:r>
                      <a:endParaRPr lang="en-US" sz="1200" b="1" i="1" kern="1200" dirty="0">
                        <a:solidFill>
                          <a:schemeClr val="dk1"/>
                        </a:solidFill>
                        <a:latin typeface="+mn-lt"/>
                        <a:ea typeface="+mn-ea"/>
                        <a:cs typeface="Arial" panose="020B0604020202020204" pitchFamily="34" charset="0"/>
                      </a:endParaRPr>
                    </a:p>
                  </a:txBody>
                  <a:tcPr/>
                </a:tc>
                <a:extLst>
                  <a:ext uri="{0D108BD9-81ED-4DB2-BD59-A6C34878D82A}">
                    <a16:rowId xmlns:a16="http://schemas.microsoft.com/office/drawing/2014/main" val="10002"/>
                  </a:ext>
                </a:extLst>
              </a:tr>
              <a:tr h="125730">
                <a:tc>
                  <a:txBody>
                    <a:bodyPr/>
                    <a:lstStyle/>
                    <a:p>
                      <a:r>
                        <a:rPr lang="en-US" sz="1200" b="1" baseline="0" dirty="0">
                          <a:latin typeface="+mn-lt"/>
                          <a:cs typeface="Arial" panose="020B0604020202020204" pitchFamily="34" charset="0"/>
                        </a:rPr>
                        <a:t>Dependent Variable</a:t>
                      </a:r>
                      <a:endParaRPr lang="en-US" sz="1200" b="1" dirty="0">
                        <a:latin typeface="+mn-lt"/>
                        <a:cs typeface="Arial" panose="020B0604020202020204" pitchFamily="34" charset="0"/>
                      </a:endParaRPr>
                    </a:p>
                  </a:txBody>
                  <a:tcPr/>
                </a:tc>
                <a:tc>
                  <a:txBody>
                    <a:bodyPr/>
                    <a:lstStyle/>
                    <a:p>
                      <a:r>
                        <a:rPr lang="en-US" sz="1200" dirty="0">
                          <a:latin typeface="+mn-lt"/>
                          <a:cs typeface="Arial" panose="020B0604020202020204" pitchFamily="34" charset="0"/>
                        </a:rPr>
                        <a:t>Name the Dependent Variable</a:t>
                      </a:r>
                    </a:p>
                  </a:txBody>
                  <a:tcPr/>
                </a:tc>
                <a:tc>
                  <a:txBody>
                    <a:bodyPr/>
                    <a:lstStyle/>
                    <a:p>
                      <a:r>
                        <a:rPr lang="en-US" sz="1200" b="0" dirty="0">
                          <a:latin typeface="+mn-lt"/>
                          <a:cs typeface="Arial" panose="020B0604020202020204" pitchFamily="34" charset="0"/>
                        </a:rPr>
                        <a:t>NA</a:t>
                      </a:r>
                    </a:p>
                  </a:txBody>
                  <a:tcPr/>
                </a:tc>
                <a:tc>
                  <a:txBody>
                    <a:bodyPr/>
                    <a:lstStyle/>
                    <a:p>
                      <a:r>
                        <a:rPr lang="en-US" sz="1200" b="0" dirty="0">
                          <a:latin typeface="+mn-lt"/>
                          <a:cs typeface="Arial" panose="020B0604020202020204" pitchFamily="34" charset="0"/>
                        </a:rPr>
                        <a:t>Name</a:t>
                      </a:r>
                      <a:r>
                        <a:rPr lang="en-US" sz="1200" b="0" baseline="0" dirty="0">
                          <a:latin typeface="+mn-lt"/>
                          <a:cs typeface="Arial" panose="020B0604020202020204" pitchFamily="34" charset="0"/>
                        </a:rPr>
                        <a:t> the </a:t>
                      </a:r>
                      <a:r>
                        <a:rPr lang="en-US" sz="1200" b="0" kern="1200" dirty="0">
                          <a:solidFill>
                            <a:schemeClr val="dk1"/>
                          </a:solidFill>
                          <a:latin typeface="+mn-lt"/>
                          <a:ea typeface="+mn-ea"/>
                          <a:cs typeface="Arial" panose="020B0604020202020204" pitchFamily="34" charset="0"/>
                        </a:rPr>
                        <a:t>variable you observe or measure</a:t>
                      </a:r>
                    </a:p>
                  </a:txBody>
                  <a:tcPr/>
                </a:tc>
                <a:extLst>
                  <a:ext uri="{0D108BD9-81ED-4DB2-BD59-A6C34878D82A}">
                    <a16:rowId xmlns:a16="http://schemas.microsoft.com/office/drawing/2014/main" val="10003"/>
                  </a:ext>
                </a:extLst>
              </a:tr>
              <a:tr h="125730">
                <a:tc>
                  <a:txBody>
                    <a:bodyPr/>
                    <a:lstStyle/>
                    <a:p>
                      <a:r>
                        <a:rPr lang="en-US" sz="1200" b="1" dirty="0">
                          <a:latin typeface="+mn-lt"/>
                          <a:cs typeface="Arial" panose="020B0604020202020204" pitchFamily="34" charset="0"/>
                        </a:rPr>
                        <a:t>Testable</a:t>
                      </a:r>
                    </a:p>
                  </a:txBody>
                  <a:tcPr/>
                </a:tc>
                <a:tc>
                  <a:txBody>
                    <a:bodyPr/>
                    <a:lstStyle/>
                    <a:p>
                      <a:r>
                        <a:rPr lang="en-US" sz="1200" dirty="0">
                          <a:latin typeface="+mn-lt"/>
                          <a:cs typeface="Arial" panose="020B0604020202020204" pitchFamily="34" charset="0"/>
                        </a:rPr>
                        <a:t>Single</a:t>
                      </a:r>
                      <a:r>
                        <a:rPr lang="en-US" sz="1200" baseline="0" dirty="0">
                          <a:latin typeface="+mn-lt"/>
                          <a:cs typeface="Arial" panose="020B0604020202020204" pitchFamily="34" charset="0"/>
                        </a:rPr>
                        <a:t> Bullet </a:t>
                      </a:r>
                      <a:r>
                        <a:rPr lang="en-US" sz="1200" dirty="0">
                          <a:latin typeface="+mn-lt"/>
                          <a:cs typeface="Arial" panose="020B0604020202020204" pitchFamily="34" charset="0"/>
                        </a:rPr>
                        <a:t>(WC &lt; 20)</a:t>
                      </a:r>
                      <a:r>
                        <a:rPr lang="en-US" sz="1200" baseline="0" dirty="0">
                          <a:latin typeface="+mn-lt"/>
                          <a:cs typeface="Arial" panose="020B0604020202020204" pitchFamily="34" charset="0"/>
                        </a:rPr>
                        <a:t>)</a:t>
                      </a:r>
                      <a:endParaRPr lang="en-US" sz="1200" dirty="0">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WC</a:t>
                      </a:r>
                    </a:p>
                  </a:txBody>
                  <a:tcPr/>
                </a:tc>
                <a:tc>
                  <a:txBody>
                    <a:bodyPr/>
                    <a:lstStyle/>
                    <a:p>
                      <a:pPr marL="0" algn="l" defTabSz="457200" rtl="0" eaLnBrk="1" latinLnBrk="0" hangingPunct="1"/>
                      <a:r>
                        <a:rPr lang="en-US" sz="1200" b="0" kern="1200" dirty="0">
                          <a:solidFill>
                            <a:schemeClr val="dk1"/>
                          </a:solidFill>
                          <a:latin typeface="+mn-lt"/>
                          <a:ea typeface="+mn-ea"/>
                          <a:cs typeface="Arial" panose="020B0604020202020204" pitchFamily="34" charset="0"/>
                        </a:rPr>
                        <a:t>Explain how you plan to test the hypothesis</a:t>
                      </a:r>
                    </a:p>
                  </a:txBody>
                  <a:tcPr/>
                </a:tc>
                <a:extLst>
                  <a:ext uri="{0D108BD9-81ED-4DB2-BD59-A6C34878D82A}">
                    <a16:rowId xmlns:a16="http://schemas.microsoft.com/office/drawing/2014/main" val="10007"/>
                  </a:ext>
                </a:extLst>
              </a:tr>
              <a:tr h="0">
                <a:tc>
                  <a:txBody>
                    <a:bodyPr/>
                    <a:lstStyle/>
                    <a:p>
                      <a:r>
                        <a:rPr lang="en-US" sz="1200" b="1" dirty="0">
                          <a:latin typeface="+mn-lt"/>
                          <a:cs typeface="Arial" panose="020B0604020202020204" pitchFamily="34" charset="0"/>
                        </a:rPr>
                        <a:t>Hypothesis 2</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Single Bullet (WC &lt; 20)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WC</a:t>
                      </a:r>
                    </a:p>
                  </a:txBody>
                  <a:tcPr/>
                </a:tc>
                <a:tc>
                  <a:txBody>
                    <a:bodyPr/>
                    <a:lstStyle/>
                    <a:p>
                      <a:pPr marL="0" indent="0">
                        <a:buFont typeface="Arial" panose="020B0604020202020204" pitchFamily="34" charset="0"/>
                        <a:buNone/>
                      </a:pPr>
                      <a:r>
                        <a:rPr lang="en-US" sz="1200" i="1" baseline="0" dirty="0">
                          <a:latin typeface="+mn-lt"/>
                          <a:cs typeface="Arial" panose="020B0604020202020204" pitchFamily="34" charset="0"/>
                        </a:rPr>
                        <a:t>Make sure hypothesis is a predictable statement. </a:t>
                      </a:r>
                    </a:p>
                  </a:txBody>
                  <a:tcPr/>
                </a:tc>
                <a:extLst>
                  <a:ext uri="{0D108BD9-81ED-4DB2-BD59-A6C34878D82A}">
                    <a16:rowId xmlns:a16="http://schemas.microsoft.com/office/drawing/2014/main" val="1096071760"/>
                  </a:ext>
                </a:extLst>
              </a:tr>
              <a:tr h="209550">
                <a:tc>
                  <a:txBody>
                    <a:bodyPr/>
                    <a:lstStyle/>
                    <a:p>
                      <a:r>
                        <a:rPr lang="en-US" sz="1200" b="1" dirty="0">
                          <a:latin typeface="+mn-lt"/>
                          <a:cs typeface="Arial" panose="020B0604020202020204" pitchFamily="34" charset="0"/>
                        </a:rPr>
                        <a:t>Independent Variables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List the Independent Variables</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tc>
                  <a:txBody>
                    <a:bodyPr/>
                    <a:lstStyle/>
                    <a:p>
                      <a:pPr marL="0" algn="l" defTabSz="457200" rtl="0" eaLnBrk="1" latinLnBrk="0" hangingPunct="1"/>
                      <a:r>
                        <a:rPr lang="en-US" sz="1200" b="0" kern="1200" dirty="0">
                          <a:solidFill>
                            <a:schemeClr val="dk1"/>
                          </a:solidFill>
                          <a:latin typeface="+mn-lt"/>
                          <a:ea typeface="+mn-ea"/>
                          <a:cs typeface="Arial" panose="020B0604020202020204" pitchFamily="34" charset="0"/>
                        </a:rPr>
                        <a:t>List the independent variables separated by comma (variables you change)</a:t>
                      </a:r>
                      <a:endParaRPr lang="en-US" sz="1200" b="1" i="1" kern="1200" dirty="0">
                        <a:solidFill>
                          <a:schemeClr val="dk1"/>
                        </a:solidFill>
                        <a:latin typeface="+mn-lt"/>
                        <a:ea typeface="+mn-ea"/>
                        <a:cs typeface="Arial" panose="020B0604020202020204" pitchFamily="34" charset="0"/>
                      </a:endParaRPr>
                    </a:p>
                  </a:txBody>
                  <a:tcPr/>
                </a:tc>
                <a:extLst>
                  <a:ext uri="{0D108BD9-81ED-4DB2-BD59-A6C34878D82A}">
                    <a16:rowId xmlns:a16="http://schemas.microsoft.com/office/drawing/2014/main" val="1343236813"/>
                  </a:ext>
                </a:extLst>
              </a:tr>
              <a:tr h="209550">
                <a:tc>
                  <a:txBody>
                    <a:bodyPr/>
                    <a:lstStyle/>
                    <a:p>
                      <a:r>
                        <a:rPr lang="en-US" sz="1200" b="1" baseline="0" dirty="0">
                          <a:latin typeface="+mn-lt"/>
                          <a:cs typeface="Arial" panose="020B0604020202020204" pitchFamily="34" charset="0"/>
                        </a:rPr>
                        <a:t>Dependent Variable</a:t>
                      </a:r>
                      <a:endParaRPr lang="en-US" sz="1200" b="1" dirty="0">
                        <a:latin typeface="+mn-lt"/>
                        <a:cs typeface="Arial" panose="020B0604020202020204" pitchFamily="34" charset="0"/>
                      </a:endParaRPr>
                    </a:p>
                  </a:txBody>
                  <a:tcPr/>
                </a:tc>
                <a:tc>
                  <a:txBody>
                    <a:bodyPr/>
                    <a:lstStyle/>
                    <a:p>
                      <a:r>
                        <a:rPr lang="en-US" sz="1200" dirty="0">
                          <a:latin typeface="+mn-lt"/>
                          <a:cs typeface="Arial" panose="020B0604020202020204" pitchFamily="34" charset="0"/>
                        </a:rPr>
                        <a:t>Name the Dependent Variable</a:t>
                      </a:r>
                    </a:p>
                  </a:txBody>
                  <a:tcPr/>
                </a:tc>
                <a:tc>
                  <a:txBody>
                    <a:bodyPr/>
                    <a:lstStyle/>
                    <a:p>
                      <a:r>
                        <a:rPr lang="en-US" sz="1200" b="0" dirty="0">
                          <a:latin typeface="+mn-lt"/>
                          <a:cs typeface="Arial" panose="020B0604020202020204" pitchFamily="34" charset="0"/>
                        </a:rPr>
                        <a:t>NA</a:t>
                      </a:r>
                    </a:p>
                  </a:txBody>
                  <a:tcPr/>
                </a:tc>
                <a:tc>
                  <a:txBody>
                    <a:bodyPr/>
                    <a:lstStyle/>
                    <a:p>
                      <a:r>
                        <a:rPr lang="en-US" sz="1200" b="0" dirty="0">
                          <a:latin typeface="+mn-lt"/>
                          <a:cs typeface="Arial" panose="020B0604020202020204" pitchFamily="34" charset="0"/>
                        </a:rPr>
                        <a:t>Name</a:t>
                      </a:r>
                      <a:r>
                        <a:rPr lang="en-US" sz="1200" b="0" baseline="0" dirty="0">
                          <a:latin typeface="+mn-lt"/>
                          <a:cs typeface="Arial" panose="020B0604020202020204" pitchFamily="34" charset="0"/>
                        </a:rPr>
                        <a:t> the </a:t>
                      </a:r>
                      <a:r>
                        <a:rPr lang="en-US" sz="1200" b="0" kern="1200" dirty="0">
                          <a:solidFill>
                            <a:schemeClr val="dk1"/>
                          </a:solidFill>
                          <a:latin typeface="+mn-lt"/>
                          <a:ea typeface="+mn-ea"/>
                          <a:cs typeface="Arial" panose="020B0604020202020204" pitchFamily="34" charset="0"/>
                        </a:rPr>
                        <a:t>variable you observe or measure</a:t>
                      </a:r>
                    </a:p>
                  </a:txBody>
                  <a:tcPr/>
                </a:tc>
                <a:extLst>
                  <a:ext uri="{0D108BD9-81ED-4DB2-BD59-A6C34878D82A}">
                    <a16:rowId xmlns:a16="http://schemas.microsoft.com/office/drawing/2014/main" val="3560585428"/>
                  </a:ext>
                </a:extLst>
              </a:tr>
              <a:tr h="209550">
                <a:tc>
                  <a:txBody>
                    <a:bodyPr/>
                    <a:lstStyle/>
                    <a:p>
                      <a:r>
                        <a:rPr lang="en-US" sz="1200" b="1" dirty="0">
                          <a:latin typeface="+mn-lt"/>
                          <a:cs typeface="Arial" panose="020B0604020202020204" pitchFamily="34" charset="0"/>
                        </a:rPr>
                        <a:t>Testable</a:t>
                      </a:r>
                    </a:p>
                  </a:txBody>
                  <a:tcPr/>
                </a:tc>
                <a:tc>
                  <a:txBody>
                    <a:bodyPr/>
                    <a:lstStyle/>
                    <a:p>
                      <a:r>
                        <a:rPr lang="en-US" sz="1200" dirty="0">
                          <a:latin typeface="+mn-lt"/>
                          <a:cs typeface="Arial" panose="020B0604020202020204" pitchFamily="34" charset="0"/>
                        </a:rPr>
                        <a:t>Single</a:t>
                      </a:r>
                      <a:r>
                        <a:rPr lang="en-US" sz="1200" baseline="0" dirty="0">
                          <a:latin typeface="+mn-lt"/>
                          <a:cs typeface="Arial" panose="020B0604020202020204" pitchFamily="34" charset="0"/>
                        </a:rPr>
                        <a:t> Bullet </a:t>
                      </a:r>
                      <a:r>
                        <a:rPr lang="en-US" sz="1200" dirty="0">
                          <a:latin typeface="+mn-lt"/>
                          <a:cs typeface="Arial" panose="020B0604020202020204" pitchFamily="34" charset="0"/>
                        </a:rPr>
                        <a:t>(WC &lt; 20)</a:t>
                      </a:r>
                      <a:r>
                        <a:rPr lang="en-US" sz="1200" baseline="0" dirty="0">
                          <a:latin typeface="+mn-lt"/>
                          <a:cs typeface="Arial" panose="020B0604020202020204" pitchFamily="34" charset="0"/>
                        </a:rPr>
                        <a:t>)</a:t>
                      </a:r>
                      <a:endParaRPr lang="en-US" sz="1200" dirty="0">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WC</a:t>
                      </a:r>
                    </a:p>
                  </a:txBody>
                  <a:tcPr/>
                </a:tc>
                <a:tc>
                  <a:txBody>
                    <a:bodyPr/>
                    <a:lstStyle/>
                    <a:p>
                      <a:pPr marL="0" algn="l" defTabSz="457200" rtl="0" eaLnBrk="1" latinLnBrk="0" hangingPunct="1"/>
                      <a:r>
                        <a:rPr lang="en-US" sz="1200" b="0" kern="1200" dirty="0">
                          <a:solidFill>
                            <a:schemeClr val="dk1"/>
                          </a:solidFill>
                          <a:latin typeface="+mn-lt"/>
                          <a:ea typeface="+mn-ea"/>
                          <a:cs typeface="Arial" panose="020B0604020202020204" pitchFamily="34" charset="0"/>
                        </a:rPr>
                        <a:t>Explain how you plan to test the hypothesis</a:t>
                      </a:r>
                    </a:p>
                  </a:txBody>
                  <a:tcPr/>
                </a:tc>
                <a:extLst>
                  <a:ext uri="{0D108BD9-81ED-4DB2-BD59-A6C34878D82A}">
                    <a16:rowId xmlns:a16="http://schemas.microsoft.com/office/drawing/2014/main" val="3028355428"/>
                  </a:ext>
                </a:extLst>
              </a:tr>
              <a:tr h="209550">
                <a:tc>
                  <a:txBody>
                    <a:bodyPr/>
                    <a:lstStyle/>
                    <a:p>
                      <a:r>
                        <a:rPr lang="en-US" sz="1200" b="1" dirty="0">
                          <a:latin typeface="+mn-lt"/>
                          <a:cs typeface="Arial" panose="020B0604020202020204" pitchFamily="34" charset="0"/>
                        </a:rPr>
                        <a:t>Hypothesis 3</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Single Bullet (WC &lt; 20)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WC</a:t>
                      </a:r>
                    </a:p>
                  </a:txBody>
                  <a:tcPr/>
                </a:tc>
                <a:tc>
                  <a:txBody>
                    <a:bodyPr/>
                    <a:lstStyle/>
                    <a:p>
                      <a:pPr marL="0" indent="0">
                        <a:buFont typeface="Arial" panose="020B0604020202020204" pitchFamily="34" charset="0"/>
                        <a:buNone/>
                      </a:pPr>
                      <a:r>
                        <a:rPr lang="en-US" sz="1200" i="1" baseline="0" dirty="0">
                          <a:latin typeface="+mn-lt"/>
                          <a:cs typeface="Arial" panose="020B0604020202020204" pitchFamily="34" charset="0"/>
                        </a:rPr>
                        <a:t>Make sure hypothesis is a predictable statement. </a:t>
                      </a:r>
                    </a:p>
                  </a:txBody>
                  <a:tcPr/>
                </a:tc>
                <a:extLst>
                  <a:ext uri="{0D108BD9-81ED-4DB2-BD59-A6C34878D82A}">
                    <a16:rowId xmlns:a16="http://schemas.microsoft.com/office/drawing/2014/main" val="2663295773"/>
                  </a:ext>
                </a:extLst>
              </a:tr>
              <a:tr h="209550">
                <a:tc>
                  <a:txBody>
                    <a:bodyPr/>
                    <a:lstStyle/>
                    <a:p>
                      <a:r>
                        <a:rPr lang="en-US" sz="1200" b="1" dirty="0">
                          <a:latin typeface="+mn-lt"/>
                          <a:cs typeface="Arial" panose="020B0604020202020204" pitchFamily="34" charset="0"/>
                        </a:rPr>
                        <a:t>Independent Variables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List the Independent Variables</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tc>
                  <a:txBody>
                    <a:bodyPr/>
                    <a:lstStyle/>
                    <a:p>
                      <a:pPr marL="0" algn="l" defTabSz="457200" rtl="0" eaLnBrk="1" latinLnBrk="0" hangingPunct="1"/>
                      <a:r>
                        <a:rPr lang="en-US" sz="1200" b="0" kern="1200" dirty="0">
                          <a:solidFill>
                            <a:schemeClr val="dk1"/>
                          </a:solidFill>
                          <a:latin typeface="+mn-lt"/>
                          <a:ea typeface="+mn-ea"/>
                          <a:cs typeface="Arial" panose="020B0604020202020204" pitchFamily="34" charset="0"/>
                        </a:rPr>
                        <a:t>List the independent variables separated by comma (variables you change)</a:t>
                      </a:r>
                      <a:endParaRPr lang="en-US" sz="1200" b="1" i="1" kern="1200" dirty="0">
                        <a:solidFill>
                          <a:schemeClr val="dk1"/>
                        </a:solidFill>
                        <a:latin typeface="+mn-lt"/>
                        <a:ea typeface="+mn-ea"/>
                        <a:cs typeface="Arial" panose="020B0604020202020204" pitchFamily="34" charset="0"/>
                      </a:endParaRPr>
                    </a:p>
                  </a:txBody>
                  <a:tcPr/>
                </a:tc>
                <a:extLst>
                  <a:ext uri="{0D108BD9-81ED-4DB2-BD59-A6C34878D82A}">
                    <a16:rowId xmlns:a16="http://schemas.microsoft.com/office/drawing/2014/main" val="3065693737"/>
                  </a:ext>
                </a:extLst>
              </a:tr>
              <a:tr h="209550">
                <a:tc>
                  <a:txBody>
                    <a:bodyPr/>
                    <a:lstStyle/>
                    <a:p>
                      <a:r>
                        <a:rPr lang="en-US" sz="1200" b="1" baseline="0" dirty="0">
                          <a:latin typeface="+mn-lt"/>
                          <a:cs typeface="Arial" panose="020B0604020202020204" pitchFamily="34" charset="0"/>
                        </a:rPr>
                        <a:t>Dependent Variable</a:t>
                      </a:r>
                      <a:endParaRPr lang="en-US" sz="1200" b="1" dirty="0">
                        <a:latin typeface="+mn-lt"/>
                        <a:cs typeface="Arial" panose="020B0604020202020204" pitchFamily="34" charset="0"/>
                      </a:endParaRPr>
                    </a:p>
                  </a:txBody>
                  <a:tcPr/>
                </a:tc>
                <a:tc>
                  <a:txBody>
                    <a:bodyPr/>
                    <a:lstStyle/>
                    <a:p>
                      <a:r>
                        <a:rPr lang="en-US" sz="1200" dirty="0">
                          <a:latin typeface="+mn-lt"/>
                          <a:cs typeface="Arial" panose="020B0604020202020204" pitchFamily="34" charset="0"/>
                        </a:rPr>
                        <a:t>Name the Dependent Variable</a:t>
                      </a:r>
                    </a:p>
                  </a:txBody>
                  <a:tcPr/>
                </a:tc>
                <a:tc>
                  <a:txBody>
                    <a:bodyPr/>
                    <a:lstStyle/>
                    <a:p>
                      <a:r>
                        <a:rPr lang="en-US" sz="1200" b="0" dirty="0">
                          <a:latin typeface="+mn-lt"/>
                          <a:cs typeface="Arial" panose="020B0604020202020204" pitchFamily="34" charset="0"/>
                        </a:rPr>
                        <a:t>NA</a:t>
                      </a:r>
                    </a:p>
                  </a:txBody>
                  <a:tcPr/>
                </a:tc>
                <a:tc>
                  <a:txBody>
                    <a:bodyPr/>
                    <a:lstStyle/>
                    <a:p>
                      <a:r>
                        <a:rPr lang="en-US" sz="1200" b="0" dirty="0">
                          <a:latin typeface="+mn-lt"/>
                          <a:cs typeface="Arial" panose="020B0604020202020204" pitchFamily="34" charset="0"/>
                        </a:rPr>
                        <a:t>Name</a:t>
                      </a:r>
                      <a:r>
                        <a:rPr lang="en-US" sz="1200" b="0" baseline="0" dirty="0">
                          <a:latin typeface="+mn-lt"/>
                          <a:cs typeface="Arial" panose="020B0604020202020204" pitchFamily="34" charset="0"/>
                        </a:rPr>
                        <a:t> the </a:t>
                      </a:r>
                      <a:r>
                        <a:rPr lang="en-US" sz="1200" b="0" kern="1200" dirty="0">
                          <a:solidFill>
                            <a:schemeClr val="dk1"/>
                          </a:solidFill>
                          <a:latin typeface="+mn-lt"/>
                          <a:ea typeface="+mn-ea"/>
                          <a:cs typeface="Arial" panose="020B0604020202020204" pitchFamily="34" charset="0"/>
                        </a:rPr>
                        <a:t>variable you observe or measure</a:t>
                      </a:r>
                    </a:p>
                  </a:txBody>
                  <a:tcPr/>
                </a:tc>
                <a:extLst>
                  <a:ext uri="{0D108BD9-81ED-4DB2-BD59-A6C34878D82A}">
                    <a16:rowId xmlns:a16="http://schemas.microsoft.com/office/drawing/2014/main" val="3331144063"/>
                  </a:ext>
                </a:extLst>
              </a:tr>
              <a:tr h="209550">
                <a:tc>
                  <a:txBody>
                    <a:bodyPr/>
                    <a:lstStyle/>
                    <a:p>
                      <a:r>
                        <a:rPr lang="en-US" sz="1200" b="1" dirty="0">
                          <a:latin typeface="+mn-lt"/>
                          <a:cs typeface="Arial" panose="020B0604020202020204" pitchFamily="34" charset="0"/>
                        </a:rPr>
                        <a:t>Testable</a:t>
                      </a:r>
                    </a:p>
                  </a:txBody>
                  <a:tcPr/>
                </a:tc>
                <a:tc>
                  <a:txBody>
                    <a:bodyPr/>
                    <a:lstStyle/>
                    <a:p>
                      <a:r>
                        <a:rPr lang="en-US" sz="1200" dirty="0">
                          <a:latin typeface="+mn-lt"/>
                          <a:cs typeface="Arial" panose="020B0604020202020204" pitchFamily="34" charset="0"/>
                        </a:rPr>
                        <a:t>Single</a:t>
                      </a:r>
                      <a:r>
                        <a:rPr lang="en-US" sz="1200" baseline="0" dirty="0">
                          <a:latin typeface="+mn-lt"/>
                          <a:cs typeface="Arial" panose="020B0604020202020204" pitchFamily="34" charset="0"/>
                        </a:rPr>
                        <a:t> Bullet </a:t>
                      </a:r>
                      <a:r>
                        <a:rPr lang="en-US" sz="1200" dirty="0">
                          <a:latin typeface="+mn-lt"/>
                          <a:cs typeface="Arial" panose="020B0604020202020204" pitchFamily="34" charset="0"/>
                        </a:rPr>
                        <a:t>(WC &lt; 20)</a:t>
                      </a:r>
                      <a:r>
                        <a:rPr lang="en-US" sz="1200" baseline="0" dirty="0">
                          <a:latin typeface="+mn-lt"/>
                          <a:cs typeface="Arial" panose="020B0604020202020204" pitchFamily="34" charset="0"/>
                        </a:rPr>
                        <a:t>)</a:t>
                      </a:r>
                      <a:endParaRPr lang="en-US" sz="1200" dirty="0">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WC</a:t>
                      </a:r>
                    </a:p>
                  </a:txBody>
                  <a:tcPr/>
                </a:tc>
                <a:tc>
                  <a:txBody>
                    <a:bodyPr/>
                    <a:lstStyle/>
                    <a:p>
                      <a:pPr marL="0" algn="l" defTabSz="457200" rtl="0" eaLnBrk="1" latinLnBrk="0" hangingPunct="1"/>
                      <a:r>
                        <a:rPr lang="en-US" sz="1200" b="0" kern="1200" dirty="0">
                          <a:solidFill>
                            <a:schemeClr val="dk1"/>
                          </a:solidFill>
                          <a:latin typeface="+mn-lt"/>
                          <a:ea typeface="+mn-ea"/>
                          <a:cs typeface="Arial" panose="020B0604020202020204" pitchFamily="34" charset="0"/>
                        </a:rPr>
                        <a:t>Explain how you plan to test the hypothesis</a:t>
                      </a:r>
                    </a:p>
                  </a:txBody>
                  <a:tcPr/>
                </a:tc>
                <a:extLst>
                  <a:ext uri="{0D108BD9-81ED-4DB2-BD59-A6C34878D82A}">
                    <a16:rowId xmlns:a16="http://schemas.microsoft.com/office/drawing/2014/main" val="773435680"/>
                  </a:ext>
                </a:extLst>
              </a:tr>
            </a:tbl>
          </a:graphicData>
        </a:graphic>
      </p:graphicFrame>
      <p:sp>
        <p:nvSpPr>
          <p:cNvPr id="5" name="Title 2">
            <a:extLst>
              <a:ext uri="{FF2B5EF4-FFF2-40B4-BE49-F238E27FC236}">
                <a16:creationId xmlns:a16="http://schemas.microsoft.com/office/drawing/2014/main" id="{93CFF7CA-B4E9-9747-8737-F9518DA2EFAA}"/>
              </a:ext>
            </a:extLst>
          </p:cNvPr>
          <p:cNvSpPr txBox="1">
            <a:spLocks/>
          </p:cNvSpPr>
          <p:nvPr/>
        </p:nvSpPr>
        <p:spPr>
          <a:xfrm>
            <a:off x="131446" y="0"/>
            <a:ext cx="7756263" cy="621690"/>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r>
              <a:rPr lang="en-US" sz="1400" dirty="0"/>
              <a:t>Research Hypotheses Instructions</a:t>
            </a:r>
          </a:p>
        </p:txBody>
      </p:sp>
      <p:sp>
        <p:nvSpPr>
          <p:cNvPr id="7" name="Title 2">
            <a:extLst>
              <a:ext uri="{FF2B5EF4-FFF2-40B4-BE49-F238E27FC236}">
                <a16:creationId xmlns:a16="http://schemas.microsoft.com/office/drawing/2014/main" id="{39C17F16-BA98-A743-97EC-32A3F85F5A54}"/>
              </a:ext>
            </a:extLst>
          </p:cNvPr>
          <p:cNvSpPr txBox="1">
            <a:spLocks/>
          </p:cNvSpPr>
          <p:nvPr/>
        </p:nvSpPr>
        <p:spPr>
          <a:xfrm>
            <a:off x="304379" y="247047"/>
            <a:ext cx="7756263" cy="246909"/>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pPr marL="285750" indent="-285750">
              <a:buFont typeface="Arial"/>
              <a:buChar char="•"/>
              <a:defRPr/>
            </a:pPr>
            <a:r>
              <a:rPr lang="en-US" sz="1200" b="0" i="1" dirty="0">
                <a:solidFill>
                  <a:prstClr val="black">
                    <a:lumMod val="75000"/>
                    <a:lumOff val="25000"/>
                  </a:prstClr>
                </a:solidFill>
              </a:rPr>
              <a:t>Deliver a table in below format. Keep column A as is. Fill-in column B &amp; C. Do not include column D.</a:t>
            </a:r>
          </a:p>
        </p:txBody>
      </p:sp>
    </p:spTree>
    <p:extLst>
      <p:ext uri="{BB962C8B-B14F-4D97-AF65-F5344CB8AC3E}">
        <p14:creationId xmlns:p14="http://schemas.microsoft.com/office/powerpoint/2010/main" val="3220443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341951453"/>
              </p:ext>
            </p:extLst>
          </p:nvPr>
        </p:nvGraphicFramePr>
        <p:xfrm>
          <a:off x="121398" y="611642"/>
          <a:ext cx="8878824" cy="4114800"/>
        </p:xfrm>
        <a:graphic>
          <a:graphicData uri="http://schemas.openxmlformats.org/drawingml/2006/table">
            <a:tbl>
              <a:tblPr firstRow="1" bandRow="1">
                <a:tableStyleId>{5C22544A-7EE6-4342-B048-85BDC9FD1C3A}</a:tableStyleId>
              </a:tblPr>
              <a:tblGrid>
                <a:gridCol w="1858128">
                  <a:extLst>
                    <a:ext uri="{9D8B030D-6E8A-4147-A177-3AD203B41FA5}">
                      <a16:colId xmlns:a16="http://schemas.microsoft.com/office/drawing/2014/main" val="20000"/>
                    </a:ext>
                  </a:extLst>
                </a:gridCol>
                <a:gridCol w="6380703">
                  <a:extLst>
                    <a:ext uri="{9D8B030D-6E8A-4147-A177-3AD203B41FA5}">
                      <a16:colId xmlns:a16="http://schemas.microsoft.com/office/drawing/2014/main" val="20001"/>
                    </a:ext>
                  </a:extLst>
                </a:gridCol>
                <a:gridCol w="639993">
                  <a:extLst>
                    <a:ext uri="{9D8B030D-6E8A-4147-A177-3AD203B41FA5}">
                      <a16:colId xmlns:a16="http://schemas.microsoft.com/office/drawing/2014/main" val="2172403899"/>
                    </a:ext>
                  </a:extLst>
                </a:gridCol>
              </a:tblGrid>
              <a:tr h="125730">
                <a:tc>
                  <a:txBody>
                    <a:bodyPr/>
                    <a:lstStyle/>
                    <a:p>
                      <a:r>
                        <a:rPr lang="en-US" sz="1200" baseline="0" dirty="0">
                          <a:latin typeface="+mn-lt"/>
                          <a:cs typeface="Arial" panose="020B0604020202020204" pitchFamily="34" charset="0"/>
                        </a:rPr>
                        <a:t>(A) Deliverable</a:t>
                      </a:r>
                      <a:endParaRPr lang="en-US" sz="1200" dirty="0">
                        <a:latin typeface="+mn-lt"/>
                        <a:cs typeface="Arial" panose="020B0604020202020204" pitchFamily="34" charset="0"/>
                      </a:endParaRPr>
                    </a:p>
                  </a:txBody>
                  <a:tcPr/>
                </a:tc>
                <a:tc>
                  <a:txBody>
                    <a:bodyPr/>
                    <a:lstStyle/>
                    <a:p>
                      <a:pPr algn="ctr"/>
                      <a:r>
                        <a:rPr lang="en-US" sz="1200" dirty="0">
                          <a:latin typeface="+mn-lt"/>
                          <a:cs typeface="Arial" panose="020B0604020202020204" pitchFamily="34" charset="0"/>
                        </a:rPr>
                        <a:t>(B) Format</a:t>
                      </a:r>
                    </a:p>
                  </a:txBody>
                  <a:tcPr/>
                </a:tc>
                <a:tc>
                  <a:txBody>
                    <a:bodyPr/>
                    <a:lstStyle/>
                    <a:p>
                      <a:pPr algn="l"/>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293370">
                <a:tc>
                  <a:txBody>
                    <a:bodyPr/>
                    <a:lstStyle/>
                    <a:p>
                      <a:r>
                        <a:rPr lang="en-US" sz="1200" b="1" dirty="0">
                          <a:latin typeface="+mn-lt"/>
                          <a:cs typeface="Arial" panose="020B0604020202020204" pitchFamily="34" charset="0"/>
                        </a:rPr>
                        <a:t>Hypothesis 1</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latin typeface="+mn-lt"/>
                          <a:ea typeface="+mn-ea"/>
                          <a:cs typeface="Arial" panose="020B0604020202020204" pitchFamily="34" charset="0"/>
                        </a:rPr>
                        <a:t>Lorem ipsum dolor sit </a:t>
                      </a:r>
                      <a:r>
                        <a:rPr lang="en-US" sz="1200" kern="1200" dirty="0" err="1">
                          <a:solidFill>
                            <a:schemeClr val="dk1"/>
                          </a:solidFill>
                          <a:effectLst/>
                          <a:latin typeface="+mn-lt"/>
                          <a:ea typeface="+mn-ea"/>
                          <a:cs typeface="Arial" panose="020B0604020202020204" pitchFamily="34" charset="0"/>
                        </a:rPr>
                        <a:t>amet</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consectetur</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adipiscing</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elit</a:t>
                      </a:r>
                      <a:r>
                        <a:rPr lang="en-US" sz="1200" kern="1200" dirty="0">
                          <a:solidFill>
                            <a:schemeClr val="dk1"/>
                          </a:solidFill>
                          <a:effectLst/>
                          <a:latin typeface="+mn-lt"/>
                          <a:ea typeface="+mn-ea"/>
                          <a:cs typeface="Arial" panose="020B0604020202020204" pitchFamily="34" charset="0"/>
                        </a:rPr>
                        <a:t>. Donec </a:t>
                      </a:r>
                      <a:r>
                        <a:rPr lang="en-US" sz="1200" kern="1200" dirty="0" err="1">
                          <a:solidFill>
                            <a:schemeClr val="dk1"/>
                          </a:solidFill>
                          <a:effectLst/>
                          <a:latin typeface="+mn-lt"/>
                          <a:ea typeface="+mn-ea"/>
                          <a:cs typeface="Arial" panose="020B0604020202020204" pitchFamily="34" charset="0"/>
                        </a:rPr>
                        <a:t>efficitur</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sem</a:t>
                      </a:r>
                      <a:r>
                        <a:rPr lang="en-US" sz="1200" kern="1200" dirty="0">
                          <a:solidFill>
                            <a:schemeClr val="dk1"/>
                          </a:solidFill>
                          <a:effectLst/>
                          <a:latin typeface="+mn-lt"/>
                          <a:ea typeface="+mn-ea"/>
                          <a:cs typeface="Arial" panose="020B0604020202020204" pitchFamily="34" charset="0"/>
                        </a:rPr>
                        <a:t> id </a:t>
                      </a:r>
                      <a:r>
                        <a:rPr lang="en-US" sz="1200" kern="1200" dirty="0" err="1">
                          <a:solidFill>
                            <a:schemeClr val="dk1"/>
                          </a:solidFill>
                          <a:effectLst/>
                          <a:latin typeface="+mn-lt"/>
                          <a:ea typeface="+mn-ea"/>
                          <a:cs typeface="Arial" panose="020B0604020202020204" pitchFamily="34" charset="0"/>
                        </a:rPr>
                        <a:t>massa</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aliquam</a:t>
                      </a:r>
                      <a:r>
                        <a:rPr lang="en-US" sz="1200" kern="1200" dirty="0">
                          <a:solidFill>
                            <a:schemeClr val="dk1"/>
                          </a:solidFill>
                          <a:effectLst/>
                          <a:latin typeface="+mn-lt"/>
                          <a:ea typeface="+mn-ea"/>
                          <a:cs typeface="Arial" panose="020B0604020202020204" pitchFamily="34" charset="0"/>
                        </a:rPr>
                        <a:t>, et </a:t>
                      </a:r>
                      <a:r>
                        <a:rPr lang="en-US" sz="1200" kern="1200" dirty="0" err="1">
                          <a:solidFill>
                            <a:schemeClr val="dk1"/>
                          </a:solidFill>
                          <a:effectLst/>
                          <a:latin typeface="+mn-lt"/>
                          <a:ea typeface="+mn-ea"/>
                          <a:cs typeface="Arial" panose="020B0604020202020204" pitchFamily="34" charset="0"/>
                        </a:rPr>
                        <a:t>scelerisque</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lacus</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finibus</a:t>
                      </a:r>
                      <a:endParaRPr lang="en-US" sz="1200" dirty="0">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WC</a:t>
                      </a:r>
                    </a:p>
                  </a:txBody>
                  <a:tcPr/>
                </a:tc>
                <a:extLst>
                  <a:ext uri="{0D108BD9-81ED-4DB2-BD59-A6C34878D82A}">
                    <a16:rowId xmlns:a16="http://schemas.microsoft.com/office/drawing/2014/main" val="10001"/>
                  </a:ext>
                </a:extLst>
              </a:tr>
              <a:tr h="209550">
                <a:tc>
                  <a:txBody>
                    <a:bodyPr/>
                    <a:lstStyle/>
                    <a:p>
                      <a:r>
                        <a:rPr lang="en-US" sz="1200" b="1" dirty="0">
                          <a:latin typeface="+mn-lt"/>
                          <a:cs typeface="Arial" panose="020B0604020202020204" pitchFamily="34" charset="0"/>
                        </a:rPr>
                        <a:t>Independent Variables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latin typeface="+mn-lt"/>
                          <a:ea typeface="+mn-ea"/>
                          <a:cs typeface="Arial" panose="020B0604020202020204" pitchFamily="34" charset="0"/>
                        </a:rPr>
                        <a:t>Lorem, Ipsum, Dolor, Sit, </a:t>
                      </a:r>
                      <a:r>
                        <a:rPr lang="en-US" sz="1200" kern="1200" dirty="0" err="1">
                          <a:solidFill>
                            <a:schemeClr val="dk1"/>
                          </a:solidFill>
                          <a:effectLst/>
                          <a:latin typeface="+mn-lt"/>
                          <a:ea typeface="+mn-ea"/>
                          <a:cs typeface="Arial" panose="020B0604020202020204" pitchFamily="34" charset="0"/>
                        </a:rPr>
                        <a:t>Amet</a:t>
                      </a:r>
                      <a:r>
                        <a:rPr lang="en-US" sz="1200" kern="1200" dirty="0">
                          <a:solidFill>
                            <a:schemeClr val="dk1"/>
                          </a:solidFill>
                          <a:effectLst/>
                          <a:latin typeface="+mn-lt"/>
                          <a:ea typeface="+mn-ea"/>
                          <a:cs typeface="Arial" panose="020B0604020202020204" pitchFamily="34" charset="0"/>
                        </a:rPr>
                        <a:t>, …</a:t>
                      </a:r>
                      <a:endParaRPr lang="en-US" sz="1200" dirty="0">
                        <a:latin typeface="+mn-lt"/>
                        <a:cs typeface="Arial" panose="020B0604020202020204" pitchFamily="34" charset="0"/>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10002"/>
                  </a:ext>
                </a:extLst>
              </a:tr>
              <a:tr h="125730">
                <a:tc>
                  <a:txBody>
                    <a:bodyPr/>
                    <a:lstStyle/>
                    <a:p>
                      <a:r>
                        <a:rPr lang="en-US" sz="1200" b="1" baseline="0" dirty="0">
                          <a:latin typeface="+mn-lt"/>
                          <a:cs typeface="Arial" panose="020B0604020202020204" pitchFamily="34" charset="0"/>
                        </a:rPr>
                        <a:t>Dependent Variable</a:t>
                      </a:r>
                      <a:endParaRPr lang="en-US" sz="1200" b="1" dirty="0">
                        <a:latin typeface="+mn-lt"/>
                        <a:cs typeface="Arial" panose="020B0604020202020204" pitchFamily="34" charset="0"/>
                      </a:endParaRPr>
                    </a:p>
                  </a:txBody>
                  <a:tcPr/>
                </a:tc>
                <a:tc>
                  <a:txBody>
                    <a:bodyPr/>
                    <a:lstStyle/>
                    <a:p>
                      <a:r>
                        <a:rPr lang="en-US" sz="1200" kern="1200" dirty="0" err="1">
                          <a:solidFill>
                            <a:schemeClr val="dk1"/>
                          </a:solidFill>
                          <a:effectLst/>
                          <a:latin typeface="+mn-lt"/>
                          <a:ea typeface="+mn-ea"/>
                          <a:cs typeface="Arial" panose="020B0604020202020204" pitchFamily="34" charset="0"/>
                        </a:rPr>
                        <a:t>Finibus</a:t>
                      </a:r>
                      <a:endParaRPr lang="en-US" sz="1200" dirty="0">
                        <a:latin typeface="+mn-lt"/>
                        <a:cs typeface="Arial" panose="020B0604020202020204" pitchFamily="34" charset="0"/>
                      </a:endParaRPr>
                    </a:p>
                  </a:txBody>
                  <a:tcPr/>
                </a:tc>
                <a:tc>
                  <a:txBody>
                    <a:bodyPr/>
                    <a:lstStyle/>
                    <a:p>
                      <a:r>
                        <a:rPr lang="en-US" sz="1200" b="0" dirty="0">
                          <a:latin typeface="+mn-lt"/>
                          <a:cs typeface="Arial" panose="020B0604020202020204" pitchFamily="34" charset="0"/>
                        </a:rPr>
                        <a:t>NA</a:t>
                      </a:r>
                    </a:p>
                  </a:txBody>
                  <a:tcPr/>
                </a:tc>
                <a:extLst>
                  <a:ext uri="{0D108BD9-81ED-4DB2-BD59-A6C34878D82A}">
                    <a16:rowId xmlns:a16="http://schemas.microsoft.com/office/drawing/2014/main" val="10003"/>
                  </a:ext>
                </a:extLst>
              </a:tr>
              <a:tr h="125730">
                <a:tc>
                  <a:txBody>
                    <a:bodyPr/>
                    <a:lstStyle/>
                    <a:p>
                      <a:r>
                        <a:rPr lang="en-US" sz="1200" b="1" dirty="0">
                          <a:latin typeface="+mn-lt"/>
                          <a:cs typeface="Arial" panose="020B0604020202020204" pitchFamily="34" charset="0"/>
                        </a:rPr>
                        <a:t>Testable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latin typeface="+mn-lt"/>
                          <a:ea typeface="+mn-ea"/>
                          <a:cs typeface="Arial" panose="020B0604020202020204" pitchFamily="34" charset="0"/>
                        </a:rPr>
                        <a:t>Lorem ipsum dolor sit </a:t>
                      </a:r>
                      <a:r>
                        <a:rPr lang="en-US" sz="1200" kern="1200" dirty="0" err="1">
                          <a:solidFill>
                            <a:schemeClr val="dk1"/>
                          </a:solidFill>
                          <a:effectLst/>
                          <a:latin typeface="+mn-lt"/>
                          <a:ea typeface="+mn-ea"/>
                          <a:cs typeface="Arial" panose="020B0604020202020204" pitchFamily="34" charset="0"/>
                        </a:rPr>
                        <a:t>amet</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consectetur</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adipiscing</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elit</a:t>
                      </a:r>
                      <a:r>
                        <a:rPr lang="en-US" sz="1200" kern="1200" dirty="0">
                          <a:solidFill>
                            <a:schemeClr val="dk1"/>
                          </a:solidFill>
                          <a:effectLst/>
                          <a:latin typeface="+mn-lt"/>
                          <a:ea typeface="+mn-ea"/>
                          <a:cs typeface="Arial" panose="020B0604020202020204" pitchFamily="34" charset="0"/>
                        </a:rPr>
                        <a:t>. </a:t>
                      </a:r>
                      <a:endParaRPr lang="en-US" sz="1200" dirty="0">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WC</a:t>
                      </a:r>
                    </a:p>
                  </a:txBody>
                  <a:tcPr/>
                </a:tc>
                <a:extLst>
                  <a:ext uri="{0D108BD9-81ED-4DB2-BD59-A6C34878D82A}">
                    <a16:rowId xmlns:a16="http://schemas.microsoft.com/office/drawing/2014/main" val="10007"/>
                  </a:ext>
                </a:extLst>
              </a:tr>
              <a:tr h="0">
                <a:tc>
                  <a:txBody>
                    <a:bodyPr/>
                    <a:lstStyle/>
                    <a:p>
                      <a:r>
                        <a:rPr lang="en-US" sz="1200" b="1" dirty="0">
                          <a:latin typeface="+mn-lt"/>
                          <a:cs typeface="Arial" panose="020B0604020202020204" pitchFamily="34" charset="0"/>
                        </a:rPr>
                        <a:t>Hypothesis 2</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latin typeface="+mn-lt"/>
                          <a:ea typeface="+mn-ea"/>
                          <a:cs typeface="Arial" panose="020B0604020202020204" pitchFamily="34" charset="0"/>
                        </a:rPr>
                        <a:t>Lorem ipsum dolor sit </a:t>
                      </a:r>
                      <a:r>
                        <a:rPr lang="en-US" sz="1200" kern="1200" dirty="0" err="1">
                          <a:solidFill>
                            <a:schemeClr val="dk1"/>
                          </a:solidFill>
                          <a:effectLst/>
                          <a:latin typeface="+mn-lt"/>
                          <a:ea typeface="+mn-ea"/>
                          <a:cs typeface="Arial" panose="020B0604020202020204" pitchFamily="34" charset="0"/>
                        </a:rPr>
                        <a:t>amet</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consectetur</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adipiscing</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elit</a:t>
                      </a:r>
                      <a:r>
                        <a:rPr lang="en-US" sz="1200" kern="1200" dirty="0">
                          <a:solidFill>
                            <a:schemeClr val="dk1"/>
                          </a:solidFill>
                          <a:effectLst/>
                          <a:latin typeface="+mn-lt"/>
                          <a:ea typeface="+mn-ea"/>
                          <a:cs typeface="Arial" panose="020B0604020202020204" pitchFamily="34" charset="0"/>
                        </a:rPr>
                        <a:t>. Donec </a:t>
                      </a:r>
                      <a:r>
                        <a:rPr lang="en-US" sz="1200" kern="1200" dirty="0" err="1">
                          <a:solidFill>
                            <a:schemeClr val="dk1"/>
                          </a:solidFill>
                          <a:effectLst/>
                          <a:latin typeface="+mn-lt"/>
                          <a:ea typeface="+mn-ea"/>
                          <a:cs typeface="Arial" panose="020B0604020202020204" pitchFamily="34" charset="0"/>
                        </a:rPr>
                        <a:t>efficitur</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sem</a:t>
                      </a:r>
                      <a:r>
                        <a:rPr lang="en-US" sz="1200" kern="1200" dirty="0">
                          <a:solidFill>
                            <a:schemeClr val="dk1"/>
                          </a:solidFill>
                          <a:effectLst/>
                          <a:latin typeface="+mn-lt"/>
                          <a:ea typeface="+mn-ea"/>
                          <a:cs typeface="Arial" panose="020B0604020202020204" pitchFamily="34" charset="0"/>
                        </a:rPr>
                        <a:t> id </a:t>
                      </a:r>
                      <a:r>
                        <a:rPr lang="en-US" sz="1200" kern="1200" dirty="0" err="1">
                          <a:solidFill>
                            <a:schemeClr val="dk1"/>
                          </a:solidFill>
                          <a:effectLst/>
                          <a:latin typeface="+mn-lt"/>
                          <a:ea typeface="+mn-ea"/>
                          <a:cs typeface="Arial" panose="020B0604020202020204" pitchFamily="34" charset="0"/>
                        </a:rPr>
                        <a:t>massa</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aliquam</a:t>
                      </a:r>
                      <a:r>
                        <a:rPr lang="en-US" sz="1200" kern="1200" dirty="0">
                          <a:solidFill>
                            <a:schemeClr val="dk1"/>
                          </a:solidFill>
                          <a:effectLst/>
                          <a:latin typeface="+mn-lt"/>
                          <a:ea typeface="+mn-ea"/>
                          <a:cs typeface="Arial" panose="020B0604020202020204" pitchFamily="34" charset="0"/>
                        </a:rPr>
                        <a:t>, et </a:t>
                      </a:r>
                      <a:r>
                        <a:rPr lang="en-US" sz="1200" kern="1200" dirty="0" err="1">
                          <a:solidFill>
                            <a:schemeClr val="dk1"/>
                          </a:solidFill>
                          <a:effectLst/>
                          <a:latin typeface="+mn-lt"/>
                          <a:ea typeface="+mn-ea"/>
                          <a:cs typeface="Arial" panose="020B0604020202020204" pitchFamily="34" charset="0"/>
                        </a:rPr>
                        <a:t>scelerisque</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lacus</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finibus</a:t>
                      </a:r>
                      <a:endParaRPr lang="en-US" sz="1200" dirty="0">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WC</a:t>
                      </a:r>
                    </a:p>
                  </a:txBody>
                  <a:tcPr/>
                </a:tc>
                <a:extLst>
                  <a:ext uri="{0D108BD9-81ED-4DB2-BD59-A6C34878D82A}">
                    <a16:rowId xmlns:a16="http://schemas.microsoft.com/office/drawing/2014/main" val="1096071760"/>
                  </a:ext>
                </a:extLst>
              </a:tr>
              <a:tr h="209550">
                <a:tc>
                  <a:txBody>
                    <a:bodyPr/>
                    <a:lstStyle/>
                    <a:p>
                      <a:r>
                        <a:rPr lang="en-US" sz="1200" b="1" dirty="0">
                          <a:latin typeface="+mn-lt"/>
                          <a:cs typeface="Arial" panose="020B0604020202020204" pitchFamily="34" charset="0"/>
                        </a:rPr>
                        <a:t>Independent Variables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latin typeface="+mn-lt"/>
                          <a:ea typeface="+mn-ea"/>
                          <a:cs typeface="Arial" panose="020B0604020202020204" pitchFamily="34" charset="0"/>
                        </a:rPr>
                        <a:t>Lorem, Ipsum, Dolor, Sit, </a:t>
                      </a:r>
                      <a:r>
                        <a:rPr lang="en-US" sz="1200" kern="1200" dirty="0" err="1">
                          <a:solidFill>
                            <a:schemeClr val="dk1"/>
                          </a:solidFill>
                          <a:effectLst/>
                          <a:latin typeface="+mn-lt"/>
                          <a:ea typeface="+mn-ea"/>
                          <a:cs typeface="Arial" panose="020B0604020202020204" pitchFamily="34" charset="0"/>
                        </a:rPr>
                        <a:t>Amet</a:t>
                      </a:r>
                      <a:r>
                        <a:rPr lang="en-US" sz="1200" kern="1200" dirty="0">
                          <a:solidFill>
                            <a:schemeClr val="dk1"/>
                          </a:solidFill>
                          <a:effectLst/>
                          <a:latin typeface="+mn-lt"/>
                          <a:ea typeface="+mn-ea"/>
                          <a:cs typeface="Arial" panose="020B0604020202020204" pitchFamily="34" charset="0"/>
                        </a:rPr>
                        <a:t>, …</a:t>
                      </a:r>
                      <a:endParaRPr lang="en-US" sz="1200" dirty="0">
                        <a:latin typeface="+mn-lt"/>
                        <a:cs typeface="Arial" panose="020B0604020202020204" pitchFamily="34" charset="0"/>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1343236813"/>
                  </a:ext>
                </a:extLst>
              </a:tr>
              <a:tr h="209550">
                <a:tc>
                  <a:txBody>
                    <a:bodyPr/>
                    <a:lstStyle/>
                    <a:p>
                      <a:r>
                        <a:rPr lang="en-US" sz="1200" b="1" baseline="0" dirty="0">
                          <a:latin typeface="+mn-lt"/>
                          <a:cs typeface="Arial" panose="020B0604020202020204" pitchFamily="34" charset="0"/>
                        </a:rPr>
                        <a:t>Dependent Variable</a:t>
                      </a:r>
                      <a:endParaRPr lang="en-US" sz="1200" b="1" dirty="0">
                        <a:latin typeface="+mn-lt"/>
                        <a:cs typeface="Arial" panose="020B0604020202020204" pitchFamily="34" charset="0"/>
                      </a:endParaRPr>
                    </a:p>
                  </a:txBody>
                  <a:tcPr/>
                </a:tc>
                <a:tc>
                  <a:txBody>
                    <a:bodyPr/>
                    <a:lstStyle/>
                    <a:p>
                      <a:r>
                        <a:rPr lang="en-US" sz="1200" kern="1200" dirty="0" err="1">
                          <a:solidFill>
                            <a:schemeClr val="dk1"/>
                          </a:solidFill>
                          <a:effectLst/>
                          <a:latin typeface="+mn-lt"/>
                          <a:ea typeface="+mn-ea"/>
                          <a:cs typeface="Arial" panose="020B0604020202020204" pitchFamily="34" charset="0"/>
                        </a:rPr>
                        <a:t>Finibus</a:t>
                      </a:r>
                      <a:endParaRPr lang="en-US" sz="1200" dirty="0">
                        <a:latin typeface="+mn-lt"/>
                        <a:cs typeface="Arial" panose="020B0604020202020204" pitchFamily="34" charset="0"/>
                      </a:endParaRPr>
                    </a:p>
                  </a:txBody>
                  <a:tcPr/>
                </a:tc>
                <a:tc>
                  <a:txBody>
                    <a:bodyPr/>
                    <a:lstStyle/>
                    <a:p>
                      <a:r>
                        <a:rPr lang="en-US" sz="1200" b="0" dirty="0">
                          <a:latin typeface="+mn-lt"/>
                          <a:cs typeface="Arial" panose="020B0604020202020204" pitchFamily="34" charset="0"/>
                        </a:rPr>
                        <a:t>NA</a:t>
                      </a:r>
                    </a:p>
                  </a:txBody>
                  <a:tcPr/>
                </a:tc>
                <a:extLst>
                  <a:ext uri="{0D108BD9-81ED-4DB2-BD59-A6C34878D82A}">
                    <a16:rowId xmlns:a16="http://schemas.microsoft.com/office/drawing/2014/main" val="3560585428"/>
                  </a:ext>
                </a:extLst>
              </a:tr>
              <a:tr h="209550">
                <a:tc>
                  <a:txBody>
                    <a:bodyPr/>
                    <a:lstStyle/>
                    <a:p>
                      <a:r>
                        <a:rPr lang="en-US" sz="1200" b="1" dirty="0">
                          <a:latin typeface="+mn-lt"/>
                          <a:cs typeface="Arial" panose="020B0604020202020204" pitchFamily="34" charset="0"/>
                        </a:rPr>
                        <a:t>Testable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latin typeface="+mn-lt"/>
                          <a:ea typeface="+mn-ea"/>
                          <a:cs typeface="Arial" panose="020B0604020202020204" pitchFamily="34" charset="0"/>
                        </a:rPr>
                        <a:t>Lorem ipsum dolor sit </a:t>
                      </a:r>
                      <a:r>
                        <a:rPr lang="en-US" sz="1200" kern="1200" dirty="0" err="1">
                          <a:solidFill>
                            <a:schemeClr val="dk1"/>
                          </a:solidFill>
                          <a:effectLst/>
                          <a:latin typeface="+mn-lt"/>
                          <a:ea typeface="+mn-ea"/>
                          <a:cs typeface="Arial" panose="020B0604020202020204" pitchFamily="34" charset="0"/>
                        </a:rPr>
                        <a:t>amet</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consectetur</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adipiscing</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elit</a:t>
                      </a:r>
                      <a:r>
                        <a:rPr lang="en-US" sz="1200" kern="1200" dirty="0">
                          <a:solidFill>
                            <a:schemeClr val="dk1"/>
                          </a:solidFill>
                          <a:effectLst/>
                          <a:latin typeface="+mn-lt"/>
                          <a:ea typeface="+mn-ea"/>
                          <a:cs typeface="Arial" panose="020B0604020202020204" pitchFamily="34" charset="0"/>
                        </a:rPr>
                        <a:t>. </a:t>
                      </a:r>
                      <a:endParaRPr lang="en-US" sz="1200" dirty="0">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WC</a:t>
                      </a:r>
                    </a:p>
                  </a:txBody>
                  <a:tcPr/>
                </a:tc>
                <a:extLst>
                  <a:ext uri="{0D108BD9-81ED-4DB2-BD59-A6C34878D82A}">
                    <a16:rowId xmlns:a16="http://schemas.microsoft.com/office/drawing/2014/main" val="3028355428"/>
                  </a:ext>
                </a:extLst>
              </a:tr>
              <a:tr h="209550">
                <a:tc>
                  <a:txBody>
                    <a:bodyPr/>
                    <a:lstStyle/>
                    <a:p>
                      <a:r>
                        <a:rPr lang="en-US" sz="1200" b="1" dirty="0">
                          <a:latin typeface="+mn-lt"/>
                          <a:cs typeface="Arial" panose="020B0604020202020204" pitchFamily="34" charset="0"/>
                        </a:rPr>
                        <a:t>Hypothesis 3</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latin typeface="+mn-lt"/>
                          <a:ea typeface="+mn-ea"/>
                          <a:cs typeface="Arial" panose="020B0604020202020204" pitchFamily="34" charset="0"/>
                        </a:rPr>
                        <a:t>Lorem ipsum dolor sit </a:t>
                      </a:r>
                      <a:r>
                        <a:rPr lang="en-US" sz="1200" kern="1200" dirty="0" err="1">
                          <a:solidFill>
                            <a:schemeClr val="dk1"/>
                          </a:solidFill>
                          <a:effectLst/>
                          <a:latin typeface="+mn-lt"/>
                          <a:ea typeface="+mn-ea"/>
                          <a:cs typeface="Arial" panose="020B0604020202020204" pitchFamily="34" charset="0"/>
                        </a:rPr>
                        <a:t>amet</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consectetur</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adipiscing</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elit</a:t>
                      </a:r>
                      <a:r>
                        <a:rPr lang="en-US" sz="1200" kern="1200" dirty="0">
                          <a:solidFill>
                            <a:schemeClr val="dk1"/>
                          </a:solidFill>
                          <a:effectLst/>
                          <a:latin typeface="+mn-lt"/>
                          <a:ea typeface="+mn-ea"/>
                          <a:cs typeface="Arial" panose="020B0604020202020204" pitchFamily="34" charset="0"/>
                        </a:rPr>
                        <a:t>. Donec </a:t>
                      </a:r>
                      <a:r>
                        <a:rPr lang="en-US" sz="1200" kern="1200" dirty="0" err="1">
                          <a:solidFill>
                            <a:schemeClr val="dk1"/>
                          </a:solidFill>
                          <a:effectLst/>
                          <a:latin typeface="+mn-lt"/>
                          <a:ea typeface="+mn-ea"/>
                          <a:cs typeface="Arial" panose="020B0604020202020204" pitchFamily="34" charset="0"/>
                        </a:rPr>
                        <a:t>efficitur</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sem</a:t>
                      </a:r>
                      <a:r>
                        <a:rPr lang="en-US" sz="1200" kern="1200" dirty="0">
                          <a:solidFill>
                            <a:schemeClr val="dk1"/>
                          </a:solidFill>
                          <a:effectLst/>
                          <a:latin typeface="+mn-lt"/>
                          <a:ea typeface="+mn-ea"/>
                          <a:cs typeface="Arial" panose="020B0604020202020204" pitchFamily="34" charset="0"/>
                        </a:rPr>
                        <a:t> id </a:t>
                      </a:r>
                      <a:r>
                        <a:rPr lang="en-US" sz="1200" kern="1200" dirty="0" err="1">
                          <a:solidFill>
                            <a:schemeClr val="dk1"/>
                          </a:solidFill>
                          <a:effectLst/>
                          <a:latin typeface="+mn-lt"/>
                          <a:ea typeface="+mn-ea"/>
                          <a:cs typeface="Arial" panose="020B0604020202020204" pitchFamily="34" charset="0"/>
                        </a:rPr>
                        <a:t>massa</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aliquam</a:t>
                      </a:r>
                      <a:r>
                        <a:rPr lang="en-US" sz="1200" kern="1200" dirty="0">
                          <a:solidFill>
                            <a:schemeClr val="dk1"/>
                          </a:solidFill>
                          <a:effectLst/>
                          <a:latin typeface="+mn-lt"/>
                          <a:ea typeface="+mn-ea"/>
                          <a:cs typeface="Arial" panose="020B0604020202020204" pitchFamily="34" charset="0"/>
                        </a:rPr>
                        <a:t>, et </a:t>
                      </a:r>
                      <a:r>
                        <a:rPr lang="en-US" sz="1200" kern="1200" dirty="0" err="1">
                          <a:solidFill>
                            <a:schemeClr val="dk1"/>
                          </a:solidFill>
                          <a:effectLst/>
                          <a:latin typeface="+mn-lt"/>
                          <a:ea typeface="+mn-ea"/>
                          <a:cs typeface="Arial" panose="020B0604020202020204" pitchFamily="34" charset="0"/>
                        </a:rPr>
                        <a:t>scelerisque</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lacus</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finibus</a:t>
                      </a:r>
                      <a:endParaRPr lang="en-US" sz="1200" dirty="0">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WC</a:t>
                      </a:r>
                    </a:p>
                  </a:txBody>
                  <a:tcPr/>
                </a:tc>
                <a:extLst>
                  <a:ext uri="{0D108BD9-81ED-4DB2-BD59-A6C34878D82A}">
                    <a16:rowId xmlns:a16="http://schemas.microsoft.com/office/drawing/2014/main" val="2663295773"/>
                  </a:ext>
                </a:extLst>
              </a:tr>
              <a:tr h="209550">
                <a:tc>
                  <a:txBody>
                    <a:bodyPr/>
                    <a:lstStyle/>
                    <a:p>
                      <a:r>
                        <a:rPr lang="en-US" sz="1200" b="1" dirty="0">
                          <a:latin typeface="+mn-lt"/>
                          <a:cs typeface="Arial" panose="020B0604020202020204" pitchFamily="34" charset="0"/>
                        </a:rPr>
                        <a:t>Independent Variables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latin typeface="+mn-lt"/>
                          <a:ea typeface="+mn-ea"/>
                          <a:cs typeface="Arial" panose="020B0604020202020204" pitchFamily="34" charset="0"/>
                        </a:rPr>
                        <a:t>Lorem, Ipsum, Dolor, Sit, </a:t>
                      </a:r>
                      <a:r>
                        <a:rPr lang="en-US" sz="1200" kern="1200" dirty="0" err="1">
                          <a:solidFill>
                            <a:schemeClr val="dk1"/>
                          </a:solidFill>
                          <a:effectLst/>
                          <a:latin typeface="+mn-lt"/>
                          <a:ea typeface="+mn-ea"/>
                          <a:cs typeface="Arial" panose="020B0604020202020204" pitchFamily="34" charset="0"/>
                        </a:rPr>
                        <a:t>Amet</a:t>
                      </a:r>
                      <a:r>
                        <a:rPr lang="en-US" sz="1200" kern="1200" dirty="0">
                          <a:solidFill>
                            <a:schemeClr val="dk1"/>
                          </a:solidFill>
                          <a:effectLst/>
                          <a:latin typeface="+mn-lt"/>
                          <a:ea typeface="+mn-ea"/>
                          <a:cs typeface="Arial" panose="020B0604020202020204" pitchFamily="34" charset="0"/>
                        </a:rPr>
                        <a:t>, …</a:t>
                      </a:r>
                      <a:endParaRPr lang="en-US" sz="1200" dirty="0">
                        <a:latin typeface="+mn-lt"/>
                        <a:cs typeface="Arial" panose="020B0604020202020204" pitchFamily="34" charset="0"/>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a:t>
                      </a:r>
                    </a:p>
                  </a:txBody>
                  <a:tcPr/>
                </a:tc>
                <a:extLst>
                  <a:ext uri="{0D108BD9-81ED-4DB2-BD59-A6C34878D82A}">
                    <a16:rowId xmlns:a16="http://schemas.microsoft.com/office/drawing/2014/main" val="3065693737"/>
                  </a:ext>
                </a:extLst>
              </a:tr>
              <a:tr h="209550">
                <a:tc>
                  <a:txBody>
                    <a:bodyPr/>
                    <a:lstStyle/>
                    <a:p>
                      <a:r>
                        <a:rPr lang="en-US" sz="1200" b="1" baseline="0" dirty="0">
                          <a:latin typeface="+mn-lt"/>
                          <a:cs typeface="Arial" panose="020B0604020202020204" pitchFamily="34" charset="0"/>
                        </a:rPr>
                        <a:t>Dependent Variable</a:t>
                      </a:r>
                      <a:endParaRPr lang="en-US" sz="1200" b="1" dirty="0">
                        <a:latin typeface="+mn-lt"/>
                        <a:cs typeface="Arial" panose="020B0604020202020204" pitchFamily="34" charset="0"/>
                      </a:endParaRPr>
                    </a:p>
                  </a:txBody>
                  <a:tcPr/>
                </a:tc>
                <a:tc>
                  <a:txBody>
                    <a:bodyPr/>
                    <a:lstStyle/>
                    <a:p>
                      <a:r>
                        <a:rPr lang="en-US" sz="1200" kern="1200" dirty="0" err="1">
                          <a:solidFill>
                            <a:schemeClr val="dk1"/>
                          </a:solidFill>
                          <a:effectLst/>
                          <a:latin typeface="+mn-lt"/>
                          <a:ea typeface="+mn-ea"/>
                          <a:cs typeface="Arial" panose="020B0604020202020204" pitchFamily="34" charset="0"/>
                        </a:rPr>
                        <a:t>Finibus</a:t>
                      </a:r>
                      <a:endParaRPr lang="en-US" sz="1200" dirty="0">
                        <a:latin typeface="+mn-lt"/>
                        <a:cs typeface="Arial" panose="020B0604020202020204" pitchFamily="34" charset="0"/>
                      </a:endParaRPr>
                    </a:p>
                  </a:txBody>
                  <a:tcPr/>
                </a:tc>
                <a:tc>
                  <a:txBody>
                    <a:bodyPr/>
                    <a:lstStyle/>
                    <a:p>
                      <a:r>
                        <a:rPr lang="en-US" sz="1200" b="0" dirty="0">
                          <a:latin typeface="+mn-lt"/>
                          <a:cs typeface="Arial" panose="020B0604020202020204" pitchFamily="34" charset="0"/>
                        </a:rPr>
                        <a:t>NA</a:t>
                      </a:r>
                    </a:p>
                  </a:txBody>
                  <a:tcPr/>
                </a:tc>
                <a:extLst>
                  <a:ext uri="{0D108BD9-81ED-4DB2-BD59-A6C34878D82A}">
                    <a16:rowId xmlns:a16="http://schemas.microsoft.com/office/drawing/2014/main" val="3331144063"/>
                  </a:ext>
                </a:extLst>
              </a:tr>
              <a:tr h="209550">
                <a:tc>
                  <a:txBody>
                    <a:bodyPr/>
                    <a:lstStyle/>
                    <a:p>
                      <a:r>
                        <a:rPr lang="en-US" sz="1200" b="1" dirty="0">
                          <a:latin typeface="+mn-lt"/>
                          <a:cs typeface="Arial" panose="020B0604020202020204" pitchFamily="34" charset="0"/>
                        </a:rPr>
                        <a:t>Testable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latin typeface="+mn-lt"/>
                          <a:ea typeface="+mn-ea"/>
                          <a:cs typeface="Arial" panose="020B0604020202020204" pitchFamily="34" charset="0"/>
                        </a:rPr>
                        <a:t>Lorem ipsum dolor sit </a:t>
                      </a:r>
                      <a:r>
                        <a:rPr lang="en-US" sz="1200" kern="1200" dirty="0" err="1">
                          <a:solidFill>
                            <a:schemeClr val="dk1"/>
                          </a:solidFill>
                          <a:effectLst/>
                          <a:latin typeface="+mn-lt"/>
                          <a:ea typeface="+mn-ea"/>
                          <a:cs typeface="Arial" panose="020B0604020202020204" pitchFamily="34" charset="0"/>
                        </a:rPr>
                        <a:t>amet</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consectetur</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adipiscing</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elit</a:t>
                      </a:r>
                      <a:r>
                        <a:rPr lang="en-US" sz="1200" kern="1200" dirty="0">
                          <a:solidFill>
                            <a:schemeClr val="dk1"/>
                          </a:solidFill>
                          <a:effectLst/>
                          <a:latin typeface="+mn-lt"/>
                          <a:ea typeface="+mn-ea"/>
                          <a:cs typeface="Arial" panose="020B0604020202020204" pitchFamily="34" charset="0"/>
                        </a:rPr>
                        <a:t>. </a:t>
                      </a:r>
                      <a:endParaRPr lang="en-US" sz="1200" dirty="0">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WC</a:t>
                      </a:r>
                    </a:p>
                  </a:txBody>
                  <a:tcPr/>
                </a:tc>
                <a:extLst>
                  <a:ext uri="{0D108BD9-81ED-4DB2-BD59-A6C34878D82A}">
                    <a16:rowId xmlns:a16="http://schemas.microsoft.com/office/drawing/2014/main" val="773435680"/>
                  </a:ext>
                </a:extLst>
              </a:tr>
            </a:tbl>
          </a:graphicData>
        </a:graphic>
      </p:graphicFrame>
      <p:sp>
        <p:nvSpPr>
          <p:cNvPr id="5" name="Title 2">
            <a:extLst>
              <a:ext uri="{FF2B5EF4-FFF2-40B4-BE49-F238E27FC236}">
                <a16:creationId xmlns:a16="http://schemas.microsoft.com/office/drawing/2014/main" id="{93CFF7CA-B4E9-9747-8737-F9518DA2EFAA}"/>
              </a:ext>
            </a:extLst>
          </p:cNvPr>
          <p:cNvSpPr txBox="1">
            <a:spLocks/>
          </p:cNvSpPr>
          <p:nvPr/>
        </p:nvSpPr>
        <p:spPr>
          <a:xfrm>
            <a:off x="131446" y="0"/>
            <a:ext cx="7756263" cy="621690"/>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r>
              <a:rPr lang="en-US" sz="1400" dirty="0"/>
              <a:t>Research Hypotheses</a:t>
            </a:r>
          </a:p>
        </p:txBody>
      </p:sp>
    </p:spTree>
    <p:extLst>
      <p:ext uri="{BB962C8B-B14F-4D97-AF65-F5344CB8AC3E}">
        <p14:creationId xmlns:p14="http://schemas.microsoft.com/office/powerpoint/2010/main" val="1227022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73C1375F-F2AF-5D4A-8D70-611AD7CD024D}"/>
              </a:ext>
            </a:extLst>
          </p:cNvPr>
          <p:cNvSpPr>
            <a:spLocks noGrp="1"/>
          </p:cNvSpPr>
          <p:nvPr>
            <p:ph type="title"/>
          </p:nvPr>
        </p:nvSpPr>
        <p:spPr>
          <a:xfrm>
            <a:off x="693868" y="2807310"/>
            <a:ext cx="7756263" cy="621690"/>
          </a:xfrm>
        </p:spPr>
        <p:txBody>
          <a:bodyPr/>
          <a:lstStyle/>
          <a:p>
            <a:pPr algn="ctr"/>
            <a:r>
              <a:rPr lang="en-US" dirty="0"/>
              <a:t>Appendix</a:t>
            </a:r>
          </a:p>
        </p:txBody>
      </p:sp>
    </p:spTree>
    <p:extLst>
      <p:ext uri="{BB962C8B-B14F-4D97-AF65-F5344CB8AC3E}">
        <p14:creationId xmlns:p14="http://schemas.microsoft.com/office/powerpoint/2010/main" val="924959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12AF15C-2928-C946-AF44-578030B4A5C7}"/>
              </a:ext>
            </a:extLst>
          </p:cNvPr>
          <p:cNvGraphicFramePr>
            <a:graphicFrameLocks noGrp="1"/>
          </p:cNvGraphicFramePr>
          <p:nvPr>
            <p:ph idx="1"/>
            <p:extLst>
              <p:ext uri="{D42A27DB-BD31-4B8C-83A1-F6EECF244321}">
                <p14:modId xmlns:p14="http://schemas.microsoft.com/office/powerpoint/2010/main" val="2763163980"/>
              </p:ext>
            </p:extLst>
          </p:nvPr>
        </p:nvGraphicFramePr>
        <p:xfrm>
          <a:off x="1011333" y="2558059"/>
          <a:ext cx="7205552" cy="1278800"/>
        </p:xfrm>
        <a:graphic>
          <a:graphicData uri="http://schemas.openxmlformats.org/drawingml/2006/table">
            <a:tbl>
              <a:tblPr>
                <a:tableStyleId>{46F890A9-2807-4EBB-B81D-B2AA78EC7F39}</a:tableStyleId>
              </a:tblPr>
              <a:tblGrid>
                <a:gridCol w="1513289">
                  <a:extLst>
                    <a:ext uri="{9D8B030D-6E8A-4147-A177-3AD203B41FA5}">
                      <a16:colId xmlns:a16="http://schemas.microsoft.com/office/drawing/2014/main" val="4043085832"/>
                    </a:ext>
                  </a:extLst>
                </a:gridCol>
                <a:gridCol w="5692263">
                  <a:extLst>
                    <a:ext uri="{9D8B030D-6E8A-4147-A177-3AD203B41FA5}">
                      <a16:colId xmlns:a16="http://schemas.microsoft.com/office/drawing/2014/main" val="1595140951"/>
                    </a:ext>
                  </a:extLst>
                </a:gridCol>
              </a:tblGrid>
              <a:tr h="219196">
                <a:tc>
                  <a:txBody>
                    <a:bodyPr/>
                    <a:lstStyle/>
                    <a:p>
                      <a:pPr algn="l" fontAlgn="t"/>
                      <a:r>
                        <a:rPr lang="en-US" sz="1200" dirty="0">
                          <a:effectLst/>
                        </a:rPr>
                        <a:t>1 author</a:t>
                      </a:r>
                    </a:p>
                  </a:txBody>
                  <a:tcPr marL="91101" marR="91101" marT="45550" marB="45550"/>
                </a:tc>
                <a:tc>
                  <a:txBody>
                    <a:bodyPr/>
                    <a:lstStyle/>
                    <a:p>
                      <a:pPr fontAlgn="t"/>
                      <a:r>
                        <a:rPr lang="en-US" sz="1200" dirty="0">
                          <a:effectLst/>
                        </a:rPr>
                        <a:t>(Taylor, 2018, p. 23)</a:t>
                      </a:r>
                    </a:p>
                  </a:txBody>
                  <a:tcPr marL="91101" marR="91101" marT="45550" marB="45550"/>
                </a:tc>
                <a:extLst>
                  <a:ext uri="{0D108BD9-81ED-4DB2-BD59-A6C34878D82A}">
                    <a16:rowId xmlns:a16="http://schemas.microsoft.com/office/drawing/2014/main" val="3898324175"/>
                  </a:ext>
                </a:extLst>
              </a:tr>
              <a:tr h="219196">
                <a:tc>
                  <a:txBody>
                    <a:bodyPr/>
                    <a:lstStyle/>
                    <a:p>
                      <a:pPr algn="l" fontAlgn="t"/>
                      <a:r>
                        <a:rPr lang="en-US" sz="1200" dirty="0">
                          <a:effectLst/>
                        </a:rPr>
                        <a:t>2 authors</a:t>
                      </a:r>
                    </a:p>
                  </a:txBody>
                  <a:tcPr marL="91101" marR="91101" marT="45550" marB="45550"/>
                </a:tc>
                <a:tc>
                  <a:txBody>
                    <a:bodyPr/>
                    <a:lstStyle/>
                    <a:p>
                      <a:pPr fontAlgn="t"/>
                      <a:r>
                        <a:rPr lang="en-US" sz="1200" dirty="0">
                          <a:effectLst/>
                        </a:rPr>
                        <a:t>(Taylor &amp; Kotler, 2018, p. 23)</a:t>
                      </a:r>
                    </a:p>
                  </a:txBody>
                  <a:tcPr marL="91101" marR="91101" marT="45550" marB="45550"/>
                </a:tc>
                <a:extLst>
                  <a:ext uri="{0D108BD9-81ED-4DB2-BD59-A6C34878D82A}">
                    <a16:rowId xmlns:a16="http://schemas.microsoft.com/office/drawing/2014/main" val="2573026158"/>
                  </a:ext>
                </a:extLst>
              </a:tr>
              <a:tr h="365508">
                <a:tc>
                  <a:txBody>
                    <a:bodyPr/>
                    <a:lstStyle/>
                    <a:p>
                      <a:pPr algn="l" fontAlgn="t"/>
                      <a:r>
                        <a:rPr lang="en-US" sz="1200" dirty="0">
                          <a:effectLst/>
                        </a:rPr>
                        <a:t>3–5 authors</a:t>
                      </a:r>
                    </a:p>
                  </a:txBody>
                  <a:tcPr marL="91101" marR="91101" marT="45550" marB="45550"/>
                </a:tc>
                <a:tc>
                  <a:txBody>
                    <a:bodyPr/>
                    <a:lstStyle/>
                    <a:p>
                      <a:pPr fontAlgn="t"/>
                      <a:r>
                        <a:rPr lang="en-US" sz="1200" dirty="0">
                          <a:effectLst/>
                        </a:rPr>
                        <a:t>First citation: (Taylor, Kotler, Johnson, &amp; Parker, 2018, p. 23)</a:t>
                      </a:r>
                    </a:p>
                    <a:p>
                      <a:pPr fontAlgn="t"/>
                      <a:r>
                        <a:rPr lang="en-US" sz="1200" dirty="0">
                          <a:effectLst/>
                        </a:rPr>
                        <a:t>Subsequent citations: (Taylor et al., 2018, p. 23)</a:t>
                      </a:r>
                    </a:p>
                  </a:txBody>
                  <a:tcPr marL="91101" marR="91101" marT="45550" marB="45550"/>
                </a:tc>
                <a:extLst>
                  <a:ext uri="{0D108BD9-81ED-4DB2-BD59-A6C34878D82A}">
                    <a16:rowId xmlns:a16="http://schemas.microsoft.com/office/drawing/2014/main" val="2516117376"/>
                  </a:ext>
                </a:extLst>
              </a:tr>
              <a:tr h="259517">
                <a:tc>
                  <a:txBody>
                    <a:bodyPr/>
                    <a:lstStyle/>
                    <a:p>
                      <a:pPr algn="l" fontAlgn="t"/>
                      <a:r>
                        <a:rPr lang="en-US" sz="1200" dirty="0">
                          <a:effectLst/>
                        </a:rPr>
                        <a:t>6+ authors</a:t>
                      </a:r>
                    </a:p>
                  </a:txBody>
                  <a:tcPr marL="91101" marR="91101" marT="45550" marB="45550"/>
                </a:tc>
                <a:tc>
                  <a:txBody>
                    <a:bodyPr/>
                    <a:lstStyle/>
                    <a:p>
                      <a:pPr fontAlgn="t"/>
                      <a:r>
                        <a:rPr lang="en-US" sz="1200" dirty="0">
                          <a:effectLst/>
                        </a:rPr>
                        <a:t>(Taylor et al., 2018, p. 23)</a:t>
                      </a:r>
                    </a:p>
                  </a:txBody>
                  <a:tcPr marL="91101" marR="91101" marT="45550" marB="45550"/>
                </a:tc>
                <a:extLst>
                  <a:ext uri="{0D108BD9-81ED-4DB2-BD59-A6C34878D82A}">
                    <a16:rowId xmlns:a16="http://schemas.microsoft.com/office/drawing/2014/main" val="1875433718"/>
                  </a:ext>
                </a:extLst>
              </a:tr>
            </a:tbl>
          </a:graphicData>
        </a:graphic>
      </p:graphicFrame>
      <p:sp>
        <p:nvSpPr>
          <p:cNvPr id="5" name="Rectangle 4">
            <a:extLst>
              <a:ext uri="{FF2B5EF4-FFF2-40B4-BE49-F238E27FC236}">
                <a16:creationId xmlns:a16="http://schemas.microsoft.com/office/drawing/2014/main" id="{2EA5A575-9B03-D04F-A685-CC8E2DC92E9F}"/>
              </a:ext>
            </a:extLst>
          </p:cNvPr>
          <p:cNvSpPr/>
          <p:nvPr/>
        </p:nvSpPr>
        <p:spPr>
          <a:xfrm>
            <a:off x="589546" y="1291827"/>
            <a:ext cx="7756263" cy="646331"/>
          </a:xfrm>
          <a:prstGeom prst="rect">
            <a:avLst/>
          </a:prstGeom>
        </p:spPr>
        <p:txBody>
          <a:bodyPr wrap="square">
            <a:spAutoFit/>
          </a:bodyPr>
          <a:lstStyle/>
          <a:p>
            <a:pPr marL="285750" indent="-285750">
              <a:buFont typeface="Arial" panose="020B0604020202020204" pitchFamily="34" charset="0"/>
              <a:buChar char="•"/>
            </a:pPr>
            <a:r>
              <a:rPr lang="en-US" sz="1200" dirty="0"/>
              <a:t>Source citation consists of:</a:t>
            </a:r>
          </a:p>
          <a:p>
            <a:pPr marL="742950" lvl="1" indent="-285750">
              <a:buFont typeface="Arial" panose="020B0604020202020204" pitchFamily="34" charset="0"/>
              <a:buChar char="•"/>
            </a:pPr>
            <a:r>
              <a:rPr lang="en-US" sz="1200" dirty="0"/>
              <a:t>A brief </a:t>
            </a:r>
            <a:r>
              <a:rPr lang="en-US" sz="1200" b="1" dirty="0"/>
              <a:t>parenthetical citation</a:t>
            </a:r>
            <a:r>
              <a:rPr lang="en-US" sz="1200" dirty="0"/>
              <a:t> in the text</a:t>
            </a:r>
          </a:p>
          <a:p>
            <a:pPr marL="742950" lvl="1" indent="-285750">
              <a:buFont typeface="Arial" panose="020B0604020202020204" pitchFamily="34" charset="0"/>
              <a:buChar char="•"/>
            </a:pPr>
            <a:r>
              <a:rPr lang="en-US" sz="1200" dirty="0"/>
              <a:t>A</a:t>
            </a:r>
            <a:r>
              <a:rPr lang="en-US" sz="1200" b="1" dirty="0"/>
              <a:t> full reference</a:t>
            </a:r>
            <a:r>
              <a:rPr lang="en-US" sz="1200" dirty="0"/>
              <a:t> at the end of the paper</a:t>
            </a:r>
          </a:p>
        </p:txBody>
      </p:sp>
      <p:sp>
        <p:nvSpPr>
          <p:cNvPr id="8" name="Rectangle 7">
            <a:extLst>
              <a:ext uri="{FF2B5EF4-FFF2-40B4-BE49-F238E27FC236}">
                <a16:creationId xmlns:a16="http://schemas.microsoft.com/office/drawing/2014/main" id="{D36C3350-6B7B-6C45-BDCA-49C47BCBCE28}"/>
              </a:ext>
            </a:extLst>
          </p:cNvPr>
          <p:cNvSpPr/>
          <p:nvPr/>
        </p:nvSpPr>
        <p:spPr>
          <a:xfrm>
            <a:off x="688490" y="1853202"/>
            <a:ext cx="5516575" cy="954107"/>
          </a:xfrm>
          <a:prstGeom prst="rect">
            <a:avLst/>
          </a:prstGeom>
        </p:spPr>
        <p:txBody>
          <a:bodyPr wrap="none">
            <a:spAutoFit/>
          </a:bodyPr>
          <a:lstStyle/>
          <a:p>
            <a:r>
              <a:rPr lang="en-US" sz="1400" b="1" u="sng" dirty="0">
                <a:solidFill>
                  <a:srgbClr val="0070C0"/>
                </a:solidFill>
              </a:rPr>
              <a:t>APA In-text Citations</a:t>
            </a:r>
          </a:p>
          <a:p>
            <a:pPr marL="285750" indent="-285750">
              <a:buFont typeface="Arial" panose="020B0604020202020204" pitchFamily="34" charset="0"/>
              <a:buChar char="•"/>
            </a:pPr>
            <a:r>
              <a:rPr lang="en-US" sz="1200" dirty="0"/>
              <a:t>An APA in-text citation includes the author’s last name and the publication year.</a:t>
            </a:r>
          </a:p>
          <a:p>
            <a:pPr marL="285750" indent="-285750">
              <a:buFont typeface="Arial" panose="020B0604020202020204" pitchFamily="34" charset="0"/>
              <a:buChar char="•"/>
            </a:pPr>
            <a:r>
              <a:rPr lang="en-US" sz="1200" dirty="0"/>
              <a:t>If you’re quoting or paraphrasing a specific passage, you also add a page number.</a:t>
            </a:r>
          </a:p>
          <a:p>
            <a:endParaRPr lang="en-US" b="1" dirty="0"/>
          </a:p>
        </p:txBody>
      </p:sp>
      <p:sp>
        <p:nvSpPr>
          <p:cNvPr id="9" name="Rectangle 8">
            <a:extLst>
              <a:ext uri="{FF2B5EF4-FFF2-40B4-BE49-F238E27FC236}">
                <a16:creationId xmlns:a16="http://schemas.microsoft.com/office/drawing/2014/main" id="{3418D132-D12B-5948-8EB4-3BB4107E719F}"/>
              </a:ext>
            </a:extLst>
          </p:cNvPr>
          <p:cNvSpPr/>
          <p:nvPr/>
        </p:nvSpPr>
        <p:spPr>
          <a:xfrm>
            <a:off x="589546" y="3840155"/>
            <a:ext cx="8049126" cy="1415772"/>
          </a:xfrm>
          <a:prstGeom prst="rect">
            <a:avLst/>
          </a:prstGeom>
        </p:spPr>
        <p:txBody>
          <a:bodyPr wrap="square">
            <a:spAutoFit/>
          </a:bodyPr>
          <a:lstStyle/>
          <a:p>
            <a:r>
              <a:rPr lang="en-US" sz="1400" b="1" u="sng" dirty="0">
                <a:solidFill>
                  <a:srgbClr val="0070C0"/>
                </a:solidFill>
                <a:latin typeface="Circular-Bold"/>
              </a:rPr>
              <a:t>APA Reference List</a:t>
            </a:r>
          </a:p>
          <a:p>
            <a:pPr lvl="1"/>
            <a:r>
              <a:rPr lang="en-US" sz="1200" dirty="0"/>
              <a:t>Smith, T. (2019). </a:t>
            </a:r>
            <a:r>
              <a:rPr lang="en-US" sz="1200" i="1" dirty="0"/>
              <a:t>Citing sources and referencing: A quick guide</a:t>
            </a:r>
            <a:r>
              <a:rPr lang="en-US" sz="1200" dirty="0"/>
              <a:t>. (J. M. Taylor, Ed.) (2nd ed.). Amsterdam, The Netherlands: Scribbr.</a:t>
            </a:r>
          </a:p>
          <a:p>
            <a:r>
              <a:rPr lang="en-US" sz="1200" b="1" i="1" dirty="0"/>
              <a:t>In-text citation</a:t>
            </a:r>
          </a:p>
          <a:p>
            <a:r>
              <a:rPr lang="en-US" sz="1200" i="1" dirty="0"/>
              <a:t>According to new research (Smith, 2019, pp. 11–12) …</a:t>
            </a:r>
          </a:p>
          <a:p>
            <a:r>
              <a:rPr lang="en-US" sz="1200" i="1" dirty="0"/>
              <a:t>As mentioned before (Smith, 2019, pp. 11–12) …</a:t>
            </a:r>
          </a:p>
          <a:p>
            <a:r>
              <a:rPr lang="en-US" sz="1200" i="1" dirty="0"/>
              <a:t>(See Smith, 2019)</a:t>
            </a:r>
            <a:endParaRPr lang="en-US" sz="1200" b="0" i="1" u="none" strike="noStrike" dirty="0">
              <a:effectLst/>
            </a:endParaRPr>
          </a:p>
        </p:txBody>
      </p:sp>
      <p:sp>
        <p:nvSpPr>
          <p:cNvPr id="10" name="Rectangle 9">
            <a:extLst>
              <a:ext uri="{FF2B5EF4-FFF2-40B4-BE49-F238E27FC236}">
                <a16:creationId xmlns:a16="http://schemas.microsoft.com/office/drawing/2014/main" id="{63E9D0AA-9634-6F42-84A1-DE21F60B0DDF}"/>
              </a:ext>
            </a:extLst>
          </p:cNvPr>
          <p:cNvSpPr/>
          <p:nvPr/>
        </p:nvSpPr>
        <p:spPr>
          <a:xfrm>
            <a:off x="505328" y="5280085"/>
            <a:ext cx="4572000" cy="261610"/>
          </a:xfrm>
          <a:prstGeom prst="rect">
            <a:avLst/>
          </a:prstGeom>
        </p:spPr>
        <p:txBody>
          <a:bodyPr>
            <a:spAutoFit/>
          </a:bodyPr>
          <a:lstStyle/>
          <a:p>
            <a:r>
              <a:rPr lang="en-US" sz="1050" dirty="0"/>
              <a:t>* https://www.scribbr.com/citing-sources/apa-vs-mla/</a:t>
            </a:r>
          </a:p>
        </p:txBody>
      </p:sp>
      <p:sp>
        <p:nvSpPr>
          <p:cNvPr id="12" name="Title 2">
            <a:extLst>
              <a:ext uri="{FF2B5EF4-FFF2-40B4-BE49-F238E27FC236}">
                <a16:creationId xmlns:a16="http://schemas.microsoft.com/office/drawing/2014/main" id="{0F68BAF4-0714-AE4A-A95C-F9F041133744}"/>
              </a:ext>
            </a:extLst>
          </p:cNvPr>
          <p:cNvSpPr>
            <a:spLocks noGrp="1"/>
          </p:cNvSpPr>
          <p:nvPr>
            <p:ph type="title"/>
          </p:nvPr>
        </p:nvSpPr>
        <p:spPr>
          <a:xfrm>
            <a:off x="640754" y="500780"/>
            <a:ext cx="7874597" cy="1054250"/>
          </a:xfrm>
        </p:spPr>
        <p:txBody>
          <a:bodyPr/>
          <a:lstStyle/>
          <a:p>
            <a:r>
              <a:rPr lang="en-US" dirty="0"/>
              <a:t>APA Guidelines</a:t>
            </a:r>
            <a:r>
              <a:rPr lang="en-US" baseline="30000" dirty="0"/>
              <a:t>(*)</a:t>
            </a:r>
          </a:p>
        </p:txBody>
      </p:sp>
    </p:spTree>
    <p:extLst>
      <p:ext uri="{BB962C8B-B14F-4D97-AF65-F5344CB8AC3E}">
        <p14:creationId xmlns:p14="http://schemas.microsoft.com/office/powerpoint/2010/main" val="1219240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807792571"/>
              </p:ext>
            </p:extLst>
          </p:nvPr>
        </p:nvGraphicFramePr>
        <p:xfrm>
          <a:off x="125608" y="1686063"/>
          <a:ext cx="8878824" cy="2743201"/>
        </p:xfrm>
        <a:graphic>
          <a:graphicData uri="http://schemas.openxmlformats.org/drawingml/2006/table">
            <a:tbl>
              <a:tblPr firstRow="1" bandRow="1">
                <a:tableStyleId>{5C22544A-7EE6-4342-B048-85BDC9FD1C3A}</a:tableStyleId>
              </a:tblPr>
              <a:tblGrid>
                <a:gridCol w="2136637">
                  <a:extLst>
                    <a:ext uri="{9D8B030D-6E8A-4147-A177-3AD203B41FA5}">
                      <a16:colId xmlns:a16="http://schemas.microsoft.com/office/drawing/2014/main" val="20000"/>
                    </a:ext>
                  </a:extLst>
                </a:gridCol>
                <a:gridCol w="6742187">
                  <a:extLst>
                    <a:ext uri="{9D8B030D-6E8A-4147-A177-3AD203B41FA5}">
                      <a16:colId xmlns:a16="http://schemas.microsoft.com/office/drawing/2014/main" val="20001"/>
                    </a:ext>
                  </a:extLst>
                </a:gridCol>
              </a:tblGrid>
              <a:tr h="288813">
                <a:tc>
                  <a:txBody>
                    <a:bodyPr/>
                    <a:lstStyle/>
                    <a:p>
                      <a:pPr algn="ctr"/>
                      <a:r>
                        <a:rPr lang="en-US" sz="1200" dirty="0"/>
                        <a:t>Term</a:t>
                      </a:r>
                    </a:p>
                  </a:txBody>
                  <a:tcPr/>
                </a:tc>
                <a:tc>
                  <a:txBody>
                    <a:bodyPr/>
                    <a:lstStyle/>
                    <a:p>
                      <a:pPr algn="ctr"/>
                      <a:r>
                        <a:rPr lang="en-US" sz="1200" dirty="0"/>
                        <a:t>Definition</a:t>
                      </a:r>
                    </a:p>
                  </a:txBody>
                  <a:tcPr/>
                </a:tc>
                <a:extLst>
                  <a:ext uri="{0D108BD9-81ED-4DB2-BD59-A6C34878D82A}">
                    <a16:rowId xmlns:a16="http://schemas.microsoft.com/office/drawing/2014/main" val="10000"/>
                  </a:ext>
                </a:extLst>
              </a:tr>
              <a:tr h="288813">
                <a:tc>
                  <a:txBody>
                    <a:bodyPr/>
                    <a:lstStyle/>
                    <a:p>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dirty="0"/>
                    </a:p>
                  </a:txBody>
                  <a:tcPr/>
                </a:tc>
                <a:extLst>
                  <a:ext uri="{0D108BD9-81ED-4DB2-BD59-A6C34878D82A}">
                    <a16:rowId xmlns:a16="http://schemas.microsoft.com/office/drawing/2014/main" val="10001"/>
                  </a:ext>
                </a:extLst>
              </a:tr>
              <a:tr h="315034">
                <a:tc>
                  <a:txBody>
                    <a:bodyPr/>
                    <a:lstStyle/>
                    <a:p>
                      <a:endParaRPr lang="en-US" sz="1200" dirty="0"/>
                    </a:p>
                  </a:txBody>
                  <a:tcPr/>
                </a:tc>
                <a:tc>
                  <a:txBody>
                    <a:bodyPr/>
                    <a:lstStyle/>
                    <a:p>
                      <a:pPr marL="0" indent="0">
                        <a:buFont typeface="Arial" panose="020B0604020202020204" pitchFamily="34" charset="0"/>
                        <a:buNone/>
                      </a:pPr>
                      <a:endParaRPr lang="en-US" sz="1200" dirty="0"/>
                    </a:p>
                  </a:txBody>
                  <a:tcPr/>
                </a:tc>
                <a:extLst>
                  <a:ext uri="{0D108BD9-81ED-4DB2-BD59-A6C34878D82A}">
                    <a16:rowId xmlns:a16="http://schemas.microsoft.com/office/drawing/2014/main" val="10002"/>
                  </a:ext>
                </a:extLst>
              </a:tr>
              <a:tr h="390432">
                <a:tc>
                  <a:txBody>
                    <a:bodyPr/>
                    <a:lstStyle/>
                    <a:p>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txBody>
                  <a:tcPr/>
                </a:tc>
                <a:extLst>
                  <a:ext uri="{0D108BD9-81ED-4DB2-BD59-A6C34878D82A}">
                    <a16:rowId xmlns:a16="http://schemas.microsoft.com/office/drawing/2014/main" val="10003"/>
                  </a:ext>
                </a:extLst>
              </a:tr>
              <a:tr h="28881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txBody>
                  <a:tcPr/>
                </a:tc>
                <a:extLst>
                  <a:ext uri="{0D108BD9-81ED-4DB2-BD59-A6C34878D82A}">
                    <a16:rowId xmlns:a16="http://schemas.microsoft.com/office/drawing/2014/main" val="10004"/>
                  </a:ext>
                </a:extLst>
              </a:tr>
              <a:tr h="39043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endParaRPr lang="en-US" sz="1200" dirty="0"/>
                    </a:p>
                  </a:txBody>
                  <a:tcPr/>
                </a:tc>
                <a:extLst>
                  <a:ext uri="{0D108BD9-81ED-4DB2-BD59-A6C34878D82A}">
                    <a16:rowId xmlns:a16="http://schemas.microsoft.com/office/drawing/2014/main" val="10005"/>
                  </a:ext>
                </a:extLst>
              </a:tr>
              <a:tr h="390432">
                <a:tc>
                  <a:txBody>
                    <a:bodyPr/>
                    <a:lstStyle/>
                    <a:p>
                      <a:endParaRPr lang="en-US" sz="1200" b="0" dirty="0"/>
                    </a:p>
                  </a:txBody>
                  <a:tcPr/>
                </a:tc>
                <a:tc>
                  <a:txBody>
                    <a:bodyPr/>
                    <a:lstStyle/>
                    <a:p>
                      <a:endParaRPr lang="en-US" sz="1200" dirty="0"/>
                    </a:p>
                  </a:txBody>
                  <a:tcPr/>
                </a:tc>
                <a:extLst>
                  <a:ext uri="{0D108BD9-81ED-4DB2-BD59-A6C34878D82A}">
                    <a16:rowId xmlns:a16="http://schemas.microsoft.com/office/drawing/2014/main" val="10006"/>
                  </a:ext>
                </a:extLst>
              </a:tr>
              <a:tr h="390432">
                <a:tc>
                  <a:txBody>
                    <a:bodyPr/>
                    <a:lstStyle/>
                    <a:p>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txBody>
                  <a:tcPr/>
                </a:tc>
                <a:extLst>
                  <a:ext uri="{0D108BD9-81ED-4DB2-BD59-A6C34878D82A}">
                    <a16:rowId xmlns:a16="http://schemas.microsoft.com/office/drawing/2014/main" val="10007"/>
                  </a:ext>
                </a:extLst>
              </a:tr>
            </a:tbl>
          </a:graphicData>
        </a:graphic>
      </p:graphicFrame>
      <p:sp>
        <p:nvSpPr>
          <p:cNvPr id="9" name="Title 2">
            <a:extLst>
              <a:ext uri="{FF2B5EF4-FFF2-40B4-BE49-F238E27FC236}">
                <a16:creationId xmlns:a16="http://schemas.microsoft.com/office/drawing/2014/main" id="{AFC37406-1BEF-4348-BEA0-96EECF88929D}"/>
              </a:ext>
            </a:extLst>
          </p:cNvPr>
          <p:cNvSpPr>
            <a:spLocks noGrp="1"/>
          </p:cNvSpPr>
          <p:nvPr>
            <p:ph type="title"/>
          </p:nvPr>
        </p:nvSpPr>
        <p:spPr>
          <a:xfrm>
            <a:off x="640754" y="500780"/>
            <a:ext cx="7874597" cy="1054250"/>
          </a:xfrm>
        </p:spPr>
        <p:txBody>
          <a:bodyPr/>
          <a:lstStyle/>
          <a:p>
            <a:r>
              <a:rPr lang="en-US" dirty="0"/>
              <a:t>Glossary of Terms</a:t>
            </a:r>
          </a:p>
        </p:txBody>
      </p:sp>
    </p:spTree>
    <p:extLst>
      <p:ext uri="{BB962C8B-B14F-4D97-AF65-F5344CB8AC3E}">
        <p14:creationId xmlns:p14="http://schemas.microsoft.com/office/powerpoint/2010/main" val="3269689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852436212"/>
              </p:ext>
            </p:extLst>
          </p:nvPr>
        </p:nvGraphicFramePr>
        <p:xfrm>
          <a:off x="125605" y="1686063"/>
          <a:ext cx="8878824" cy="2743201"/>
        </p:xfrm>
        <a:graphic>
          <a:graphicData uri="http://schemas.openxmlformats.org/drawingml/2006/table">
            <a:tbl>
              <a:tblPr firstRow="1" bandRow="1">
                <a:tableStyleId>{5C22544A-7EE6-4342-B048-85BDC9FD1C3A}</a:tableStyleId>
              </a:tblPr>
              <a:tblGrid>
                <a:gridCol w="2136637">
                  <a:extLst>
                    <a:ext uri="{9D8B030D-6E8A-4147-A177-3AD203B41FA5}">
                      <a16:colId xmlns:a16="http://schemas.microsoft.com/office/drawing/2014/main" val="20000"/>
                    </a:ext>
                  </a:extLst>
                </a:gridCol>
                <a:gridCol w="6742187">
                  <a:extLst>
                    <a:ext uri="{9D8B030D-6E8A-4147-A177-3AD203B41FA5}">
                      <a16:colId xmlns:a16="http://schemas.microsoft.com/office/drawing/2014/main" val="20001"/>
                    </a:ext>
                  </a:extLst>
                </a:gridCol>
              </a:tblGrid>
              <a:tr h="288813">
                <a:tc>
                  <a:txBody>
                    <a:bodyPr/>
                    <a:lstStyle/>
                    <a:p>
                      <a:pPr algn="ctr"/>
                      <a:r>
                        <a:rPr lang="en-US" sz="1200" dirty="0"/>
                        <a:t>Acronym</a:t>
                      </a:r>
                    </a:p>
                  </a:txBody>
                  <a:tcPr/>
                </a:tc>
                <a:tc>
                  <a:txBody>
                    <a:bodyPr/>
                    <a:lstStyle/>
                    <a:p>
                      <a:pPr algn="ctr"/>
                      <a:r>
                        <a:rPr lang="en-US" sz="1200" dirty="0"/>
                        <a:t>Definition</a:t>
                      </a:r>
                    </a:p>
                  </a:txBody>
                  <a:tcPr/>
                </a:tc>
                <a:extLst>
                  <a:ext uri="{0D108BD9-81ED-4DB2-BD59-A6C34878D82A}">
                    <a16:rowId xmlns:a16="http://schemas.microsoft.com/office/drawing/2014/main" val="10000"/>
                  </a:ext>
                </a:extLst>
              </a:tr>
              <a:tr h="288813">
                <a:tc>
                  <a:txBody>
                    <a:bodyPr/>
                    <a:lstStyle/>
                    <a:p>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dirty="0"/>
                    </a:p>
                  </a:txBody>
                  <a:tcPr/>
                </a:tc>
                <a:extLst>
                  <a:ext uri="{0D108BD9-81ED-4DB2-BD59-A6C34878D82A}">
                    <a16:rowId xmlns:a16="http://schemas.microsoft.com/office/drawing/2014/main" val="10001"/>
                  </a:ext>
                </a:extLst>
              </a:tr>
              <a:tr h="315034">
                <a:tc>
                  <a:txBody>
                    <a:bodyPr/>
                    <a:lstStyle/>
                    <a:p>
                      <a:endParaRPr lang="en-US" sz="1200" dirty="0"/>
                    </a:p>
                  </a:txBody>
                  <a:tcPr/>
                </a:tc>
                <a:tc>
                  <a:txBody>
                    <a:bodyPr/>
                    <a:lstStyle/>
                    <a:p>
                      <a:pPr marL="0" indent="0">
                        <a:buFont typeface="Arial" panose="020B0604020202020204" pitchFamily="34" charset="0"/>
                        <a:buNone/>
                      </a:pPr>
                      <a:endParaRPr lang="en-US" sz="1200" dirty="0"/>
                    </a:p>
                  </a:txBody>
                  <a:tcPr/>
                </a:tc>
                <a:extLst>
                  <a:ext uri="{0D108BD9-81ED-4DB2-BD59-A6C34878D82A}">
                    <a16:rowId xmlns:a16="http://schemas.microsoft.com/office/drawing/2014/main" val="10002"/>
                  </a:ext>
                </a:extLst>
              </a:tr>
              <a:tr h="390432">
                <a:tc>
                  <a:txBody>
                    <a:bodyPr/>
                    <a:lstStyle/>
                    <a:p>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txBody>
                  <a:tcPr/>
                </a:tc>
                <a:extLst>
                  <a:ext uri="{0D108BD9-81ED-4DB2-BD59-A6C34878D82A}">
                    <a16:rowId xmlns:a16="http://schemas.microsoft.com/office/drawing/2014/main" val="10003"/>
                  </a:ext>
                </a:extLst>
              </a:tr>
              <a:tr h="28881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txBody>
                  <a:tcPr/>
                </a:tc>
                <a:extLst>
                  <a:ext uri="{0D108BD9-81ED-4DB2-BD59-A6C34878D82A}">
                    <a16:rowId xmlns:a16="http://schemas.microsoft.com/office/drawing/2014/main" val="10004"/>
                  </a:ext>
                </a:extLst>
              </a:tr>
              <a:tr h="39043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txBody>
                  <a:tcPr/>
                </a:tc>
                <a:tc>
                  <a:txBody>
                    <a:bodyPr/>
                    <a:lstStyle/>
                    <a:p>
                      <a:endParaRPr lang="en-US" sz="1200" dirty="0"/>
                    </a:p>
                  </a:txBody>
                  <a:tcPr/>
                </a:tc>
                <a:extLst>
                  <a:ext uri="{0D108BD9-81ED-4DB2-BD59-A6C34878D82A}">
                    <a16:rowId xmlns:a16="http://schemas.microsoft.com/office/drawing/2014/main" val="10005"/>
                  </a:ext>
                </a:extLst>
              </a:tr>
              <a:tr h="390432">
                <a:tc>
                  <a:txBody>
                    <a:bodyPr/>
                    <a:lstStyle/>
                    <a:p>
                      <a:endParaRPr lang="en-US" sz="1200" b="0" dirty="0"/>
                    </a:p>
                  </a:txBody>
                  <a:tcPr/>
                </a:tc>
                <a:tc>
                  <a:txBody>
                    <a:bodyPr/>
                    <a:lstStyle/>
                    <a:p>
                      <a:endParaRPr lang="en-US" sz="1200" dirty="0"/>
                    </a:p>
                  </a:txBody>
                  <a:tcPr/>
                </a:tc>
                <a:extLst>
                  <a:ext uri="{0D108BD9-81ED-4DB2-BD59-A6C34878D82A}">
                    <a16:rowId xmlns:a16="http://schemas.microsoft.com/office/drawing/2014/main" val="10006"/>
                  </a:ext>
                </a:extLst>
              </a:tr>
              <a:tr h="390432">
                <a:tc>
                  <a:txBody>
                    <a:bodyPr/>
                    <a:lstStyle/>
                    <a:p>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txBody>
                  <a:tcPr/>
                </a:tc>
                <a:extLst>
                  <a:ext uri="{0D108BD9-81ED-4DB2-BD59-A6C34878D82A}">
                    <a16:rowId xmlns:a16="http://schemas.microsoft.com/office/drawing/2014/main" val="10007"/>
                  </a:ext>
                </a:extLst>
              </a:tr>
            </a:tbl>
          </a:graphicData>
        </a:graphic>
      </p:graphicFrame>
      <p:sp>
        <p:nvSpPr>
          <p:cNvPr id="6" name="Title 2">
            <a:extLst>
              <a:ext uri="{FF2B5EF4-FFF2-40B4-BE49-F238E27FC236}">
                <a16:creationId xmlns:a16="http://schemas.microsoft.com/office/drawing/2014/main" id="{3CDCDFF2-0628-5A44-B167-F3F6CD8C05DB}"/>
              </a:ext>
            </a:extLst>
          </p:cNvPr>
          <p:cNvSpPr>
            <a:spLocks noGrp="1"/>
          </p:cNvSpPr>
          <p:nvPr>
            <p:ph type="title"/>
          </p:nvPr>
        </p:nvSpPr>
        <p:spPr>
          <a:xfrm>
            <a:off x="640754" y="500780"/>
            <a:ext cx="7874597" cy="1054250"/>
          </a:xfrm>
        </p:spPr>
        <p:txBody>
          <a:bodyPr/>
          <a:lstStyle/>
          <a:p>
            <a:r>
              <a:rPr lang="en-US" dirty="0"/>
              <a:t>Acronyms</a:t>
            </a:r>
          </a:p>
        </p:txBody>
      </p:sp>
    </p:spTree>
    <p:extLst>
      <p:ext uri="{BB962C8B-B14F-4D97-AF65-F5344CB8AC3E}">
        <p14:creationId xmlns:p14="http://schemas.microsoft.com/office/powerpoint/2010/main" val="2602932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EFB91CE-0825-3544-837B-FB95B0202A8A}"/>
              </a:ext>
            </a:extLst>
          </p:cNvPr>
          <p:cNvSpPr>
            <a:spLocks noGrp="1"/>
          </p:cNvSpPr>
          <p:nvPr>
            <p:ph idx="1"/>
          </p:nvPr>
        </p:nvSpPr>
        <p:spPr>
          <a:xfrm>
            <a:off x="699248" y="1555029"/>
            <a:ext cx="7745505" cy="3476675"/>
          </a:xfrm>
        </p:spPr>
        <p:txBody>
          <a:bodyPr/>
          <a:lstStyle/>
          <a:p>
            <a:pPr marL="0" indent="0">
              <a:buNone/>
            </a:pPr>
            <a:r>
              <a:rPr lang="en-US" sz="2800" dirty="0">
                <a:latin typeface="Calibri" panose="020F0502020204030204" pitchFamily="34" charset="0"/>
                <a:cs typeface="Calibri" panose="020F0502020204030204" pitchFamily="34" charset="0"/>
              </a:rPr>
              <a:t>Paste your Scope of Work slide from HW #1 in here. Be sure to color any words updated from your HW #1 submission in </a:t>
            </a:r>
            <a:r>
              <a:rPr lang="en-US" sz="2800" dirty="0">
                <a:solidFill>
                  <a:srgbClr val="FF0000"/>
                </a:solidFill>
                <a:latin typeface="Calibri" panose="020F0502020204030204" pitchFamily="34" charset="0"/>
                <a:cs typeface="Calibri" panose="020F0502020204030204" pitchFamily="34" charset="0"/>
              </a:rPr>
              <a:t>red</a:t>
            </a:r>
            <a:r>
              <a:rPr lang="en-US" sz="2800" dirty="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p:txBody>
      </p:sp>
      <p:sp>
        <p:nvSpPr>
          <p:cNvPr id="8" name="Title 2">
            <a:extLst>
              <a:ext uri="{FF2B5EF4-FFF2-40B4-BE49-F238E27FC236}">
                <a16:creationId xmlns:a16="http://schemas.microsoft.com/office/drawing/2014/main" id="{543FA557-0A22-5E47-A9A2-43A5EC016E50}"/>
              </a:ext>
            </a:extLst>
          </p:cNvPr>
          <p:cNvSpPr>
            <a:spLocks noGrp="1"/>
          </p:cNvSpPr>
          <p:nvPr>
            <p:ph type="title"/>
          </p:nvPr>
        </p:nvSpPr>
        <p:spPr>
          <a:xfrm>
            <a:off x="640754" y="500780"/>
            <a:ext cx="7874597" cy="1054250"/>
          </a:xfrm>
        </p:spPr>
        <p:txBody>
          <a:bodyPr/>
          <a:lstStyle/>
          <a:p>
            <a:r>
              <a:rPr lang="en-US" dirty="0"/>
              <a:t>Scope of Work (SOW)</a:t>
            </a:r>
          </a:p>
        </p:txBody>
      </p:sp>
    </p:spTree>
    <p:extLst>
      <p:ext uri="{BB962C8B-B14F-4D97-AF65-F5344CB8AC3E}">
        <p14:creationId xmlns:p14="http://schemas.microsoft.com/office/powerpoint/2010/main" val="2885303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308464933"/>
              </p:ext>
            </p:extLst>
          </p:nvPr>
        </p:nvGraphicFramePr>
        <p:xfrm>
          <a:off x="131446" y="616913"/>
          <a:ext cx="8878824" cy="4804652"/>
        </p:xfrm>
        <a:graphic>
          <a:graphicData uri="http://schemas.openxmlformats.org/drawingml/2006/table">
            <a:tbl>
              <a:tblPr firstRow="1" bandRow="1">
                <a:tableStyleId>{5C22544A-7EE6-4342-B048-85BDC9FD1C3A}</a:tableStyleId>
              </a:tblPr>
              <a:tblGrid>
                <a:gridCol w="1616475">
                  <a:extLst>
                    <a:ext uri="{9D8B030D-6E8A-4147-A177-3AD203B41FA5}">
                      <a16:colId xmlns:a16="http://schemas.microsoft.com/office/drawing/2014/main" val="20000"/>
                    </a:ext>
                  </a:extLst>
                </a:gridCol>
                <a:gridCol w="2073047">
                  <a:extLst>
                    <a:ext uri="{9D8B030D-6E8A-4147-A177-3AD203B41FA5}">
                      <a16:colId xmlns:a16="http://schemas.microsoft.com/office/drawing/2014/main" val="20001"/>
                    </a:ext>
                  </a:extLst>
                </a:gridCol>
                <a:gridCol w="789095">
                  <a:extLst>
                    <a:ext uri="{9D8B030D-6E8A-4147-A177-3AD203B41FA5}">
                      <a16:colId xmlns:a16="http://schemas.microsoft.com/office/drawing/2014/main" val="3692234971"/>
                    </a:ext>
                  </a:extLst>
                </a:gridCol>
                <a:gridCol w="4400207">
                  <a:extLst>
                    <a:ext uri="{9D8B030D-6E8A-4147-A177-3AD203B41FA5}">
                      <a16:colId xmlns:a16="http://schemas.microsoft.com/office/drawing/2014/main" val="20002"/>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tc>
                  <a:txBody>
                    <a:bodyPr/>
                    <a:lstStyle/>
                    <a:p>
                      <a:pPr algn="ctr"/>
                      <a:r>
                        <a:rPr lang="en-US" sz="1200" dirty="0">
                          <a:latin typeface="+mn-lt"/>
                          <a:cs typeface="Arial" panose="020B0604020202020204" pitchFamily="34" charset="0"/>
                        </a:rPr>
                        <a:t>(D) Note</a:t>
                      </a:r>
                    </a:p>
                  </a:txBody>
                  <a:tcPr/>
                </a:tc>
                <a:extLst>
                  <a:ext uri="{0D108BD9-81ED-4DB2-BD59-A6C34878D82A}">
                    <a16:rowId xmlns:a16="http://schemas.microsoft.com/office/drawing/2014/main" val="10000"/>
                  </a:ext>
                </a:extLst>
              </a:tr>
              <a:tr h="639183">
                <a:tc>
                  <a:txBody>
                    <a:bodyPr/>
                    <a:lstStyle/>
                    <a:p>
                      <a:r>
                        <a:rPr lang="en-US" sz="1200" b="1" dirty="0">
                          <a:latin typeface="+mn-lt"/>
                          <a:cs typeface="Arial" panose="020B0604020202020204" pitchFamily="34" charset="0"/>
                        </a:rPr>
                        <a:t>Issue</a:t>
                      </a:r>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latin typeface="+mn-lt"/>
                          <a:cs typeface="Arial" panose="020B0604020202020204" pitchFamily="34" charset="0"/>
                        </a:rPr>
                        <a:t>Concise description of the issue (WC &lt;20)</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WC</a:t>
                      </a:r>
                    </a:p>
                  </a:txBody>
                  <a:tcPr/>
                </a:tc>
                <a:tc>
                  <a:txBody>
                    <a:bodyPr/>
                    <a:lstStyle/>
                    <a:p>
                      <a:pPr marL="171450" indent="-171450">
                        <a:buFont typeface="Arial" panose="020B0604020202020204" pitchFamily="34" charset="0"/>
                        <a:buChar char="•"/>
                      </a:pPr>
                      <a:r>
                        <a:rPr lang="en-US" sz="1200" i="1" baseline="0" dirty="0">
                          <a:latin typeface="+mn-lt"/>
                          <a:cs typeface="Arial" panose="020B0604020202020204" pitchFamily="34" charset="0"/>
                        </a:rPr>
                        <a:t>Be specific. Avoid vague words (e.g. robust, quickly, a lot, adequate, almost, always, appropriate)</a:t>
                      </a:r>
                    </a:p>
                    <a:p>
                      <a:pPr marL="171450" indent="-171450">
                        <a:buFont typeface="Arial" panose="020B0604020202020204" pitchFamily="34" charset="0"/>
                        <a:buChar char="•"/>
                      </a:pPr>
                      <a:r>
                        <a:rPr lang="en-US" sz="1200" i="1" baseline="0" dirty="0">
                          <a:latin typeface="+mn-lt"/>
                          <a:cs typeface="Arial" panose="020B0604020202020204" pitchFamily="34" charset="0"/>
                        </a:rPr>
                        <a:t>Do not hint at a solution (e.g. there is a “lack of …”)</a:t>
                      </a:r>
                    </a:p>
                    <a:p>
                      <a:pPr marL="171450" indent="-171450">
                        <a:buFont typeface="Arial" panose="020B0604020202020204" pitchFamily="34" charset="0"/>
                        <a:buChar char="•"/>
                      </a:pPr>
                      <a:r>
                        <a:rPr lang="en-US" sz="1200" i="1" baseline="0" dirty="0">
                          <a:latin typeface="+mn-lt"/>
                          <a:cs typeface="Arial" panose="020B0604020202020204" pitchFamily="34" charset="0"/>
                        </a:rPr>
                        <a:t>Make sure you are focusing on a single issue. </a:t>
                      </a:r>
                    </a:p>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i="1" baseline="0" dirty="0">
                          <a:solidFill>
                            <a:srgbClr val="FF0000"/>
                          </a:solidFill>
                          <a:latin typeface="+mn-lt"/>
                          <a:cs typeface="Arial" panose="020B0604020202020204" pitchFamily="34" charset="0"/>
                        </a:rPr>
                        <a:t>Provide a reference using in-line citation.</a:t>
                      </a:r>
                      <a:endParaRPr lang="en-US" sz="1200" b="1" i="1" dirty="0">
                        <a:solidFill>
                          <a:srgbClr val="FF0000"/>
                        </a:solidFill>
                        <a:latin typeface="+mn-lt"/>
                        <a:cs typeface="Arial" panose="020B0604020202020204" pitchFamily="34" charset="0"/>
                      </a:endParaRP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Reference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Reference (APA format)</a:t>
                      </a: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NA</a:t>
                      </a:r>
                    </a:p>
                  </a:txBody>
                  <a:tcPr/>
                </a:tc>
                <a:tc>
                  <a:txBody>
                    <a:bodyPr/>
                    <a:lstStyle/>
                    <a:p>
                      <a:r>
                        <a:rPr lang="en-US" sz="1200" b="0" i="0" dirty="0">
                          <a:latin typeface="+mn-lt"/>
                          <a:cs typeface="Arial" panose="020B0604020202020204" pitchFamily="34" charset="0"/>
                        </a:rPr>
                        <a:t>Provide reference for in-line citation. Reference must be from an Engineering Management Journal or a Government Entity Publication. </a:t>
                      </a:r>
                    </a:p>
                  </a:txBody>
                  <a:tcPr/>
                </a:tc>
                <a:extLst>
                  <a:ext uri="{0D108BD9-81ED-4DB2-BD59-A6C34878D82A}">
                    <a16:rowId xmlns:a16="http://schemas.microsoft.com/office/drawing/2014/main" val="2076857690"/>
                  </a:ext>
                </a:extLst>
              </a:tr>
              <a:tr h="731565">
                <a:tc>
                  <a:txBody>
                    <a:bodyPr/>
                    <a:lstStyle/>
                    <a:p>
                      <a:r>
                        <a:rPr lang="en-US" sz="1200" b="1" dirty="0">
                          <a:latin typeface="+mn-lt"/>
                          <a:cs typeface="Arial" panose="020B0604020202020204" pitchFamily="34" charset="0"/>
                        </a:rPr>
                        <a:t>”so what”</a:t>
                      </a:r>
                    </a:p>
                  </a:txBody>
                  <a:tcPr/>
                </a:tc>
                <a:tc>
                  <a:txBody>
                    <a:bodyPr/>
                    <a:lstStyle/>
                    <a:p>
                      <a:pPr marL="0" indent="0">
                        <a:buFont typeface="Arial" panose="020B0604020202020204" pitchFamily="34" charset="0"/>
                        <a:buNone/>
                      </a:pPr>
                      <a:r>
                        <a:rPr lang="en-US" sz="1200" dirty="0">
                          <a:latin typeface="+mn-lt"/>
                          <a:cs typeface="Arial" panose="020B0604020202020204" pitchFamily="34" charset="0"/>
                        </a:rPr>
                        <a:t>Concise description of “so what” (WC &lt;10)</a:t>
                      </a:r>
                    </a:p>
                    <a:p>
                      <a:pPr marL="0" indent="0">
                        <a:buFont typeface="Arial" panose="020B0604020202020204" pitchFamily="34" charset="0"/>
                        <a:buNone/>
                      </a:pPr>
                      <a:r>
                        <a:rPr lang="en-US" sz="1200" dirty="0">
                          <a:latin typeface="+mn-lt"/>
                          <a:cs typeface="Arial" panose="020B0604020202020204" pitchFamily="34" charset="0"/>
                        </a:rPr>
                        <a:t>Provide in-line citation.</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WC</a:t>
                      </a:r>
                    </a:p>
                    <a:p>
                      <a:pPr marL="0" marR="0" lvl="1" indent="0" algn="ctr" defTabSz="457200" rtl="0" eaLnBrk="1" fontAlgn="auto" latinLnBrk="0" hangingPunct="1">
                        <a:lnSpc>
                          <a:spcPct val="100000"/>
                        </a:lnSpc>
                        <a:spcBef>
                          <a:spcPts val="0"/>
                        </a:spcBef>
                        <a:spcAft>
                          <a:spcPts val="0"/>
                        </a:spcAft>
                        <a:buClrTx/>
                        <a:buSzTx/>
                        <a:buFontTx/>
                        <a:buNone/>
                        <a:tabLst/>
                        <a:defRPr/>
                      </a:pPr>
                      <a:endParaRPr lang="en-US" sz="1200" b="0" i="1" dirty="0">
                        <a:latin typeface="+mn-lt"/>
                        <a:cs typeface="Arial" panose="020B0604020202020204" pitchFamily="34" charset="0"/>
                      </a:endParaRPr>
                    </a:p>
                  </a:txBody>
                  <a:tcPr/>
                </a:tc>
                <a:tc>
                  <a:txBody>
                    <a:bodyPr/>
                    <a:lstStyle/>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i="1" dirty="0">
                          <a:latin typeface="+mn-lt"/>
                          <a:cs typeface="Arial" panose="020B0604020202020204" pitchFamily="34" charset="0"/>
                        </a:rPr>
                        <a:t>Be Specific (e.g. </a:t>
                      </a:r>
                      <a:r>
                        <a:rPr lang="en-US" sz="1200" b="0" i="1" dirty="0">
                          <a:latin typeface="+mn-lt"/>
                          <a:cs typeface="Arial" panose="020B0604020202020204" pitchFamily="34" charset="0"/>
                        </a:rPr>
                        <a:t>do not use : “leads to significant increase in project cost”. Instead use: “Increases the project cost by 10%” or “Increases the project cost by $5M”.</a:t>
                      </a:r>
                    </a:p>
                    <a:p>
                      <a:pPr marL="171450"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i="1" baseline="0" dirty="0">
                          <a:solidFill>
                            <a:srgbClr val="FF0000"/>
                          </a:solidFill>
                          <a:latin typeface="+mn-lt"/>
                          <a:cs typeface="Arial" panose="020B0604020202020204" pitchFamily="34" charset="0"/>
                        </a:rPr>
                        <a:t>Provide a reference using in-line citation.</a:t>
                      </a:r>
                      <a:endParaRPr lang="en-US" sz="1200" b="1" i="1" dirty="0">
                        <a:solidFill>
                          <a:srgbClr val="FF0000"/>
                        </a:solidFill>
                        <a:latin typeface="+mn-lt"/>
                        <a:cs typeface="Arial" panose="020B0604020202020204" pitchFamily="34" charset="0"/>
                      </a:endParaRP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Reference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Reference (APA format)</a:t>
                      </a: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NA</a:t>
                      </a:r>
                    </a:p>
                  </a:txBody>
                  <a:tcPr/>
                </a:tc>
                <a:tc>
                  <a:txBody>
                    <a:bodyPr/>
                    <a:lstStyle/>
                    <a:p>
                      <a:pPr marL="0" algn="l" defTabSz="457200" rtl="0" eaLnBrk="1" latinLnBrk="0" hangingPunct="1"/>
                      <a:r>
                        <a:rPr lang="en-US" sz="1200" b="0" i="0" kern="1200" dirty="0">
                          <a:solidFill>
                            <a:schemeClr val="dk1"/>
                          </a:solidFill>
                          <a:latin typeface="+mn-lt"/>
                          <a:ea typeface="+mn-ea"/>
                          <a:cs typeface="Arial" panose="020B0604020202020204" pitchFamily="34" charset="0"/>
                        </a:rPr>
                        <a:t>Provide r</a:t>
                      </a:r>
                      <a:r>
                        <a:rPr lang="en-US" sz="1200" kern="1200" dirty="0">
                          <a:solidFill>
                            <a:schemeClr val="dk1"/>
                          </a:solidFill>
                          <a:effectLst/>
                          <a:latin typeface="+mn-lt"/>
                          <a:ea typeface="+mn-ea"/>
                          <a:cs typeface="+mn-cs"/>
                        </a:rPr>
                        <a:t>eference</a:t>
                      </a:r>
                      <a:r>
                        <a:rPr lang="en-US" sz="1200" dirty="0">
                          <a:effectLst/>
                          <a:latin typeface="+mn-lt"/>
                        </a:rPr>
                        <a:t> </a:t>
                      </a:r>
                      <a:r>
                        <a:rPr lang="en-US" sz="1200" b="0" i="0" kern="1200" dirty="0">
                          <a:solidFill>
                            <a:schemeClr val="dk1"/>
                          </a:solidFill>
                          <a:latin typeface="+mn-lt"/>
                          <a:ea typeface="+mn-ea"/>
                          <a:cs typeface="Arial" panose="020B0604020202020204" pitchFamily="34" charset="0"/>
                        </a:rPr>
                        <a:t> for in-line citation. Reference must be an Engineering Management Journal or a Government Entity. </a:t>
                      </a:r>
                    </a:p>
                  </a:txBody>
                  <a:tcPr/>
                </a:tc>
                <a:extLst>
                  <a:ext uri="{0D108BD9-81ED-4DB2-BD59-A6C34878D82A}">
                    <a16:rowId xmlns:a16="http://schemas.microsoft.com/office/drawing/2014/main" val="3994788455"/>
                  </a:ext>
                </a:extLst>
              </a:tr>
              <a:tr h="497142">
                <a:tc>
                  <a:txBody>
                    <a:bodyPr/>
                    <a:lstStyle/>
                    <a:p>
                      <a:r>
                        <a:rPr lang="en-US" sz="1200" b="1" dirty="0">
                          <a:latin typeface="+mn-lt"/>
                          <a:cs typeface="Arial" panose="020B0604020202020204" pitchFamily="34" charset="0"/>
                        </a:rPr>
                        <a:t>Problem Statement</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Single Bullet (WC &lt; 30 )</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WC</a:t>
                      </a:r>
                    </a:p>
                  </a:txBody>
                  <a:tcPr/>
                </a:tc>
                <a:tc>
                  <a:txBody>
                    <a:bodyPr/>
                    <a:lstStyle/>
                    <a:p>
                      <a:pPr marL="171450" indent="-171450">
                        <a:buFont typeface="Arial" panose="020B0604020202020204" pitchFamily="34" charset="0"/>
                        <a:buChar char="•"/>
                      </a:pPr>
                      <a:r>
                        <a:rPr lang="en-US" sz="1200" i="1" baseline="0" dirty="0">
                          <a:latin typeface="+mn-lt"/>
                          <a:cs typeface="Arial" panose="020B0604020202020204" pitchFamily="34" charset="0"/>
                        </a:rPr>
                        <a:t>Form your PS using the </a:t>
                      </a:r>
                      <a:r>
                        <a:rPr lang="en-US" sz="1200" b="1" i="1" baseline="0" dirty="0">
                          <a:latin typeface="+mn-lt"/>
                          <a:cs typeface="Arial" panose="020B0604020202020204" pitchFamily="34" charset="0"/>
                        </a:rPr>
                        <a:t>exact</a:t>
                      </a:r>
                      <a:r>
                        <a:rPr lang="en-US" sz="1200" i="1" baseline="0" dirty="0">
                          <a:latin typeface="+mn-lt"/>
                          <a:cs typeface="Arial" panose="020B0604020202020204" pitchFamily="34" charset="0"/>
                        </a:rPr>
                        <a:t> issue and  the </a:t>
                      </a:r>
                      <a:r>
                        <a:rPr lang="en-US" sz="1200" b="1" i="1" baseline="0" dirty="0">
                          <a:latin typeface="+mn-lt"/>
                          <a:cs typeface="Arial" panose="020B0604020202020204" pitchFamily="34" charset="0"/>
                        </a:rPr>
                        <a:t>exact</a:t>
                      </a:r>
                      <a:r>
                        <a:rPr lang="en-US" sz="1200" i="1" baseline="0" dirty="0">
                          <a:latin typeface="+mn-lt"/>
                          <a:cs typeface="Arial" panose="020B0604020202020204" pitchFamily="34" charset="0"/>
                        </a:rPr>
                        <a:t> “so what” discussed above.</a:t>
                      </a:r>
                    </a:p>
                    <a:p>
                      <a:pPr marL="171450" indent="-171450">
                        <a:buFont typeface="Arial" panose="020B0604020202020204" pitchFamily="34" charset="0"/>
                        <a:buChar char="•"/>
                      </a:pPr>
                      <a:r>
                        <a:rPr lang="en-US" sz="1200" i="1" baseline="0" dirty="0">
                          <a:latin typeface="+mn-lt"/>
                          <a:cs typeface="Arial" panose="020B0604020202020204" pitchFamily="34" charset="0"/>
                        </a:rPr>
                        <a:t>Include in-line citations for the issue and “so what”. </a:t>
                      </a:r>
                      <a:endParaRPr lang="en-US" sz="1200" i="1" dirty="0">
                        <a:latin typeface="+mn-lt"/>
                        <a:cs typeface="Arial" panose="020B0604020202020204" pitchFamily="34" charset="0"/>
                      </a:endParaRPr>
                    </a:p>
                  </a:txBody>
                  <a:tcPr/>
                </a:tc>
                <a:extLst>
                  <a:ext uri="{0D108BD9-81ED-4DB2-BD59-A6C34878D82A}">
                    <a16:rowId xmlns:a16="http://schemas.microsoft.com/office/drawing/2014/main" val="10003"/>
                  </a:ext>
                </a:extLst>
              </a:tr>
              <a:tr h="21306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Industry</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Industry Name</a:t>
                      </a: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NA</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Name the industry where issue occurs</a:t>
                      </a:r>
                    </a:p>
                  </a:txBody>
                  <a:tcPr/>
                </a:tc>
                <a:extLst>
                  <a:ext uri="{0D108BD9-81ED-4DB2-BD59-A6C34878D82A}">
                    <a16:rowId xmlns:a16="http://schemas.microsoft.com/office/drawing/2014/main" val="3122434743"/>
                  </a:ext>
                </a:extLst>
              </a:tr>
              <a:tr h="304535">
                <a:tc>
                  <a:txBody>
                    <a:bodyPr/>
                    <a:lstStyle/>
                    <a:p>
                      <a:r>
                        <a:rPr lang="en-US" sz="1200" b="1" dirty="0">
                          <a:latin typeface="+mn-lt"/>
                          <a:cs typeface="Arial" panose="020B0604020202020204" pitchFamily="34" charset="0"/>
                        </a:rPr>
                        <a:t>PS Elaboration 1</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Single Bullet (WC &lt; 30 )</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WC</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i="1" dirty="0">
                          <a:latin typeface="+mn-lt"/>
                          <a:cs typeface="Arial" panose="020B0604020202020204" pitchFamily="34" charset="0"/>
                        </a:rPr>
                        <a:t>Do not get into solutioning</a:t>
                      </a:r>
                      <a:endParaRPr lang="en-US" sz="1200" dirty="0">
                        <a:latin typeface="+mn-lt"/>
                        <a:cs typeface="Arial" panose="020B0604020202020204" pitchFamily="34" charset="0"/>
                      </a:endParaRPr>
                    </a:p>
                  </a:txBody>
                  <a:tcPr/>
                </a:tc>
                <a:extLst>
                  <a:ext uri="{0D108BD9-81ED-4DB2-BD59-A6C34878D82A}">
                    <a16:rowId xmlns:a16="http://schemas.microsoft.com/office/drawing/2014/main" val="10006"/>
                  </a:ext>
                </a:extLst>
              </a:tr>
              <a:tr h="304535">
                <a:tc>
                  <a:txBody>
                    <a:bodyPr/>
                    <a:lstStyle/>
                    <a:p>
                      <a:r>
                        <a:rPr lang="en-US" sz="1200" b="1" dirty="0">
                          <a:latin typeface="+mn-lt"/>
                          <a:cs typeface="Arial" panose="020B0604020202020204" pitchFamily="34" charset="0"/>
                        </a:rPr>
                        <a:t>PS Elaboration 2</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Single Bullet (WC &lt; 30 )</a:t>
                      </a: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WC</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i="1" dirty="0">
                          <a:latin typeface="+mn-lt"/>
                          <a:cs typeface="Arial" panose="020B0604020202020204" pitchFamily="34" charset="0"/>
                        </a:rPr>
                        <a:t>Do not get into solutioning</a:t>
                      </a:r>
                      <a:endParaRPr lang="en-US" sz="1200" dirty="0">
                        <a:latin typeface="+mn-lt"/>
                        <a:cs typeface="Arial" panose="020B0604020202020204" pitchFamily="34" charset="0"/>
                      </a:endParaRPr>
                    </a:p>
                  </a:txBody>
                  <a:tcPr/>
                </a:tc>
                <a:extLst>
                  <a:ext uri="{0D108BD9-81ED-4DB2-BD59-A6C34878D82A}">
                    <a16:rowId xmlns:a16="http://schemas.microsoft.com/office/drawing/2014/main" val="2857562420"/>
                  </a:ext>
                </a:extLst>
              </a:tr>
            </a:tbl>
          </a:graphicData>
        </a:graphic>
      </p:graphicFrame>
      <p:sp>
        <p:nvSpPr>
          <p:cNvPr id="3" name="Title 2"/>
          <p:cNvSpPr>
            <a:spLocks noGrp="1"/>
          </p:cNvSpPr>
          <p:nvPr>
            <p:ph type="title"/>
          </p:nvPr>
        </p:nvSpPr>
        <p:spPr>
          <a:xfrm>
            <a:off x="131446" y="0"/>
            <a:ext cx="7756263" cy="621690"/>
          </a:xfrm>
        </p:spPr>
        <p:txBody>
          <a:bodyPr/>
          <a:lstStyle/>
          <a:p>
            <a:r>
              <a:rPr lang="en-US" sz="1400" dirty="0"/>
              <a:t>Problem Statement Instructions</a:t>
            </a:r>
          </a:p>
        </p:txBody>
      </p:sp>
      <p:sp>
        <p:nvSpPr>
          <p:cNvPr id="5" name="Title 2"/>
          <p:cNvSpPr txBox="1">
            <a:spLocks/>
          </p:cNvSpPr>
          <p:nvPr/>
        </p:nvSpPr>
        <p:spPr>
          <a:xfrm>
            <a:off x="132848" y="225781"/>
            <a:ext cx="8926088" cy="251767"/>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pPr>
              <a:defRPr/>
            </a:pPr>
            <a:endParaRPr lang="en-US" sz="1200" b="0" i="1" dirty="0">
              <a:solidFill>
                <a:prstClr val="black">
                  <a:lumMod val="75000"/>
                  <a:lumOff val="25000"/>
                </a:prstClr>
              </a:solidFill>
            </a:endParaRPr>
          </a:p>
        </p:txBody>
      </p:sp>
      <p:sp>
        <p:nvSpPr>
          <p:cNvPr id="6" name="Title 2">
            <a:extLst>
              <a:ext uri="{FF2B5EF4-FFF2-40B4-BE49-F238E27FC236}">
                <a16:creationId xmlns:a16="http://schemas.microsoft.com/office/drawing/2014/main" id="{B22E639F-3DC4-7D40-8243-311C6694DA22}"/>
              </a:ext>
            </a:extLst>
          </p:cNvPr>
          <p:cNvSpPr txBox="1">
            <a:spLocks/>
          </p:cNvSpPr>
          <p:nvPr/>
        </p:nvSpPr>
        <p:spPr>
          <a:xfrm>
            <a:off x="304379" y="247047"/>
            <a:ext cx="7756263" cy="246909"/>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pPr marL="285750" indent="-285750">
              <a:buFont typeface="Arial"/>
              <a:buChar char="•"/>
              <a:defRPr/>
            </a:pPr>
            <a:r>
              <a:rPr lang="en-US" sz="1200" b="0" i="1" dirty="0">
                <a:solidFill>
                  <a:prstClr val="black">
                    <a:lumMod val="75000"/>
                    <a:lumOff val="25000"/>
                  </a:prstClr>
                </a:solidFill>
              </a:rPr>
              <a:t>Deliver a table in below format. Keep column A as is. Fill-in column B &amp; C.</a:t>
            </a:r>
          </a:p>
        </p:txBody>
      </p:sp>
    </p:spTree>
    <p:extLst>
      <p:ext uri="{BB962C8B-B14F-4D97-AF65-F5344CB8AC3E}">
        <p14:creationId xmlns:p14="http://schemas.microsoft.com/office/powerpoint/2010/main" val="2096139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257962671"/>
              </p:ext>
            </p:extLst>
          </p:nvPr>
        </p:nvGraphicFramePr>
        <p:xfrm>
          <a:off x="131446" y="621690"/>
          <a:ext cx="8881108" cy="4392624"/>
        </p:xfrm>
        <a:graphic>
          <a:graphicData uri="http://schemas.openxmlformats.org/drawingml/2006/table">
            <a:tbl>
              <a:tblPr firstRow="1" bandRow="1">
                <a:tableStyleId>{5C22544A-7EE6-4342-B048-85BDC9FD1C3A}</a:tableStyleId>
              </a:tblPr>
              <a:tblGrid>
                <a:gridCol w="1655854">
                  <a:extLst>
                    <a:ext uri="{9D8B030D-6E8A-4147-A177-3AD203B41FA5}">
                      <a16:colId xmlns:a16="http://schemas.microsoft.com/office/drawing/2014/main" val="20000"/>
                    </a:ext>
                  </a:extLst>
                </a:gridCol>
                <a:gridCol w="6457904">
                  <a:extLst>
                    <a:ext uri="{9D8B030D-6E8A-4147-A177-3AD203B41FA5}">
                      <a16:colId xmlns:a16="http://schemas.microsoft.com/office/drawing/2014/main" val="20001"/>
                    </a:ext>
                  </a:extLst>
                </a:gridCol>
                <a:gridCol w="767350">
                  <a:extLst>
                    <a:ext uri="{9D8B030D-6E8A-4147-A177-3AD203B41FA5}">
                      <a16:colId xmlns:a16="http://schemas.microsoft.com/office/drawing/2014/main" val="3692234971"/>
                    </a:ext>
                  </a:extLst>
                </a:gridCol>
              </a:tblGrid>
              <a:tr h="355102">
                <a:tc>
                  <a:txBody>
                    <a:bodyPr/>
                    <a:lstStyle/>
                    <a:p>
                      <a:r>
                        <a:rPr lang="en-US" sz="1200" dirty="0">
                          <a:latin typeface="+mn-lt"/>
                          <a:cs typeface="Arial" panose="020B0604020202020204" pitchFamily="34" charset="0"/>
                        </a:rPr>
                        <a:t>(A) Deliverable</a:t>
                      </a:r>
                    </a:p>
                  </a:txBody>
                  <a:tcPr/>
                </a:tc>
                <a:tc>
                  <a:txBody>
                    <a:bodyPr/>
                    <a:lstStyle/>
                    <a:p>
                      <a:pPr algn="ctr"/>
                      <a:r>
                        <a:rPr lang="en-US" sz="1200" dirty="0">
                          <a:latin typeface="+mn-lt"/>
                          <a:cs typeface="Arial" panose="020B0604020202020204" pitchFamily="34" charset="0"/>
                        </a:rPr>
                        <a:t>(B) Format</a:t>
                      </a:r>
                    </a:p>
                  </a:txBody>
                  <a:tcPr/>
                </a:tc>
                <a:tc>
                  <a:txBody>
                    <a:bodyPr/>
                    <a:lstStyle/>
                    <a:p>
                      <a:pPr algn="ctr"/>
                      <a:r>
                        <a:rPr lang="en-US" sz="1200" dirty="0">
                          <a:latin typeface="+mn-lt"/>
                          <a:cs typeface="Arial" panose="020B0604020202020204" pitchFamily="34" charset="0"/>
                        </a:rPr>
                        <a:t>(C) WC</a:t>
                      </a:r>
                    </a:p>
                  </a:txBody>
                  <a:tcPr/>
                </a:tc>
                <a:extLst>
                  <a:ext uri="{0D108BD9-81ED-4DB2-BD59-A6C34878D82A}">
                    <a16:rowId xmlns:a16="http://schemas.microsoft.com/office/drawing/2014/main" val="10000"/>
                  </a:ext>
                </a:extLst>
              </a:tr>
              <a:tr h="458603">
                <a:tc>
                  <a:txBody>
                    <a:bodyPr/>
                    <a:lstStyle/>
                    <a:p>
                      <a:r>
                        <a:rPr lang="en-US" sz="1200" b="1" dirty="0">
                          <a:latin typeface="+mn-lt"/>
                          <a:cs typeface="Arial" panose="020B0604020202020204" pitchFamily="34" charset="0"/>
                        </a:rPr>
                        <a:t>Issue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dirty="0">
                          <a:solidFill>
                            <a:schemeClr val="dk1"/>
                          </a:solidFill>
                          <a:effectLst/>
                          <a:latin typeface="+mn-lt"/>
                          <a:ea typeface="+mn-ea"/>
                          <a:cs typeface="Arial" panose="020B0604020202020204" pitchFamily="34" charset="0"/>
                        </a:rPr>
                        <a:t>Lorem ipsum dolor sit </a:t>
                      </a:r>
                      <a:r>
                        <a:rPr lang="en-US" sz="1200" kern="1200" dirty="0" err="1">
                          <a:solidFill>
                            <a:schemeClr val="dk1"/>
                          </a:solidFill>
                          <a:effectLst/>
                          <a:latin typeface="+mn-lt"/>
                          <a:ea typeface="+mn-ea"/>
                          <a:cs typeface="Arial" panose="020B0604020202020204" pitchFamily="34" charset="0"/>
                        </a:rPr>
                        <a:t>amet</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consectetur</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adipiscing</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elit</a:t>
                      </a:r>
                      <a:r>
                        <a:rPr lang="en-US" sz="1200" kern="1200" dirty="0">
                          <a:solidFill>
                            <a:schemeClr val="dk1"/>
                          </a:solidFill>
                          <a:effectLst/>
                          <a:latin typeface="+mn-lt"/>
                          <a:ea typeface="+mn-ea"/>
                          <a:cs typeface="Arial" panose="020B0604020202020204" pitchFamily="34" charset="0"/>
                        </a:rPr>
                        <a:t>. Donec efficitur sem id massa aliquam, et scelerisque lacus finibus (Krishnamoorthi </a:t>
                      </a:r>
                      <a:r>
                        <a:rPr lang="en-US" sz="1200" b="0" i="0" u="none" strike="noStrike" kern="1200" dirty="0">
                          <a:solidFill>
                            <a:schemeClr val="dk1"/>
                          </a:solidFill>
                          <a:effectLst/>
                          <a:latin typeface="+mn-lt"/>
                          <a:ea typeface="+mn-ea"/>
                          <a:cs typeface="Arial" panose="020B0604020202020204" pitchFamily="34" charset="0"/>
                        </a:rPr>
                        <a:t>et al., 2012</a:t>
                      </a:r>
                      <a:r>
                        <a:rPr lang="en-US" sz="1200" kern="1200" dirty="0">
                          <a:solidFill>
                            <a:schemeClr val="dk1"/>
                          </a:solidFill>
                          <a:effectLst/>
                          <a:latin typeface="+mn-lt"/>
                          <a:ea typeface="+mn-ea"/>
                          <a:cs typeface="Arial" panose="020B0604020202020204" pitchFamily="34" charset="0"/>
                        </a:rPr>
                        <a:t>).</a:t>
                      </a:r>
                      <a:endParaRPr lang="en-US" sz="1200" dirty="0">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WC</a:t>
                      </a:r>
                    </a:p>
                  </a:txBody>
                  <a:tcPr/>
                </a:tc>
                <a:extLst>
                  <a:ext uri="{0D108BD9-81ED-4DB2-BD59-A6C34878D82A}">
                    <a16:rowId xmlns:a16="http://schemas.microsoft.com/office/drawing/2014/main" val="10001"/>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Reference</a:t>
                      </a:r>
                    </a:p>
                  </a:txBody>
                  <a:tcPr/>
                </a:tc>
                <a:tc>
                  <a:txBody>
                    <a:bodyPr/>
                    <a:lstStyle/>
                    <a:p>
                      <a:r>
                        <a:rPr lang="en-US" sz="1200" kern="1200" dirty="0">
                          <a:solidFill>
                            <a:schemeClr val="dk1"/>
                          </a:solidFill>
                          <a:effectLst/>
                          <a:latin typeface="+mn-lt"/>
                          <a:ea typeface="+mn-ea"/>
                          <a:cs typeface="Arial" panose="020B0604020202020204" pitchFamily="34" charset="0"/>
                        </a:rPr>
                        <a:t>K. S. Krishnamoorthi and V. R. Krishnamoorthi, First Course in Quality Engineering : Integrating Statistical and Management Methods of Quality. 2012. </a:t>
                      </a:r>
                      <a:endParaRPr lang="en-US" sz="1200" dirty="0">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NA</a:t>
                      </a:r>
                    </a:p>
                  </a:txBody>
                  <a:tcPr/>
                </a:tc>
                <a:extLst>
                  <a:ext uri="{0D108BD9-81ED-4DB2-BD59-A6C34878D82A}">
                    <a16:rowId xmlns:a16="http://schemas.microsoft.com/office/drawing/2014/main" val="2076857690"/>
                  </a:ext>
                </a:extLst>
              </a:tr>
              <a:tr h="287079">
                <a:tc>
                  <a:txBody>
                    <a:bodyPr/>
                    <a:lstStyle/>
                    <a:p>
                      <a:r>
                        <a:rPr lang="en-US" sz="1200" b="1" dirty="0">
                          <a:latin typeface="+mn-lt"/>
                          <a:cs typeface="Arial" panose="020B0604020202020204" pitchFamily="34" charset="0"/>
                        </a:rPr>
                        <a:t>”so what”</a:t>
                      </a:r>
                    </a:p>
                  </a:txBody>
                  <a:tcPr/>
                </a:tc>
                <a:tc>
                  <a:txBody>
                    <a:bodyPr/>
                    <a:lstStyle/>
                    <a:p>
                      <a:pPr marL="0" indent="0">
                        <a:buFont typeface="Arial" panose="020B0604020202020204" pitchFamily="34" charset="0"/>
                        <a:buNone/>
                      </a:pPr>
                      <a:r>
                        <a:rPr lang="en-US" sz="1200" kern="1200" dirty="0">
                          <a:solidFill>
                            <a:schemeClr val="dk1"/>
                          </a:solidFill>
                          <a:effectLst/>
                          <a:latin typeface="+mn-lt"/>
                          <a:ea typeface="+mn-ea"/>
                          <a:cs typeface="Arial" panose="020B0604020202020204" pitchFamily="34" charset="0"/>
                        </a:rPr>
                        <a:t>Lorem ipsum dolor sit amet consectetur adipiscing </a:t>
                      </a:r>
                      <a:r>
                        <a:rPr lang="en-US" sz="1200" kern="1200" dirty="0" err="1">
                          <a:solidFill>
                            <a:schemeClr val="dk1"/>
                          </a:solidFill>
                          <a:effectLst/>
                          <a:latin typeface="+mn-lt"/>
                          <a:ea typeface="+mn-ea"/>
                          <a:cs typeface="Arial" panose="020B0604020202020204" pitchFamily="34" charset="0"/>
                        </a:rPr>
                        <a:t>elit</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Aurtia</a:t>
                      </a:r>
                      <a:r>
                        <a:rPr lang="en-US" sz="1200" kern="1200" dirty="0">
                          <a:solidFill>
                            <a:schemeClr val="dk1"/>
                          </a:solidFill>
                          <a:effectLst/>
                          <a:latin typeface="+mn-lt"/>
                          <a:ea typeface="+mn-ea"/>
                          <a:cs typeface="Arial" panose="020B0604020202020204" pitchFamily="34" charset="0"/>
                        </a:rPr>
                        <a:t> et. All, 1996)</a:t>
                      </a:r>
                      <a:endParaRPr lang="en-US" sz="1200" dirty="0">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WC</a:t>
                      </a:r>
                    </a:p>
                  </a:txBody>
                  <a:tcPr/>
                </a:tc>
                <a:extLst>
                  <a:ext uri="{0D108BD9-81ED-4DB2-BD59-A6C34878D82A}">
                    <a16:rowId xmlns:a16="http://schemas.microsoft.com/office/drawing/2014/main" val="10002"/>
                  </a:ext>
                </a:extLst>
              </a:tr>
              <a:tr h="35510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Reference</a:t>
                      </a:r>
                    </a:p>
                  </a:txBody>
                  <a:tcPr/>
                </a:tc>
                <a:tc>
                  <a:txBody>
                    <a:bodyPr/>
                    <a:lstStyle/>
                    <a:p>
                      <a:r>
                        <a:rPr lang="en-US" sz="1200" kern="1200" dirty="0">
                          <a:solidFill>
                            <a:schemeClr val="dk1"/>
                          </a:solidFill>
                          <a:effectLst/>
                          <a:latin typeface="+mn-lt"/>
                          <a:ea typeface="+mn-ea"/>
                          <a:cs typeface="Arial" panose="020B0604020202020204" pitchFamily="34" charset="0"/>
                        </a:rPr>
                        <a:t>Autio, E., Hameri, A.-P., &amp; Nordberg, M. (1996). A framework of motivations for </a:t>
                      </a:r>
                      <a:endParaRPr lang="en-US" sz="1200" dirty="0">
                        <a:latin typeface="+mn-lt"/>
                        <a:cs typeface="Arial" panose="020B0604020202020204" pitchFamily="34" charset="0"/>
                      </a:endParaRPr>
                    </a:p>
                    <a:p>
                      <a:r>
                        <a:rPr lang="en-US" sz="1200" kern="1200" dirty="0">
                          <a:solidFill>
                            <a:schemeClr val="dk1"/>
                          </a:solidFill>
                          <a:effectLst/>
                          <a:latin typeface="+mn-lt"/>
                          <a:ea typeface="+mn-ea"/>
                          <a:cs typeface="Arial" panose="020B0604020202020204" pitchFamily="34" charset="0"/>
                        </a:rPr>
                        <a:t>industry-big science collaboration: A case study. </a:t>
                      </a:r>
                      <a:r>
                        <a:rPr lang="en-US" sz="1200" i="1" kern="1200" dirty="0">
                          <a:solidFill>
                            <a:schemeClr val="dk1"/>
                          </a:solidFill>
                          <a:effectLst/>
                          <a:latin typeface="+mn-lt"/>
                          <a:ea typeface="+mn-ea"/>
                          <a:cs typeface="Arial" panose="020B0604020202020204" pitchFamily="34" charset="0"/>
                        </a:rPr>
                        <a:t>Journal of Engineering and Technology Management</a:t>
                      </a:r>
                      <a:r>
                        <a:rPr lang="en-US" sz="1200" kern="1200" dirty="0">
                          <a:solidFill>
                            <a:schemeClr val="dk1"/>
                          </a:solidFill>
                          <a:effectLst/>
                          <a:latin typeface="+mn-lt"/>
                          <a:ea typeface="+mn-ea"/>
                          <a:cs typeface="Arial" panose="020B0604020202020204" pitchFamily="34" charset="0"/>
                        </a:rPr>
                        <a:t>, </a:t>
                      </a:r>
                      <a:r>
                        <a:rPr lang="en-US" sz="1200" i="1" kern="1200" dirty="0">
                          <a:solidFill>
                            <a:schemeClr val="dk1"/>
                          </a:solidFill>
                          <a:effectLst/>
                          <a:latin typeface="+mn-lt"/>
                          <a:ea typeface="+mn-ea"/>
                          <a:cs typeface="Arial" panose="020B0604020202020204" pitchFamily="34" charset="0"/>
                        </a:rPr>
                        <a:t>13</a:t>
                      </a:r>
                      <a:r>
                        <a:rPr lang="en-US" sz="1200" kern="1200" dirty="0">
                          <a:solidFill>
                            <a:schemeClr val="dk1"/>
                          </a:solidFill>
                          <a:effectLst/>
                          <a:latin typeface="+mn-lt"/>
                          <a:ea typeface="+mn-ea"/>
                          <a:cs typeface="Arial" panose="020B0604020202020204" pitchFamily="34" charset="0"/>
                        </a:rPr>
                        <a:t>(3), 301–314. https://doi.org/10.1016/S0923- 4748(96)01011-9 </a:t>
                      </a:r>
                      <a:endParaRPr lang="en-US" sz="1200" dirty="0">
                        <a:latin typeface="+mn-lt"/>
                        <a:cs typeface="Arial" panose="020B0604020202020204" pitchFamily="34" charset="0"/>
                      </a:endParaRP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NA</a:t>
                      </a:r>
                    </a:p>
                  </a:txBody>
                  <a:tcPr/>
                </a:tc>
                <a:extLst>
                  <a:ext uri="{0D108BD9-81ED-4DB2-BD59-A6C34878D82A}">
                    <a16:rowId xmlns:a16="http://schemas.microsoft.com/office/drawing/2014/main" val="3994788455"/>
                  </a:ext>
                </a:extLst>
              </a:tr>
              <a:tr h="497142">
                <a:tc>
                  <a:txBody>
                    <a:bodyPr/>
                    <a:lstStyle/>
                    <a:p>
                      <a:r>
                        <a:rPr lang="en-US" sz="1200" b="1" dirty="0">
                          <a:latin typeface="+mn-lt"/>
                          <a:cs typeface="Arial" panose="020B0604020202020204" pitchFamily="34" charset="0"/>
                        </a:rPr>
                        <a:t>Problem statement</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dk1"/>
                          </a:solidFill>
                          <a:effectLst/>
                          <a:latin typeface="+mn-lt"/>
                          <a:ea typeface="+mn-ea"/>
                          <a:cs typeface="Arial" panose="020B0604020202020204" pitchFamily="34" charset="0"/>
                        </a:rPr>
                        <a:t>Lorem ipsum dolor sit amet, consectetur adipiscing elit Donec efficitur sem id massa aliquam, et scelerisque </a:t>
                      </a:r>
                      <a:r>
                        <a:rPr lang="en-US" sz="1200" kern="1200" dirty="0" err="1">
                          <a:solidFill>
                            <a:schemeClr val="dk1"/>
                          </a:solidFill>
                          <a:effectLst/>
                          <a:latin typeface="+mn-lt"/>
                          <a:ea typeface="+mn-ea"/>
                          <a:cs typeface="Arial" panose="020B0604020202020204" pitchFamily="34" charset="0"/>
                        </a:rPr>
                        <a:t>lacus</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finibus</a:t>
                      </a:r>
                      <a:r>
                        <a:rPr lang="en-US" sz="1200" kern="1200" dirty="0">
                          <a:solidFill>
                            <a:schemeClr val="dk1"/>
                          </a:solidFill>
                          <a:effectLst/>
                          <a:latin typeface="+mn-lt"/>
                          <a:ea typeface="+mn-ea"/>
                          <a:cs typeface="Arial" panose="020B0604020202020204" pitchFamily="34" charset="0"/>
                        </a:rPr>
                        <a:t> (Krishnamoorthi </a:t>
                      </a:r>
                      <a:r>
                        <a:rPr lang="en-US" sz="1200" b="0" i="0" u="none" strike="noStrike" kern="1200" dirty="0">
                          <a:solidFill>
                            <a:schemeClr val="dk1"/>
                          </a:solidFill>
                          <a:effectLst/>
                          <a:latin typeface="+mn-lt"/>
                          <a:ea typeface="+mn-ea"/>
                          <a:cs typeface="Arial" panose="020B0604020202020204" pitchFamily="34" charset="0"/>
                        </a:rPr>
                        <a:t>et al., 2012</a:t>
                      </a:r>
                      <a:r>
                        <a:rPr lang="en-US" sz="1200" kern="1200" dirty="0">
                          <a:solidFill>
                            <a:schemeClr val="dk1"/>
                          </a:solidFill>
                          <a:effectLst/>
                          <a:latin typeface="+mn-lt"/>
                          <a:ea typeface="+mn-ea"/>
                          <a:cs typeface="Arial" panose="020B0604020202020204" pitchFamily="34" charset="0"/>
                        </a:rPr>
                        <a:t>) Lorem ipsum dolor sit adipiscing </a:t>
                      </a:r>
                      <a:r>
                        <a:rPr lang="en-US" sz="1200" kern="1200" dirty="0" err="1">
                          <a:solidFill>
                            <a:schemeClr val="dk1"/>
                          </a:solidFill>
                          <a:effectLst/>
                          <a:latin typeface="+mn-lt"/>
                          <a:ea typeface="+mn-ea"/>
                          <a:cs typeface="Arial" panose="020B0604020202020204" pitchFamily="34" charset="0"/>
                        </a:rPr>
                        <a:t>elit</a:t>
                      </a:r>
                      <a:r>
                        <a:rPr lang="en-US" sz="1200" kern="1200" dirty="0">
                          <a:solidFill>
                            <a:schemeClr val="dk1"/>
                          </a:solidFill>
                          <a:effectLst/>
                          <a:latin typeface="+mn-lt"/>
                          <a:ea typeface="+mn-ea"/>
                          <a:cs typeface="Arial" panose="020B0604020202020204" pitchFamily="34" charset="0"/>
                        </a:rPr>
                        <a:t> (</a:t>
                      </a:r>
                      <a:r>
                        <a:rPr lang="en-US" sz="1200" kern="1200" dirty="0" err="1">
                          <a:solidFill>
                            <a:schemeClr val="dk1"/>
                          </a:solidFill>
                          <a:effectLst/>
                          <a:latin typeface="+mn-lt"/>
                          <a:ea typeface="+mn-ea"/>
                          <a:cs typeface="Arial" panose="020B0604020202020204" pitchFamily="34" charset="0"/>
                        </a:rPr>
                        <a:t>Aurtia</a:t>
                      </a:r>
                      <a:r>
                        <a:rPr lang="en-US" sz="1200" kern="1200" dirty="0">
                          <a:solidFill>
                            <a:schemeClr val="dk1"/>
                          </a:solidFill>
                          <a:effectLst/>
                          <a:latin typeface="+mn-lt"/>
                          <a:ea typeface="+mn-ea"/>
                          <a:cs typeface="Arial" panose="020B0604020202020204" pitchFamily="34" charset="0"/>
                        </a:rPr>
                        <a:t> et. All, 1996)</a:t>
                      </a:r>
                      <a:endParaRPr lang="en-US" sz="1200" dirty="0">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WC</a:t>
                      </a:r>
                    </a:p>
                  </a:txBody>
                  <a:tcPr/>
                </a:tc>
                <a:extLst>
                  <a:ext uri="{0D108BD9-81ED-4DB2-BD59-A6C34878D82A}">
                    <a16:rowId xmlns:a16="http://schemas.microsoft.com/office/drawing/2014/main" val="10003"/>
                  </a:ext>
                </a:extLst>
              </a:tr>
              <a:tr h="21306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latin typeface="+mn-lt"/>
                          <a:cs typeface="Arial" panose="020B0604020202020204" pitchFamily="34" charset="0"/>
                        </a:rPr>
                        <a:t>Industry</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xyz</a:t>
                      </a:r>
                    </a:p>
                  </a:txBody>
                  <a:tcPr/>
                </a:tc>
                <a:tc>
                  <a:txBody>
                    <a:bodyPr/>
                    <a:lstStyle/>
                    <a:p>
                      <a:pPr marL="0" algn="ctr" defTabSz="457200" rtl="0" eaLnBrk="1" latinLnBrk="0" hangingPunct="1"/>
                      <a:r>
                        <a:rPr lang="en-US" sz="1200" b="0" kern="1200" dirty="0">
                          <a:solidFill>
                            <a:schemeClr val="dk1"/>
                          </a:solidFill>
                          <a:latin typeface="+mn-lt"/>
                          <a:ea typeface="+mn-ea"/>
                          <a:cs typeface="Arial" panose="020B0604020202020204" pitchFamily="34" charset="0"/>
                        </a:rPr>
                        <a:t>NA</a:t>
                      </a:r>
                    </a:p>
                  </a:txBody>
                  <a:tcPr/>
                </a:tc>
                <a:extLst>
                  <a:ext uri="{0D108BD9-81ED-4DB2-BD59-A6C34878D82A}">
                    <a16:rowId xmlns:a16="http://schemas.microsoft.com/office/drawing/2014/main" val="3122434743"/>
                  </a:ext>
                </a:extLst>
              </a:tr>
              <a:tr h="304535">
                <a:tc>
                  <a:txBody>
                    <a:bodyPr/>
                    <a:lstStyle/>
                    <a:p>
                      <a:r>
                        <a:rPr lang="en-US" sz="1200" b="1" dirty="0">
                          <a:latin typeface="+mn-lt"/>
                          <a:cs typeface="Arial" panose="020B0604020202020204" pitchFamily="34" charset="0"/>
                        </a:rPr>
                        <a:t>PS elaboration 1</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dk1"/>
                          </a:solidFill>
                          <a:effectLst/>
                          <a:latin typeface="+mn-lt"/>
                          <a:ea typeface="+mn-ea"/>
                          <a:cs typeface="Arial" panose="020B0604020202020204" pitchFamily="34" charset="0"/>
                        </a:rPr>
                        <a:t>Lorem ipsum dolor sit amet, consectetur adipiscing elit. Donec efficitur sem id massa aliquam, et scelerisque lacus finibus Lorem ipsum dolor sit amet, consectetur adipiscing elit. Donec efficitur sem id massa aliquam, et scelerisque lacus finibus.</a:t>
                      </a:r>
                      <a:r>
                        <a:rPr lang="en-US" sz="1200" dirty="0">
                          <a:effectLst/>
                          <a:latin typeface="+mn-lt"/>
                          <a:cs typeface="Arial" panose="020B0604020202020204" pitchFamily="34" charset="0"/>
                        </a:rPr>
                        <a:t> </a:t>
                      </a:r>
                      <a:endParaRPr lang="en-US" sz="1200" dirty="0">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WC</a:t>
                      </a:r>
                    </a:p>
                  </a:txBody>
                  <a:tcPr/>
                </a:tc>
                <a:extLst>
                  <a:ext uri="{0D108BD9-81ED-4DB2-BD59-A6C34878D82A}">
                    <a16:rowId xmlns:a16="http://schemas.microsoft.com/office/drawing/2014/main" val="10006"/>
                  </a:ext>
                </a:extLst>
              </a:tr>
              <a:tr h="0">
                <a:tc>
                  <a:txBody>
                    <a:bodyPr/>
                    <a:lstStyle/>
                    <a:p>
                      <a:r>
                        <a:rPr lang="en-US" sz="1200" b="1" dirty="0">
                          <a:latin typeface="+mn-lt"/>
                          <a:cs typeface="Arial" panose="020B0604020202020204" pitchFamily="34" charset="0"/>
                        </a:rPr>
                        <a:t>PS elaboration 2</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dk1"/>
                          </a:solidFill>
                          <a:effectLst/>
                          <a:latin typeface="+mn-lt"/>
                          <a:ea typeface="+mn-ea"/>
                          <a:cs typeface="Arial" panose="020B0604020202020204" pitchFamily="34" charset="0"/>
                        </a:rPr>
                        <a:t>Lorem ipsum dolor sit amet, consectetur adipiscing elit. Donec efficitur sem id massa aliquam, et scelerisque lacus finibus Lorem ipsum dolor sit amet, consectetur adipiscing elit. Donec efficitur sem id massa aliquam, et scelerisque lacus finibus.</a:t>
                      </a:r>
                      <a:r>
                        <a:rPr lang="en-US" sz="1200" dirty="0">
                          <a:effectLst/>
                          <a:latin typeface="+mn-lt"/>
                          <a:cs typeface="Arial" panose="020B0604020202020204" pitchFamily="34" charset="0"/>
                        </a:rPr>
                        <a:t> </a:t>
                      </a:r>
                      <a:endParaRPr lang="en-US" sz="1200" dirty="0">
                        <a:latin typeface="+mn-lt"/>
                        <a:cs typeface="Arial" panose="020B0604020202020204" pitchFamily="34" charset="0"/>
                      </a:endParaRPr>
                    </a:p>
                  </a:txBody>
                  <a:tcPr/>
                </a:tc>
                <a:tc>
                  <a:txBody>
                    <a:bodyPr/>
                    <a:lstStyle/>
                    <a:p>
                      <a:pPr marL="0" indent="0" algn="ctr">
                        <a:buFont typeface="Arial" panose="020B0604020202020204" pitchFamily="34" charset="0"/>
                        <a:buNone/>
                      </a:pPr>
                      <a:r>
                        <a:rPr lang="en-US" sz="1200" i="1" dirty="0">
                          <a:latin typeface="+mn-lt"/>
                          <a:cs typeface="Arial" panose="020B0604020202020204" pitchFamily="34" charset="0"/>
                        </a:rPr>
                        <a:t>WC</a:t>
                      </a:r>
                    </a:p>
                  </a:txBody>
                  <a:tcPr/>
                </a:tc>
                <a:extLst>
                  <a:ext uri="{0D108BD9-81ED-4DB2-BD59-A6C34878D82A}">
                    <a16:rowId xmlns:a16="http://schemas.microsoft.com/office/drawing/2014/main" val="2857562420"/>
                  </a:ext>
                </a:extLst>
              </a:tr>
            </a:tbl>
          </a:graphicData>
        </a:graphic>
      </p:graphicFrame>
      <p:sp>
        <p:nvSpPr>
          <p:cNvPr id="3" name="Title 2"/>
          <p:cNvSpPr>
            <a:spLocks noGrp="1"/>
          </p:cNvSpPr>
          <p:nvPr>
            <p:ph type="title"/>
          </p:nvPr>
        </p:nvSpPr>
        <p:spPr>
          <a:xfrm>
            <a:off x="131446" y="0"/>
            <a:ext cx="7756263" cy="621690"/>
          </a:xfrm>
        </p:spPr>
        <p:txBody>
          <a:bodyPr/>
          <a:lstStyle/>
          <a:p>
            <a:r>
              <a:rPr lang="en-US" sz="1400" dirty="0"/>
              <a:t>Problem Statement</a:t>
            </a:r>
          </a:p>
        </p:txBody>
      </p:sp>
    </p:spTree>
    <p:extLst>
      <p:ext uri="{BB962C8B-B14F-4D97-AF65-F5344CB8AC3E}">
        <p14:creationId xmlns:p14="http://schemas.microsoft.com/office/powerpoint/2010/main" val="1163727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115609594"/>
              </p:ext>
            </p:extLst>
          </p:nvPr>
        </p:nvGraphicFramePr>
        <p:xfrm>
          <a:off x="124642" y="626973"/>
          <a:ext cx="8878824" cy="3749040"/>
        </p:xfrm>
        <a:graphic>
          <a:graphicData uri="http://schemas.openxmlformats.org/drawingml/2006/table">
            <a:tbl>
              <a:tblPr firstRow="1" bandRow="1">
                <a:tableStyleId>{5C22544A-7EE6-4342-B048-85BDC9FD1C3A}</a:tableStyleId>
              </a:tblPr>
              <a:tblGrid>
                <a:gridCol w="1710232">
                  <a:extLst>
                    <a:ext uri="{9D8B030D-6E8A-4147-A177-3AD203B41FA5}">
                      <a16:colId xmlns:a16="http://schemas.microsoft.com/office/drawing/2014/main" val="20000"/>
                    </a:ext>
                  </a:extLst>
                </a:gridCol>
                <a:gridCol w="1889076">
                  <a:extLst>
                    <a:ext uri="{9D8B030D-6E8A-4147-A177-3AD203B41FA5}">
                      <a16:colId xmlns:a16="http://schemas.microsoft.com/office/drawing/2014/main" val="20001"/>
                    </a:ext>
                  </a:extLst>
                </a:gridCol>
                <a:gridCol w="638685">
                  <a:extLst>
                    <a:ext uri="{9D8B030D-6E8A-4147-A177-3AD203B41FA5}">
                      <a16:colId xmlns:a16="http://schemas.microsoft.com/office/drawing/2014/main" val="2172403899"/>
                    </a:ext>
                  </a:extLst>
                </a:gridCol>
                <a:gridCol w="4640831">
                  <a:extLst>
                    <a:ext uri="{9D8B030D-6E8A-4147-A177-3AD203B41FA5}">
                      <a16:colId xmlns:a16="http://schemas.microsoft.com/office/drawing/2014/main" val="20002"/>
                    </a:ext>
                  </a:extLst>
                </a:gridCol>
              </a:tblGrid>
              <a:tr h="125730">
                <a:tc>
                  <a:txBody>
                    <a:bodyPr/>
                    <a:lstStyle/>
                    <a:p>
                      <a:r>
                        <a:rPr lang="en-US" sz="1200" baseline="0" dirty="0">
                          <a:latin typeface="+mn-lt"/>
                          <a:cs typeface="Arial" panose="020B0604020202020204" pitchFamily="34" charset="0"/>
                        </a:rPr>
                        <a:t>(A) Deliverable</a:t>
                      </a:r>
                      <a:endParaRPr lang="en-US" sz="1200" dirty="0">
                        <a:latin typeface="+mn-lt"/>
                        <a:cs typeface="Arial" panose="020B0604020202020204" pitchFamily="34" charset="0"/>
                      </a:endParaRPr>
                    </a:p>
                  </a:txBody>
                  <a:tcPr/>
                </a:tc>
                <a:tc>
                  <a:txBody>
                    <a:bodyPr/>
                    <a:lstStyle/>
                    <a:p>
                      <a:pPr algn="ctr"/>
                      <a:r>
                        <a:rPr lang="en-US" sz="1200" dirty="0">
                          <a:latin typeface="+mn-lt"/>
                          <a:cs typeface="Arial" panose="020B0604020202020204" pitchFamily="34" charset="0"/>
                        </a:rPr>
                        <a:t>(B) Format</a:t>
                      </a:r>
                    </a:p>
                  </a:txBody>
                  <a:tcPr/>
                </a:tc>
                <a:tc>
                  <a:txBody>
                    <a:bodyPr/>
                    <a:lstStyle/>
                    <a:p>
                      <a:pPr algn="l"/>
                      <a:r>
                        <a:rPr lang="en-US" sz="1200" dirty="0">
                          <a:latin typeface="+mn-lt"/>
                          <a:cs typeface="Arial" panose="020B0604020202020204" pitchFamily="34" charset="0"/>
                        </a:rPr>
                        <a:t>(C) WC</a:t>
                      </a:r>
                    </a:p>
                  </a:txBody>
                  <a:tcPr/>
                </a:tc>
                <a:tc>
                  <a:txBody>
                    <a:bodyPr/>
                    <a:lstStyle/>
                    <a:p>
                      <a:pPr algn="ctr"/>
                      <a:r>
                        <a:rPr lang="en-US" sz="1200" dirty="0">
                          <a:latin typeface="+mn-lt"/>
                          <a:cs typeface="Arial" panose="020B0604020202020204" pitchFamily="34" charset="0"/>
                        </a:rPr>
                        <a:t>(D) Note</a:t>
                      </a:r>
                    </a:p>
                  </a:txBody>
                  <a:tcPr/>
                </a:tc>
                <a:extLst>
                  <a:ext uri="{0D108BD9-81ED-4DB2-BD59-A6C34878D82A}">
                    <a16:rowId xmlns:a16="http://schemas.microsoft.com/office/drawing/2014/main" val="10000"/>
                  </a:ext>
                </a:extLst>
              </a:tr>
              <a:tr h="293370">
                <a:tc>
                  <a:txBody>
                    <a:bodyPr/>
                    <a:lstStyle/>
                    <a:p>
                      <a:r>
                        <a:rPr lang="en-US" sz="1200" b="1" dirty="0">
                          <a:latin typeface="+mn-lt"/>
                          <a:cs typeface="Arial" panose="020B0604020202020204" pitchFamily="34" charset="0"/>
                        </a:rPr>
                        <a:t>Thesis Statement</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Single Bullet (WC &lt; 30)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WC</a:t>
                      </a:r>
                    </a:p>
                  </a:txBody>
                  <a:tcPr/>
                </a:tc>
                <a:tc>
                  <a:txBody>
                    <a:bodyPr/>
                    <a:lstStyle/>
                    <a:p>
                      <a:pPr marL="171450" indent="-171450">
                        <a:buFont typeface="Arial" panose="020B0604020202020204" pitchFamily="34" charset="0"/>
                        <a:buChar char="•"/>
                      </a:pPr>
                      <a:r>
                        <a:rPr lang="en-US" sz="1200" i="1" baseline="0" dirty="0">
                          <a:latin typeface="+mn-lt"/>
                          <a:cs typeface="Arial" panose="020B0604020202020204" pitchFamily="34" charset="0"/>
                        </a:rPr>
                        <a:t>Make sure your TS is stated as a </a:t>
                      </a:r>
                      <a:r>
                        <a:rPr lang="en-US" sz="1200" i="1" kern="1200" dirty="0">
                          <a:solidFill>
                            <a:schemeClr val="dk1"/>
                          </a:solidFill>
                          <a:latin typeface="+mn-lt"/>
                          <a:ea typeface="+mn-ea"/>
                          <a:cs typeface="Arial" panose="020B0604020202020204" pitchFamily="34" charset="0"/>
                        </a:rPr>
                        <a:t>claim</a:t>
                      </a:r>
                      <a:r>
                        <a:rPr lang="en-US" sz="1200" i="1" baseline="0" dirty="0">
                          <a:latin typeface="+mn-lt"/>
                          <a:cs typeface="Arial" panose="020B0604020202020204" pitchFamily="34" charset="0"/>
                        </a:rPr>
                        <a:t>. </a:t>
                      </a:r>
                    </a:p>
                    <a:p>
                      <a:pPr marL="171450" indent="-171450" algn="l" defTabSz="457200" rtl="0" eaLnBrk="1" latinLnBrk="0" hangingPunct="1">
                        <a:buFont typeface="Arial" panose="020B0604020202020204" pitchFamily="34" charset="0"/>
                        <a:buChar char="•"/>
                      </a:pPr>
                      <a:r>
                        <a:rPr lang="en-US" sz="1200" b="1" i="1" kern="1200" baseline="0" dirty="0">
                          <a:solidFill>
                            <a:schemeClr val="tx1"/>
                          </a:solidFill>
                          <a:latin typeface="+mn-lt"/>
                          <a:ea typeface="+mn-ea"/>
                          <a:cs typeface="Arial" panose="020B0604020202020204" pitchFamily="34" charset="0"/>
                        </a:rPr>
                        <a:t>Have you taken a position that others might challenge or oppose? </a:t>
                      </a:r>
                    </a:p>
                  </a:txBody>
                  <a:tcPr/>
                </a:tc>
                <a:extLst>
                  <a:ext uri="{0D108BD9-81ED-4DB2-BD59-A6C34878D82A}">
                    <a16:rowId xmlns:a16="http://schemas.microsoft.com/office/drawing/2014/main" val="10001"/>
                  </a:ext>
                </a:extLst>
              </a:tr>
              <a:tr h="209550">
                <a:tc>
                  <a:txBody>
                    <a:bodyPr/>
                    <a:lstStyle/>
                    <a:p>
                      <a:r>
                        <a:rPr lang="en-US" sz="1200" b="1" dirty="0">
                          <a:latin typeface="+mn-lt"/>
                          <a:cs typeface="Arial" panose="020B0604020202020204" pitchFamily="34" charset="0"/>
                        </a:rPr>
                        <a:t>Research Product</a:t>
                      </a:r>
                    </a:p>
                  </a:txBody>
                  <a:tcPr/>
                </a:tc>
                <a:tc>
                  <a:txBody>
                    <a:bodyPr/>
                    <a:lstStyle/>
                    <a:p>
                      <a:r>
                        <a:rPr lang="en-US" sz="1200" dirty="0">
                          <a:latin typeface="+mn-lt"/>
                          <a:cs typeface="Arial" panose="020B0604020202020204" pitchFamily="34" charset="0"/>
                        </a:rPr>
                        <a:t>Name the Research Product</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endParaRPr lang="en-US" sz="1200" b="0" i="1" dirty="0">
                        <a:latin typeface="+mn-lt"/>
                        <a:cs typeface="Arial" panose="020B0604020202020204" pitchFamily="34" charset="0"/>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latin typeface="+mn-lt"/>
                          <a:cs typeface="Arial" panose="020B0604020202020204" pitchFamily="34" charset="0"/>
                        </a:rPr>
                        <a:t>Name the final</a:t>
                      </a:r>
                      <a:r>
                        <a:rPr lang="en-US" sz="1200" b="0" i="1" baseline="0" dirty="0">
                          <a:latin typeface="+mn-lt"/>
                          <a:cs typeface="Arial" panose="020B0604020202020204" pitchFamily="34" charset="0"/>
                        </a:rPr>
                        <a:t> product of your praxis (e.g. Decision tool, optimization model, predictive model, etc.)</a:t>
                      </a:r>
                      <a:endParaRPr lang="en-US" sz="1200" b="0" dirty="0">
                        <a:latin typeface="+mn-lt"/>
                        <a:cs typeface="Arial" panose="020B0604020202020204" pitchFamily="34" charset="0"/>
                      </a:endParaRPr>
                    </a:p>
                  </a:txBody>
                  <a:tcPr/>
                </a:tc>
                <a:extLst>
                  <a:ext uri="{0D108BD9-81ED-4DB2-BD59-A6C34878D82A}">
                    <a16:rowId xmlns:a16="http://schemas.microsoft.com/office/drawing/2014/main" val="10002"/>
                  </a:ext>
                </a:extLst>
              </a:tr>
              <a:tr h="125730">
                <a:tc>
                  <a:txBody>
                    <a:bodyPr/>
                    <a:lstStyle/>
                    <a:p>
                      <a:r>
                        <a:rPr lang="en-US" sz="1200" b="1" baseline="0" dirty="0">
                          <a:latin typeface="+mn-lt"/>
                          <a:cs typeface="Arial" panose="020B0604020202020204" pitchFamily="34" charset="0"/>
                        </a:rPr>
                        <a:t>Format</a:t>
                      </a:r>
                      <a:endParaRPr lang="en-US" sz="1200" b="1" dirty="0">
                        <a:latin typeface="+mn-lt"/>
                        <a:cs typeface="Arial" panose="020B0604020202020204" pitchFamily="34" charset="0"/>
                      </a:endParaRPr>
                    </a:p>
                  </a:txBody>
                  <a:tcPr/>
                </a:tc>
                <a:tc>
                  <a:txBody>
                    <a:bodyPr/>
                    <a:lstStyle/>
                    <a:p>
                      <a:r>
                        <a:rPr lang="en-US" sz="1200" dirty="0">
                          <a:latin typeface="+mn-lt"/>
                          <a:cs typeface="Arial" panose="020B0604020202020204" pitchFamily="34" charset="0"/>
                        </a:rPr>
                        <a:t>Name the format</a:t>
                      </a:r>
                    </a:p>
                  </a:txBody>
                  <a:tcPr/>
                </a:tc>
                <a:tc>
                  <a:txBody>
                    <a:bodyPr/>
                    <a:lstStyle/>
                    <a:p>
                      <a:endParaRPr lang="en-US" sz="1200" b="0" dirty="0">
                        <a:latin typeface="+mn-lt"/>
                        <a:cs typeface="Arial" panose="020B0604020202020204" pitchFamily="34" charset="0"/>
                      </a:endParaRPr>
                    </a:p>
                  </a:txBody>
                  <a:tcPr/>
                </a:tc>
                <a:tc>
                  <a:txBody>
                    <a:bodyPr/>
                    <a:lstStyle/>
                    <a:p>
                      <a:r>
                        <a:rPr lang="en-US" sz="1200" b="0" dirty="0">
                          <a:latin typeface="+mn-lt"/>
                          <a:cs typeface="Arial" panose="020B0604020202020204" pitchFamily="34" charset="0"/>
                        </a:rPr>
                        <a:t>Name</a:t>
                      </a:r>
                      <a:r>
                        <a:rPr lang="en-US" sz="1200" b="0" baseline="0" dirty="0">
                          <a:latin typeface="+mn-lt"/>
                          <a:cs typeface="Arial" panose="020B0604020202020204" pitchFamily="34" charset="0"/>
                        </a:rPr>
                        <a:t> the final format of the deliverable (e.g. Excel, R Script)</a:t>
                      </a:r>
                      <a:endParaRPr lang="en-US" sz="1200" b="0" dirty="0">
                        <a:latin typeface="+mn-lt"/>
                        <a:cs typeface="Arial" panose="020B0604020202020204" pitchFamily="34" charset="0"/>
                      </a:endParaRPr>
                    </a:p>
                  </a:txBody>
                  <a:tcPr/>
                </a:tc>
                <a:extLst>
                  <a:ext uri="{0D108BD9-81ED-4DB2-BD59-A6C34878D82A}">
                    <a16:rowId xmlns:a16="http://schemas.microsoft.com/office/drawing/2014/main" val="10003"/>
                  </a:ext>
                </a:extLst>
              </a:tr>
              <a:tr h="125730">
                <a:tc>
                  <a:txBody>
                    <a:bodyPr/>
                    <a:lstStyle/>
                    <a:p>
                      <a:r>
                        <a:rPr lang="en-US" sz="1200" b="1" dirty="0">
                          <a:latin typeface="+mn-lt"/>
                          <a:cs typeface="Arial" panose="020B0604020202020204" pitchFamily="34" charset="0"/>
                        </a:rPr>
                        <a:t>Deliverable Usage</a:t>
                      </a:r>
                    </a:p>
                  </a:txBody>
                  <a:tcPr/>
                </a:tc>
                <a:tc>
                  <a:txBody>
                    <a:bodyPr/>
                    <a:lstStyle/>
                    <a:p>
                      <a:r>
                        <a:rPr lang="en-US" sz="1200" dirty="0">
                          <a:latin typeface="+mn-lt"/>
                          <a:cs typeface="Arial" panose="020B0604020202020204" pitchFamily="34" charset="0"/>
                        </a:rPr>
                        <a:t>Single</a:t>
                      </a:r>
                      <a:r>
                        <a:rPr lang="en-US" sz="1200" baseline="0" dirty="0">
                          <a:latin typeface="+mn-lt"/>
                          <a:cs typeface="Arial" panose="020B0604020202020204" pitchFamily="34" charset="0"/>
                        </a:rPr>
                        <a:t> Bullet </a:t>
                      </a:r>
                      <a:r>
                        <a:rPr lang="en-US" sz="1200" dirty="0">
                          <a:latin typeface="+mn-lt"/>
                          <a:cs typeface="Arial" panose="020B0604020202020204" pitchFamily="34" charset="0"/>
                        </a:rPr>
                        <a:t>(WC &lt; 30)</a:t>
                      </a:r>
                      <a:r>
                        <a:rPr lang="en-US" sz="1200" baseline="0" dirty="0">
                          <a:latin typeface="+mn-lt"/>
                          <a:cs typeface="Arial" panose="020B0604020202020204" pitchFamily="34" charset="0"/>
                        </a:rPr>
                        <a:t>)</a:t>
                      </a:r>
                      <a:endParaRPr lang="en-US" sz="1200" dirty="0">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WC</a:t>
                      </a:r>
                    </a:p>
                  </a:txBody>
                  <a:tcPr/>
                </a:tc>
                <a:tc>
                  <a:txBody>
                    <a:bodyPr/>
                    <a:lstStyle/>
                    <a:p>
                      <a:r>
                        <a:rPr lang="en-US" sz="1200" b="0" kern="1200" dirty="0">
                          <a:solidFill>
                            <a:schemeClr val="dk1"/>
                          </a:solidFill>
                          <a:latin typeface="+mn-lt"/>
                          <a:ea typeface="+mn-ea"/>
                          <a:cs typeface="Arial" panose="020B0604020202020204" pitchFamily="34" charset="0"/>
                        </a:rPr>
                        <a:t>State who will use the deliverable and when.</a:t>
                      </a:r>
                    </a:p>
                  </a:txBody>
                  <a:tcPr/>
                </a:tc>
                <a:extLst>
                  <a:ext uri="{0D108BD9-81ED-4DB2-BD59-A6C34878D82A}">
                    <a16:rowId xmlns:a16="http://schemas.microsoft.com/office/drawing/2014/main" val="10007"/>
                  </a:ext>
                </a:extLst>
              </a:tr>
              <a:tr h="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a:solidFill>
                            <a:schemeClr val="dk1"/>
                          </a:solidFill>
                          <a:latin typeface="+mn-lt"/>
                          <a:ea typeface="+mn-ea"/>
                          <a:cs typeface="Arial" panose="020B0604020202020204" pitchFamily="34" charset="0"/>
                        </a:rPr>
                        <a:t>PS Tie Back</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Single</a:t>
                      </a:r>
                      <a:r>
                        <a:rPr lang="en-US" sz="1200" baseline="0" dirty="0">
                          <a:latin typeface="+mn-lt"/>
                          <a:cs typeface="Arial" panose="020B0604020202020204" pitchFamily="34" charset="0"/>
                        </a:rPr>
                        <a:t> Bullet </a:t>
                      </a:r>
                      <a:r>
                        <a:rPr lang="en-US" sz="1200" dirty="0">
                          <a:latin typeface="+mn-lt"/>
                          <a:cs typeface="Arial" panose="020B0604020202020204" pitchFamily="34" charset="0"/>
                        </a:rPr>
                        <a:t>(WC &lt; 30)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WC</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latin typeface="+mn-lt"/>
                          <a:cs typeface="Arial" panose="020B0604020202020204" pitchFamily="34" charset="0"/>
                        </a:rPr>
                        <a:t>Explain how solution solves the issue in PS</a:t>
                      </a:r>
                    </a:p>
                  </a:txBody>
                  <a:tcPr/>
                </a:tc>
                <a:extLst>
                  <a:ext uri="{0D108BD9-81ED-4DB2-BD59-A6C34878D82A}">
                    <a16:rowId xmlns:a16="http://schemas.microsoft.com/office/drawing/2014/main" val="3083811812"/>
                  </a:ext>
                </a:extLst>
              </a:tr>
              <a:tr h="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a:solidFill>
                            <a:schemeClr val="dk1"/>
                          </a:solidFill>
                          <a:latin typeface="+mn-lt"/>
                          <a:ea typeface="+mn-ea"/>
                          <a:cs typeface="Arial" panose="020B0604020202020204" pitchFamily="34" charset="0"/>
                        </a:rPr>
                        <a:t>New contributions </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Single</a:t>
                      </a:r>
                      <a:r>
                        <a:rPr lang="en-US" sz="1200" baseline="0" dirty="0">
                          <a:latin typeface="+mn-lt"/>
                          <a:cs typeface="Arial" panose="020B0604020202020204" pitchFamily="34" charset="0"/>
                        </a:rPr>
                        <a:t> Bullet </a:t>
                      </a:r>
                      <a:r>
                        <a:rPr lang="en-US" sz="1200" dirty="0">
                          <a:latin typeface="+mn-lt"/>
                          <a:cs typeface="Arial" panose="020B0604020202020204" pitchFamily="34" charset="0"/>
                        </a:rPr>
                        <a:t>(WC &lt; 30)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WC</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kern="1200" baseline="0" dirty="0">
                          <a:solidFill>
                            <a:schemeClr val="dk1"/>
                          </a:solidFill>
                          <a:latin typeface="+mn-lt"/>
                          <a:ea typeface="+mn-ea"/>
                          <a:cs typeface="Arial" panose="020B0604020202020204" pitchFamily="34" charset="0"/>
                        </a:rPr>
                        <a:t>Explain new contributions or revisions to the existing state of practice. </a:t>
                      </a:r>
                    </a:p>
                  </a:txBody>
                  <a:tcPr/>
                </a:tc>
                <a:extLst>
                  <a:ext uri="{0D108BD9-81ED-4DB2-BD59-A6C34878D82A}">
                    <a16:rowId xmlns:a16="http://schemas.microsoft.com/office/drawing/2014/main" val="1096071760"/>
                  </a:ext>
                </a:extLst>
              </a:tr>
              <a:tr h="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a:solidFill>
                            <a:schemeClr val="dk1"/>
                          </a:solidFill>
                          <a:latin typeface="+mn-lt"/>
                          <a:ea typeface="+mn-ea"/>
                          <a:cs typeface="Arial" panose="020B0604020202020204" pitchFamily="34" charset="0"/>
                        </a:rPr>
                        <a:t>Scope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Single</a:t>
                      </a:r>
                      <a:r>
                        <a:rPr lang="en-US" sz="1200" baseline="0" dirty="0">
                          <a:latin typeface="+mn-lt"/>
                          <a:cs typeface="Arial" panose="020B0604020202020204" pitchFamily="34" charset="0"/>
                        </a:rPr>
                        <a:t> Bullet </a:t>
                      </a:r>
                      <a:r>
                        <a:rPr lang="en-US" sz="1200" dirty="0">
                          <a:latin typeface="+mn-lt"/>
                          <a:cs typeface="Arial" panose="020B0604020202020204" pitchFamily="34" charset="0"/>
                        </a:rPr>
                        <a:t>(WC &lt; 30)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WC</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a:latin typeface="+mn-lt"/>
                          <a:cs typeface="Arial" panose="020B0604020202020204" pitchFamily="34" charset="0"/>
                        </a:rPr>
                        <a:t>Explain how your solution is applicable to broader industry. </a:t>
                      </a:r>
                    </a:p>
                  </a:txBody>
                  <a:tcPr/>
                </a:tc>
                <a:extLst>
                  <a:ext uri="{0D108BD9-81ED-4DB2-BD59-A6C34878D82A}">
                    <a16:rowId xmlns:a16="http://schemas.microsoft.com/office/drawing/2014/main" val="1343236813"/>
                  </a:ext>
                </a:extLst>
              </a:tr>
              <a:tr h="209550">
                <a:tc>
                  <a:txBody>
                    <a:bodyPr/>
                    <a:lstStyle/>
                    <a:p>
                      <a:r>
                        <a:rPr lang="en-US" sz="1200" b="1" baseline="0" dirty="0">
                          <a:latin typeface="+mn-lt"/>
                          <a:cs typeface="Arial" panose="020B0604020202020204" pitchFamily="34" charset="0"/>
                        </a:rPr>
                        <a:t>methodology</a:t>
                      </a:r>
                      <a:endParaRPr lang="en-US" sz="1200" b="1" dirty="0">
                        <a:latin typeface="+mn-lt"/>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Name the methodology</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latin typeface="+mn-lt"/>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State your </a:t>
                      </a:r>
                      <a:r>
                        <a:rPr lang="en-US" sz="1200" b="1" dirty="0">
                          <a:latin typeface="+mn-lt"/>
                          <a:cs typeface="Arial" panose="020B0604020202020204" pitchFamily="34" charset="0"/>
                        </a:rPr>
                        <a:t>main</a:t>
                      </a:r>
                      <a:r>
                        <a:rPr lang="en-US" sz="1200" dirty="0">
                          <a:latin typeface="+mn-lt"/>
                          <a:cs typeface="Arial" panose="020B0604020202020204" pitchFamily="34" charset="0"/>
                        </a:rPr>
                        <a:t> methodology</a:t>
                      </a:r>
                      <a:r>
                        <a:rPr lang="en-US" sz="1200" baseline="0" dirty="0">
                          <a:latin typeface="+mn-lt"/>
                          <a:cs typeface="Arial" panose="020B0604020202020204" pitchFamily="34" charset="0"/>
                        </a:rPr>
                        <a:t> (e.g. MCDM, Machine Learning)</a:t>
                      </a:r>
                      <a:endParaRPr lang="en-US" sz="1200" dirty="0">
                        <a:latin typeface="+mn-lt"/>
                        <a:cs typeface="Arial" panose="020B0604020202020204" pitchFamily="34" charset="0"/>
                      </a:endParaRPr>
                    </a:p>
                  </a:txBody>
                  <a:tcPr/>
                </a:tc>
                <a:extLst>
                  <a:ext uri="{0D108BD9-81ED-4DB2-BD59-A6C34878D82A}">
                    <a16:rowId xmlns:a16="http://schemas.microsoft.com/office/drawing/2014/main" val="3560585428"/>
                  </a:ext>
                </a:extLst>
              </a:tr>
              <a:tr h="209550">
                <a:tc>
                  <a:txBody>
                    <a:bodyPr/>
                    <a:lstStyle/>
                    <a:p>
                      <a:r>
                        <a:rPr lang="en-US" sz="1200" b="1" baseline="0" dirty="0">
                          <a:latin typeface="+mn-lt"/>
                          <a:cs typeface="Arial" panose="020B0604020202020204" pitchFamily="34" charset="0"/>
                        </a:rPr>
                        <a:t>Inputs</a:t>
                      </a:r>
                      <a:endParaRPr lang="en-US" sz="1200" b="1" dirty="0">
                        <a:latin typeface="+mn-lt"/>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List of inputs with proper units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NA</a:t>
                      </a:r>
                    </a:p>
                  </a:txBody>
                  <a:tcPr/>
                </a:tc>
                <a:tc>
                  <a:txBody>
                    <a:bodyPr/>
                    <a:lstStyle/>
                    <a:p>
                      <a:pPr marL="0" algn="l" defTabSz="457200" rtl="0" eaLnBrk="1" latinLnBrk="0" hangingPunct="1"/>
                      <a:r>
                        <a:rPr lang="en-US" sz="1200" b="0" kern="1200" dirty="0">
                          <a:solidFill>
                            <a:schemeClr val="dk1"/>
                          </a:solidFill>
                          <a:latin typeface="+mn-lt"/>
                          <a:ea typeface="+mn-ea"/>
                          <a:cs typeface="Arial" panose="020B0604020202020204" pitchFamily="34" charset="0"/>
                        </a:rPr>
                        <a:t>Enumerate deliverable inputs; comma separated. </a:t>
                      </a:r>
                      <a:r>
                        <a:rPr lang="en-US" sz="1200" b="1" i="1" kern="1200" dirty="0">
                          <a:solidFill>
                            <a:schemeClr val="dk1"/>
                          </a:solidFill>
                          <a:latin typeface="+mn-lt"/>
                          <a:ea typeface="+mn-ea"/>
                          <a:cs typeface="Arial" panose="020B0604020202020204" pitchFamily="34" charset="0"/>
                        </a:rPr>
                        <a:t>Be specific. (e.g. Project ID, Total Budget ($) )</a:t>
                      </a:r>
                    </a:p>
                  </a:txBody>
                  <a:tcPr/>
                </a:tc>
                <a:extLst>
                  <a:ext uri="{0D108BD9-81ED-4DB2-BD59-A6C34878D82A}">
                    <a16:rowId xmlns:a16="http://schemas.microsoft.com/office/drawing/2014/main" val="3028355428"/>
                  </a:ext>
                </a:extLst>
              </a:tr>
              <a:tr h="20955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baseline="0" dirty="0">
                          <a:latin typeface="+mn-lt"/>
                          <a:cs typeface="Arial" panose="020B0604020202020204" pitchFamily="34" charset="0"/>
                        </a:rPr>
                        <a:t>Outputs</a:t>
                      </a:r>
                      <a:endParaRPr lang="en-US" sz="1200" b="1" dirty="0">
                        <a:latin typeface="+mn-lt"/>
                        <a:cs typeface="Arial" panose="020B0604020202020204" pitchFamily="34" charset="0"/>
                      </a:endParaRPr>
                    </a:p>
                  </a:txBody>
                  <a:tcPr/>
                </a:tc>
                <a:tc>
                  <a:txBody>
                    <a:bodyPr/>
                    <a:lstStyle/>
                    <a:p>
                      <a:r>
                        <a:rPr lang="en-US" sz="1200" dirty="0">
                          <a:latin typeface="+mn-lt"/>
                          <a:cs typeface="Arial" panose="020B0604020202020204" pitchFamily="34" charset="0"/>
                        </a:rPr>
                        <a:t>List of outputs with proper units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NA</a:t>
                      </a:r>
                    </a:p>
                  </a:txBody>
                  <a:tcPr/>
                </a:tc>
                <a:tc>
                  <a:txBody>
                    <a:bodyPr/>
                    <a:lstStyle/>
                    <a:p>
                      <a:pPr marL="0" algn="l" defTabSz="457200" rtl="0" eaLnBrk="1" latinLnBrk="0" hangingPunct="1"/>
                      <a:r>
                        <a:rPr lang="en-US" sz="1200" b="0" kern="1200" dirty="0">
                          <a:solidFill>
                            <a:schemeClr val="dk1"/>
                          </a:solidFill>
                          <a:latin typeface="+mn-lt"/>
                          <a:ea typeface="+mn-ea"/>
                          <a:cs typeface="Arial" panose="020B0604020202020204" pitchFamily="34" charset="0"/>
                        </a:rPr>
                        <a:t>Enumerate deliverable outputs; comma separated. </a:t>
                      </a:r>
                      <a:r>
                        <a:rPr lang="en-US" sz="1200" b="1" i="1" kern="1200" dirty="0">
                          <a:solidFill>
                            <a:schemeClr val="dk1"/>
                          </a:solidFill>
                          <a:latin typeface="+mn-lt"/>
                          <a:ea typeface="+mn-ea"/>
                          <a:cs typeface="Arial" panose="020B0604020202020204" pitchFamily="34" charset="0"/>
                        </a:rPr>
                        <a:t>Be specific. (e.g. Probability of Project Success (%) )</a:t>
                      </a:r>
                    </a:p>
                  </a:txBody>
                  <a:tcPr/>
                </a:tc>
                <a:extLst>
                  <a:ext uri="{0D108BD9-81ED-4DB2-BD59-A6C34878D82A}">
                    <a16:rowId xmlns:a16="http://schemas.microsoft.com/office/drawing/2014/main" val="2663295773"/>
                  </a:ext>
                </a:extLst>
              </a:tr>
            </a:tbl>
          </a:graphicData>
        </a:graphic>
      </p:graphicFrame>
      <p:sp>
        <p:nvSpPr>
          <p:cNvPr id="5" name="Title 2">
            <a:extLst>
              <a:ext uri="{FF2B5EF4-FFF2-40B4-BE49-F238E27FC236}">
                <a16:creationId xmlns:a16="http://schemas.microsoft.com/office/drawing/2014/main" id="{80BD3857-63E8-7F4B-B1F0-A48A0309506D}"/>
              </a:ext>
            </a:extLst>
          </p:cNvPr>
          <p:cNvSpPr txBox="1">
            <a:spLocks/>
          </p:cNvSpPr>
          <p:nvPr/>
        </p:nvSpPr>
        <p:spPr>
          <a:xfrm>
            <a:off x="131446" y="0"/>
            <a:ext cx="7756263" cy="621690"/>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r>
              <a:rPr lang="en-US" sz="1400" dirty="0"/>
              <a:t>Thesis Statement Instructions</a:t>
            </a:r>
          </a:p>
        </p:txBody>
      </p:sp>
      <p:sp>
        <p:nvSpPr>
          <p:cNvPr id="7" name="Title 2">
            <a:extLst>
              <a:ext uri="{FF2B5EF4-FFF2-40B4-BE49-F238E27FC236}">
                <a16:creationId xmlns:a16="http://schemas.microsoft.com/office/drawing/2014/main" id="{2C1CECA2-3368-4C48-8484-A77B04E445F4}"/>
              </a:ext>
            </a:extLst>
          </p:cNvPr>
          <p:cNvSpPr txBox="1">
            <a:spLocks/>
          </p:cNvSpPr>
          <p:nvPr/>
        </p:nvSpPr>
        <p:spPr>
          <a:xfrm>
            <a:off x="304379" y="247047"/>
            <a:ext cx="7756263" cy="246909"/>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pPr marL="285750" indent="-285750">
              <a:buFont typeface="Arial"/>
              <a:buChar char="•"/>
              <a:defRPr/>
            </a:pPr>
            <a:r>
              <a:rPr lang="en-US" sz="1200" b="0" i="1" dirty="0">
                <a:solidFill>
                  <a:prstClr val="black">
                    <a:lumMod val="75000"/>
                    <a:lumOff val="25000"/>
                  </a:prstClr>
                </a:solidFill>
              </a:rPr>
              <a:t>Deliver a table in below format. Keep column A as is. Fill-in column B &amp; C. Do not include column D.</a:t>
            </a:r>
          </a:p>
        </p:txBody>
      </p:sp>
    </p:spTree>
    <p:extLst>
      <p:ext uri="{BB962C8B-B14F-4D97-AF65-F5344CB8AC3E}">
        <p14:creationId xmlns:p14="http://schemas.microsoft.com/office/powerpoint/2010/main" val="2400927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48441" y="442578"/>
          <a:ext cx="8847118" cy="4872939"/>
        </p:xfrm>
        <a:graphic>
          <a:graphicData uri="http://schemas.openxmlformats.org/drawingml/2006/table">
            <a:tbl>
              <a:tblPr firstRow="1" bandRow="1">
                <a:tableStyleId>{5C22544A-7EE6-4342-B048-85BDC9FD1C3A}</a:tableStyleId>
              </a:tblPr>
              <a:tblGrid>
                <a:gridCol w="1514104">
                  <a:extLst>
                    <a:ext uri="{9D8B030D-6E8A-4147-A177-3AD203B41FA5}">
                      <a16:colId xmlns:a16="http://schemas.microsoft.com/office/drawing/2014/main" val="20000"/>
                    </a:ext>
                  </a:extLst>
                </a:gridCol>
                <a:gridCol w="6893626">
                  <a:extLst>
                    <a:ext uri="{9D8B030D-6E8A-4147-A177-3AD203B41FA5}">
                      <a16:colId xmlns:a16="http://schemas.microsoft.com/office/drawing/2014/main" val="20001"/>
                    </a:ext>
                  </a:extLst>
                </a:gridCol>
                <a:gridCol w="439388">
                  <a:extLst>
                    <a:ext uri="{9D8B030D-6E8A-4147-A177-3AD203B41FA5}">
                      <a16:colId xmlns:a16="http://schemas.microsoft.com/office/drawing/2014/main" val="2172403899"/>
                    </a:ext>
                  </a:extLst>
                </a:gridCol>
              </a:tblGrid>
              <a:tr h="0">
                <a:tc>
                  <a:txBody>
                    <a:bodyPr/>
                    <a:lstStyle/>
                    <a:p>
                      <a:r>
                        <a:rPr lang="en-US" sz="1200" baseline="0" dirty="0">
                          <a:solidFill>
                            <a:schemeClr val="bg1"/>
                          </a:solidFill>
                          <a:latin typeface="+mn-lt"/>
                          <a:cs typeface="Arial" panose="020B0604020202020204" pitchFamily="34" charset="0"/>
                        </a:rPr>
                        <a:t>(A) Deliverable</a:t>
                      </a:r>
                      <a:endParaRPr lang="en-US" sz="1200" dirty="0">
                        <a:solidFill>
                          <a:schemeClr val="bg1"/>
                        </a:solidFill>
                        <a:latin typeface="+mn-lt"/>
                        <a:cs typeface="Arial" panose="020B0604020202020204" pitchFamily="34" charset="0"/>
                      </a:endParaRPr>
                    </a:p>
                  </a:txBody>
                  <a:tcPr/>
                </a:tc>
                <a:tc>
                  <a:txBody>
                    <a:bodyPr/>
                    <a:lstStyle/>
                    <a:p>
                      <a:pPr algn="ctr"/>
                      <a:endParaRPr lang="en-US" sz="1200" dirty="0">
                        <a:solidFill>
                          <a:schemeClr val="bg1"/>
                        </a:solidFill>
                        <a:latin typeface="+mn-lt"/>
                        <a:cs typeface="Arial" panose="020B0604020202020204" pitchFamily="34" charset="0"/>
                      </a:endParaRPr>
                    </a:p>
                  </a:txBody>
                  <a:tcPr/>
                </a:tc>
                <a:tc>
                  <a:txBody>
                    <a:bodyPr/>
                    <a:lstStyle/>
                    <a:p>
                      <a:pPr algn="ctr"/>
                      <a:r>
                        <a:rPr lang="en-US" sz="1200" dirty="0">
                          <a:solidFill>
                            <a:schemeClr val="bg1"/>
                          </a:solidFill>
                          <a:latin typeface="+mn-lt"/>
                          <a:cs typeface="Arial" panose="020B0604020202020204" pitchFamily="34" charset="0"/>
                        </a:rPr>
                        <a:t>WC</a:t>
                      </a:r>
                    </a:p>
                  </a:txBody>
                  <a:tcPr/>
                </a:tc>
                <a:extLst>
                  <a:ext uri="{0D108BD9-81ED-4DB2-BD59-A6C34878D82A}">
                    <a16:rowId xmlns:a16="http://schemas.microsoft.com/office/drawing/2014/main" val="10000"/>
                  </a:ext>
                </a:extLst>
              </a:tr>
              <a:tr h="513201">
                <a:tc>
                  <a:txBody>
                    <a:bodyPr/>
                    <a:lstStyle/>
                    <a:p>
                      <a:r>
                        <a:rPr lang="en-US" sz="1200" b="1" dirty="0">
                          <a:solidFill>
                            <a:schemeClr val="tx1"/>
                          </a:solidFill>
                          <a:latin typeface="+mn-lt"/>
                          <a:cs typeface="Arial" panose="020B0604020202020204" pitchFamily="34" charset="0"/>
                        </a:rPr>
                        <a:t>Thesis Statement</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Lorem ipsum dolor sit amet, consectetur adipiscing elit. Donec efficitur sem id massa aliquam, et scelerisque lacus finibus Lorem ipsum dolor sit amet, consectetur adipiscing elit. Donec efficitur sem id massa aliquam, et scelerisque lacus finibus.</a:t>
                      </a:r>
                      <a:r>
                        <a:rPr lang="en-US" sz="1200" dirty="0">
                          <a:solidFill>
                            <a:schemeClr val="tx1"/>
                          </a:solidFill>
                          <a:effectLst/>
                          <a:latin typeface="+mn-lt"/>
                          <a:cs typeface="Arial" panose="020B0604020202020204" pitchFamily="34" charset="0"/>
                        </a:rPr>
                        <a:t> </a:t>
                      </a:r>
                      <a:endParaRPr lang="en-US" sz="1200"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solidFill>
                            <a:schemeClr val="tx1"/>
                          </a:solidFill>
                          <a:latin typeface="+mn-lt"/>
                          <a:cs typeface="Arial" panose="020B0604020202020204" pitchFamily="34" charset="0"/>
                        </a:rPr>
                        <a:t>28</a:t>
                      </a:r>
                    </a:p>
                  </a:txBody>
                  <a:tcPr/>
                </a:tc>
                <a:extLst>
                  <a:ext uri="{0D108BD9-81ED-4DB2-BD59-A6C34878D82A}">
                    <a16:rowId xmlns:a16="http://schemas.microsoft.com/office/drawing/2014/main" val="10001"/>
                  </a:ext>
                </a:extLst>
              </a:tr>
              <a:tr h="227106">
                <a:tc>
                  <a:txBody>
                    <a:bodyPr/>
                    <a:lstStyle/>
                    <a:p>
                      <a:r>
                        <a:rPr lang="en-US" sz="1200" b="1" dirty="0">
                          <a:solidFill>
                            <a:schemeClr val="tx1"/>
                          </a:solidFill>
                          <a:latin typeface="+mn-lt"/>
                          <a:cs typeface="Arial" panose="020B0604020202020204" pitchFamily="34" charset="0"/>
                        </a:rPr>
                        <a:t>Research Product</a:t>
                      </a:r>
                    </a:p>
                  </a:txBody>
                  <a:tcPr/>
                </a:tc>
                <a:tc>
                  <a:txBody>
                    <a:bodyPr/>
                    <a:lstStyle/>
                    <a:p>
                      <a:r>
                        <a:rPr lang="en-US" sz="1200" dirty="0">
                          <a:solidFill>
                            <a:schemeClr val="tx1"/>
                          </a:solidFill>
                          <a:latin typeface="+mn-lt"/>
                          <a:cs typeface="Arial" panose="020B0604020202020204" pitchFamily="34" charset="0"/>
                        </a:rPr>
                        <a:t>xyz</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10002"/>
                  </a:ext>
                </a:extLst>
              </a:tr>
              <a:tr h="227106">
                <a:tc>
                  <a:txBody>
                    <a:bodyPr/>
                    <a:lstStyle/>
                    <a:p>
                      <a:r>
                        <a:rPr lang="en-US" sz="1200" b="1" dirty="0">
                          <a:solidFill>
                            <a:schemeClr val="tx1"/>
                          </a:solidFill>
                          <a:latin typeface="+mn-lt"/>
                          <a:cs typeface="Arial" panose="020B0604020202020204" pitchFamily="34" charset="0"/>
                        </a:rPr>
                        <a:t>Format</a:t>
                      </a:r>
                    </a:p>
                  </a:txBody>
                  <a:tcPr/>
                </a:tc>
                <a:tc>
                  <a:txBody>
                    <a:bodyPr/>
                    <a:lstStyle/>
                    <a:p>
                      <a:r>
                        <a:rPr lang="en-US" sz="1200" dirty="0">
                          <a:solidFill>
                            <a:schemeClr val="tx1"/>
                          </a:solidFill>
                          <a:latin typeface="+mn-lt"/>
                          <a:cs typeface="Arial" panose="020B0604020202020204" pitchFamily="34" charset="0"/>
                        </a:rPr>
                        <a:t>xyz</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b="0" i="1" dirty="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4003017393"/>
                  </a:ext>
                </a:extLst>
              </a:tr>
              <a:tr h="513201">
                <a:tc>
                  <a:txBody>
                    <a:bodyPr/>
                    <a:lstStyle/>
                    <a:p>
                      <a:r>
                        <a:rPr lang="en-US" sz="1200" b="1" dirty="0">
                          <a:solidFill>
                            <a:schemeClr val="tx1"/>
                          </a:solidFill>
                          <a:latin typeface="+mn-lt"/>
                          <a:cs typeface="Arial" panose="020B0604020202020204" pitchFamily="34" charset="0"/>
                        </a:rPr>
                        <a:t>Deliverable Usage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Lorem ipsum dolor sit amet, consectetur adipiscing elit. Donec efficitur sem id massa aliquam, et scelerisque lacus finibus Lorem ipsum dolor sit amet, consectetur adipiscing elit. Donec efficitur sem id massa aliquam, et scelerisque lacus finibus.</a:t>
                      </a:r>
                      <a:r>
                        <a:rPr lang="en-US" sz="1200" dirty="0">
                          <a:solidFill>
                            <a:schemeClr val="tx1"/>
                          </a:solidFill>
                          <a:effectLst/>
                          <a:latin typeface="+mn-lt"/>
                          <a:cs typeface="Arial" panose="020B0604020202020204" pitchFamily="34" charset="0"/>
                        </a:rPr>
                        <a:t> </a:t>
                      </a:r>
                      <a:endParaRPr lang="en-US" sz="1200"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solidFill>
                            <a:schemeClr val="tx1"/>
                          </a:solidFill>
                          <a:latin typeface="+mn-lt"/>
                          <a:cs typeface="Arial" panose="020B0604020202020204" pitchFamily="34" charset="0"/>
                        </a:rPr>
                        <a:t>22</a:t>
                      </a:r>
                    </a:p>
                  </a:txBody>
                  <a:tcPr/>
                </a:tc>
                <a:extLst>
                  <a:ext uri="{0D108BD9-81ED-4DB2-BD59-A6C34878D82A}">
                    <a16:rowId xmlns:a16="http://schemas.microsoft.com/office/drawing/2014/main" val="770052122"/>
                  </a:ext>
                </a:extLst>
              </a:tr>
              <a:tr h="51320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latin typeface="+mn-lt"/>
                          <a:ea typeface="+mn-ea"/>
                          <a:cs typeface="Arial" panose="020B0604020202020204" pitchFamily="34" charset="0"/>
                        </a:rPr>
                        <a:t>Tie back to PS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Arial" panose="020B0604020202020204" pitchFamily="34" charset="0"/>
                        </a:rPr>
                        <a:t>Lorem ipsum dolor sit amet, consectetur adipiscing elit. Donec efficitur sem id massa aliquam, et scelerisque lacus finibus Lorem ipsum dolor sit amet, consectetur adipiscing elit. Donec efficitur sem id massa aliquam, et scelerisque lacus finibus.</a:t>
                      </a:r>
                      <a:r>
                        <a:rPr lang="en-US" sz="1200" dirty="0">
                          <a:solidFill>
                            <a:schemeClr val="tx1"/>
                          </a:solidFill>
                          <a:effectLst/>
                          <a:latin typeface="+mn-lt"/>
                          <a:cs typeface="Arial" panose="020B0604020202020204" pitchFamily="34" charset="0"/>
                        </a:rPr>
                        <a:t> </a:t>
                      </a:r>
                      <a:endParaRPr lang="en-US" sz="1200" dirty="0">
                        <a:solidFill>
                          <a:schemeClr val="tx1"/>
                        </a:solidFill>
                        <a:latin typeface="+mn-lt"/>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28</a:t>
                      </a:r>
                    </a:p>
                  </a:txBody>
                  <a:tcPr/>
                </a:tc>
                <a:extLst>
                  <a:ext uri="{0D108BD9-81ED-4DB2-BD59-A6C34878D82A}">
                    <a16:rowId xmlns:a16="http://schemas.microsoft.com/office/drawing/2014/main" val="833044523"/>
                  </a:ext>
                </a:extLst>
              </a:tr>
              <a:tr h="51320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a:solidFill>
                            <a:schemeClr val="tx1"/>
                          </a:solidFill>
                          <a:latin typeface="+mn-lt"/>
                          <a:ea typeface="+mn-ea"/>
                          <a:cs typeface="Arial" panose="020B0604020202020204" pitchFamily="34" charset="0"/>
                        </a:rPr>
                        <a:t>New Contributions</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Lorem ipsum dolor sit amet, consectetur adipiscing elit. Donec efficitur sem id massa aliquam, et scelerisque lacus finibus Lorem ipsum dolor sit amet, consectetur adipiscing elit. Donec efficitur sem id massa aliquam, et scelerisque lacus finibus.</a:t>
                      </a:r>
                      <a:r>
                        <a:rPr lang="en-US" sz="1200" dirty="0">
                          <a:solidFill>
                            <a:schemeClr val="tx1"/>
                          </a:solidFill>
                          <a:effectLst/>
                          <a:latin typeface="+mn-lt"/>
                          <a:cs typeface="Arial" panose="020B0604020202020204" pitchFamily="34" charset="0"/>
                        </a:rPr>
                        <a:t> </a:t>
                      </a:r>
                      <a:endParaRPr lang="en-US" sz="1200"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solidFill>
                            <a:schemeClr val="tx1"/>
                          </a:solidFill>
                          <a:latin typeface="+mn-lt"/>
                          <a:cs typeface="Arial" panose="020B0604020202020204" pitchFamily="34" charset="0"/>
                        </a:rPr>
                        <a:t>19</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kern="1200" baseline="0" dirty="0">
                        <a:solidFill>
                          <a:schemeClr val="tx1"/>
                        </a:solidFill>
                        <a:latin typeface="+mn-lt"/>
                        <a:ea typeface="+mn-ea"/>
                        <a:cs typeface="Arial" panose="020B0604020202020204" pitchFamily="34" charset="0"/>
                      </a:endParaRPr>
                    </a:p>
                  </a:txBody>
                  <a:tcPr/>
                </a:tc>
                <a:extLst>
                  <a:ext uri="{0D108BD9-81ED-4DB2-BD59-A6C34878D82A}">
                    <a16:rowId xmlns:a16="http://schemas.microsoft.com/office/drawing/2014/main" val="1096071760"/>
                  </a:ext>
                </a:extLst>
              </a:tr>
              <a:tr h="36657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kern="1200" baseline="0" dirty="0">
                          <a:solidFill>
                            <a:schemeClr val="tx1"/>
                          </a:solidFill>
                          <a:latin typeface="+mn-lt"/>
                          <a:ea typeface="+mn-ea"/>
                          <a:cs typeface="Arial" panose="020B0604020202020204" pitchFamily="34" charset="0"/>
                        </a:rPr>
                        <a:t>Scope</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a:buNone/>
                        <a:tabLst/>
                        <a:defRPr/>
                      </a:pPr>
                      <a:r>
                        <a:rPr lang="en-US" sz="1200" kern="1200" dirty="0">
                          <a:solidFill>
                            <a:schemeClr val="tx1"/>
                          </a:solidFill>
                          <a:effectLst/>
                          <a:latin typeface="+mn-lt"/>
                          <a:ea typeface="+mn-ea"/>
                          <a:cs typeface="Arial" panose="020B0604020202020204" pitchFamily="34" charset="0"/>
                        </a:rPr>
                        <a:t>Lorem ipsum dolor sit amet, consectetur adipiscing elit. Donec efficitur sem id massa aliquam, et scelerisque lacus finibus Lorem ipsum dolor sit amet, consectetur adipiscing elit. Donec efficitur sem id massa aliquam, et scelerisque lacus finibus.</a:t>
                      </a:r>
                      <a:r>
                        <a:rPr lang="en-US" sz="1200" dirty="0">
                          <a:solidFill>
                            <a:schemeClr val="tx1"/>
                          </a:solidFill>
                          <a:effectLst/>
                          <a:latin typeface="+mn-lt"/>
                          <a:cs typeface="Arial" panose="020B0604020202020204" pitchFamily="34" charset="0"/>
                        </a:rPr>
                        <a:t> </a:t>
                      </a:r>
                      <a:endParaRPr lang="en-US" sz="1200" dirty="0">
                        <a:solidFill>
                          <a:schemeClr val="tx1"/>
                        </a:solidFill>
                        <a:latin typeface="+mn-lt"/>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solidFill>
                            <a:schemeClr val="tx1"/>
                          </a:solidFill>
                          <a:latin typeface="+mn-lt"/>
                          <a:cs typeface="Arial" panose="020B0604020202020204" pitchFamily="34" charset="0"/>
                        </a:rPr>
                        <a:t>30</a:t>
                      </a:r>
                    </a:p>
                  </a:txBody>
                  <a:tcPr/>
                </a:tc>
                <a:extLst>
                  <a:ext uri="{0D108BD9-81ED-4DB2-BD59-A6C34878D82A}">
                    <a16:rowId xmlns:a16="http://schemas.microsoft.com/office/drawing/2014/main" val="1343236813"/>
                  </a:ext>
                </a:extLst>
              </a:tr>
              <a:tr h="228624">
                <a:tc>
                  <a:txBody>
                    <a:bodyPr/>
                    <a:lstStyle/>
                    <a:p>
                      <a:r>
                        <a:rPr lang="en-US" sz="1200" b="1" baseline="0" dirty="0">
                          <a:solidFill>
                            <a:schemeClr val="tx1"/>
                          </a:solidFill>
                          <a:latin typeface="+mn-lt"/>
                          <a:cs typeface="Arial" panose="020B0604020202020204" pitchFamily="34" charset="0"/>
                        </a:rPr>
                        <a:t>Main methodology</a:t>
                      </a:r>
                      <a:endParaRPr lang="en-US" sz="1200" b="1" dirty="0">
                        <a:solidFill>
                          <a:schemeClr val="tx1"/>
                        </a:solidFill>
                        <a:latin typeface="+mn-lt"/>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xyz</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2356598693"/>
                  </a:ext>
                </a:extLst>
              </a:tr>
              <a:tr h="236295">
                <a:tc>
                  <a:txBody>
                    <a:bodyPr/>
                    <a:lstStyle/>
                    <a:p>
                      <a:r>
                        <a:rPr lang="en-US" sz="1200" b="1" baseline="0" dirty="0">
                          <a:solidFill>
                            <a:schemeClr val="tx1"/>
                          </a:solidFill>
                          <a:latin typeface="+mn-lt"/>
                          <a:cs typeface="Arial" panose="020B0604020202020204" pitchFamily="34" charset="0"/>
                        </a:rPr>
                        <a:t>Inputs</a:t>
                      </a:r>
                      <a:endParaRPr lang="en-US" sz="1200" b="1" dirty="0">
                        <a:solidFill>
                          <a:schemeClr val="tx1"/>
                        </a:solidFill>
                        <a:latin typeface="+mn-lt"/>
                        <a:cs typeface="Arial" panose="020B0604020202020204" pitchFamily="34"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Input1: Unit, input 2: Unit, input 3: Unit, …</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2882876628"/>
                  </a:ext>
                </a:extLst>
              </a:tr>
              <a:tr h="300939">
                <a:tc>
                  <a:txBody>
                    <a:bodyPr/>
                    <a:lstStyle/>
                    <a:p>
                      <a:r>
                        <a:rPr lang="en-US" sz="1200" b="1" dirty="0">
                          <a:solidFill>
                            <a:schemeClr val="tx1"/>
                          </a:solidFill>
                          <a:latin typeface="+mn-lt"/>
                          <a:cs typeface="Arial" panose="020B0604020202020204" pitchFamily="34" charset="0"/>
                        </a:rPr>
                        <a:t>Outputs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mn-lt"/>
                          <a:cs typeface="Arial" panose="020B0604020202020204" pitchFamily="34" charset="0"/>
                        </a:rPr>
                        <a:t>Output 1: Unit, Output 2: Unit, Output 3: Unit, …</a:t>
                      </a:r>
                    </a:p>
                  </a:txBody>
                  <a:tcPr/>
                </a:tc>
                <a:tc>
                  <a:txBody>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solidFill>
                            <a:schemeClr val="tx1"/>
                          </a:solidFill>
                          <a:latin typeface="+mn-lt"/>
                          <a:cs typeface="Arial" panose="020B0604020202020204" pitchFamily="34" charset="0"/>
                        </a:rPr>
                        <a:t>NA</a:t>
                      </a:r>
                    </a:p>
                  </a:txBody>
                  <a:tcPr/>
                </a:tc>
                <a:extLst>
                  <a:ext uri="{0D108BD9-81ED-4DB2-BD59-A6C34878D82A}">
                    <a16:rowId xmlns:a16="http://schemas.microsoft.com/office/drawing/2014/main" val="3544266992"/>
                  </a:ext>
                </a:extLst>
              </a:tr>
            </a:tbl>
          </a:graphicData>
        </a:graphic>
      </p:graphicFrame>
      <p:sp>
        <p:nvSpPr>
          <p:cNvPr id="6" name="Title 2">
            <a:extLst>
              <a:ext uri="{FF2B5EF4-FFF2-40B4-BE49-F238E27FC236}">
                <a16:creationId xmlns:a16="http://schemas.microsoft.com/office/drawing/2014/main" id="{FA01919A-EAD0-434D-990E-2E4C06142748}"/>
              </a:ext>
            </a:extLst>
          </p:cNvPr>
          <p:cNvSpPr txBox="1">
            <a:spLocks/>
          </p:cNvSpPr>
          <p:nvPr/>
        </p:nvSpPr>
        <p:spPr>
          <a:xfrm>
            <a:off x="131446" y="0"/>
            <a:ext cx="7756263" cy="621690"/>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r>
              <a:rPr lang="en-US" sz="1400" dirty="0"/>
              <a:t>Thesis Statement</a:t>
            </a:r>
          </a:p>
        </p:txBody>
      </p:sp>
    </p:spTree>
    <p:extLst>
      <p:ext uri="{BB962C8B-B14F-4D97-AF65-F5344CB8AC3E}">
        <p14:creationId xmlns:p14="http://schemas.microsoft.com/office/powerpoint/2010/main" val="1676332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189606003"/>
              </p:ext>
            </p:extLst>
          </p:nvPr>
        </p:nvGraphicFramePr>
        <p:xfrm>
          <a:off x="132588" y="691326"/>
          <a:ext cx="8878824" cy="1645920"/>
        </p:xfrm>
        <a:graphic>
          <a:graphicData uri="http://schemas.openxmlformats.org/drawingml/2006/table">
            <a:tbl>
              <a:tblPr firstRow="1" bandRow="1">
                <a:tableStyleId>{5C22544A-7EE6-4342-B048-85BDC9FD1C3A}</a:tableStyleId>
              </a:tblPr>
              <a:tblGrid>
                <a:gridCol w="2029209">
                  <a:extLst>
                    <a:ext uri="{9D8B030D-6E8A-4147-A177-3AD203B41FA5}">
                      <a16:colId xmlns:a16="http://schemas.microsoft.com/office/drawing/2014/main" val="20000"/>
                    </a:ext>
                  </a:extLst>
                </a:gridCol>
                <a:gridCol w="1995890">
                  <a:extLst>
                    <a:ext uri="{9D8B030D-6E8A-4147-A177-3AD203B41FA5}">
                      <a16:colId xmlns:a16="http://schemas.microsoft.com/office/drawing/2014/main" val="20001"/>
                    </a:ext>
                  </a:extLst>
                </a:gridCol>
                <a:gridCol w="745132">
                  <a:extLst>
                    <a:ext uri="{9D8B030D-6E8A-4147-A177-3AD203B41FA5}">
                      <a16:colId xmlns:a16="http://schemas.microsoft.com/office/drawing/2014/main" val="2172403899"/>
                    </a:ext>
                  </a:extLst>
                </a:gridCol>
                <a:gridCol w="4108593">
                  <a:extLst>
                    <a:ext uri="{9D8B030D-6E8A-4147-A177-3AD203B41FA5}">
                      <a16:colId xmlns:a16="http://schemas.microsoft.com/office/drawing/2014/main" val="20002"/>
                    </a:ext>
                  </a:extLst>
                </a:gridCol>
              </a:tblGrid>
              <a:tr h="125730">
                <a:tc>
                  <a:txBody>
                    <a:bodyPr/>
                    <a:lstStyle/>
                    <a:p>
                      <a:r>
                        <a:rPr lang="en-US" sz="1200" baseline="0" dirty="0">
                          <a:latin typeface="+mn-lt"/>
                          <a:cs typeface="Arial" panose="020B0604020202020204" pitchFamily="34" charset="0"/>
                        </a:rPr>
                        <a:t>(A) Deliverable</a:t>
                      </a:r>
                      <a:endParaRPr lang="en-US" sz="1200" dirty="0">
                        <a:latin typeface="+mn-lt"/>
                        <a:cs typeface="Arial" panose="020B0604020202020204" pitchFamily="34" charset="0"/>
                      </a:endParaRPr>
                    </a:p>
                  </a:txBody>
                  <a:tcPr/>
                </a:tc>
                <a:tc>
                  <a:txBody>
                    <a:bodyPr/>
                    <a:lstStyle/>
                    <a:p>
                      <a:pPr algn="ctr"/>
                      <a:r>
                        <a:rPr lang="en-US" sz="1200" dirty="0">
                          <a:latin typeface="+mn-lt"/>
                          <a:cs typeface="Arial" panose="020B0604020202020204" pitchFamily="34" charset="0"/>
                        </a:rPr>
                        <a:t>(B) Format</a:t>
                      </a:r>
                    </a:p>
                  </a:txBody>
                  <a:tcPr/>
                </a:tc>
                <a:tc>
                  <a:txBody>
                    <a:bodyPr/>
                    <a:lstStyle/>
                    <a:p>
                      <a:pPr algn="l"/>
                      <a:r>
                        <a:rPr lang="en-US" sz="1200" dirty="0">
                          <a:latin typeface="+mn-lt"/>
                          <a:cs typeface="Arial" panose="020B0604020202020204" pitchFamily="34" charset="0"/>
                        </a:rPr>
                        <a:t>(C) WC</a:t>
                      </a:r>
                    </a:p>
                  </a:txBody>
                  <a:tcPr/>
                </a:tc>
                <a:tc>
                  <a:txBody>
                    <a:bodyPr/>
                    <a:lstStyle/>
                    <a:p>
                      <a:pPr algn="ctr"/>
                      <a:r>
                        <a:rPr lang="en-US" sz="1200" dirty="0">
                          <a:latin typeface="+mn-lt"/>
                          <a:cs typeface="Arial" panose="020B0604020202020204" pitchFamily="34" charset="0"/>
                        </a:rPr>
                        <a:t>(D) Note</a:t>
                      </a:r>
                    </a:p>
                  </a:txBody>
                  <a:tcPr/>
                </a:tc>
                <a:extLst>
                  <a:ext uri="{0D108BD9-81ED-4DB2-BD59-A6C34878D82A}">
                    <a16:rowId xmlns:a16="http://schemas.microsoft.com/office/drawing/2014/main" val="10000"/>
                  </a:ext>
                </a:extLst>
              </a:tr>
              <a:tr h="293370">
                <a:tc>
                  <a:txBody>
                    <a:bodyPr/>
                    <a:lstStyle/>
                    <a:p>
                      <a:r>
                        <a:rPr lang="en-US" sz="1200" b="1" dirty="0">
                          <a:latin typeface="+mn-lt"/>
                          <a:cs typeface="Arial" panose="020B0604020202020204" pitchFamily="34" charset="0"/>
                        </a:rPr>
                        <a:t>Research Question 1</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Single Bullet (WC &lt; 20)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WC</a:t>
                      </a:r>
                    </a:p>
                  </a:txBody>
                  <a:tcPr/>
                </a:tc>
                <a:tc>
                  <a:txBody>
                    <a:bodyPr/>
                    <a:lstStyle/>
                    <a:p>
                      <a:pPr marL="0" indent="0">
                        <a:buFont typeface="Arial" panose="020B0604020202020204" pitchFamily="34" charset="0"/>
                        <a:buNone/>
                      </a:pPr>
                      <a:r>
                        <a:rPr lang="en-US" sz="1200" i="1" baseline="0" dirty="0">
                          <a:latin typeface="+mn-lt"/>
                          <a:cs typeface="Arial" panose="020B0604020202020204" pitchFamily="34" charset="0"/>
                        </a:rPr>
                        <a:t>Provide a clear, specific, researchable question with appropriate scope</a:t>
                      </a:r>
                      <a:endParaRPr lang="en-US" sz="1200" b="1" i="1" kern="1200" baseline="0" dirty="0">
                        <a:solidFill>
                          <a:schemeClr val="tx1"/>
                        </a:solidFill>
                        <a:latin typeface="+mn-lt"/>
                        <a:ea typeface="+mn-ea"/>
                        <a:cs typeface="Arial" panose="020B0604020202020204" pitchFamily="34" charset="0"/>
                      </a:endParaRPr>
                    </a:p>
                  </a:txBody>
                  <a:tcPr/>
                </a:tc>
                <a:extLst>
                  <a:ext uri="{0D108BD9-81ED-4DB2-BD59-A6C34878D82A}">
                    <a16:rowId xmlns:a16="http://schemas.microsoft.com/office/drawing/2014/main" val="10001"/>
                  </a:ext>
                </a:extLst>
              </a:tr>
              <a:tr h="209550">
                <a:tc>
                  <a:txBody>
                    <a:bodyPr/>
                    <a:lstStyle/>
                    <a:p>
                      <a:r>
                        <a:rPr lang="en-US" sz="1200" b="1" dirty="0">
                          <a:latin typeface="+mn-lt"/>
                          <a:cs typeface="Arial" panose="020B0604020202020204" pitchFamily="34" charset="0"/>
                        </a:rPr>
                        <a:t>Research Question 2</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Single Bullet (WC &lt; 20)</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WC</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sz="1200" b="0" i="1" dirty="0">
                        <a:latin typeface="+mn-lt"/>
                        <a:cs typeface="Arial" panose="020B0604020202020204" pitchFamily="34" charset="0"/>
                      </a:endParaRPr>
                    </a:p>
                  </a:txBody>
                  <a:tcPr/>
                </a:tc>
                <a:tc>
                  <a:txBody>
                    <a:bodyPr/>
                    <a:lstStyle/>
                    <a:p>
                      <a:pPr marL="0" indent="0">
                        <a:buFont typeface="Arial" panose="020B0604020202020204" pitchFamily="34" charset="0"/>
                        <a:buNone/>
                      </a:pPr>
                      <a:r>
                        <a:rPr lang="en-US" sz="1200" i="1" baseline="0" dirty="0">
                          <a:latin typeface="+mn-lt"/>
                          <a:cs typeface="Arial" panose="020B0604020202020204" pitchFamily="34" charset="0"/>
                        </a:rPr>
                        <a:t>Provide a clear, specific, researchable question with appropriate scope</a:t>
                      </a:r>
                      <a:endParaRPr lang="en-US" sz="1200" b="1" i="1" kern="1200" baseline="0" dirty="0">
                        <a:solidFill>
                          <a:schemeClr val="tx1"/>
                        </a:solidFill>
                        <a:latin typeface="+mn-lt"/>
                        <a:ea typeface="+mn-ea"/>
                        <a:cs typeface="Arial" panose="020B0604020202020204" pitchFamily="34" charset="0"/>
                      </a:endParaRPr>
                    </a:p>
                  </a:txBody>
                  <a:tcPr/>
                </a:tc>
                <a:extLst>
                  <a:ext uri="{0D108BD9-81ED-4DB2-BD59-A6C34878D82A}">
                    <a16:rowId xmlns:a16="http://schemas.microsoft.com/office/drawing/2014/main" val="10002"/>
                  </a:ext>
                </a:extLst>
              </a:tr>
              <a:tr h="125730">
                <a:tc>
                  <a:txBody>
                    <a:bodyPr/>
                    <a:lstStyle/>
                    <a:p>
                      <a:r>
                        <a:rPr lang="en-US" sz="1200" b="1" dirty="0">
                          <a:latin typeface="+mn-lt"/>
                          <a:cs typeface="Arial" panose="020B0604020202020204" pitchFamily="34" charset="0"/>
                        </a:rPr>
                        <a:t>Research Question 3</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latin typeface="+mn-lt"/>
                          <a:cs typeface="Arial" panose="020B0604020202020204" pitchFamily="34" charset="0"/>
                        </a:rPr>
                        <a:t>Single Bullet (WC &lt; 20)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i="1" dirty="0">
                          <a:latin typeface="+mn-lt"/>
                          <a:cs typeface="Arial" panose="020B0604020202020204" pitchFamily="34" charset="0"/>
                        </a:rPr>
                        <a:t>WC</a:t>
                      </a:r>
                    </a:p>
                    <a:p>
                      <a:endParaRPr lang="en-US" sz="1200" b="0" dirty="0">
                        <a:latin typeface="+mn-lt"/>
                        <a:cs typeface="Arial" panose="020B0604020202020204" pitchFamily="34" charset="0"/>
                      </a:endParaRPr>
                    </a:p>
                  </a:txBody>
                  <a:tcPr/>
                </a:tc>
                <a:tc>
                  <a:txBody>
                    <a:bodyPr/>
                    <a:lstStyle/>
                    <a:p>
                      <a:pPr marL="0" indent="0">
                        <a:buFont typeface="Arial" panose="020B0604020202020204" pitchFamily="34" charset="0"/>
                        <a:buNone/>
                      </a:pPr>
                      <a:r>
                        <a:rPr lang="en-US" sz="1200" i="1" baseline="0" dirty="0">
                          <a:latin typeface="+mn-lt"/>
                          <a:cs typeface="Arial" panose="020B0604020202020204" pitchFamily="34" charset="0"/>
                        </a:rPr>
                        <a:t>Provide a clear, specific, researchable question with appropriate scope</a:t>
                      </a:r>
                      <a:endParaRPr lang="en-US" sz="1200" b="1" i="1" kern="1200" baseline="0" dirty="0">
                        <a:solidFill>
                          <a:schemeClr val="tx1"/>
                        </a:solidFill>
                        <a:latin typeface="+mn-lt"/>
                        <a:ea typeface="+mn-ea"/>
                        <a:cs typeface="Arial" panose="020B0604020202020204" pitchFamily="34" charset="0"/>
                      </a:endParaRPr>
                    </a:p>
                  </a:txBody>
                  <a:tcPr/>
                </a:tc>
                <a:extLst>
                  <a:ext uri="{0D108BD9-81ED-4DB2-BD59-A6C34878D82A}">
                    <a16:rowId xmlns:a16="http://schemas.microsoft.com/office/drawing/2014/main" val="10003"/>
                  </a:ext>
                </a:extLst>
              </a:tr>
            </a:tbl>
          </a:graphicData>
        </a:graphic>
      </p:graphicFrame>
      <p:sp>
        <p:nvSpPr>
          <p:cNvPr id="5" name="Title 2">
            <a:extLst>
              <a:ext uri="{FF2B5EF4-FFF2-40B4-BE49-F238E27FC236}">
                <a16:creationId xmlns:a16="http://schemas.microsoft.com/office/drawing/2014/main" id="{FC1D2AB2-2600-E247-AB3F-FCA58484E415}"/>
              </a:ext>
            </a:extLst>
          </p:cNvPr>
          <p:cNvSpPr txBox="1">
            <a:spLocks/>
          </p:cNvSpPr>
          <p:nvPr/>
        </p:nvSpPr>
        <p:spPr>
          <a:xfrm>
            <a:off x="131446" y="0"/>
            <a:ext cx="7756263" cy="621690"/>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r>
              <a:rPr lang="en-US" sz="1400" dirty="0"/>
              <a:t>Research Questions Instructions</a:t>
            </a:r>
          </a:p>
        </p:txBody>
      </p:sp>
      <p:sp>
        <p:nvSpPr>
          <p:cNvPr id="7" name="Title 2">
            <a:extLst>
              <a:ext uri="{FF2B5EF4-FFF2-40B4-BE49-F238E27FC236}">
                <a16:creationId xmlns:a16="http://schemas.microsoft.com/office/drawing/2014/main" id="{D39581AB-075B-CC41-8BEC-45BC821FA6FC}"/>
              </a:ext>
            </a:extLst>
          </p:cNvPr>
          <p:cNvSpPr txBox="1">
            <a:spLocks/>
          </p:cNvSpPr>
          <p:nvPr/>
        </p:nvSpPr>
        <p:spPr>
          <a:xfrm>
            <a:off x="304379" y="247047"/>
            <a:ext cx="7756263" cy="246909"/>
          </a:xfrm>
          <a:prstGeom prst="rect">
            <a:avLst/>
          </a:prstGeom>
        </p:spPr>
        <p:txBody>
          <a:bodyPr/>
          <a:lstStyle>
            <a:lvl1pPr algn="l" defTabSz="457200" rtl="0" eaLnBrk="1" latinLnBrk="0" hangingPunct="1">
              <a:spcBef>
                <a:spcPct val="0"/>
              </a:spcBef>
              <a:buNone/>
              <a:defRPr sz="4000" b="1" kern="1200">
                <a:solidFill>
                  <a:schemeClr val="tx1">
                    <a:lumMod val="75000"/>
                    <a:lumOff val="25000"/>
                  </a:schemeClr>
                </a:solidFill>
                <a:latin typeface="Arial"/>
                <a:ea typeface="+mj-ea"/>
                <a:cs typeface="Arial"/>
              </a:defRPr>
            </a:lvl1pPr>
          </a:lstStyle>
          <a:p>
            <a:pPr marL="285750" indent="-285750">
              <a:buFont typeface="Arial"/>
              <a:buChar char="•"/>
              <a:defRPr/>
            </a:pPr>
            <a:r>
              <a:rPr lang="en-US" sz="1200" b="0" i="1" dirty="0">
                <a:solidFill>
                  <a:prstClr val="black">
                    <a:lumMod val="75000"/>
                    <a:lumOff val="25000"/>
                  </a:prstClr>
                </a:solidFill>
              </a:rPr>
              <a:t>Deliver a table in below format. Keep column A as is. Fill-in column B &amp; C. Do not include column D.</a:t>
            </a:r>
          </a:p>
        </p:txBody>
      </p:sp>
    </p:spTree>
    <p:extLst>
      <p:ext uri="{BB962C8B-B14F-4D97-AF65-F5344CB8AC3E}">
        <p14:creationId xmlns:p14="http://schemas.microsoft.com/office/powerpoint/2010/main" val="2484289382"/>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6026</TotalTime>
  <Words>2060</Words>
  <Application>Microsoft Macintosh PowerPoint</Application>
  <PresentationFormat>On-screen Show (4:3)</PresentationFormat>
  <Paragraphs>310</Paragraphs>
  <Slides>14</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14</vt:i4>
      </vt:variant>
    </vt:vector>
  </HeadingPairs>
  <TitlesOfParts>
    <vt:vector size="19" baseType="lpstr">
      <vt:lpstr>Arial</vt:lpstr>
      <vt:lpstr>Calibri</vt:lpstr>
      <vt:lpstr>Circular-Bold</vt:lpstr>
      <vt:lpstr>Custom Design</vt:lpstr>
      <vt:lpstr>1_Custom Design</vt:lpstr>
      <vt:lpstr>Praxis Title</vt:lpstr>
      <vt:lpstr>Glossary of Terms</vt:lpstr>
      <vt:lpstr>Acronyms</vt:lpstr>
      <vt:lpstr>Scope of Work (SOW)</vt:lpstr>
      <vt:lpstr>Problem Statement Instructions</vt:lpstr>
      <vt:lpstr>Problem Statement</vt:lpstr>
      <vt:lpstr>PowerPoint Presentation</vt:lpstr>
      <vt:lpstr>PowerPoint Presentation</vt:lpstr>
      <vt:lpstr>PowerPoint Presentation</vt:lpstr>
      <vt:lpstr>PowerPoint Presentation</vt:lpstr>
      <vt:lpstr>PowerPoint Presentation</vt:lpstr>
      <vt:lpstr>PowerPoint Presentation</vt:lpstr>
      <vt:lpstr>Appendix</vt:lpstr>
      <vt:lpstr>APA Guidelines(*)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Alsarhan, Hamza</dc:creator>
  <cp:keywords/>
  <dc:description/>
  <cp:lastModifiedBy>Dr. Hamza F. Alsarhan</cp:lastModifiedBy>
  <cp:revision>199</cp:revision>
  <dcterms:created xsi:type="dcterms:W3CDTF">2020-01-15T21:27:56Z</dcterms:created>
  <dcterms:modified xsi:type="dcterms:W3CDTF">2024-09-06T19:55:30Z</dcterms:modified>
  <cp:category/>
</cp:coreProperties>
</file>