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17"/>
  </p:notesMasterIdLst>
  <p:sldIdLst>
    <p:sldId id="356" r:id="rId3"/>
    <p:sldId id="494" r:id="rId4"/>
    <p:sldId id="495" r:id="rId5"/>
    <p:sldId id="644" r:id="rId6"/>
    <p:sldId id="404" r:id="rId7"/>
    <p:sldId id="499" r:id="rId8"/>
    <p:sldId id="646" r:id="rId9"/>
    <p:sldId id="498" r:id="rId10"/>
    <p:sldId id="393" r:id="rId11"/>
    <p:sldId id="647" r:id="rId12"/>
    <p:sldId id="645" r:id="rId13"/>
    <p:sldId id="648" r:id="rId14"/>
    <p:sldId id="643" r:id="rId15"/>
    <p:sldId id="64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05046"/>
    <a:srgbClr val="B22600"/>
    <a:srgbClr val="70AD47"/>
    <a:srgbClr val="4472C4"/>
    <a:srgbClr val="E84C2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52"/>
    <p:restoredTop sz="94668"/>
  </p:normalViewPr>
  <p:slideViewPr>
    <p:cSldViewPr snapToGrid="0" snapToObjects="1">
      <p:cViewPr varScale="1">
        <p:scale>
          <a:sx n="111" d="100"/>
          <a:sy n="111" d="100"/>
        </p:scale>
        <p:origin x="2016"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9/7/2024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1559005"/>
            <a:ext cx="5320839" cy="1200230"/>
          </a:xfrm>
        </p:spPr>
        <p:txBody>
          <a:bodyPr>
            <a:noAutofit/>
          </a:bodyPr>
          <a:lstStyle/>
          <a:p>
            <a:pPr eaLnBrk="1" hangingPunct="1"/>
            <a:r>
              <a:rPr lang="en-US" sz="3200" dirty="0">
                <a:latin typeface="Arial" charset="0"/>
                <a:ea typeface="ＭＳ Ｐゴシック" charset="0"/>
              </a:rPr>
              <a:t>Praxis Title</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Your Name</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27249592"/>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6879723"/>
              </p:ext>
            </p:extLst>
          </p:nvPr>
        </p:nvGraphicFramePr>
        <p:xfrm>
          <a:off x="124642" y="609602"/>
          <a:ext cx="8888730" cy="4133850"/>
        </p:xfrm>
        <a:graphic>
          <a:graphicData uri="http://schemas.openxmlformats.org/drawingml/2006/table">
            <a:tbl>
              <a:tblPr firstRow="1" bandRow="1">
                <a:tableStyleId>{5C22544A-7EE6-4342-B048-85BDC9FD1C3A}</a:tableStyleId>
              </a:tblPr>
              <a:tblGrid>
                <a:gridCol w="2002125">
                  <a:extLst>
                    <a:ext uri="{9D8B030D-6E8A-4147-A177-3AD203B41FA5}">
                      <a16:colId xmlns:a16="http://schemas.microsoft.com/office/drawing/2014/main" val="20000"/>
                    </a:ext>
                  </a:extLst>
                </a:gridCol>
                <a:gridCol w="2465092">
                  <a:extLst>
                    <a:ext uri="{9D8B030D-6E8A-4147-A177-3AD203B41FA5}">
                      <a16:colId xmlns:a16="http://schemas.microsoft.com/office/drawing/2014/main" val="20001"/>
                    </a:ext>
                  </a:extLst>
                </a:gridCol>
                <a:gridCol w="713671">
                  <a:extLst>
                    <a:ext uri="{9D8B030D-6E8A-4147-A177-3AD203B41FA5}">
                      <a16:colId xmlns:a16="http://schemas.microsoft.com/office/drawing/2014/main" val="2172403899"/>
                    </a:ext>
                  </a:extLst>
                </a:gridCol>
                <a:gridCol w="3707842">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 Instructions</a:t>
            </a:r>
          </a:p>
        </p:txBody>
      </p:sp>
      <p:sp>
        <p:nvSpPr>
          <p:cNvPr id="7" name="Title 2">
            <a:extLst>
              <a:ext uri="{FF2B5EF4-FFF2-40B4-BE49-F238E27FC236}">
                <a16:creationId xmlns:a16="http://schemas.microsoft.com/office/drawing/2014/main" id="{39C17F16-BA98-A743-97EC-32A3F85F5A54}"/>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322044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41951453"/>
              </p:ext>
            </p:extLst>
          </p:nvPr>
        </p:nvGraphicFramePr>
        <p:xfrm>
          <a:off x="121398" y="611642"/>
          <a:ext cx="8878824" cy="41148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2270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74521823"/>
              </p:ext>
            </p:extLst>
          </p:nvPr>
        </p:nvGraphicFramePr>
        <p:xfrm>
          <a:off x="125608"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Transformer</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2436212"/>
              </p:ext>
            </p:extLst>
          </p:nvPr>
        </p:nvGraphicFramePr>
        <p:xfrm>
          <a:off x="125605"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2800" dirty="0">
                <a:latin typeface="Calibri" panose="020F0502020204030204" pitchFamily="34" charset="0"/>
                <a:cs typeface="Calibri" panose="020F0502020204030204" pitchFamily="34" charset="0"/>
              </a:rPr>
              <a:t>Paste your Scope of Work slide from HW #1 in here. Be sure to color any words updated from your HW #1 submission in </a:t>
            </a:r>
            <a:r>
              <a:rPr lang="en-US" sz="2800" dirty="0">
                <a:solidFill>
                  <a:srgbClr val="FF0000"/>
                </a:solidFill>
                <a:latin typeface="Calibri" panose="020F0502020204030204" pitchFamily="34" charset="0"/>
                <a:cs typeface="Calibri" panose="020F0502020204030204" pitchFamily="34" charset="0"/>
              </a:rPr>
              <a:t>red</a:t>
            </a:r>
            <a:r>
              <a:rPr lang="en-US" sz="28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288530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8464933"/>
              </p:ext>
            </p:extLst>
          </p:nvPr>
        </p:nvGraphicFramePr>
        <p:xfrm>
          <a:off x="131446" y="616913"/>
          <a:ext cx="8878824" cy="4804652"/>
        </p:xfrm>
        <a:graphic>
          <a:graphicData uri="http://schemas.openxmlformats.org/drawingml/2006/table">
            <a:tbl>
              <a:tblPr firstRow="1" bandRow="1">
                <a:tableStyleId>{5C22544A-7EE6-4342-B048-85BDC9FD1C3A}</a:tableStyleId>
              </a:tblPr>
              <a:tblGrid>
                <a:gridCol w="1616475">
                  <a:extLst>
                    <a:ext uri="{9D8B030D-6E8A-4147-A177-3AD203B41FA5}">
                      <a16:colId xmlns:a16="http://schemas.microsoft.com/office/drawing/2014/main" val="20000"/>
                    </a:ext>
                  </a:extLst>
                </a:gridCol>
                <a:gridCol w="2073047">
                  <a:extLst>
                    <a:ext uri="{9D8B030D-6E8A-4147-A177-3AD203B41FA5}">
                      <a16:colId xmlns:a16="http://schemas.microsoft.com/office/drawing/2014/main" val="20001"/>
                    </a:ext>
                  </a:extLst>
                </a:gridCol>
                <a:gridCol w="789095">
                  <a:extLst>
                    <a:ext uri="{9D8B030D-6E8A-4147-A177-3AD203B41FA5}">
                      <a16:colId xmlns:a16="http://schemas.microsoft.com/office/drawing/2014/main" val="3692234971"/>
                    </a:ext>
                  </a:extLst>
                </a:gridCol>
                <a:gridCol w="4400207">
                  <a:extLst>
                    <a:ext uri="{9D8B030D-6E8A-4147-A177-3AD203B41FA5}">
                      <a16:colId xmlns:a16="http://schemas.microsoft.com/office/drawing/2014/main" val="20002"/>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Concise description of the issue (WC &lt;20)</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Be specific. Avoid vague words (e.g. robust, quickly, a lot, adequate, almost, always, appropriate)</a:t>
                      </a:r>
                    </a:p>
                    <a:p>
                      <a:pPr marL="171450" indent="-171450">
                        <a:buFont typeface="Arial" panose="020B0604020202020204" pitchFamily="34" charset="0"/>
                        <a:buChar char="•"/>
                      </a:pPr>
                      <a:r>
                        <a:rPr lang="en-US" sz="1200" i="1" baseline="0" dirty="0">
                          <a:latin typeface="+mn-lt"/>
                          <a:cs typeface="Arial" panose="020B0604020202020204" pitchFamily="34" charset="0"/>
                        </a:rPr>
                        <a:t>Do not hint at a solution (e.g. there is a “lack of …”)</a:t>
                      </a:r>
                    </a:p>
                    <a:p>
                      <a:pPr marL="171450" indent="-171450">
                        <a:buFont typeface="Arial" panose="020B0604020202020204" pitchFamily="34" charset="0"/>
                        <a:buChar char="•"/>
                      </a:pPr>
                      <a:r>
                        <a:rPr lang="en-US" sz="1200" i="1" baseline="0" dirty="0">
                          <a:latin typeface="+mn-lt"/>
                          <a:cs typeface="Arial" panose="020B0604020202020204" pitchFamily="34" charset="0"/>
                        </a:rPr>
                        <a:t>Make sure you are focusing on a single issue. </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baseline="0" dirty="0">
                          <a:solidFill>
                            <a:srgbClr val="FF0000"/>
                          </a:solidFill>
                          <a:latin typeface="+mn-lt"/>
                          <a:cs typeface="Arial" panose="020B0604020202020204" pitchFamily="34" charset="0"/>
                        </a:rPr>
                        <a:t>Provide a reference using in-line citation.</a:t>
                      </a:r>
                      <a:endParaRPr lang="en-US" sz="1200" b="1" i="1" dirty="0">
                        <a:solidFill>
                          <a:srgbClr val="FF0000"/>
                        </a:solidFill>
                        <a:latin typeface="+mn-lt"/>
                        <a:cs typeface="Arial" panose="020B0604020202020204" pitchFamily="34" charset="0"/>
                      </a:endParaRP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Reference (APA format)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r>
                        <a:rPr lang="en-US" sz="1200" b="0" i="0" dirty="0">
                          <a:latin typeface="+mn-lt"/>
                          <a:cs typeface="Arial" panose="020B0604020202020204" pitchFamily="34" charset="0"/>
                        </a:rPr>
                        <a:t>Provide reference for in-line citation. Reference must be from an Engineering Management Journal or a Government Entity Publication. </a:t>
                      </a:r>
                    </a:p>
                  </a:txBody>
                  <a:tcPr/>
                </a:tc>
                <a:extLst>
                  <a:ext uri="{0D108BD9-81ED-4DB2-BD59-A6C34878D82A}">
                    <a16:rowId xmlns:a16="http://schemas.microsoft.com/office/drawing/2014/main" val="2076857690"/>
                  </a:ext>
                </a:extLst>
              </a:tr>
              <a:tr h="731565">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mn-lt"/>
                          <a:cs typeface="Arial" panose="020B0604020202020204" pitchFamily="34" charset="0"/>
                        </a:rPr>
                        <a:t>Concise description of “so what” (WC &lt;10)</a:t>
                      </a:r>
                    </a:p>
                    <a:p>
                      <a:pPr marL="0" indent="0">
                        <a:buFont typeface="Arial" panose="020B0604020202020204" pitchFamily="34" charset="0"/>
                        <a:buNone/>
                      </a:pPr>
                      <a:r>
                        <a:rPr lang="en-US" sz="1200" dirty="0">
                          <a:latin typeface="+mn-lt"/>
                          <a:cs typeface="Arial" panose="020B0604020202020204" pitchFamily="34" charset="0"/>
                        </a:rPr>
                        <a:t>Provide in-line citation.</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dirty="0">
                          <a:latin typeface="+mn-lt"/>
                          <a:cs typeface="Arial" panose="020B0604020202020204" pitchFamily="34" charset="0"/>
                        </a:rPr>
                        <a:t>Be Specific (e.g. </a:t>
                      </a:r>
                      <a:r>
                        <a:rPr lang="en-US" sz="1200" b="0" i="1" dirty="0">
                          <a:latin typeface="+mn-lt"/>
                          <a:cs typeface="Arial" panose="020B0604020202020204" pitchFamily="34" charset="0"/>
                        </a:rPr>
                        <a:t>do not use : “leads to significant increase in project cost”. Instead use: “Increases the project cost by 10%” or “Increases the project cost by $5M”.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baseline="0" dirty="0">
                          <a:solidFill>
                            <a:srgbClr val="FF0000"/>
                          </a:solidFill>
                          <a:latin typeface="+mn-lt"/>
                          <a:cs typeface="Arial" panose="020B0604020202020204" pitchFamily="34" charset="0"/>
                        </a:rPr>
                        <a:t>Provide a reference using in-line citation.</a:t>
                      </a:r>
                      <a:endParaRPr lang="en-US" sz="1200" b="1" i="1" dirty="0">
                        <a:solidFill>
                          <a:srgbClr val="FF0000"/>
                        </a:solidFill>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Reference (APA format)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pPr marL="0" algn="l" defTabSz="457200" rtl="0" eaLnBrk="1" latinLnBrk="0" hangingPunct="1"/>
                      <a:r>
                        <a:rPr lang="en-US" sz="1200" b="0" i="0" kern="1200" dirty="0">
                          <a:solidFill>
                            <a:schemeClr val="dk1"/>
                          </a:solidFill>
                          <a:latin typeface="+mn-lt"/>
                          <a:ea typeface="+mn-ea"/>
                          <a:cs typeface="Arial" panose="020B0604020202020204" pitchFamily="34" charset="0"/>
                        </a:rPr>
                        <a:t>Provide r</a:t>
                      </a:r>
                      <a:r>
                        <a:rPr lang="en-US" sz="1200" kern="1200" dirty="0">
                          <a:solidFill>
                            <a:schemeClr val="dk1"/>
                          </a:solidFill>
                          <a:effectLst/>
                          <a:latin typeface="+mn-lt"/>
                          <a:ea typeface="+mn-ea"/>
                          <a:cs typeface="+mn-cs"/>
                        </a:rPr>
                        <a:t>eference</a:t>
                      </a:r>
                      <a:r>
                        <a:rPr lang="en-US" sz="1200" dirty="0">
                          <a:effectLst/>
                          <a:latin typeface="+mn-lt"/>
                        </a:rPr>
                        <a:t> </a:t>
                      </a:r>
                      <a:r>
                        <a:rPr lang="en-US" sz="1200" b="0" i="0" kern="1200" dirty="0">
                          <a:solidFill>
                            <a:schemeClr val="dk1"/>
                          </a:solidFill>
                          <a:latin typeface="+mn-lt"/>
                          <a:ea typeface="+mn-ea"/>
                          <a:cs typeface="Arial" panose="020B0604020202020204" pitchFamily="34" charset="0"/>
                        </a:rPr>
                        <a:t> for in-line citation. Reference must be an Engineering Management Journal or a Government Entity. </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Form your PS using the </a:t>
                      </a:r>
                      <a:r>
                        <a:rPr lang="en-US" sz="1200" b="1" i="1" baseline="0" dirty="0">
                          <a:latin typeface="+mn-lt"/>
                          <a:cs typeface="Arial" panose="020B0604020202020204" pitchFamily="34" charset="0"/>
                        </a:rPr>
                        <a:t>exact</a:t>
                      </a:r>
                      <a:r>
                        <a:rPr lang="en-US" sz="1200" i="1" baseline="0" dirty="0">
                          <a:latin typeface="+mn-lt"/>
                          <a:cs typeface="Arial" panose="020B0604020202020204" pitchFamily="34" charset="0"/>
                        </a:rPr>
                        <a:t> issue and  the </a:t>
                      </a:r>
                      <a:r>
                        <a:rPr lang="en-US" sz="1200" b="1" i="1" baseline="0" dirty="0">
                          <a:latin typeface="+mn-lt"/>
                          <a:cs typeface="Arial" panose="020B0604020202020204" pitchFamily="34" charset="0"/>
                        </a:rPr>
                        <a:t>exact</a:t>
                      </a:r>
                      <a:r>
                        <a:rPr lang="en-US" sz="1200" i="1" baseline="0" dirty="0">
                          <a:latin typeface="+mn-lt"/>
                          <a:cs typeface="Arial" panose="020B0604020202020204" pitchFamily="34" charset="0"/>
                        </a:rPr>
                        <a:t> “so what” discussed above.</a:t>
                      </a:r>
                    </a:p>
                    <a:p>
                      <a:pPr marL="171450" indent="-171450">
                        <a:buFont typeface="Arial" panose="020B0604020202020204" pitchFamily="34" charset="0"/>
                        <a:buChar char="•"/>
                      </a:pPr>
                      <a:r>
                        <a:rPr lang="en-US" sz="1200" i="1" baseline="0" dirty="0">
                          <a:latin typeface="+mn-lt"/>
                          <a:cs typeface="Arial" panose="020B0604020202020204" pitchFamily="34" charset="0"/>
                        </a:rPr>
                        <a:t>Include in-line citations for the issue and “so what”. </a:t>
                      </a:r>
                      <a:endParaRPr lang="en-US" sz="1200" i="1" dirty="0">
                        <a:latin typeface="+mn-lt"/>
                        <a:cs typeface="Arial" panose="020B0604020202020204" pitchFamily="34" charset="0"/>
                      </a:endParaRP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Industry Name</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Name the industry where issue occurs</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mn-lt"/>
                          <a:cs typeface="Arial" panose="020B0604020202020204" pitchFamily="34" charset="0"/>
                        </a:rPr>
                        <a:t>Do not get into solutioning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10006"/>
                  </a:ext>
                </a:extLst>
              </a:tr>
              <a:tr h="304535">
                <a:tc>
                  <a:txBody>
                    <a:bodyPr/>
                    <a:lstStyle/>
                    <a:p>
                      <a:r>
                        <a:rPr lang="en-US" sz="1200" b="1" dirty="0">
                          <a:latin typeface="+mn-lt"/>
                          <a:cs typeface="Arial" panose="020B0604020202020204" pitchFamily="34" charset="0"/>
                        </a:rPr>
                        <a:t>PS Elaboration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mn-lt"/>
                          <a:cs typeface="Arial" panose="020B0604020202020204" pitchFamily="34" charset="0"/>
                        </a:rPr>
                        <a:t>Do not get into solutioning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 Instructions</a:t>
            </a:r>
          </a:p>
        </p:txBody>
      </p:sp>
      <p:sp>
        <p:nvSpPr>
          <p:cNvPr id="5" name="Title 2"/>
          <p:cNvSpPr txBox="1">
            <a:spLocks/>
          </p:cNvSpPr>
          <p:nvPr/>
        </p:nvSpPr>
        <p:spPr>
          <a:xfrm>
            <a:off x="132848" y="225781"/>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endParaRPr>
          </a:p>
        </p:txBody>
      </p:sp>
      <p:sp>
        <p:nvSpPr>
          <p:cNvPr id="6" name="Title 2">
            <a:extLst>
              <a:ext uri="{FF2B5EF4-FFF2-40B4-BE49-F238E27FC236}">
                <a16:creationId xmlns:a16="http://schemas.microsoft.com/office/drawing/2014/main" id="{B22E639F-3DC4-7D40-8243-311C6694DA22}"/>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a:t>
            </a:r>
          </a:p>
        </p:txBody>
      </p:sp>
    </p:spTree>
    <p:extLst>
      <p:ext uri="{BB962C8B-B14F-4D97-AF65-F5344CB8AC3E}">
        <p14:creationId xmlns:p14="http://schemas.microsoft.com/office/powerpoint/2010/main" val="209613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57962671"/>
              </p:ext>
            </p:extLst>
          </p:nvPr>
        </p:nvGraphicFramePr>
        <p:xfrm>
          <a:off x="131446" y="621690"/>
          <a:ext cx="8881108" cy="4392624"/>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efficitur sem id massa aliquam, et scelerisque lacus finibus (Krishnamoorthi </a:t>
                      </a:r>
                      <a:r>
                        <a:rPr lang="en-US" sz="1200" b="0" i="0" u="none" strike="noStrike" kern="1200" dirty="0">
                          <a:solidFill>
                            <a:schemeClr val="dk1"/>
                          </a:solidFill>
                          <a:effectLst/>
                          <a:latin typeface="+mn-lt"/>
                          <a:ea typeface="+mn-ea"/>
                          <a:cs typeface="Arial" panose="020B0604020202020204" pitchFamily="34" charset="0"/>
                        </a:rPr>
                        <a:t>et al., 2012</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r>
                        <a:rPr lang="en-US" sz="1200" kern="1200" dirty="0">
                          <a:solidFill>
                            <a:schemeClr val="dk1"/>
                          </a:solidFill>
                          <a:effectLst/>
                          <a:latin typeface="+mn-lt"/>
                          <a:ea typeface="+mn-ea"/>
                          <a:cs typeface="Arial" panose="020B0604020202020204" pitchFamily="34" charset="0"/>
                        </a:rPr>
                        <a:t>K. S. Krishnamoorthi and V. R. Krishnamoorthi, First Course in Quality Engineering : Integrating Statistical and Management Methods of Quality. 2012. </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dk1"/>
                          </a:solidFill>
                          <a:effectLst/>
                          <a:latin typeface="+mn-lt"/>
                          <a:ea typeface="+mn-ea"/>
                          <a:cs typeface="Arial" panose="020B0604020202020204" pitchFamily="34" charset="0"/>
                        </a:rPr>
                        <a:t>Lorem ipsum dolor sit amet consectetur adipiscing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Aurtia</a:t>
                      </a:r>
                      <a:r>
                        <a:rPr lang="en-US" sz="1200" kern="1200" dirty="0">
                          <a:solidFill>
                            <a:schemeClr val="dk1"/>
                          </a:solidFill>
                          <a:effectLst/>
                          <a:latin typeface="+mn-lt"/>
                          <a:ea typeface="+mn-ea"/>
                          <a:cs typeface="Arial" panose="020B0604020202020204" pitchFamily="34" charset="0"/>
                        </a:rPr>
                        <a:t> et. All, 1996)</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r>
                        <a:rPr lang="en-US" sz="1200" kern="1200" dirty="0">
                          <a:solidFill>
                            <a:schemeClr val="dk1"/>
                          </a:solidFill>
                          <a:effectLst/>
                          <a:latin typeface="+mn-lt"/>
                          <a:ea typeface="+mn-ea"/>
                          <a:cs typeface="Arial" panose="020B0604020202020204" pitchFamily="34" charset="0"/>
                        </a:rPr>
                        <a:t>Autio, E., Hameri, A.-P., &amp; Nordberg, M. (1996). A framework of motivations for </a:t>
                      </a:r>
                      <a:endParaRPr lang="en-US" sz="1200" dirty="0">
                        <a:latin typeface="+mn-lt"/>
                        <a:cs typeface="Arial" panose="020B0604020202020204" pitchFamily="34" charset="0"/>
                      </a:endParaRPr>
                    </a:p>
                    <a:p>
                      <a:r>
                        <a:rPr lang="en-US" sz="1200" kern="1200" dirty="0">
                          <a:solidFill>
                            <a:schemeClr val="dk1"/>
                          </a:solidFill>
                          <a:effectLst/>
                          <a:latin typeface="+mn-lt"/>
                          <a:ea typeface="+mn-ea"/>
                          <a:cs typeface="Arial" panose="020B0604020202020204" pitchFamily="34" charset="0"/>
                        </a:rPr>
                        <a:t>industry-big science collaboration: A case study. </a:t>
                      </a:r>
                      <a:r>
                        <a:rPr lang="en-US" sz="1200" i="1" kern="1200" dirty="0">
                          <a:solidFill>
                            <a:schemeClr val="dk1"/>
                          </a:solidFill>
                          <a:effectLst/>
                          <a:latin typeface="+mn-lt"/>
                          <a:ea typeface="+mn-ea"/>
                          <a:cs typeface="Arial" panose="020B0604020202020204" pitchFamily="34" charset="0"/>
                        </a:rPr>
                        <a:t>Journal of Engineering and Technology Management</a:t>
                      </a:r>
                      <a:r>
                        <a:rPr lang="en-US" sz="1200" kern="1200" dirty="0">
                          <a:solidFill>
                            <a:schemeClr val="dk1"/>
                          </a:solidFill>
                          <a:effectLst/>
                          <a:latin typeface="+mn-lt"/>
                          <a:ea typeface="+mn-ea"/>
                          <a:cs typeface="Arial" panose="020B0604020202020204" pitchFamily="34" charset="0"/>
                        </a:rPr>
                        <a:t>, </a:t>
                      </a:r>
                      <a:r>
                        <a:rPr lang="en-US" sz="1200" i="1" kern="1200" dirty="0">
                          <a:solidFill>
                            <a:schemeClr val="dk1"/>
                          </a:solidFill>
                          <a:effectLst/>
                          <a:latin typeface="+mn-lt"/>
                          <a:ea typeface="+mn-ea"/>
                          <a:cs typeface="Arial" panose="020B0604020202020204" pitchFamily="34" charset="0"/>
                        </a:rPr>
                        <a:t>13</a:t>
                      </a:r>
                      <a:r>
                        <a:rPr lang="en-US" sz="1200" kern="1200" dirty="0">
                          <a:solidFill>
                            <a:schemeClr val="dk1"/>
                          </a:solidFill>
                          <a:effectLst/>
                          <a:latin typeface="+mn-lt"/>
                          <a:ea typeface="+mn-ea"/>
                          <a:cs typeface="Arial" panose="020B0604020202020204" pitchFamily="34" charset="0"/>
                        </a:rPr>
                        <a:t>(3), 301–314. https://doi.org/10.1016/S0923- 4748(96)01011-9 </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 (Krishnamoorthi </a:t>
                      </a:r>
                      <a:r>
                        <a:rPr lang="en-US" sz="1200" b="0" i="0" u="none" strike="noStrike" kern="1200" dirty="0">
                          <a:solidFill>
                            <a:schemeClr val="dk1"/>
                          </a:solidFill>
                          <a:effectLst/>
                          <a:latin typeface="+mn-lt"/>
                          <a:ea typeface="+mn-ea"/>
                          <a:cs typeface="Arial" panose="020B0604020202020204" pitchFamily="34" charset="0"/>
                        </a:rPr>
                        <a:t>et al., 2012</a:t>
                      </a:r>
                      <a:r>
                        <a:rPr lang="en-US" sz="1200" kern="1200" dirty="0">
                          <a:solidFill>
                            <a:schemeClr val="dk1"/>
                          </a:solidFill>
                          <a:effectLst/>
                          <a:latin typeface="+mn-lt"/>
                          <a:ea typeface="+mn-ea"/>
                          <a:cs typeface="Arial" panose="020B0604020202020204" pitchFamily="34" charset="0"/>
                        </a:rPr>
                        <a:t>) Lorem ipsum dolor sit adipiscing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Aurtia</a:t>
                      </a:r>
                      <a:r>
                        <a:rPr lang="en-US" sz="1200" kern="1200" dirty="0">
                          <a:solidFill>
                            <a:schemeClr val="dk1"/>
                          </a:solidFill>
                          <a:effectLst/>
                          <a:latin typeface="+mn-lt"/>
                          <a:ea typeface="+mn-ea"/>
                          <a:cs typeface="Arial" panose="020B0604020202020204" pitchFamily="34" charset="0"/>
                        </a:rPr>
                        <a:t> et. All, 1996)</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xyz</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effectLst/>
                          <a:latin typeface="+mn-lt"/>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6"/>
                  </a:ext>
                </a:extLst>
              </a:tr>
              <a:tr h="0">
                <a:tc>
                  <a:txBody>
                    <a:bodyPr/>
                    <a:lstStyle/>
                    <a:p>
                      <a:r>
                        <a:rPr lang="en-US" sz="1200" b="1" dirty="0">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effectLst/>
                          <a:latin typeface="+mn-lt"/>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15609594"/>
              </p:ext>
            </p:extLst>
          </p:nvPr>
        </p:nvGraphicFramePr>
        <p:xfrm>
          <a:off x="124642" y="626973"/>
          <a:ext cx="8878824" cy="3749040"/>
        </p:xfrm>
        <a:graphic>
          <a:graphicData uri="http://schemas.openxmlformats.org/drawingml/2006/table">
            <a:tbl>
              <a:tblPr firstRow="1" bandRow="1">
                <a:tableStyleId>{5C22544A-7EE6-4342-B048-85BDC9FD1C3A}</a:tableStyleId>
              </a:tblPr>
              <a:tblGrid>
                <a:gridCol w="1710232">
                  <a:extLst>
                    <a:ext uri="{9D8B030D-6E8A-4147-A177-3AD203B41FA5}">
                      <a16:colId xmlns:a16="http://schemas.microsoft.com/office/drawing/2014/main" val="20000"/>
                    </a:ext>
                  </a:extLst>
                </a:gridCol>
                <a:gridCol w="1889076">
                  <a:extLst>
                    <a:ext uri="{9D8B030D-6E8A-4147-A177-3AD203B41FA5}">
                      <a16:colId xmlns:a16="http://schemas.microsoft.com/office/drawing/2014/main" val="20001"/>
                    </a:ext>
                  </a:extLst>
                </a:gridCol>
                <a:gridCol w="638685">
                  <a:extLst>
                    <a:ext uri="{9D8B030D-6E8A-4147-A177-3AD203B41FA5}">
                      <a16:colId xmlns:a16="http://schemas.microsoft.com/office/drawing/2014/main" val="2172403899"/>
                    </a:ext>
                  </a:extLst>
                </a:gridCol>
                <a:gridCol w="4640831">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Thesis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Make sure your TS is stated as a </a:t>
                      </a:r>
                      <a:r>
                        <a:rPr lang="en-US" sz="1200" i="1" kern="1200" dirty="0">
                          <a:solidFill>
                            <a:schemeClr val="dk1"/>
                          </a:solidFill>
                          <a:latin typeface="+mn-lt"/>
                          <a:ea typeface="+mn-ea"/>
                          <a:cs typeface="Arial" panose="020B0604020202020204" pitchFamily="34" charset="0"/>
                        </a:rPr>
                        <a:t>claim</a:t>
                      </a:r>
                      <a:r>
                        <a:rPr lang="en-US" sz="1200" i="1" baseline="0" dirty="0">
                          <a:latin typeface="+mn-lt"/>
                          <a:cs typeface="Arial" panose="020B0604020202020204" pitchFamily="34" charset="0"/>
                        </a:rPr>
                        <a:t>. </a:t>
                      </a:r>
                    </a:p>
                    <a:p>
                      <a:pPr marL="171450" indent="-171450" algn="l" defTabSz="457200" rtl="0" eaLnBrk="1" latinLnBrk="0" hangingPunct="1">
                        <a:buFont typeface="Arial" panose="020B0604020202020204" pitchFamily="34" charset="0"/>
                        <a:buChar char="•"/>
                      </a:pPr>
                      <a:r>
                        <a:rPr lang="en-US" sz="1200" b="1" i="1" kern="1200" baseline="0" dirty="0">
                          <a:solidFill>
                            <a:schemeClr val="tx1"/>
                          </a:solidFill>
                          <a:latin typeface="+mn-lt"/>
                          <a:ea typeface="+mn-ea"/>
                          <a:cs typeface="Arial" panose="020B0604020202020204" pitchFamily="34" charset="0"/>
                        </a:rPr>
                        <a:t>Have you taken a position that others might challenge or oppose? </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Name the Research Product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Name the final</a:t>
                      </a:r>
                      <a:r>
                        <a:rPr lang="en-US" sz="1200" b="0" i="1" baseline="0" dirty="0">
                          <a:latin typeface="+mn-lt"/>
                          <a:cs typeface="Arial" panose="020B0604020202020204" pitchFamily="34" charset="0"/>
                        </a:rPr>
                        <a:t> product of your praxis (e.g. Decision tool, optimization model, predictive model, etc.)</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format</a:t>
                      </a:r>
                    </a:p>
                  </a:txBody>
                  <a:tcPr/>
                </a:tc>
                <a:tc>
                  <a:txBody>
                    <a:bodyPr/>
                    <a:lstStyle/>
                    <a:p>
                      <a:endParaRPr lang="en-US" sz="1200" b="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final format of the deliverable (e.g. Excel, R Script)</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r>
                        <a:rPr lang="en-US" sz="1200" b="0" kern="1200" dirty="0">
                          <a:solidFill>
                            <a:schemeClr val="dk1"/>
                          </a:solidFill>
                          <a:latin typeface="+mn-lt"/>
                          <a:ea typeface="+mn-ea"/>
                          <a:cs typeface="Arial" panose="020B0604020202020204" pitchFamily="34" charset="0"/>
                        </a:rPr>
                        <a:t>State who will use the deliverable and when.</a:t>
                      </a:r>
                    </a:p>
                  </a:txBody>
                  <a:tcPr/>
                </a:tc>
                <a:extLst>
                  <a:ext uri="{0D108BD9-81ED-4DB2-BD59-A6C34878D82A}">
                    <a16:rowId xmlns:a16="http://schemas.microsoft.com/office/drawing/2014/main" val="1000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solution solves the issue in PS</a:t>
                      </a:r>
                    </a:p>
                  </a:txBody>
                  <a:tcPr/>
                </a:tc>
                <a:extLst>
                  <a:ext uri="{0D108BD9-81ED-4DB2-BD59-A6C34878D82A}">
                    <a16:rowId xmlns:a16="http://schemas.microsoft.com/office/drawing/2014/main" val="308381181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a:solidFill>
                            <a:schemeClr val="dk1"/>
                          </a:solidFill>
                          <a:latin typeface="+mn-lt"/>
                          <a:ea typeface="+mn-ea"/>
                          <a:cs typeface="Arial" panose="020B0604020202020204" pitchFamily="34" charset="0"/>
                        </a:rPr>
                        <a:t>Explain new contributions or revisions to the existing state of practice. </a:t>
                      </a:r>
                    </a:p>
                  </a:txBody>
                  <a:tcPr/>
                </a:tc>
                <a:extLst>
                  <a:ext uri="{0D108BD9-81ED-4DB2-BD59-A6C34878D82A}">
                    <a16:rowId xmlns:a16="http://schemas.microsoft.com/office/drawing/2014/main" val="1096071760"/>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your solution is applicable to broader industry. </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Name the methodology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State your </a:t>
                      </a:r>
                      <a:r>
                        <a:rPr lang="en-US" sz="1200" b="1" dirty="0">
                          <a:latin typeface="+mn-lt"/>
                          <a:cs typeface="Arial" panose="020B0604020202020204" pitchFamily="34" charset="0"/>
                        </a:rPr>
                        <a:t>main</a:t>
                      </a:r>
                      <a:r>
                        <a:rPr lang="en-US" sz="1200" dirty="0">
                          <a:latin typeface="+mn-lt"/>
                          <a:cs typeface="Arial" panose="020B0604020202020204" pitchFamily="34" charset="0"/>
                        </a:rPr>
                        <a:t> methodology</a:t>
                      </a:r>
                      <a:r>
                        <a:rPr lang="en-US" sz="1200" baseline="0" dirty="0">
                          <a:latin typeface="+mn-lt"/>
                          <a:cs typeface="Arial" panose="020B0604020202020204" pitchFamily="34" charset="0"/>
                        </a:rPr>
                        <a:t> (e.g. MCDM, Machine Learning)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209550">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of inputs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inputs; comma separated. </a:t>
                      </a:r>
                      <a:r>
                        <a:rPr lang="en-US" sz="1200" b="1" i="1" kern="1200" dirty="0">
                          <a:solidFill>
                            <a:schemeClr val="dk1"/>
                          </a:solidFill>
                          <a:latin typeface="+mn-lt"/>
                          <a:ea typeface="+mn-ea"/>
                          <a:cs typeface="Arial" panose="020B0604020202020204" pitchFamily="34" charset="0"/>
                        </a:rPr>
                        <a:t>Be specific. (e.g. Project ID, Total Budget ($) )</a:t>
                      </a:r>
                    </a:p>
                  </a:txBody>
                  <a:tcPr/>
                </a:tc>
                <a:extLst>
                  <a:ext uri="{0D108BD9-81ED-4DB2-BD59-A6C34878D82A}">
                    <a16:rowId xmlns:a16="http://schemas.microsoft.com/office/drawing/2014/main" val="3028355428"/>
                  </a:ext>
                </a:extLst>
              </a:tr>
              <a:tr h="209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List of outputs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outputs; comma separated. </a:t>
                      </a:r>
                      <a:r>
                        <a:rPr lang="en-US" sz="1200" b="1" i="1" kern="1200" dirty="0">
                          <a:solidFill>
                            <a:schemeClr val="dk1"/>
                          </a:solidFill>
                          <a:latin typeface="+mn-lt"/>
                          <a:ea typeface="+mn-ea"/>
                          <a:cs typeface="Arial" panose="020B0604020202020204" pitchFamily="34" charset="0"/>
                        </a:rPr>
                        <a:t>Be specific. (e.g. Probability of Project Success (%) )</a:t>
                      </a:r>
                    </a:p>
                  </a:txBody>
                  <a:tcPr/>
                </a:tc>
                <a:extLst>
                  <a:ext uri="{0D108BD9-81ED-4DB2-BD59-A6C34878D82A}">
                    <a16:rowId xmlns:a16="http://schemas.microsoft.com/office/drawing/2014/main" val="2663295773"/>
                  </a:ext>
                </a:extLst>
              </a:tr>
            </a:tbl>
          </a:graphicData>
        </a:graphic>
      </p:graphicFrame>
      <p:sp>
        <p:nvSpPr>
          <p:cNvPr id="5" name="Title 2">
            <a:extLst>
              <a:ext uri="{FF2B5EF4-FFF2-40B4-BE49-F238E27FC236}">
                <a16:creationId xmlns:a16="http://schemas.microsoft.com/office/drawing/2014/main" id="{80BD3857-63E8-7F4B-B1F0-A48A0309506D}"/>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 Instructions</a:t>
            </a:r>
          </a:p>
        </p:txBody>
      </p:sp>
      <p:sp>
        <p:nvSpPr>
          <p:cNvPr id="7" name="Title 2">
            <a:extLst>
              <a:ext uri="{FF2B5EF4-FFF2-40B4-BE49-F238E27FC236}">
                <a16:creationId xmlns:a16="http://schemas.microsoft.com/office/drawing/2014/main" id="{2C1CECA2-3368-4C48-8484-A77B04E445F4}"/>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240092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872939"/>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22</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30</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xyz</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Input1: Unit, input 2: Unit, input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Output 1: Unit, Output 2: Unit, Output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9606003"/>
              </p:ext>
            </p:extLst>
          </p:nvPr>
        </p:nvGraphicFramePr>
        <p:xfrm>
          <a:off x="132588" y="691326"/>
          <a:ext cx="8878824" cy="1645920"/>
        </p:xfrm>
        <a:graphic>
          <a:graphicData uri="http://schemas.openxmlformats.org/drawingml/2006/table">
            <a:tbl>
              <a:tblPr firstRow="1" bandRow="1">
                <a:tableStyleId>{5C22544A-7EE6-4342-B048-85BDC9FD1C3A}</a:tableStyleId>
              </a:tblPr>
              <a:tblGrid>
                <a:gridCol w="2029209">
                  <a:extLst>
                    <a:ext uri="{9D8B030D-6E8A-4147-A177-3AD203B41FA5}">
                      <a16:colId xmlns:a16="http://schemas.microsoft.com/office/drawing/2014/main" val="20000"/>
                    </a:ext>
                  </a:extLst>
                </a:gridCol>
                <a:gridCol w="1995890">
                  <a:extLst>
                    <a:ext uri="{9D8B030D-6E8A-4147-A177-3AD203B41FA5}">
                      <a16:colId xmlns:a16="http://schemas.microsoft.com/office/drawing/2014/main" val="20001"/>
                    </a:ext>
                  </a:extLst>
                </a:gridCol>
                <a:gridCol w="745132">
                  <a:extLst>
                    <a:ext uri="{9D8B030D-6E8A-4147-A177-3AD203B41FA5}">
                      <a16:colId xmlns:a16="http://schemas.microsoft.com/office/drawing/2014/main" val="2172403899"/>
                    </a:ext>
                  </a:extLst>
                </a:gridCol>
                <a:gridCol w="4108593">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endParaRPr lang="en-US" sz="1200" b="0" dirty="0">
                        <a:latin typeface="+mn-lt"/>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 Instructions</a:t>
            </a:r>
          </a:p>
        </p:txBody>
      </p:sp>
      <p:sp>
        <p:nvSpPr>
          <p:cNvPr id="7" name="Title 2">
            <a:extLst>
              <a:ext uri="{FF2B5EF4-FFF2-40B4-BE49-F238E27FC236}">
                <a16:creationId xmlns:a16="http://schemas.microsoft.com/office/drawing/2014/main" id="{D39581AB-075B-CC41-8BEC-45BC821FA6FC}"/>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24842893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6824</TotalTime>
  <Words>2061</Words>
  <Application>Microsoft Office PowerPoint</Application>
  <PresentationFormat>On-screen Show (4:3)</PresentationFormat>
  <Paragraphs>311</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Circular-Bold</vt:lpstr>
      <vt:lpstr>Custom Design</vt:lpstr>
      <vt:lpstr>1_Custom Design</vt:lpstr>
      <vt:lpstr>Praxis Title</vt:lpstr>
      <vt:lpstr>Glossary of Terms</vt:lpstr>
      <vt:lpstr>Acronyms</vt:lpstr>
      <vt:lpstr>Scope of Work (SOW)</vt:lpstr>
      <vt:lpstr>Problem Statement Instructions</vt:lpstr>
      <vt:lpstr>Problem Statement</vt:lpstr>
      <vt:lpstr>PowerPoint Presentation</vt:lpstr>
      <vt:lpstr>PowerPoint Presentation</vt:lpstr>
      <vt:lpstr>PowerPoint Presentation</vt:lpstr>
      <vt:lpstr>PowerPoint Presentation</vt:lpstr>
      <vt:lpstr>PowerPoint Presentation</vt:lpstr>
      <vt:lpstr>PowerPoint Presentation</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200</cp:revision>
  <dcterms:created xsi:type="dcterms:W3CDTF">2020-01-15T21:27:56Z</dcterms:created>
  <dcterms:modified xsi:type="dcterms:W3CDTF">2024-09-08T16:03:53Z</dcterms:modified>
  <cp:category/>
</cp:coreProperties>
</file>