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26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00783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Algorithm Complexity Analysis: Brute Force vs Greedy vs 2-opt Approaches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3848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Comparing time complexity, accuracy, and practical applications of different algorithmic approaches to the Travelling Salesman Problem.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63657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Made By Unknown Theons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2565" y="586264"/>
            <a:ext cx="7651671" cy="1332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Brute Force Logic Explained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65" y="2238613"/>
            <a:ext cx="1065967" cy="15693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18333" y="2451735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Preprocessing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618333" y="2912626"/>
            <a:ext cx="626590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location dictionary into distance matrix using Euclidean distance.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65" y="3807976"/>
            <a:ext cx="1065967" cy="12792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8333" y="4021098"/>
            <a:ext cx="3962400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Generate Permutations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618333" y="4481989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all possible tours starting and ending at city 0.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65" y="5087183"/>
            <a:ext cx="1065967" cy="12792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8333" y="5300305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Compute Costs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618333" y="5761196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total distance for each possible path.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65" y="6366391"/>
            <a:ext cx="1065967" cy="12792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8333" y="6579513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Find Optimal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7618333" y="7040404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 the path with lowest total cost.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2783" y="1035129"/>
            <a:ext cx="6008251" cy="523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Algorithm Comparison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6072783" y="1809988"/>
            <a:ext cx="7971234" cy="5384483"/>
          </a:xfrm>
          <a:prstGeom prst="roundRect">
            <a:avLst>
              <a:gd name="adj" fmla="val 130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080403" y="1817608"/>
            <a:ext cx="7955994" cy="7522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248162" y="1925717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Criterion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7843123" y="1925717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Nearest Neighbor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9434274" y="1925717"/>
            <a:ext cx="124848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Brute Force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11025426" y="1925717"/>
            <a:ext cx="124848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Greedy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12616577" y="1925717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2-opt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6080403" y="2569845"/>
            <a:ext cx="7955994" cy="10202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248162" y="2677954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7843123" y="2677954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 guaranteed optimal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9434274" y="2677954"/>
            <a:ext cx="1248489" cy="804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Guarantees optimal solution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11025426" y="2677954"/>
            <a:ext cx="1248489" cy="804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Generally good, not always optimal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12616577" y="2677954"/>
            <a:ext cx="1252299" cy="804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Improves initial solution; local search heuristic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6080403" y="3590092"/>
            <a:ext cx="7955994" cy="12882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248162" y="3698200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Speed</a:t>
            </a:r>
            <a:endParaRPr lang="en-US" sz="1300" dirty="0"/>
          </a:p>
        </p:txBody>
      </p:sp>
      <p:sp>
        <p:nvSpPr>
          <p:cNvPr id="19" name="Text 16"/>
          <p:cNvSpPr/>
          <p:nvPr/>
        </p:nvSpPr>
        <p:spPr>
          <a:xfrm>
            <a:off x="7843123" y="3698200"/>
            <a:ext cx="124848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 (O(n²))</a:t>
            </a:r>
            <a:endParaRPr lang="en-US" sz="1300" dirty="0"/>
          </a:p>
        </p:txBody>
      </p:sp>
      <p:sp>
        <p:nvSpPr>
          <p:cNvPr id="20" name="Text 17"/>
          <p:cNvSpPr/>
          <p:nvPr/>
        </p:nvSpPr>
        <p:spPr>
          <a:xfrm>
            <a:off x="9434274" y="3698200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Extremely slow O(n!)</a:t>
            </a:r>
            <a:endParaRPr lang="en-US" sz="1300" dirty="0"/>
          </a:p>
        </p:txBody>
      </p:sp>
      <p:sp>
        <p:nvSpPr>
          <p:cNvPr id="21" name="Text 18"/>
          <p:cNvSpPr/>
          <p:nvPr/>
        </p:nvSpPr>
        <p:spPr>
          <a:xfrm>
            <a:off x="11025426" y="3698200"/>
            <a:ext cx="124848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 O(n²)</a:t>
            </a:r>
            <a:endParaRPr lang="en-US" sz="1300" dirty="0"/>
          </a:p>
        </p:txBody>
      </p:sp>
      <p:sp>
        <p:nvSpPr>
          <p:cNvPr id="22" name="Text 19"/>
          <p:cNvSpPr/>
          <p:nvPr/>
        </p:nvSpPr>
        <p:spPr>
          <a:xfrm>
            <a:off x="12616577" y="3698200"/>
            <a:ext cx="1252299" cy="1072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O(n²) per iteration, up to O(n⁴) in worst-case</a:t>
            </a:r>
            <a:endParaRPr lang="en-US" sz="1300" dirty="0"/>
          </a:p>
        </p:txBody>
      </p:sp>
      <p:sp>
        <p:nvSpPr>
          <p:cNvPr id="23" name="Shape 20"/>
          <p:cNvSpPr/>
          <p:nvPr/>
        </p:nvSpPr>
        <p:spPr>
          <a:xfrm>
            <a:off x="6080403" y="4878348"/>
            <a:ext cx="7955994" cy="10202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6248162" y="4986457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Scalability</a:t>
            </a:r>
            <a:endParaRPr lang="en-US" sz="1300" dirty="0"/>
          </a:p>
        </p:txBody>
      </p:sp>
      <p:sp>
        <p:nvSpPr>
          <p:cNvPr id="25" name="Text 22"/>
          <p:cNvSpPr/>
          <p:nvPr/>
        </p:nvSpPr>
        <p:spPr>
          <a:xfrm>
            <a:off x="7843123" y="4986457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Works for large n</a:t>
            </a:r>
            <a:endParaRPr lang="en-US" sz="1300" dirty="0"/>
          </a:p>
        </p:txBody>
      </p:sp>
      <p:sp>
        <p:nvSpPr>
          <p:cNvPr id="26" name="Text 23"/>
          <p:cNvSpPr/>
          <p:nvPr/>
        </p:nvSpPr>
        <p:spPr>
          <a:xfrm>
            <a:off x="9434274" y="4986457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Impractical for n&gt;10</a:t>
            </a:r>
            <a:endParaRPr lang="en-US" sz="1300" dirty="0"/>
          </a:p>
        </p:txBody>
      </p:sp>
      <p:sp>
        <p:nvSpPr>
          <p:cNvPr id="27" name="Text 24"/>
          <p:cNvSpPr/>
          <p:nvPr/>
        </p:nvSpPr>
        <p:spPr>
          <a:xfrm>
            <a:off x="11025426" y="4986457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Works well for large n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12616577" y="4986457"/>
            <a:ext cx="1252299" cy="804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Effective for medium to large n</a:t>
            </a:r>
            <a:endParaRPr lang="en-US" sz="1300" dirty="0"/>
          </a:p>
        </p:txBody>
      </p:sp>
      <p:sp>
        <p:nvSpPr>
          <p:cNvPr id="29" name="Shape 26"/>
          <p:cNvSpPr/>
          <p:nvPr/>
        </p:nvSpPr>
        <p:spPr>
          <a:xfrm>
            <a:off x="6080403" y="5898594"/>
            <a:ext cx="7955994" cy="12882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7"/>
          <p:cNvSpPr/>
          <p:nvPr/>
        </p:nvSpPr>
        <p:spPr>
          <a:xfrm>
            <a:off x="6248162" y="6006703"/>
            <a:ext cx="125229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Implementation</a:t>
            </a:r>
            <a:endParaRPr lang="en-US" sz="1300" dirty="0"/>
          </a:p>
        </p:txBody>
      </p:sp>
      <p:sp>
        <p:nvSpPr>
          <p:cNvPr id="31" name="Text 28"/>
          <p:cNvSpPr/>
          <p:nvPr/>
        </p:nvSpPr>
        <p:spPr>
          <a:xfrm>
            <a:off x="7843123" y="6006703"/>
            <a:ext cx="1248489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Easy</a:t>
            </a:r>
            <a:endParaRPr lang="en-US" sz="1300" dirty="0"/>
          </a:p>
        </p:txBody>
      </p:sp>
      <p:sp>
        <p:nvSpPr>
          <p:cNvPr id="32" name="Text 29"/>
          <p:cNvSpPr/>
          <p:nvPr/>
        </p:nvSpPr>
        <p:spPr>
          <a:xfrm>
            <a:off x="9434274" y="6006703"/>
            <a:ext cx="1248489" cy="804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Computation power</a:t>
            </a:r>
            <a:endParaRPr lang="en-US" sz="1300" dirty="0"/>
          </a:p>
        </p:txBody>
      </p:sp>
      <p:sp>
        <p:nvSpPr>
          <p:cNvPr id="33" name="Text 30"/>
          <p:cNvSpPr/>
          <p:nvPr/>
        </p:nvSpPr>
        <p:spPr>
          <a:xfrm>
            <a:off x="11025426" y="6006703"/>
            <a:ext cx="1248489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Moderate complexity</a:t>
            </a:r>
            <a:endParaRPr lang="en-US" sz="1300" dirty="0"/>
          </a:p>
        </p:txBody>
      </p:sp>
      <p:sp>
        <p:nvSpPr>
          <p:cNvPr id="34" name="Text 31"/>
          <p:cNvSpPr/>
          <p:nvPr/>
        </p:nvSpPr>
        <p:spPr>
          <a:xfrm>
            <a:off x="12616577" y="6006703"/>
            <a:ext cx="1252299" cy="1072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Moderate complexity, iterative improvement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04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3421142"/>
            <a:ext cx="8560475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Example Demonstration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5098" y="5467945"/>
            <a:ext cx="3012638" cy="224314"/>
          </a:xfrm>
          <a:prstGeom prst="roundRect">
            <a:avLst>
              <a:gd name="adj" fmla="val 4200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85098" y="6028730"/>
            <a:ext cx="3012638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Nearest Neighbor Result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85098" y="6864072"/>
            <a:ext cx="301263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Tour: 0→1→3→2→0. Total Distance: ~7.41 (suboptimal)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4207" y="5131475"/>
            <a:ext cx="3012758" cy="224314"/>
          </a:xfrm>
          <a:prstGeom prst="roundRect">
            <a:avLst>
              <a:gd name="adj" fmla="val 4200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134207" y="5692259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Greedy Result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4207" y="6177201"/>
            <a:ext cx="3012758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Tour: 0→3→1→2→0. Total Distance: ~7.17 (better than nearest neighbor but not optimal)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3435" y="4795004"/>
            <a:ext cx="3012638" cy="224314"/>
          </a:xfrm>
          <a:prstGeom prst="roundRect">
            <a:avLst>
              <a:gd name="adj" fmla="val 4200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483435" y="5355788"/>
            <a:ext cx="3012638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Brute Force Result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3435" y="6191131"/>
            <a:ext cx="301263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Tour: 0→1→2→3→0. Total Distance: ~6.83 (optimal)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2544" y="4458533"/>
            <a:ext cx="3012758" cy="224314"/>
          </a:xfrm>
          <a:prstGeom prst="roundRect">
            <a:avLst>
              <a:gd name="adj" fmla="val 4200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832544" y="5019318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2-opt Result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2544" y="5504259"/>
            <a:ext cx="3012758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Tour: 0→1→3→2→0 improved to 0→1→2→3→0. Total Distance: ~6.83 (optimal)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23203"/>
            <a:ext cx="92513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Algorithm Selection Guide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72144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5006578"/>
            <a:ext cx="31578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Nearest Neighbor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49699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 implementation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593919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Scalable for large datasets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638139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Acceptable for real-time applications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4772144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451396" y="5006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Brute Force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51396" y="549699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Guarantees optimal solution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451396" y="593919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 to implement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451396" y="638139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Only for very small datasets (n≤10)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640133" y="4772144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874568" y="5006578"/>
            <a:ext cx="31706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Recommendation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9874568" y="549699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NN + optimization for practical cases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874568" y="630209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BF only when optimality is critical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7230" y="713899"/>
            <a:ext cx="11907203" cy="622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Algorithm Reasoning and Comparison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7230" y="1834634"/>
            <a:ext cx="2944416" cy="622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Nearest Neighbor Logic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697230" y="2656523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Quickly selects the nearest unvisited city to build a tour.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7230" y="3473053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for fast, scalable solutions with decent accuracy.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7230" y="4289584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Very fast, handles large datasets well.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7230" y="5106114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May produce suboptimal tours.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4135279" y="1834634"/>
            <a:ext cx="2944416" cy="622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Greedy Algorithm Logic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4135279" y="2656523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Chooses locally optimal edges to form a tour iteratively.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4135279" y="3473053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Balances speed and solution quality by focusing on cheaper connections.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4135279" y="4608195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Faster than brute force, better accuracy than Nearest Neighbor.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4135279" y="5743337"/>
            <a:ext cx="2944416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Not guaranteed optimal.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73327" y="1834634"/>
            <a:ext cx="2944416" cy="622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2-opt Algorithm Logic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573327" y="2656523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Iteratively improves a tour by swapping two edges to reduce total distance.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73327" y="3791664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Starts from an initial solution and refines it through local search.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73327" y="4926806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Produces better quality tours, often reaching optimal or near-optimal.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7573327" y="6061948"/>
            <a:ext cx="2944416" cy="1274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Disadvantages: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Slower than basic heuristics, with complexity up to O(n⁴) in worst cases.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11011376" y="1834634"/>
            <a:ext cx="2944416" cy="622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Comparison with Brute Force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11011376" y="2656523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Complexity: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Nearest Neighbor &amp; Greedy run in O(n²); 2-opt up to O(n⁴); Brute Force is O(n!).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11011376" y="3791664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Brute Force guarantees optimal but impractical for large n.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11011376" y="4926806"/>
            <a:ext cx="2944416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Tradeoff:</a:t>
            </a: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Heuristics provide faster results with slightly less accuracy.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544</Words>
  <Application>Microsoft Office PowerPoint</Application>
  <PresentationFormat>Custom</PresentationFormat>
  <Paragraphs>85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Unbounded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Mohanned EzzEldin Yousif Fayek</cp:lastModifiedBy>
  <cp:revision>2</cp:revision>
  <dcterms:created xsi:type="dcterms:W3CDTF">2025-04-22T01:21:25Z</dcterms:created>
  <dcterms:modified xsi:type="dcterms:W3CDTF">2025-04-22T01:28:36Z</dcterms:modified>
</cp:coreProperties>
</file>