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9" r:id="rId6"/>
    <p:sldId id="260" r:id="rId7"/>
    <p:sldId id="261" r:id="rId8"/>
    <p:sldId id="262" r:id="rId9"/>
    <p:sldId id="263" r:id="rId10"/>
    <p:sldId id="264" r:id="rId11"/>
    <p:sldId id="288" r:id="rId12"/>
    <p:sldId id="265" r:id="rId13"/>
    <p:sldId id="289" r:id="rId14"/>
    <p:sldId id="266" r:id="rId15"/>
    <p:sldId id="267" r:id="rId16"/>
    <p:sldId id="268" r:id="rId17"/>
    <p:sldId id="269" r:id="rId18"/>
    <p:sldId id="270" r:id="rId19"/>
    <p:sldId id="271" r:id="rId20"/>
    <p:sldId id="272" r:id="rId21"/>
    <p:sldId id="290" r:id="rId22"/>
    <p:sldId id="291" r:id="rId23"/>
    <p:sldId id="29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12192000" cy="6858000"/>
  <p:notesSz cx="6858000" cy="12192000"/>
  <p:embeddedFontLst>
    <p:embeddedFont>
      <p:font typeface="MiSans" pitchFamily="34" charset="-122"/>
      <p:regular r:id="rId43"/>
    </p:embeddedFont>
    <p:embeddedFont>
      <p:font typeface="MiSans" pitchFamily="34" charset="-120"/>
      <p:regular r:id="rId44"/>
    </p:embeddedFont>
    <p:embeddedFont>
      <p:font typeface="等线" panose="02010600030101010101" charset="-122"/>
      <p:regular r:id="rId45"/>
    </p:embeddedFont>
    <p:embeddedFont>
      <p:font typeface="微软雅黑" panose="020B0503020204020204" charset="-122"/>
      <p:regular r:id="rId4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5" d="100"/>
          <a:sy n="75" d="100"/>
        </p:scale>
        <p:origin x="1192"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rPr>
            </a:fld>
            <a:endPar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rPr>
            </a:fld>
            <a:endPar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rPr>
            </a:fld>
            <a:endPar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rPr>
            </a:fld>
            <a:endPar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021451-1387-4CA6-816F-3879F97B5CBC}" type="slidenum">
              <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rPr>
            </a:fld>
            <a:endParaRPr kumimoji="0" lang="en-US" sz="1800" b="0" i="0" u="none" strike="noStrike" kern="1200" cap="none" spc="0" normalizeH="0" baseline="0" noProof="0">
              <a:ln>
                <a:noFill/>
              </a:ln>
              <a:solidFill>
                <a:prstClr val="black"/>
              </a:solidFill>
              <a:effectLst/>
              <a:uLnTx/>
              <a:uFillTx/>
              <a:latin typeface="等线" panose="02010600030101010101" charset="-12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7"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6.png"/><Relationship Id="rId2" Type="http://schemas.openxmlformats.org/officeDocument/2006/relationships/image" Target="../media/image25.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1.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image" Target="../media/image1.jpeg"/></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slideLayout" Target="../slideLayouts/slideLayout1.xml"/><Relationship Id="rId7" Type="http://schemas.openxmlformats.org/officeDocument/2006/relationships/image" Target="../media/image5.png"/><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19-d1od1vtcmrb5eq9ipu9g.jpg"/>
          <p:cNvPicPr>
            <a:picLocks noChangeAspect="1"/>
          </p:cNvPicPr>
          <p:nvPr/>
        </p:nvPicPr>
        <p:blipFill>
          <a:blip r:embed="rId2"/>
          <a:srcRect t="83" b="83"/>
          <a:stretch>
            <a:fillRect/>
          </a:stretch>
        </p:blipFill>
        <p:spPr>
          <a:xfrm>
            <a:off x="0" y="0"/>
            <a:ext cx="12192000" cy="6858000"/>
          </a:xfrm>
          <a:prstGeom prst="rect">
            <a:avLst/>
          </a:prstGeom>
        </p:spPr>
      </p:pic>
      <p:sp>
        <p:nvSpPr>
          <p:cNvPr id="3" name="Text 0"/>
          <p:cNvSpPr/>
          <p:nvPr/>
        </p:nvSpPr>
        <p:spPr>
          <a:xfrm>
            <a:off x="626745" y="1632585"/>
            <a:ext cx="6383655" cy="769441"/>
          </a:xfrm>
          <a:prstGeom prst="rect">
            <a:avLst/>
          </a:prstGeom>
          <a:noFill/>
        </p:spPr>
        <p:txBody>
          <a:bodyPr wrap="square" lIns="91440" tIns="45720" rIns="91440" bIns="45720" rtlCol="0" anchor="t">
            <a:spAutoFit/>
          </a:bodyPr>
          <a:lstStyle/>
          <a:p>
            <a:pPr marL="0" indent="0" algn="l">
              <a:lnSpc>
                <a:spcPct val="100000"/>
              </a:lnSpc>
              <a:buNone/>
            </a:pPr>
            <a:r>
              <a:rPr lang="en-US" sz="4400" b="1" dirty="0">
                <a:solidFill>
                  <a:srgbClr val="FFFFFF"/>
                </a:solidFill>
                <a:latin typeface="MiSans" pitchFamily="34" charset="-122"/>
                <a:ea typeface="MiSans" pitchFamily="34" charset="-122"/>
                <a:cs typeface="MiSans" pitchFamily="34" charset="-120"/>
              </a:rPr>
              <a:t>Newsletter Agent </a:t>
            </a:r>
            <a:endParaRPr lang="en-US" sz="4400" b="1" dirty="0">
              <a:solidFill>
                <a:srgbClr val="FFFFFF"/>
              </a:solidFill>
              <a:latin typeface="MiSans" pitchFamily="34" charset="-122"/>
              <a:ea typeface="MiSans" pitchFamily="34" charset="-122"/>
              <a:cs typeface="MiSans" pitchFamily="34" charset="-120"/>
            </a:endParaRPr>
          </a:p>
        </p:txBody>
      </p:sp>
      <p:sp>
        <p:nvSpPr>
          <p:cNvPr id="4" name="Text 1"/>
          <p:cNvSpPr/>
          <p:nvPr/>
        </p:nvSpPr>
        <p:spPr>
          <a:xfrm>
            <a:off x="734695" y="1080770"/>
            <a:ext cx="3417570" cy="368300"/>
          </a:xfrm>
          <a:prstGeom prst="rect">
            <a:avLst/>
          </a:prstGeom>
          <a:noFill/>
        </p:spPr>
        <p:txBody>
          <a:bodyPr wrap="square" lIns="91440" tIns="45720" rIns="91440" bIns="45720" rtlCol="0" anchor="t">
            <a:spAutoFit/>
          </a:bodyPr>
          <a:lstStyle/>
          <a:p>
            <a:pPr marL="0" indent="0" algn="l">
              <a:lnSpc>
                <a:spcPct val="100000"/>
              </a:lnSpc>
              <a:buNone/>
            </a:pPr>
            <a:r>
              <a:rPr lang="en-US" sz="2400" b="1" dirty="0">
                <a:solidFill>
                  <a:srgbClr val="FFFFFF"/>
                </a:solidFill>
                <a:latin typeface="MiSans" pitchFamily="34" charset="-122"/>
                <a:ea typeface="MiSans" pitchFamily="34" charset="-122"/>
                <a:cs typeface="MiSans" pitchFamily="34" charset="-120"/>
              </a:rPr>
              <a:t>PROPOSAL REPORT</a:t>
            </a:r>
            <a:endParaRPr lang="en-US" sz="1600" dirty="0"/>
          </a:p>
        </p:txBody>
      </p:sp>
      <p:pic>
        <p:nvPicPr>
          <p:cNvPr id="5" name="Image 1" descr="https://test-kimi-img.moonshot.cn/pub/slides/slides_tmpl/image/25-07-11-16:53:14-d1od1ulcmrb5eq9ipu7g.png"/>
          <p:cNvPicPr>
            <a:picLocks noChangeAspect="1"/>
          </p:cNvPicPr>
          <p:nvPr/>
        </p:nvPicPr>
        <p:blipFill>
          <a:blip r:embed="rId3"/>
          <a:srcRect l="22" r="22"/>
          <a:stretch>
            <a:fillRect/>
          </a:stretch>
        </p:blipFill>
        <p:spPr>
          <a:xfrm rot="360000">
            <a:off x="6551930" y="1245235"/>
            <a:ext cx="4516755" cy="4180840"/>
          </a:xfrm>
          <a:prstGeom prst="rect">
            <a:avLst/>
          </a:prstGeom>
        </p:spPr>
      </p:pic>
      <p:pic>
        <p:nvPicPr>
          <p:cNvPr id="6" name="Image 2" descr="https://test-kimi-img.moonshot.cn/pub/slides/slides_tmpl/image/25-07-11-16:53:14-d1od1ulcmrb5eq9ipu70.png"/>
          <p:cNvPicPr>
            <a:picLocks noChangeAspect="1"/>
          </p:cNvPicPr>
          <p:nvPr/>
        </p:nvPicPr>
        <p:blipFill>
          <a:blip r:embed="rId4"/>
          <a:srcRect l="-2796" t="-7454" r="-3436" b="-7840"/>
          <a:stretch>
            <a:fillRect/>
          </a:stretch>
        </p:blipFill>
        <p:spPr>
          <a:xfrm>
            <a:off x="734695" y="5066665"/>
            <a:ext cx="3653155" cy="864235"/>
          </a:xfrm>
          <a:prstGeom prst="rect">
            <a:avLst/>
          </a:prstGeom>
        </p:spPr>
      </p:pic>
      <p:sp>
        <p:nvSpPr>
          <p:cNvPr id="7" name="Shape 2"/>
          <p:cNvSpPr/>
          <p:nvPr/>
        </p:nvSpPr>
        <p:spPr>
          <a:xfrm>
            <a:off x="1977073" y="5338128"/>
            <a:ext cx="2092325" cy="321310"/>
          </a:xfrm>
          <a:prstGeom prst="rect">
            <a:avLst/>
          </a:prstGeom>
          <a:solidFill>
            <a:srgbClr val="000000">
              <a:alpha val="0"/>
            </a:srgbClr>
          </a:solidFill>
        </p:spPr>
      </p:sp>
      <p:sp>
        <p:nvSpPr>
          <p:cNvPr id="8" name="Text 3"/>
          <p:cNvSpPr/>
          <p:nvPr/>
        </p:nvSpPr>
        <p:spPr>
          <a:xfrm>
            <a:off x="1892345" y="5329379"/>
            <a:ext cx="2863441" cy="312561"/>
          </a:xfrm>
          <a:prstGeom prst="rect">
            <a:avLst/>
          </a:prstGeom>
          <a:noFill/>
        </p:spPr>
        <p:txBody>
          <a:bodyPr wrap="square" lIns="0" tIns="0" rIns="0" bIns="0" rtlCol="0" anchor="t"/>
          <a:lstStyle/>
          <a:p>
            <a:pPr marL="0" indent="0" algn="l">
              <a:lnSpc>
                <a:spcPct val="90000"/>
              </a:lnSpc>
              <a:buNone/>
            </a:pPr>
            <a:r>
              <a:rPr lang="en-US" sz="2400" dirty="0">
                <a:solidFill>
                  <a:srgbClr val="2561FB"/>
                </a:solidFill>
                <a:latin typeface="MiSans" pitchFamily="34" charset="-122"/>
                <a:ea typeface="MiSans" pitchFamily="34" charset="-122"/>
                <a:cs typeface="MiSans" pitchFamily="34" charset="-120"/>
              </a:rPr>
              <a:t>Presenter: Kimi</a:t>
            </a:r>
            <a:endParaRPr lang="en-US" sz="1600" dirty="0"/>
          </a:p>
        </p:txBody>
      </p:sp>
      <p:sp>
        <p:nvSpPr>
          <p:cNvPr id="9" name="Text 4"/>
          <p:cNvSpPr/>
          <p:nvPr/>
        </p:nvSpPr>
        <p:spPr>
          <a:xfrm>
            <a:off x="9113519" y="5930900"/>
            <a:ext cx="2853509" cy="221599"/>
          </a:xfrm>
          <a:prstGeom prst="rect">
            <a:avLst/>
          </a:prstGeom>
          <a:noFill/>
        </p:spPr>
        <p:txBody>
          <a:bodyPr wrap="square" lIns="0" tIns="0" rIns="0" bIns="0" rtlCol="0" anchor="t">
            <a:spAutoFit/>
          </a:bodyPr>
          <a:lstStyle/>
          <a:p>
            <a:pPr marL="0" indent="0" algn="l">
              <a:lnSpc>
                <a:spcPct val="90000"/>
              </a:lnSpc>
              <a:buNone/>
            </a:pPr>
            <a:r>
              <a:rPr lang="en-US" sz="1600" dirty="0">
                <a:solidFill>
                  <a:srgbClr val="FFFFFF"/>
                </a:solidFill>
                <a:latin typeface="MiSans" pitchFamily="34" charset="-122"/>
                <a:ea typeface="MiSans" pitchFamily="34" charset="-122"/>
                <a:cs typeface="MiSans" pitchFamily="34" charset="-120"/>
              </a:rPr>
              <a:t>Report Date: July 27, 2025</a:t>
            </a:r>
            <a:endParaRPr lang="en-US" sz="1600" dirty="0">
              <a:solidFill>
                <a:srgbClr val="FFFFFF"/>
              </a:solidFill>
              <a:latin typeface="MiSans" pitchFamily="34" charset="-122"/>
              <a:ea typeface="MiSans" pitchFamily="34" charset="-122"/>
              <a:cs typeface="MiSans" pitchFamily="34" charset="-120"/>
            </a:endParaRPr>
          </a:p>
        </p:txBody>
      </p:sp>
      <p:pic>
        <p:nvPicPr>
          <p:cNvPr id="10" name="Image 3" descr="https://test-kimi-img.moonshot.cn/pub/slides/slides_tmpl/image/25-07-11-16:53:12-d1od1u5cmrb5eq9ipu6g.png"/>
          <p:cNvPicPr>
            <a:picLocks noChangeAspect="1"/>
          </p:cNvPicPr>
          <p:nvPr/>
        </p:nvPicPr>
        <p:blipFill>
          <a:blip r:embed="rId5"/>
          <a:stretch>
            <a:fillRect/>
          </a:stretch>
        </p:blipFill>
        <p:spPr>
          <a:xfrm flipH="1">
            <a:off x="6881495" y="4401185"/>
            <a:ext cx="1371600" cy="1371600"/>
          </a:xfrm>
          <a:prstGeom prst="rect">
            <a:avLst/>
          </a:prstGeom>
        </p:spPr>
      </p:pic>
      <p:pic>
        <p:nvPicPr>
          <p:cNvPr id="11" name="Image 4" descr="https://test-kimi-img.moonshot.cn/pub/slides/slides_tmpl/image/25-07-11-16:53:14-d1od1ulcmrb5eq9ipu80.png"/>
          <p:cNvPicPr>
            <a:picLocks noChangeAspect="1"/>
          </p:cNvPicPr>
          <p:nvPr/>
        </p:nvPicPr>
        <p:blipFill>
          <a:blip r:embed="rId6"/>
          <a:stretch>
            <a:fillRect/>
          </a:stretch>
        </p:blipFill>
        <p:spPr>
          <a:xfrm rot="1440000" flipH="1">
            <a:off x="10055860" y="838200"/>
            <a:ext cx="1219200" cy="1155065"/>
          </a:xfrm>
          <a:prstGeom prst="rect">
            <a:avLst/>
          </a:prstGeom>
        </p:spPr>
      </p:pic>
      <p:pic>
        <p:nvPicPr>
          <p:cNvPr id="12" name="Image 5" descr="https://test-kimi-img.moonshot.cn/pub/slides/slides_tmpl/image/25-07-11-16:53:14-d1od1ulcmrb5eq9ipu8g.png"/>
          <p:cNvPicPr>
            <a:picLocks noChangeAspect="1"/>
          </p:cNvPicPr>
          <p:nvPr/>
        </p:nvPicPr>
        <p:blipFill>
          <a:blip r:embed="rId7"/>
          <a:stretch>
            <a:fillRect/>
          </a:stretch>
        </p:blipFill>
        <p:spPr>
          <a:xfrm>
            <a:off x="1079500" y="5215890"/>
            <a:ext cx="781685" cy="5245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8-d1od225cmrb5eq9ipuh0.png"/>
          <p:cNvPicPr>
            <a:picLocks noChangeAspect="1"/>
          </p:cNvPicPr>
          <p:nvPr/>
        </p:nvPicPr>
        <p:blipFill>
          <a:blip r:embed="rId2"/>
          <a:stretch>
            <a:fillRect/>
          </a:stretch>
        </p:blipFill>
        <p:spPr>
          <a:xfrm>
            <a:off x="368935" y="1687195"/>
            <a:ext cx="11520170" cy="4868993"/>
          </a:xfrm>
          <a:prstGeom prst="rect">
            <a:avLst/>
          </a:prstGeom>
        </p:spPr>
      </p:pic>
      <p:sp>
        <p:nvSpPr>
          <p:cNvPr id="3" name="Text 0"/>
          <p:cNvSpPr/>
          <p:nvPr/>
        </p:nvSpPr>
        <p:spPr>
          <a:xfrm>
            <a:off x="581660" y="673735"/>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 Core Technology Stack</a:t>
            </a:r>
            <a:endParaRPr lang="en-US" sz="1600" dirty="0"/>
          </a:p>
        </p:txBody>
      </p:sp>
      <p:sp>
        <p:nvSpPr>
          <p:cNvPr id="4" name="Text 1"/>
          <p:cNvSpPr/>
          <p:nvPr/>
        </p:nvSpPr>
        <p:spPr>
          <a:xfrm>
            <a:off x="581660" y="2120900"/>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AI Framework</a:t>
            </a:r>
            <a:endParaRPr lang="en-US" sz="1600" dirty="0"/>
          </a:p>
        </p:txBody>
      </p:sp>
      <p:sp>
        <p:nvSpPr>
          <p:cNvPr id="5" name="Text 2"/>
          <p:cNvSpPr/>
          <p:nvPr/>
        </p:nvSpPr>
        <p:spPr>
          <a:xfrm>
            <a:off x="581660" y="2522220"/>
            <a:ext cx="5175885" cy="148336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Utilizes </a:t>
            </a:r>
            <a:r>
              <a:rPr lang="en-US" sz="1400" dirty="0" err="1">
                <a:solidFill>
                  <a:srgbClr val="262626"/>
                </a:solidFill>
                <a:latin typeface="MiSans" pitchFamily="34" charset="-122"/>
                <a:ea typeface="MiSans" pitchFamily="34" charset="-122"/>
                <a:cs typeface="MiSans" pitchFamily="34" charset="-120"/>
              </a:rPr>
              <a:t>LangChain</a:t>
            </a:r>
            <a:r>
              <a:rPr lang="en-US" sz="1400" dirty="0">
                <a:solidFill>
                  <a:srgbClr val="262626"/>
                </a:solidFill>
                <a:latin typeface="MiSans" pitchFamily="34" charset="-122"/>
                <a:ea typeface="MiSans" pitchFamily="34" charset="-122"/>
                <a:cs typeface="MiSans" pitchFamily="34" charset="-120"/>
              </a:rPr>
              <a:t> and OpenAI API as the AI framework. Leveraging their powerful language models and reasoning capabilities, the system achieves intelligent content generation and multi-step task reasoning, providing the core driving force for news briefing generation.</a:t>
            </a:r>
            <a:endParaRPr lang="en-US" sz="1600" dirty="0"/>
          </a:p>
        </p:txBody>
      </p:sp>
      <p:sp>
        <p:nvSpPr>
          <p:cNvPr id="6" name="Text 3"/>
          <p:cNvSpPr/>
          <p:nvPr/>
        </p:nvSpPr>
        <p:spPr>
          <a:xfrm>
            <a:off x="6533515" y="2120900"/>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User Interface</a:t>
            </a:r>
            <a:endParaRPr lang="en-US" sz="1600" dirty="0"/>
          </a:p>
        </p:txBody>
      </p:sp>
      <p:sp>
        <p:nvSpPr>
          <p:cNvPr id="7" name="Text 4"/>
          <p:cNvSpPr/>
          <p:nvPr/>
        </p:nvSpPr>
        <p:spPr>
          <a:xfrm>
            <a:off x="6533515" y="2522220"/>
            <a:ext cx="5176520" cy="14839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user interface is built with </a:t>
            </a:r>
            <a:r>
              <a:rPr lang="en-US" sz="1400" dirty="0" err="1">
                <a:solidFill>
                  <a:srgbClr val="262626"/>
                </a:solidFill>
                <a:latin typeface="MiSans" pitchFamily="34" charset="-122"/>
                <a:ea typeface="MiSans" pitchFamily="34" charset="-122"/>
                <a:cs typeface="MiSans" pitchFamily="34" charset="-120"/>
              </a:rPr>
              <a:t>Gradio</a:t>
            </a:r>
            <a:r>
              <a:rPr lang="en-US" sz="1400" dirty="0">
                <a:solidFill>
                  <a:srgbClr val="262626"/>
                </a:solidFill>
                <a:latin typeface="MiSans" pitchFamily="34" charset="-122"/>
                <a:ea typeface="MiSans" pitchFamily="34" charset="-122"/>
                <a:cs typeface="MiSans" pitchFamily="34" charset="-120"/>
              </a:rPr>
              <a:t>, combining dual-format output in HTML and Markdown. This provides users with flexible and diverse viewing options to meet reading needs across different scenarios.</a:t>
            </a:r>
            <a:endParaRPr lang="en-US" sz="1600" dirty="0"/>
          </a:p>
        </p:txBody>
      </p:sp>
      <p:sp>
        <p:nvSpPr>
          <p:cNvPr id="8" name="Text 5"/>
          <p:cNvSpPr/>
          <p:nvPr/>
        </p:nvSpPr>
        <p:spPr>
          <a:xfrm>
            <a:off x="581660" y="4095115"/>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Data Sources</a:t>
            </a:r>
            <a:endParaRPr lang="en-US" sz="1600" dirty="0"/>
          </a:p>
        </p:txBody>
      </p:sp>
      <p:sp>
        <p:nvSpPr>
          <p:cNvPr id="9" name="Text 6"/>
          <p:cNvSpPr/>
          <p:nvPr/>
        </p:nvSpPr>
        <p:spPr>
          <a:xfrm>
            <a:off x="581660" y="4496435"/>
            <a:ext cx="5175885" cy="17633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 terms of data sources, the system integrates </a:t>
            </a:r>
            <a:r>
              <a:rPr lang="en-US" sz="1400" dirty="0" err="1">
                <a:solidFill>
                  <a:srgbClr val="262626"/>
                </a:solidFill>
                <a:latin typeface="MiSans" pitchFamily="34" charset="-122"/>
                <a:ea typeface="MiSans" pitchFamily="34" charset="-122"/>
                <a:cs typeface="MiSans" pitchFamily="34" charset="-120"/>
              </a:rPr>
              <a:t>NewsAPI</a:t>
            </a:r>
            <a:r>
              <a:rPr lang="en-US" sz="1400" dirty="0">
                <a:solidFill>
                  <a:srgbClr val="262626"/>
                </a:solidFill>
                <a:latin typeface="MiSans" pitchFamily="34" charset="-122"/>
                <a:ea typeface="MiSans" pitchFamily="34" charset="-122"/>
                <a:cs typeface="MiSans" pitchFamily="34" charset="-120"/>
              </a:rPr>
              <a:t> to obtain real-time data from over 80,000 news outlets, utilizes the Reddit API to mine community discussions and trending topics, and supports various RSS feed parsing. This diverse data sourcing enriches the content and meets the requirements of different news categories.</a:t>
            </a:r>
            <a:endParaRPr lang="en-US" sz="1600" dirty="0"/>
          </a:p>
        </p:txBody>
      </p:sp>
      <p:sp>
        <p:nvSpPr>
          <p:cNvPr id="10" name="Text 7"/>
          <p:cNvSpPr/>
          <p:nvPr/>
        </p:nvSpPr>
        <p:spPr>
          <a:xfrm>
            <a:off x="6533515" y="4095115"/>
            <a:ext cx="5175250" cy="40259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Content Processing</a:t>
            </a:r>
            <a:endParaRPr lang="en-US" sz="1600" dirty="0"/>
          </a:p>
        </p:txBody>
      </p:sp>
      <p:sp>
        <p:nvSpPr>
          <p:cNvPr id="11" name="Text 8"/>
          <p:cNvSpPr/>
          <p:nvPr/>
        </p:nvSpPr>
        <p:spPr>
          <a:xfrm>
            <a:off x="6533515" y="4496435"/>
            <a:ext cx="5176520" cy="17633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 terms of content processing, TF-IDF keyword extraction and machine learning classification techniques are employed to intelligently categorize, deduplicate, and assess the quality of news data, ensuring the generated news briefings are accurate and high-quality.</a:t>
            </a:r>
            <a:endParaRPr lang="en-US" sz="1600" dirty="0"/>
          </a:p>
        </p:txBody>
      </p:sp>
      <p:pic>
        <p:nvPicPr>
          <p:cNvPr id="12" name="Image 1" descr="https://test-kimi-img.moonshot.cn/pub/slides/slides_tmpl/image/25-07-11-16:53:20-d1od205cmrb5eq9ipuag.png"/>
          <p:cNvPicPr>
            <a:picLocks noChangeAspect="1"/>
          </p:cNvPicPr>
          <p:nvPr/>
        </p:nvPicPr>
        <p:blipFill>
          <a:blip r:embed="rId3"/>
          <a:stretch>
            <a:fillRect/>
          </a:stretch>
        </p:blipFill>
        <p:spPr>
          <a:xfrm>
            <a:off x="9382125" y="544830"/>
            <a:ext cx="2088515" cy="1421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Text 8"/>
          <p:cNvSpPr/>
          <p:nvPr/>
        </p:nvSpPr>
        <p:spPr>
          <a:xfrm>
            <a:off x="581660" y="532130"/>
            <a:ext cx="10479405" cy="744243"/>
          </a:xfrm>
          <a:prstGeom prst="rect">
            <a:avLst/>
          </a:prstGeom>
          <a:noFill/>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sz="3600" b="0" i="0" u="none" strike="noStrike" kern="1200" cap="none" spc="0" normalizeH="0" baseline="0" noProof="0" dirty="0">
                <a:ln>
                  <a:noFill/>
                </a:ln>
                <a:solidFill>
                  <a:srgbClr val="0D0D0D"/>
                </a:solidFill>
                <a:effectLst/>
                <a:uLnTx/>
                <a:uFillTx/>
                <a:latin typeface="MiSans" pitchFamily="34" charset="-122"/>
                <a:ea typeface="MiSans" pitchFamily="34" charset="-122"/>
                <a:cs typeface="MiSans" pitchFamily="34" charset="-120"/>
              </a:rPr>
              <a:t>Core </a:t>
            </a:r>
            <a:r>
              <a:rPr lang="en-US" sz="3600" dirty="0">
                <a:solidFill>
                  <a:srgbClr val="0D0D0D"/>
                </a:solidFill>
                <a:latin typeface="MiSans" pitchFamily="34" charset="-122"/>
                <a:ea typeface="MiSans" pitchFamily="34" charset="-122"/>
                <a:cs typeface="MiSans" pitchFamily="34" charset="-120"/>
              </a:rPr>
              <a:t>W</a:t>
            </a:r>
            <a:r>
              <a:rPr kumimoji="0" lang="en-US" sz="3600" b="0" i="0" u="none" strike="noStrike" kern="1200" cap="none" spc="0" normalizeH="0" baseline="0" noProof="0" dirty="0" err="1">
                <a:ln>
                  <a:noFill/>
                </a:ln>
                <a:solidFill>
                  <a:srgbClr val="0D0D0D"/>
                </a:solidFill>
                <a:effectLst/>
                <a:uLnTx/>
                <a:uFillTx/>
                <a:latin typeface="MiSans" pitchFamily="34" charset="-122"/>
                <a:ea typeface="MiSans" pitchFamily="34" charset="-122"/>
                <a:cs typeface="MiSans" pitchFamily="34" charset="-120"/>
              </a:rPr>
              <a:t>orkflow</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 name="图片 1" descr="deepseek_mermaid_20250726_fcb4dc"/>
          <p:cNvPicPr>
            <a:picLocks noChangeAspect="1"/>
          </p:cNvPicPr>
          <p:nvPr/>
        </p:nvPicPr>
        <p:blipFill>
          <a:blip r:embed="rId2"/>
          <a:stretch>
            <a:fillRect/>
          </a:stretch>
        </p:blipFill>
        <p:spPr>
          <a:xfrm>
            <a:off x="176848" y="1621666"/>
            <a:ext cx="11838305" cy="4640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03</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Core Functions</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70890" y="1610360"/>
            <a:ext cx="4390390" cy="40132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Multi-Step Task Reasoning</a:t>
            </a:r>
            <a:endParaRPr lang="en-US" sz="1600" dirty="0"/>
          </a:p>
        </p:txBody>
      </p:sp>
      <p:sp>
        <p:nvSpPr>
          <p:cNvPr id="3" name="Text 1"/>
          <p:cNvSpPr/>
          <p:nvPr/>
        </p:nvSpPr>
        <p:spPr>
          <a:xfrm>
            <a:off x="770890" y="2001520"/>
            <a:ext cx="4458970"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AI agent can automatically decompose complex tasks into multiple subtasks and perform sequential reasoning and execution. For example, it first collects news from multiple data sources, then integrates and assesses the quality of the content, and finally generates the briefing, ensuring efficient task completion.</a:t>
            </a:r>
            <a:endParaRPr lang="en-US" sz="1600" dirty="0"/>
          </a:p>
        </p:txBody>
      </p:sp>
      <p:sp>
        <p:nvSpPr>
          <p:cNvPr id="4" name="Text 2"/>
          <p:cNvSpPr/>
          <p:nvPr/>
        </p:nvSpPr>
        <p:spPr>
          <a:xfrm>
            <a:off x="770890" y="4500880"/>
            <a:ext cx="4390390" cy="462280"/>
          </a:xfrm>
          <a:prstGeom prst="rect">
            <a:avLst/>
          </a:prstGeom>
          <a:noFill/>
        </p:spPr>
        <p:txBody>
          <a:bodyPr wrap="square" lIns="0" tIns="0" rIns="0" bIns="0" rtlCol="0" anchor="t"/>
          <a:lstStyle/>
          <a:p>
            <a:r>
              <a:rPr lang="en-US" altLang="zh-CN" sz="2000" dirty="0">
                <a:solidFill>
                  <a:srgbClr val="3373F8"/>
                </a:solidFill>
                <a:latin typeface="MiSans" pitchFamily="34" charset="-122"/>
                <a:ea typeface="MiSans" pitchFamily="34" charset="-122"/>
                <a:cs typeface="MiSans" pitchFamily="34" charset="-120"/>
              </a:rPr>
              <a:t>Dynamic Tool Invocation</a:t>
            </a:r>
            <a:endParaRPr lang="en-US" altLang="zh-CN" sz="1600" dirty="0"/>
          </a:p>
        </p:txBody>
      </p:sp>
      <p:sp>
        <p:nvSpPr>
          <p:cNvPr id="5" name="Text 3"/>
          <p:cNvSpPr/>
          <p:nvPr/>
        </p:nvSpPr>
        <p:spPr>
          <a:xfrm>
            <a:off x="770890" y="4858385"/>
            <a:ext cx="4390390"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Dynamically invokes over eight specialized tools based on task requirements, such as data collection tools, content generation tools, and quality assessment tools. This flexible combination of tool functionalities meets the diverse needs of various news briefing generation scenarios.</a:t>
            </a:r>
            <a:endParaRPr lang="en-US" sz="1600" dirty="0"/>
          </a:p>
        </p:txBody>
      </p:sp>
      <p:sp>
        <p:nvSpPr>
          <p:cNvPr id="6" name="Text 4"/>
          <p:cNvSpPr/>
          <p:nvPr/>
        </p:nvSpPr>
        <p:spPr>
          <a:xfrm>
            <a:off x="7133590" y="1610360"/>
            <a:ext cx="4505960" cy="43688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Dialogue History Management</a:t>
            </a:r>
            <a:endParaRPr lang="en-US" sz="1600" dirty="0"/>
          </a:p>
        </p:txBody>
      </p:sp>
      <p:sp>
        <p:nvSpPr>
          <p:cNvPr id="7" name="Text 5"/>
          <p:cNvSpPr/>
          <p:nvPr/>
        </p:nvSpPr>
        <p:spPr>
          <a:xfrm>
            <a:off x="7133590" y="1978660"/>
            <a:ext cx="4505325"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Stores the conversation history between users and the system to understand contextual information, enabling continuous dialogue and task correlation, thereby providing users with a more coherent and personalized service experience.</a:t>
            </a:r>
            <a:endParaRPr lang="en-US" sz="1600" dirty="0"/>
          </a:p>
        </p:txBody>
      </p:sp>
      <p:sp>
        <p:nvSpPr>
          <p:cNvPr id="8" name="Text 6"/>
          <p:cNvSpPr/>
          <p:nvPr/>
        </p:nvSpPr>
        <p:spPr>
          <a:xfrm>
            <a:off x="7133590" y="4500880"/>
            <a:ext cx="4505960" cy="43688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Adaptive Decision-Making</a:t>
            </a:r>
            <a:endParaRPr lang="en-US" sz="1600" dirty="0"/>
          </a:p>
        </p:txBody>
      </p:sp>
      <p:sp>
        <p:nvSpPr>
          <p:cNvPr id="9" name="Text 7"/>
          <p:cNvSpPr/>
          <p:nvPr/>
        </p:nvSpPr>
        <p:spPr>
          <a:xfrm>
            <a:off x="7133590" y="4857750"/>
            <a:ext cx="4505325"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AI agent possesses adaptive decision-making capabilities, allowing it to automatically adjust task strategies and the sequence of tool invocation based on task progress and feedback, ensuring smooth task execution and improving the quality of generated results.</a:t>
            </a:r>
            <a:endParaRPr lang="en-US" sz="1600" dirty="0"/>
          </a:p>
        </p:txBody>
      </p:sp>
      <p:sp>
        <p:nvSpPr>
          <p:cNvPr id="10" name="Text 8"/>
          <p:cNvSpPr/>
          <p:nvPr/>
        </p:nvSpPr>
        <p:spPr>
          <a:xfrm>
            <a:off x="777875"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AI Agent Capabilities</a:t>
            </a:r>
            <a:endParaRPr lang="en-US" sz="1600" dirty="0"/>
          </a:p>
        </p:txBody>
      </p:sp>
      <p:pic>
        <p:nvPicPr>
          <p:cNvPr id="11" name="Image 0" descr="https://test-kimi-img.moonshot.cn/pub/slides/slides_tmpl/image/25-07-11-16:53:14-d1od1ulcmrb5eq9ipu8g.png"/>
          <p:cNvPicPr>
            <a:picLocks noChangeAspect="1"/>
          </p:cNvPicPr>
          <p:nvPr/>
        </p:nvPicPr>
        <p:blipFill>
          <a:blip r:embed="rId2"/>
          <a:stretch>
            <a:fillRect/>
          </a:stretch>
        </p:blipFill>
        <p:spPr>
          <a:xfrm>
            <a:off x="5229860" y="3243580"/>
            <a:ext cx="1747520" cy="1171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8-d1od225cmrb5eq9ipuh0.png"/>
          <p:cNvPicPr>
            <a:picLocks noChangeAspect="1"/>
          </p:cNvPicPr>
          <p:nvPr/>
        </p:nvPicPr>
        <p:blipFill>
          <a:blip r:embed="rId2"/>
          <a:stretch>
            <a:fillRect/>
          </a:stretch>
        </p:blipFill>
        <p:spPr>
          <a:xfrm>
            <a:off x="368935" y="1687195"/>
            <a:ext cx="11520170" cy="4457065"/>
          </a:xfrm>
          <a:prstGeom prst="rect">
            <a:avLst/>
          </a:prstGeom>
        </p:spPr>
      </p:pic>
      <p:sp>
        <p:nvSpPr>
          <p:cNvPr id="3" name="Text 0"/>
          <p:cNvSpPr/>
          <p:nvPr/>
        </p:nvSpPr>
        <p:spPr>
          <a:xfrm>
            <a:off x="581660" y="673735"/>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Multi-Source Data Integration</a:t>
            </a:r>
            <a:endParaRPr lang="en-US" sz="1600" dirty="0"/>
          </a:p>
        </p:txBody>
      </p:sp>
      <p:sp>
        <p:nvSpPr>
          <p:cNvPr id="4" name="Text 1"/>
          <p:cNvSpPr/>
          <p:nvPr/>
        </p:nvSpPr>
        <p:spPr>
          <a:xfrm>
            <a:off x="581660" y="2120900"/>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Multi-Source Data Access</a:t>
            </a:r>
            <a:endParaRPr lang="en-US" sz="1600" dirty="0"/>
          </a:p>
        </p:txBody>
      </p:sp>
      <p:sp>
        <p:nvSpPr>
          <p:cNvPr id="5" name="Text 2"/>
          <p:cNvSpPr/>
          <p:nvPr/>
        </p:nvSpPr>
        <p:spPr>
          <a:xfrm>
            <a:off x="581660" y="2522220"/>
            <a:ext cx="5175885" cy="148336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Implemented integration with multiple data sources including </a:t>
            </a:r>
            <a:r>
              <a:rPr lang="en-US" sz="1400" dirty="0" err="1">
                <a:solidFill>
                  <a:srgbClr val="262626"/>
                </a:solidFill>
                <a:latin typeface="MiSans" pitchFamily="34" charset="-122"/>
                <a:ea typeface="MiSans" pitchFamily="34" charset="-122"/>
                <a:cs typeface="MiSans" pitchFamily="34" charset="-120"/>
              </a:rPr>
              <a:t>NewsAPI</a:t>
            </a:r>
            <a:r>
              <a:rPr lang="en-US" sz="1400" dirty="0">
                <a:solidFill>
                  <a:srgbClr val="262626"/>
                </a:solidFill>
                <a:latin typeface="MiSans" pitchFamily="34" charset="-122"/>
                <a:ea typeface="MiSans" pitchFamily="34" charset="-122"/>
                <a:cs typeface="MiSans" pitchFamily="34" charset="-120"/>
              </a:rPr>
              <a:t>, Reddit API, and RSS feeds, covering a wide range of news domains and trending topics, providing rich material for news briefing generation.</a:t>
            </a:r>
            <a:endParaRPr lang="en-US" sz="1600" dirty="0"/>
          </a:p>
        </p:txBody>
      </p:sp>
      <p:sp>
        <p:nvSpPr>
          <p:cNvPr id="6" name="Text 3"/>
          <p:cNvSpPr/>
          <p:nvPr/>
        </p:nvSpPr>
        <p:spPr>
          <a:xfrm>
            <a:off x="6533515" y="2120900"/>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Content Classification</a:t>
            </a:r>
            <a:endParaRPr lang="en-US" sz="1600" dirty="0"/>
          </a:p>
        </p:txBody>
      </p:sp>
      <p:sp>
        <p:nvSpPr>
          <p:cNvPr id="7" name="Text 4"/>
          <p:cNvSpPr/>
          <p:nvPr/>
        </p:nvSpPr>
        <p:spPr>
          <a:xfrm>
            <a:off x="6533515" y="2522220"/>
            <a:ext cx="5176520" cy="14839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Utilizes machine learning techniques to intelligently classify news into over 10 categories, including technology, business, health, and more. This facilitates users to browse content as needed and improves information acquisition efficiency.</a:t>
            </a:r>
            <a:endParaRPr lang="en-US" sz="1600" dirty="0"/>
          </a:p>
        </p:txBody>
      </p:sp>
      <p:sp>
        <p:nvSpPr>
          <p:cNvPr id="8" name="Text 5"/>
          <p:cNvSpPr/>
          <p:nvPr/>
        </p:nvSpPr>
        <p:spPr>
          <a:xfrm>
            <a:off x="581660" y="4095115"/>
            <a:ext cx="5175250" cy="401955"/>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Intelligent Deduplication</a:t>
            </a:r>
            <a:endParaRPr lang="en-US" sz="1600" dirty="0"/>
          </a:p>
        </p:txBody>
      </p:sp>
      <p:sp>
        <p:nvSpPr>
          <p:cNvPr id="9" name="Text 6"/>
          <p:cNvSpPr/>
          <p:nvPr/>
        </p:nvSpPr>
        <p:spPr>
          <a:xfrm>
            <a:off x="581660" y="4496435"/>
            <a:ext cx="5175885" cy="17633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Employs intelligent algorithms to remove duplicates from multi-source data, preventing repetitive news interference and ensuring the news briefings are concise and unique.</a:t>
            </a:r>
            <a:endParaRPr lang="en-US" sz="1600" dirty="0"/>
          </a:p>
        </p:txBody>
      </p:sp>
      <p:sp>
        <p:nvSpPr>
          <p:cNvPr id="10" name="Text 7"/>
          <p:cNvSpPr/>
          <p:nvPr/>
        </p:nvSpPr>
        <p:spPr>
          <a:xfrm>
            <a:off x="6533515" y="4095115"/>
            <a:ext cx="5175250" cy="40259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Quality Assessment</a:t>
            </a:r>
            <a:endParaRPr lang="en-US" sz="1600" dirty="0"/>
          </a:p>
        </p:txBody>
      </p:sp>
      <p:sp>
        <p:nvSpPr>
          <p:cNvPr id="11" name="Text 8"/>
          <p:cNvSpPr/>
          <p:nvPr/>
        </p:nvSpPr>
        <p:spPr>
          <a:xfrm>
            <a:off x="6533515" y="4496435"/>
            <a:ext cx="5176520" cy="17633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Evaluates the quality of the collected news content to filter out high-quality and valuable information, enhancing the overall quality of news briefings and providing users with reliable information.</a:t>
            </a:r>
            <a:endParaRPr lang="en-US" sz="1600" dirty="0"/>
          </a:p>
        </p:txBody>
      </p:sp>
      <p:pic>
        <p:nvPicPr>
          <p:cNvPr id="12" name="Image 1" descr="https://test-kimi-img.moonshot.cn/pub/slides/slides_tmpl/image/25-07-11-16:53:20-d1od205cmrb5eq9ipuag.png"/>
          <p:cNvPicPr>
            <a:picLocks noChangeAspect="1"/>
          </p:cNvPicPr>
          <p:nvPr/>
        </p:nvPicPr>
        <p:blipFill>
          <a:blip r:embed="rId3"/>
          <a:stretch>
            <a:fillRect/>
          </a:stretch>
        </p:blipFill>
        <p:spPr>
          <a:xfrm>
            <a:off x="9382125" y="544830"/>
            <a:ext cx="2088515" cy="14211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770890" y="1610360"/>
            <a:ext cx="4390390" cy="40132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Multiple Writing Styles</a:t>
            </a:r>
            <a:endParaRPr lang="en-US" sz="1600" dirty="0"/>
          </a:p>
        </p:txBody>
      </p:sp>
      <p:sp>
        <p:nvSpPr>
          <p:cNvPr id="3" name="Text 1"/>
          <p:cNvSpPr/>
          <p:nvPr/>
        </p:nvSpPr>
        <p:spPr>
          <a:xfrm>
            <a:off x="770890" y="2001520"/>
            <a:ext cx="4458970"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Supports various writing styles including professional, casual, academic, and creative. Users can select styles according to their needs and preferences, catering to diverse reading scenarios.</a:t>
            </a:r>
            <a:endParaRPr lang="en-US" sz="1600" dirty="0"/>
          </a:p>
        </p:txBody>
      </p:sp>
      <p:sp>
        <p:nvSpPr>
          <p:cNvPr id="4" name="Text 2"/>
          <p:cNvSpPr/>
          <p:nvPr/>
        </p:nvSpPr>
        <p:spPr>
          <a:xfrm>
            <a:off x="770890" y="4500880"/>
            <a:ext cx="4390390" cy="46228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Adjustable Length</a:t>
            </a:r>
            <a:endParaRPr lang="en-US" sz="1600" dirty="0"/>
          </a:p>
        </p:txBody>
      </p:sp>
      <p:sp>
        <p:nvSpPr>
          <p:cNvPr id="5" name="Text 3"/>
          <p:cNvSpPr/>
          <p:nvPr/>
        </p:nvSpPr>
        <p:spPr>
          <a:xfrm>
            <a:off x="770890" y="4858385"/>
            <a:ext cx="4390390"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Offers three length options—short, medium, and long—allowing users to flexibly choose the news briefing length based on their time availability and information needs, enabling personalized customization.</a:t>
            </a:r>
            <a:endParaRPr lang="en-US" sz="1600" dirty="0"/>
          </a:p>
        </p:txBody>
      </p:sp>
      <p:sp>
        <p:nvSpPr>
          <p:cNvPr id="6" name="Text 4"/>
          <p:cNvSpPr/>
          <p:nvPr/>
        </p:nvSpPr>
        <p:spPr>
          <a:xfrm>
            <a:off x="7133590" y="1610360"/>
            <a:ext cx="4505960" cy="43688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Target Audience Customization</a:t>
            </a:r>
            <a:endParaRPr lang="en-US" sz="1600" dirty="0"/>
          </a:p>
        </p:txBody>
      </p:sp>
      <p:sp>
        <p:nvSpPr>
          <p:cNvPr id="7" name="Text 5"/>
          <p:cNvSpPr/>
          <p:nvPr/>
        </p:nvSpPr>
        <p:spPr>
          <a:xfrm>
            <a:off x="7133590" y="1978660"/>
            <a:ext cx="4505325"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Generates news briefings tailored to different target audiences such as general users, technical professionals, business leaders, and academics, aligning with their professional backgrounds and interests to enhance information relevance and practicality.</a:t>
            </a:r>
            <a:endParaRPr lang="en-US" sz="1600" dirty="0"/>
          </a:p>
        </p:txBody>
      </p:sp>
      <p:sp>
        <p:nvSpPr>
          <p:cNvPr id="8" name="Text 6"/>
          <p:cNvSpPr/>
          <p:nvPr/>
        </p:nvSpPr>
        <p:spPr>
          <a:xfrm>
            <a:off x="7133590" y="4500880"/>
            <a:ext cx="4505960" cy="436880"/>
          </a:xfrm>
          <a:prstGeom prst="rect">
            <a:avLst/>
          </a:prstGeom>
          <a:noFill/>
        </p:spPr>
        <p:txBody>
          <a:bodyPr wrap="square" lIns="0" tIns="0" rIns="0" bIns="0" rtlCol="0" anchor="t"/>
          <a:lstStyle/>
          <a:p>
            <a:pPr marL="0" indent="0" algn="l">
              <a:lnSpc>
                <a:spcPct val="100000"/>
              </a:lnSpc>
              <a:buNone/>
            </a:pPr>
            <a:r>
              <a:rPr lang="en-US" sz="2000" dirty="0">
                <a:solidFill>
                  <a:srgbClr val="3373F8"/>
                </a:solidFill>
                <a:latin typeface="MiSans" pitchFamily="34" charset="-122"/>
                <a:ea typeface="MiSans" pitchFamily="34" charset="-122"/>
                <a:cs typeface="MiSans" pitchFamily="34" charset="-120"/>
              </a:rPr>
              <a:t>Category Filtering</a:t>
            </a:r>
            <a:endParaRPr lang="en-US" sz="1600" dirty="0"/>
          </a:p>
        </p:txBody>
      </p:sp>
      <p:sp>
        <p:nvSpPr>
          <p:cNvPr id="9" name="Text 7"/>
          <p:cNvSpPr/>
          <p:nvPr/>
        </p:nvSpPr>
        <p:spPr>
          <a:xfrm>
            <a:off x="7133590" y="4857750"/>
            <a:ext cx="4505325" cy="136461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Users can filter news by over 10 categories such as technology, business, health, and more, enabling precise access to news in areas of interest, avoiding information overload, and enhancing user experience.</a:t>
            </a:r>
            <a:endParaRPr lang="en-US" sz="1600" dirty="0"/>
          </a:p>
        </p:txBody>
      </p:sp>
      <p:sp>
        <p:nvSpPr>
          <p:cNvPr id="10" name="Text 8"/>
          <p:cNvSpPr/>
          <p:nvPr/>
        </p:nvSpPr>
        <p:spPr>
          <a:xfrm>
            <a:off x="777875"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Personalized Content Generation</a:t>
            </a:r>
            <a:endParaRPr lang="en-US" sz="1600" dirty="0"/>
          </a:p>
        </p:txBody>
      </p:sp>
      <p:pic>
        <p:nvPicPr>
          <p:cNvPr id="11" name="Image 0" descr="https://test-kimi-img.moonshot.cn/pub/slides/slides_tmpl/image/25-07-11-16:53:14-d1od1ulcmrb5eq9ipu8g.png"/>
          <p:cNvPicPr>
            <a:picLocks noChangeAspect="1"/>
          </p:cNvPicPr>
          <p:nvPr/>
        </p:nvPicPr>
        <p:blipFill>
          <a:blip r:embed="rId2"/>
          <a:stretch>
            <a:fillRect/>
          </a:stretch>
        </p:blipFill>
        <p:spPr>
          <a:xfrm>
            <a:off x="5229860" y="3243580"/>
            <a:ext cx="1747520" cy="1171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04</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UI Demonstration</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9-d1od22dcmrb5eq9ipui0.png"/>
          <p:cNvPicPr>
            <a:picLocks noChangeAspect="1"/>
          </p:cNvPicPr>
          <p:nvPr/>
        </p:nvPicPr>
        <p:blipFill>
          <a:blip r:embed="rId2"/>
          <a:stretch>
            <a:fillRect/>
          </a:stretch>
        </p:blipFill>
        <p:spPr>
          <a:xfrm>
            <a:off x="9038590" y="2217420"/>
            <a:ext cx="2792095" cy="4151630"/>
          </a:xfrm>
          <a:prstGeom prst="rect">
            <a:avLst/>
          </a:prstGeom>
        </p:spPr>
      </p:pic>
      <p:pic>
        <p:nvPicPr>
          <p:cNvPr id="3" name="Image 1" descr="https://test-kimi-img.moonshot.cn/pub/slides/slides_tmpl/image/25-07-11-16:53:29-d1od22dcmrb5eq9ipui0.png"/>
          <p:cNvPicPr>
            <a:picLocks noChangeAspect="1"/>
          </p:cNvPicPr>
          <p:nvPr/>
        </p:nvPicPr>
        <p:blipFill>
          <a:blip r:embed="rId2"/>
          <a:stretch>
            <a:fillRect/>
          </a:stretch>
        </p:blipFill>
        <p:spPr>
          <a:xfrm>
            <a:off x="6208395" y="1775460"/>
            <a:ext cx="2792095" cy="4151630"/>
          </a:xfrm>
          <a:prstGeom prst="rect">
            <a:avLst/>
          </a:prstGeom>
        </p:spPr>
      </p:pic>
      <p:pic>
        <p:nvPicPr>
          <p:cNvPr id="4" name="Image 2" descr="https://test-kimi-img.moonshot.cn/pub/slides/slides_tmpl/image/25-07-11-16:53:29-d1od22dcmrb5eq9ipui0.png"/>
          <p:cNvPicPr>
            <a:picLocks noChangeAspect="1"/>
          </p:cNvPicPr>
          <p:nvPr/>
        </p:nvPicPr>
        <p:blipFill>
          <a:blip r:embed="rId2"/>
          <a:stretch>
            <a:fillRect/>
          </a:stretch>
        </p:blipFill>
        <p:spPr>
          <a:xfrm>
            <a:off x="3331210" y="2214245"/>
            <a:ext cx="2792095" cy="4151630"/>
          </a:xfrm>
          <a:prstGeom prst="rect">
            <a:avLst/>
          </a:prstGeom>
        </p:spPr>
      </p:pic>
      <p:pic>
        <p:nvPicPr>
          <p:cNvPr id="5" name="Image 3" descr="https://test-kimi-img.moonshot.cn/pub/slides/slides_tmpl/image/25-07-11-16:53:29-d1od22dcmrb5eq9ipui0.png"/>
          <p:cNvPicPr>
            <a:picLocks noChangeAspect="1"/>
          </p:cNvPicPr>
          <p:nvPr/>
        </p:nvPicPr>
        <p:blipFill>
          <a:blip r:embed="rId2"/>
          <a:stretch>
            <a:fillRect/>
          </a:stretch>
        </p:blipFill>
        <p:spPr>
          <a:xfrm>
            <a:off x="459740" y="1775460"/>
            <a:ext cx="2792095" cy="4314564"/>
          </a:xfrm>
          <a:prstGeom prst="rect">
            <a:avLst/>
          </a:prstGeom>
        </p:spPr>
      </p:pic>
      <p:sp>
        <p:nvSpPr>
          <p:cNvPr id="6" name="Text 0"/>
          <p:cNvSpPr/>
          <p:nvPr/>
        </p:nvSpPr>
        <p:spPr>
          <a:xfrm>
            <a:off x="856298" y="535305"/>
            <a:ext cx="10479405" cy="744243"/>
          </a:xfrm>
          <a:prstGeom prst="rect">
            <a:avLst/>
          </a:prstGeom>
          <a:noFill/>
        </p:spPr>
        <p:txBody>
          <a:bodyPr wrap="square" lIns="0" tIns="0" rIns="0" bIns="0" rtlCol="0" anchor="t">
            <a:spAutoFit/>
          </a:bodyPr>
          <a:lstStyle/>
          <a:p>
            <a:pPr marL="0" indent="0" algn="ctr">
              <a:lnSpc>
                <a:spcPct val="150000"/>
              </a:lnSpc>
              <a:buNone/>
            </a:pPr>
            <a:r>
              <a:rPr lang="en-US" sz="3600" dirty="0">
                <a:solidFill>
                  <a:srgbClr val="0D0D0D"/>
                </a:solidFill>
                <a:latin typeface="MiSans" pitchFamily="34" charset="-122"/>
                <a:ea typeface="MiSans" pitchFamily="34" charset="-122"/>
                <a:cs typeface="MiSans" pitchFamily="34" charset="-120"/>
              </a:rPr>
              <a:t>UI Design</a:t>
            </a:r>
            <a:endParaRPr lang="en-US" sz="1600" dirty="0"/>
          </a:p>
        </p:txBody>
      </p:sp>
      <p:sp>
        <p:nvSpPr>
          <p:cNvPr id="7" name="Text 1"/>
          <p:cNvSpPr/>
          <p:nvPr/>
        </p:nvSpPr>
        <p:spPr>
          <a:xfrm>
            <a:off x="582295" y="2214245"/>
            <a:ext cx="24771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Main Interface Layout</a:t>
            </a:r>
            <a:endParaRPr lang="en-US" sz="1600" dirty="0"/>
          </a:p>
        </p:txBody>
      </p:sp>
      <p:sp>
        <p:nvSpPr>
          <p:cNvPr id="8" name="Text 2"/>
          <p:cNvSpPr/>
          <p:nvPr/>
        </p:nvSpPr>
        <p:spPr>
          <a:xfrm>
            <a:off x="611505" y="2829560"/>
            <a:ext cx="2461895"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main interface is clean and intuitive, providing clear parameter setting options. Users can easily configure various news briefing generation parameters such as data source selection, writing style, and content length, enabling convenient operation.</a:t>
            </a:r>
            <a:endParaRPr lang="en-US" sz="1600" dirty="0"/>
          </a:p>
        </p:txBody>
      </p:sp>
      <p:sp>
        <p:nvSpPr>
          <p:cNvPr id="9" name="Text 3"/>
          <p:cNvSpPr/>
          <p:nvPr/>
        </p:nvSpPr>
        <p:spPr>
          <a:xfrm>
            <a:off x="3442970" y="265557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System Status Display</a:t>
            </a:r>
            <a:endParaRPr lang="en-US" sz="1600" dirty="0"/>
          </a:p>
        </p:txBody>
      </p:sp>
      <p:sp>
        <p:nvSpPr>
          <p:cNvPr id="10" name="Text 4"/>
          <p:cNvSpPr/>
          <p:nvPr/>
        </p:nvSpPr>
        <p:spPr>
          <a:xfrm>
            <a:off x="3510280" y="3270885"/>
            <a:ext cx="2461895"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Provides real-time updates on the AI agent and data source statuses, enabling users to monitor system operations at any time, such as data collection progress and task execution status, thereby enhancing system transparency.</a:t>
            </a:r>
            <a:endParaRPr lang="en-US" sz="1600" dirty="0"/>
          </a:p>
        </p:txBody>
      </p:sp>
      <p:sp>
        <p:nvSpPr>
          <p:cNvPr id="11" name="Text 5"/>
          <p:cNvSpPr/>
          <p:nvPr/>
        </p:nvSpPr>
        <p:spPr>
          <a:xfrm>
            <a:off x="6323330" y="220091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User Guide</a:t>
            </a:r>
            <a:endParaRPr lang="en-US" sz="1600" dirty="0"/>
          </a:p>
        </p:txBody>
      </p:sp>
      <p:sp>
        <p:nvSpPr>
          <p:cNvPr id="12" name="Text 6"/>
          <p:cNvSpPr/>
          <p:nvPr/>
        </p:nvSpPr>
        <p:spPr>
          <a:xfrm>
            <a:off x="6390640" y="2816225"/>
            <a:ext cx="2496820"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Provides	comprehensive feature descriptions and step-by-step operation instructions to help users get started quickly. Even first-time users can easily master the system’s functionalities, reducing the learning curve.</a:t>
            </a:r>
            <a:endParaRPr lang="en-US" sz="1600" dirty="0"/>
          </a:p>
        </p:txBody>
      </p:sp>
      <p:sp>
        <p:nvSpPr>
          <p:cNvPr id="13" name="Text 7"/>
          <p:cNvSpPr/>
          <p:nvPr/>
        </p:nvSpPr>
        <p:spPr>
          <a:xfrm>
            <a:off x="9116695" y="270446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Result Preview</a:t>
            </a:r>
            <a:endParaRPr lang="en-US" sz="1600" dirty="0"/>
          </a:p>
        </p:txBody>
      </p:sp>
      <p:sp>
        <p:nvSpPr>
          <p:cNvPr id="14" name="Text 8"/>
          <p:cNvSpPr/>
          <p:nvPr/>
        </p:nvSpPr>
        <p:spPr>
          <a:xfrm>
            <a:off x="9184005" y="3319780"/>
            <a:ext cx="2461895" cy="29857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Supports	dual-format preview	in HTML and Markdown, allowing users to instantly view the generated news briefing and adjust parameters in real time to ensure the final output meets expectations.</a:t>
            </a:r>
            <a:endParaRPr lang="en-US" sz="1600" dirty="0"/>
          </a:p>
        </p:txBody>
      </p:sp>
      <p:pic>
        <p:nvPicPr>
          <p:cNvPr id="15" name="Image 4" descr="https://test-kimi-img.moonshot.cn/pub/slides/slides_tmpl/image/25-07-11-16:53:14-d1od1ulcmrb5eq9ipu80.png"/>
          <p:cNvPicPr>
            <a:picLocks noChangeAspect="1"/>
          </p:cNvPicPr>
          <p:nvPr/>
        </p:nvPicPr>
        <p:blipFill>
          <a:blip r:embed="rId3"/>
          <a:stretch>
            <a:fillRect/>
          </a:stretch>
        </p:blipFill>
        <p:spPr>
          <a:xfrm>
            <a:off x="1380490" y="1180465"/>
            <a:ext cx="963930" cy="913765"/>
          </a:xfrm>
          <a:prstGeom prst="rect">
            <a:avLst/>
          </a:prstGeom>
        </p:spPr>
      </p:pic>
      <p:pic>
        <p:nvPicPr>
          <p:cNvPr id="16" name="Image 5" descr="https://test-kimi-img.moonshot.cn/pub/slides/slides_tmpl/image/25-07-11-16:53:29-d1od22dcmrb5eq9ipuj0.png"/>
          <p:cNvPicPr>
            <a:picLocks noChangeAspect="1"/>
          </p:cNvPicPr>
          <p:nvPr/>
        </p:nvPicPr>
        <p:blipFill>
          <a:blip r:embed="rId4"/>
          <a:srcRect t="1044" b="1044"/>
          <a:stretch>
            <a:fillRect/>
          </a:stretch>
        </p:blipFill>
        <p:spPr>
          <a:xfrm rot="720000">
            <a:off x="7188835" y="1399540"/>
            <a:ext cx="865505" cy="718820"/>
          </a:xfrm>
          <a:prstGeom prst="rect">
            <a:avLst/>
          </a:prstGeom>
        </p:spPr>
      </p:pic>
      <p:pic>
        <p:nvPicPr>
          <p:cNvPr id="17" name="Image 6" descr="https://test-kimi-img.moonshot.cn/pub/slides/slides_tmpl/image/25-07-11-16:53:29-d1od22dcmrb5eq9ipuhg.png"/>
          <p:cNvPicPr>
            <a:picLocks noChangeAspect="1"/>
          </p:cNvPicPr>
          <p:nvPr/>
        </p:nvPicPr>
        <p:blipFill>
          <a:blip r:embed="rId5"/>
          <a:stretch>
            <a:fillRect/>
          </a:stretch>
        </p:blipFill>
        <p:spPr>
          <a:xfrm>
            <a:off x="4232275" y="1576070"/>
            <a:ext cx="996315" cy="978535"/>
          </a:xfrm>
          <a:prstGeom prst="rect">
            <a:avLst/>
          </a:prstGeom>
        </p:spPr>
      </p:pic>
      <p:pic>
        <p:nvPicPr>
          <p:cNvPr id="18" name="Image 7" descr="https://test-kimi-img.moonshot.cn/pub/slides/slides_tmpl/image/25-07-11-16:53:20-d1od205cmrb5eq9ipuag.png"/>
          <p:cNvPicPr>
            <a:picLocks noChangeAspect="1"/>
          </p:cNvPicPr>
          <p:nvPr/>
        </p:nvPicPr>
        <p:blipFill>
          <a:blip r:embed="rId6"/>
          <a:stretch>
            <a:fillRect/>
          </a:stretch>
        </p:blipFill>
        <p:spPr>
          <a:xfrm>
            <a:off x="9933305" y="1775460"/>
            <a:ext cx="1087755" cy="740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81660"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User Experience Highlights</a:t>
            </a:r>
            <a:endParaRPr lang="en-US" sz="1600" dirty="0"/>
          </a:p>
        </p:txBody>
      </p:sp>
      <p:pic>
        <p:nvPicPr>
          <p:cNvPr id="3" name="Image 0" descr="https://test-kimi-img.moonshot.cn/pub/slides/slides_tmpl/image/25-07-11-16:53:21-d1od20dcmrb5eq9ipub0.png"/>
          <p:cNvPicPr>
            <a:picLocks noChangeAspect="1"/>
          </p:cNvPicPr>
          <p:nvPr/>
        </p:nvPicPr>
        <p:blipFill>
          <a:blip r:embed="rId2"/>
          <a:srcRect l="12" r="12"/>
          <a:stretch>
            <a:fillRect/>
          </a:stretch>
        </p:blipFill>
        <p:spPr>
          <a:xfrm>
            <a:off x="989330" y="1238250"/>
            <a:ext cx="4984115" cy="2832100"/>
          </a:xfrm>
          <a:prstGeom prst="rect">
            <a:avLst/>
          </a:prstGeom>
        </p:spPr>
      </p:pic>
      <p:sp>
        <p:nvSpPr>
          <p:cNvPr id="4" name="Text 1"/>
          <p:cNvSpPr/>
          <p:nvPr/>
        </p:nvSpPr>
        <p:spPr>
          <a:xfrm>
            <a:off x="1382078" y="202120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After users set their parameters, the news briefing generation process can be initiated with a single click. The system automatically completes the task and provides real-time progress feedback, enhancing operational efficiency.</a:t>
            </a:r>
            <a:endParaRPr lang="en-US" sz="1600" dirty="0"/>
          </a:p>
        </p:txBody>
      </p:sp>
      <p:sp>
        <p:nvSpPr>
          <p:cNvPr id="5" name="Text 2"/>
          <p:cNvSpPr/>
          <p:nvPr/>
        </p:nvSpPr>
        <p:spPr>
          <a:xfrm>
            <a:off x="1254760" y="155321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One-Click Generation</a:t>
            </a:r>
            <a:endParaRPr lang="en-US" sz="1600" dirty="0"/>
          </a:p>
        </p:txBody>
      </p:sp>
      <p:pic>
        <p:nvPicPr>
          <p:cNvPr id="6" name="Image 1" descr="https://test-kimi-img.moonshot.cn/pub/slides/slides_tmpl/image/25-07-11-16:53:21-d1od20dcmrb5eq9ipub0.png"/>
          <p:cNvPicPr>
            <a:picLocks noChangeAspect="1"/>
          </p:cNvPicPr>
          <p:nvPr/>
        </p:nvPicPr>
        <p:blipFill>
          <a:blip r:embed="rId2"/>
          <a:srcRect l="12" r="12"/>
          <a:stretch>
            <a:fillRect/>
          </a:stretch>
        </p:blipFill>
        <p:spPr>
          <a:xfrm>
            <a:off x="989330" y="3768090"/>
            <a:ext cx="4984115" cy="2832100"/>
          </a:xfrm>
          <a:prstGeom prst="rect">
            <a:avLst/>
          </a:prstGeom>
        </p:spPr>
      </p:pic>
      <p:sp>
        <p:nvSpPr>
          <p:cNvPr id="7" name="Text 3"/>
          <p:cNvSpPr/>
          <p:nvPr/>
        </p:nvSpPr>
        <p:spPr>
          <a:xfrm>
            <a:off x="1382078" y="455104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Provides output in both HTML and Markdown formats to meet users’ needs in different scenarios, such as web viewing or document editing, enhancing flexibility.</a:t>
            </a:r>
            <a:endParaRPr lang="en-US" sz="1600" dirty="0"/>
          </a:p>
        </p:txBody>
      </p:sp>
      <p:sp>
        <p:nvSpPr>
          <p:cNvPr id="8" name="Text 4"/>
          <p:cNvSpPr/>
          <p:nvPr/>
        </p:nvSpPr>
        <p:spPr>
          <a:xfrm>
            <a:off x="1254760" y="408305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Dual-Format Output</a:t>
            </a:r>
            <a:endParaRPr lang="en-US" sz="1600" dirty="0"/>
          </a:p>
        </p:txBody>
      </p:sp>
      <p:pic>
        <p:nvPicPr>
          <p:cNvPr id="9" name="Image 2" descr="https://test-kimi-img.moonshot.cn/pub/slides/slides_tmpl/image/25-07-11-16:53:21-d1od20dcmrb5eq9ipub0.png"/>
          <p:cNvPicPr>
            <a:picLocks noChangeAspect="1"/>
          </p:cNvPicPr>
          <p:nvPr/>
        </p:nvPicPr>
        <p:blipFill>
          <a:blip r:embed="rId2"/>
          <a:srcRect l="12" r="12"/>
          <a:stretch>
            <a:fillRect/>
          </a:stretch>
        </p:blipFill>
        <p:spPr>
          <a:xfrm>
            <a:off x="6343015" y="1225550"/>
            <a:ext cx="4984115" cy="2832100"/>
          </a:xfrm>
          <a:prstGeom prst="rect">
            <a:avLst/>
          </a:prstGeom>
        </p:spPr>
      </p:pic>
      <p:sp>
        <p:nvSpPr>
          <p:cNvPr id="10" name="Text 5"/>
          <p:cNvSpPr/>
          <p:nvPr/>
        </p:nvSpPr>
        <p:spPr>
          <a:xfrm>
            <a:off x="6735763" y="200850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system status is displayed in real time, giving users a clear understanding of the news briefing generation process and enhancing their trust in the system.</a:t>
            </a:r>
            <a:endParaRPr lang="en-US" sz="1600" dirty="0"/>
          </a:p>
        </p:txBody>
      </p:sp>
      <p:sp>
        <p:nvSpPr>
          <p:cNvPr id="11" name="Text 6"/>
          <p:cNvSpPr/>
          <p:nvPr/>
        </p:nvSpPr>
        <p:spPr>
          <a:xfrm>
            <a:off x="6608445" y="154051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Status Transparency</a:t>
            </a:r>
            <a:endParaRPr lang="en-US" sz="1600" dirty="0"/>
          </a:p>
        </p:txBody>
      </p:sp>
      <p:pic>
        <p:nvPicPr>
          <p:cNvPr id="12" name="Image 3" descr="https://test-kimi-img.moonshot.cn/pub/slides/slides_tmpl/image/25-07-11-16:53:21-d1od20dcmrb5eq9ipub0.png"/>
          <p:cNvPicPr>
            <a:picLocks noChangeAspect="1"/>
          </p:cNvPicPr>
          <p:nvPr/>
        </p:nvPicPr>
        <p:blipFill>
          <a:blip r:embed="rId2"/>
          <a:srcRect l="12" r="12"/>
          <a:stretch>
            <a:fillRect/>
          </a:stretch>
        </p:blipFill>
        <p:spPr>
          <a:xfrm>
            <a:off x="6343015" y="3755390"/>
            <a:ext cx="4984115" cy="2832100"/>
          </a:xfrm>
          <a:prstGeom prst="rect">
            <a:avLst/>
          </a:prstGeom>
        </p:spPr>
      </p:pic>
      <p:sp>
        <p:nvSpPr>
          <p:cNvPr id="13" name="Text 7"/>
          <p:cNvSpPr/>
          <p:nvPr/>
        </p:nvSpPr>
        <p:spPr>
          <a:xfrm>
            <a:off x="6735763" y="453834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Provides complete usage instructions to help users quickly familiarize themselves with the system’s features, reduce operational errors, and improve the overall user experience.</a:t>
            </a:r>
            <a:endParaRPr lang="en-US" sz="1600" dirty="0"/>
          </a:p>
        </p:txBody>
      </p:sp>
      <p:sp>
        <p:nvSpPr>
          <p:cNvPr id="14" name="Text 8"/>
          <p:cNvSpPr/>
          <p:nvPr/>
        </p:nvSpPr>
        <p:spPr>
          <a:xfrm>
            <a:off x="6608445" y="407035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Comprehensive Guidance</a:t>
            </a:r>
            <a:endParaRPr lang="en-US" sz="1600" dirty="0"/>
          </a:p>
        </p:txBody>
      </p:sp>
      <p:pic>
        <p:nvPicPr>
          <p:cNvPr id="15" name="Image 4" descr="https://test-kimi-img.moonshot.cn/pub/slides/slides_tmpl/image/25-07-11-16:53:16-d1od1v5cmrb5eq9ipu90.png"/>
          <p:cNvPicPr>
            <a:picLocks noChangeAspect="1"/>
          </p:cNvPicPr>
          <p:nvPr/>
        </p:nvPicPr>
        <p:blipFill>
          <a:blip r:embed="rId3"/>
          <a:stretch>
            <a:fillRect/>
          </a:stretch>
        </p:blipFill>
        <p:spPr>
          <a:xfrm rot="5400000" flipH="1">
            <a:off x="10640695" y="520065"/>
            <a:ext cx="1117600" cy="9480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6" name="图片 15" descr="电脑萤幕的截图&#10;&#10;AI 生成的内容可能不正确。"/>
          <p:cNvPicPr>
            <a:picLocks noChangeAspect="1"/>
          </p:cNvPicPr>
          <p:nvPr/>
        </p:nvPicPr>
        <p:blipFill>
          <a:blip r:embed="rId2"/>
          <a:srcRect l="4466" t="10701" r="63168" b="-10701"/>
          <a:stretch>
            <a:fillRect/>
          </a:stretch>
        </p:blipFill>
        <p:spPr>
          <a:xfrm>
            <a:off x="4088712" y="776820"/>
            <a:ext cx="3946102" cy="5985946"/>
          </a:xfrm>
          <a:prstGeom prst="rect">
            <a:avLst/>
          </a:prstGeom>
        </p:spPr>
      </p:pic>
      <p:sp>
        <p:nvSpPr>
          <p:cNvPr id="17" name="文本框 7"/>
          <p:cNvSpPr txBox="1"/>
          <p:nvPr/>
        </p:nvSpPr>
        <p:spPr>
          <a:xfrm>
            <a:off x="2358237" y="95235"/>
            <a:ext cx="748378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latin typeface="微软雅黑" panose="020B0503020204020204" charset="-122"/>
                <a:ea typeface="微软雅黑" panose="020B0503020204020204" charset="-122"/>
              </a:rPr>
              <a:t>Newsletter agent –Smart Newsletter Generator</a:t>
            </a:r>
            <a:endParaRPr lang="zh-CN" altLang="en-US" sz="2400" b="1" dirty="0">
              <a:latin typeface="微软雅黑" panose="020B0503020204020204" charset="-122"/>
              <a:ea typeface="微软雅黑" panose="020B0503020204020204" charset="-122"/>
            </a:endParaRPr>
          </a:p>
        </p:txBody>
      </p:sp>
      <p:sp>
        <p:nvSpPr>
          <p:cNvPr id="18" name="箭头: 下 17"/>
          <p:cNvSpPr/>
          <p:nvPr/>
        </p:nvSpPr>
        <p:spPr>
          <a:xfrm rot="16566347">
            <a:off x="3262705" y="275086"/>
            <a:ext cx="186495" cy="2099076"/>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文本框 9"/>
          <p:cNvSpPr txBox="1"/>
          <p:nvPr/>
        </p:nvSpPr>
        <p:spPr>
          <a:xfrm>
            <a:off x="108405" y="756096"/>
            <a:ext cx="338509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anose="020B0503020204020204" charset="-122"/>
                <a:ea typeface="微软雅黑" panose="020B0503020204020204" charset="-122"/>
              </a:rPr>
              <a:t>The topic you want to learn</a:t>
            </a:r>
            <a:endParaRPr lang="zh-CN" altLang="en-US" b="1" dirty="0">
              <a:solidFill>
                <a:srgbClr val="FFC000"/>
              </a:solidFill>
              <a:latin typeface="微软雅黑" panose="020B0503020204020204" charset="-122"/>
              <a:ea typeface="微软雅黑" panose="020B0503020204020204" charset="-122"/>
            </a:endParaRPr>
          </a:p>
        </p:txBody>
      </p:sp>
      <p:sp>
        <p:nvSpPr>
          <p:cNvPr id="20" name="箭头: 下 19"/>
          <p:cNvSpPr/>
          <p:nvPr/>
        </p:nvSpPr>
        <p:spPr>
          <a:xfrm rot="15912949">
            <a:off x="3477878" y="1950738"/>
            <a:ext cx="171078" cy="1692077"/>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 11"/>
          <p:cNvSpPr txBox="1"/>
          <p:nvPr/>
        </p:nvSpPr>
        <p:spPr>
          <a:xfrm>
            <a:off x="293103" y="3104079"/>
            <a:ext cx="338509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anose="020B0503020204020204" charset="-122"/>
                <a:ea typeface="微软雅黑" panose="020B0503020204020204" charset="-122"/>
              </a:rPr>
              <a:t>Content length</a:t>
            </a:r>
            <a:r>
              <a:rPr lang="zh-CN" altLang="en-US" b="1" dirty="0">
                <a:solidFill>
                  <a:srgbClr val="FFC000"/>
                </a:solidFill>
                <a:latin typeface="微软雅黑" panose="020B0503020204020204" charset="-122"/>
                <a:ea typeface="微软雅黑" panose="020B0503020204020204" charset="-122"/>
              </a:rPr>
              <a:t> </a:t>
            </a:r>
            <a:r>
              <a:rPr lang="en-US" altLang="zh-CN" b="1" dirty="0">
                <a:solidFill>
                  <a:srgbClr val="FFC000"/>
                </a:solidFill>
                <a:latin typeface="微软雅黑" panose="020B0503020204020204" charset="-122"/>
                <a:ea typeface="微软雅黑" panose="020B0503020204020204" charset="-122"/>
              </a:rPr>
              <a:t>you want</a:t>
            </a:r>
            <a:r>
              <a:rPr lang="zh-CN" altLang="en-US" b="1" dirty="0">
                <a:solidFill>
                  <a:srgbClr val="FFC000"/>
                </a:solidFill>
                <a:latin typeface="微软雅黑" panose="020B0503020204020204" charset="-122"/>
                <a:ea typeface="微软雅黑" panose="020B0503020204020204" charset="-122"/>
              </a:rPr>
              <a:t>：</a:t>
            </a:r>
            <a:r>
              <a:rPr lang="en-US" altLang="zh-CN" b="1" dirty="0">
                <a:solidFill>
                  <a:srgbClr val="FFC000"/>
                </a:solidFill>
                <a:latin typeface="微软雅黑" panose="020B0503020204020204" charset="-122"/>
                <a:ea typeface="微软雅黑" panose="020B0503020204020204" charset="-122"/>
              </a:rPr>
              <a:t>short</a:t>
            </a:r>
            <a:r>
              <a:rPr lang="zh-CN" altLang="en-US" b="1" dirty="0">
                <a:solidFill>
                  <a:srgbClr val="FFC000"/>
                </a:solidFill>
                <a:latin typeface="微软雅黑" panose="020B0503020204020204" charset="-122"/>
                <a:ea typeface="微软雅黑" panose="020B0503020204020204" charset="-122"/>
              </a:rPr>
              <a:t>，</a:t>
            </a:r>
            <a:r>
              <a:rPr lang="en-US" altLang="zh-CN" b="1" dirty="0">
                <a:solidFill>
                  <a:srgbClr val="FFC000"/>
                </a:solidFill>
                <a:latin typeface="微软雅黑" panose="020B0503020204020204" charset="-122"/>
                <a:ea typeface="微软雅黑" panose="020B0503020204020204" charset="-122"/>
              </a:rPr>
              <a:t>medium</a:t>
            </a:r>
            <a:r>
              <a:rPr lang="zh-CN" altLang="en-US" b="1" dirty="0">
                <a:solidFill>
                  <a:srgbClr val="FFC000"/>
                </a:solidFill>
                <a:latin typeface="微软雅黑" panose="020B0503020204020204" charset="-122"/>
                <a:ea typeface="微软雅黑" panose="020B0503020204020204" charset="-122"/>
              </a:rPr>
              <a:t>，</a:t>
            </a:r>
            <a:r>
              <a:rPr lang="en-US" altLang="zh-CN" b="1" dirty="0">
                <a:solidFill>
                  <a:srgbClr val="FFC000"/>
                </a:solidFill>
                <a:latin typeface="微软雅黑" panose="020B0503020204020204" charset="-122"/>
                <a:ea typeface="微软雅黑" panose="020B0503020204020204" charset="-122"/>
              </a:rPr>
              <a:t>Long</a:t>
            </a:r>
            <a:endParaRPr lang="zh-CN" altLang="en-US" b="1" dirty="0">
              <a:solidFill>
                <a:srgbClr val="FFC000"/>
              </a:solidFill>
              <a:latin typeface="微软雅黑" panose="020B0503020204020204" charset="-122"/>
              <a:ea typeface="微软雅黑" panose="020B0503020204020204" charset="-122"/>
            </a:endParaRPr>
          </a:p>
        </p:txBody>
      </p:sp>
      <p:sp>
        <p:nvSpPr>
          <p:cNvPr id="22" name="矩形 21"/>
          <p:cNvSpPr/>
          <p:nvPr/>
        </p:nvSpPr>
        <p:spPr>
          <a:xfrm>
            <a:off x="4409455" y="5102696"/>
            <a:ext cx="3525907" cy="4729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箭头: 下 22"/>
          <p:cNvSpPr/>
          <p:nvPr/>
        </p:nvSpPr>
        <p:spPr>
          <a:xfrm rot="15288643">
            <a:off x="3486754" y="3466453"/>
            <a:ext cx="160962" cy="1701714"/>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文本框 14"/>
          <p:cNvSpPr txBox="1"/>
          <p:nvPr/>
        </p:nvSpPr>
        <p:spPr>
          <a:xfrm>
            <a:off x="293103" y="4792142"/>
            <a:ext cx="338509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anose="020B0503020204020204" charset="-122"/>
                <a:ea typeface="微软雅黑" panose="020B0503020204020204" charset="-122"/>
              </a:rPr>
              <a:t>Domains you are interested</a:t>
            </a:r>
            <a:endParaRPr lang="zh-CN" altLang="en-US" b="1" dirty="0">
              <a:solidFill>
                <a:srgbClr val="FFC000"/>
              </a:solidFill>
              <a:latin typeface="微软雅黑" panose="020B0503020204020204" charset="-122"/>
              <a:ea typeface="微软雅黑" panose="020B0503020204020204" charset="-122"/>
            </a:endParaRPr>
          </a:p>
        </p:txBody>
      </p:sp>
      <p:sp>
        <p:nvSpPr>
          <p:cNvPr id="25" name="箭头: 下 24"/>
          <p:cNvSpPr/>
          <p:nvPr/>
        </p:nvSpPr>
        <p:spPr>
          <a:xfrm rot="4381126">
            <a:off x="8475250" y="1227772"/>
            <a:ext cx="192455" cy="1596361"/>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文本框 16"/>
          <p:cNvSpPr txBox="1"/>
          <p:nvPr/>
        </p:nvSpPr>
        <p:spPr>
          <a:xfrm>
            <a:off x="8195250" y="1278270"/>
            <a:ext cx="387304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anose="020B0503020204020204" charset="-122"/>
                <a:ea typeface="微软雅黑" panose="020B0503020204020204" charset="-122"/>
              </a:rPr>
              <a:t>The style: amateur, professional</a:t>
            </a:r>
            <a:endParaRPr lang="zh-CN" altLang="en-US" b="1" dirty="0">
              <a:solidFill>
                <a:srgbClr val="FFC000"/>
              </a:solidFill>
              <a:latin typeface="微软雅黑" panose="020B0503020204020204" charset="-122"/>
              <a:ea typeface="微软雅黑" panose="020B0503020204020204" charset="-122"/>
            </a:endParaRPr>
          </a:p>
        </p:txBody>
      </p:sp>
      <p:sp>
        <p:nvSpPr>
          <p:cNvPr id="27" name="箭头: 下 26"/>
          <p:cNvSpPr/>
          <p:nvPr/>
        </p:nvSpPr>
        <p:spPr>
          <a:xfrm rot="6050361">
            <a:off x="8428046" y="3142681"/>
            <a:ext cx="212502" cy="1405260"/>
          </a:xfrm>
          <a:prstGeom prst="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文本框 18"/>
          <p:cNvSpPr txBox="1"/>
          <p:nvPr/>
        </p:nvSpPr>
        <p:spPr>
          <a:xfrm>
            <a:off x="8959213" y="3174560"/>
            <a:ext cx="3124381" cy="64633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C000"/>
                </a:solidFill>
                <a:latin typeface="微软雅黑" panose="020B0503020204020204" charset="-122"/>
                <a:ea typeface="微软雅黑" panose="020B0503020204020204" charset="-122"/>
              </a:rPr>
              <a:t>People who read it :</a:t>
            </a:r>
            <a:br>
              <a:rPr lang="en-US" altLang="zh-CN" b="1" dirty="0">
                <a:solidFill>
                  <a:srgbClr val="FFC000"/>
                </a:solidFill>
                <a:latin typeface="微软雅黑" panose="020B0503020204020204" charset="-122"/>
                <a:ea typeface="微软雅黑" panose="020B0503020204020204" charset="-122"/>
              </a:rPr>
            </a:br>
            <a:r>
              <a:rPr lang="en-US" altLang="zh-CN" b="1" dirty="0">
                <a:solidFill>
                  <a:srgbClr val="FFC000"/>
                </a:solidFill>
                <a:latin typeface="微软雅黑" panose="020B0503020204020204" charset="-122"/>
                <a:ea typeface="微软雅黑" panose="020B0503020204020204" charset="-122"/>
              </a:rPr>
              <a:t>general</a:t>
            </a:r>
            <a:r>
              <a:rPr lang="zh-CN" altLang="en-US" b="1" dirty="0">
                <a:solidFill>
                  <a:srgbClr val="FFC000"/>
                </a:solidFill>
                <a:latin typeface="微软雅黑" panose="020B0503020204020204" charset="-122"/>
                <a:ea typeface="微软雅黑" panose="020B0503020204020204" charset="-122"/>
              </a:rPr>
              <a:t>，</a:t>
            </a:r>
            <a:r>
              <a:rPr lang="en-US" altLang="zh-CN" b="1" dirty="0">
                <a:solidFill>
                  <a:srgbClr val="FFC000"/>
                </a:solidFill>
                <a:latin typeface="微软雅黑" panose="020B0503020204020204" charset="-122"/>
                <a:ea typeface="微软雅黑" panose="020B0503020204020204" charset="-122"/>
              </a:rPr>
              <a:t>professor</a:t>
            </a:r>
            <a:r>
              <a:rPr lang="zh-CN" altLang="en-US" b="1" dirty="0">
                <a:solidFill>
                  <a:srgbClr val="FFC000"/>
                </a:solidFill>
                <a:latin typeface="微软雅黑" panose="020B0503020204020204" charset="-122"/>
                <a:ea typeface="微软雅黑" panose="020B0503020204020204" charset="-122"/>
              </a:rPr>
              <a:t>，</a:t>
            </a:r>
            <a:r>
              <a:rPr lang="en-US" altLang="zh-CN" b="1" dirty="0">
                <a:solidFill>
                  <a:srgbClr val="FFC000"/>
                </a:solidFill>
                <a:latin typeface="微软雅黑" panose="020B0503020204020204" charset="-122"/>
                <a:ea typeface="微软雅黑" panose="020B0503020204020204" charset="-122"/>
              </a:rPr>
              <a:t>et</a:t>
            </a:r>
            <a:r>
              <a:rPr lang="zh-CN" altLang="en-US" b="1" dirty="0">
                <a:solidFill>
                  <a:srgbClr val="FFC000"/>
                </a:solidFill>
                <a:latin typeface="微软雅黑" panose="020B0503020204020204" charset="-122"/>
                <a:ea typeface="微软雅黑" panose="020B0503020204020204" charset="-122"/>
              </a:rPr>
              <a:t> </a:t>
            </a:r>
            <a:r>
              <a:rPr lang="en-US" altLang="zh-CN" b="1" dirty="0">
                <a:solidFill>
                  <a:srgbClr val="FFC000"/>
                </a:solidFill>
                <a:latin typeface="微软雅黑" panose="020B0503020204020204" charset="-122"/>
                <a:ea typeface="微软雅黑" panose="020B0503020204020204" charset="-122"/>
              </a:rPr>
              <a:t>al</a:t>
            </a:r>
            <a:endParaRPr lang="zh-CN" altLang="en-US" b="1" dirty="0">
              <a:solidFill>
                <a:srgbClr val="FFC000"/>
              </a:solidFill>
              <a:latin typeface="微软雅黑" panose="020B0503020204020204" charset="-122"/>
              <a:ea typeface="微软雅黑" panose="020B0503020204020204" charset="-122"/>
            </a:endParaRPr>
          </a:p>
        </p:txBody>
      </p:sp>
      <p:pic>
        <p:nvPicPr>
          <p:cNvPr id="29" name="图片 28"/>
          <p:cNvPicPr>
            <a:picLocks noChangeAspect="1"/>
          </p:cNvPicPr>
          <p:nvPr/>
        </p:nvPicPr>
        <p:blipFill>
          <a:blip r:embed="rId3"/>
          <a:srcRect l="6179" t="19722" r="10464" b="14474"/>
          <a:stretch>
            <a:fillRect/>
          </a:stretch>
        </p:blipFill>
        <p:spPr>
          <a:xfrm>
            <a:off x="9936609" y="5153764"/>
            <a:ext cx="1891565" cy="1533710"/>
          </a:xfrm>
          <a:prstGeom prst="rect">
            <a:avLst/>
          </a:prstGeom>
        </p:spPr>
      </p:pic>
      <p:sp>
        <p:nvSpPr>
          <p:cNvPr id="30" name="文本框 20"/>
          <p:cNvSpPr txBox="1"/>
          <p:nvPr/>
        </p:nvSpPr>
        <p:spPr>
          <a:xfrm>
            <a:off x="9579860" y="4628387"/>
            <a:ext cx="248843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latin typeface="微软雅黑" panose="020B0503020204020204" charset="-122"/>
                <a:ea typeface="微软雅黑" panose="020B0503020204020204" charset="-122"/>
              </a:rPr>
              <a:t>Let</a:t>
            </a:r>
            <a:r>
              <a:rPr lang="zh-CN" altLang="en-US" sz="2000" b="1" dirty="0">
                <a:latin typeface="微软雅黑" panose="020B0503020204020204" charset="-122"/>
                <a:ea typeface="微软雅黑" panose="020B0503020204020204" charset="-122"/>
              </a:rPr>
              <a:t>‘</a:t>
            </a:r>
            <a:r>
              <a:rPr lang="en-US" altLang="zh-CN" sz="2000" b="1" dirty="0">
                <a:latin typeface="微软雅黑" panose="020B0503020204020204" charset="-122"/>
                <a:ea typeface="微软雅黑" panose="020B0503020204020204" charset="-122"/>
              </a:rPr>
              <a:t>s have a try !</a:t>
            </a:r>
            <a:endParaRPr lang="zh-CN" altLang="en-US" sz="2000" b="1" dirty="0">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810760" y="502659"/>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01.</a:t>
            </a:r>
            <a:endParaRPr lang="en-US" sz="1600" dirty="0"/>
          </a:p>
        </p:txBody>
      </p:sp>
      <p:sp>
        <p:nvSpPr>
          <p:cNvPr id="3" name="Text 1"/>
          <p:cNvSpPr/>
          <p:nvPr/>
        </p:nvSpPr>
        <p:spPr>
          <a:xfrm>
            <a:off x="5668010" y="625849"/>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Project Overview</a:t>
            </a:r>
            <a:endParaRPr lang="en-US" sz="1600" dirty="0"/>
          </a:p>
        </p:txBody>
      </p:sp>
      <p:sp>
        <p:nvSpPr>
          <p:cNvPr id="4" name="Shape 2"/>
          <p:cNvSpPr/>
          <p:nvPr/>
        </p:nvSpPr>
        <p:spPr>
          <a:xfrm>
            <a:off x="844550" y="1925955"/>
            <a:ext cx="1408430" cy="800100"/>
          </a:xfrm>
          <a:prstGeom prst="rect">
            <a:avLst/>
          </a:prstGeom>
          <a:solidFill>
            <a:srgbClr val="000000">
              <a:alpha val="0"/>
            </a:srgbClr>
          </a:solidFill>
        </p:spPr>
      </p:sp>
      <p:sp>
        <p:nvSpPr>
          <p:cNvPr id="6" name="Text 4"/>
          <p:cNvSpPr/>
          <p:nvPr/>
        </p:nvSpPr>
        <p:spPr>
          <a:xfrm>
            <a:off x="844550" y="2692400"/>
            <a:ext cx="2663190" cy="429617"/>
          </a:xfrm>
          <a:prstGeom prst="rect">
            <a:avLst/>
          </a:prstGeom>
          <a:noFill/>
        </p:spPr>
        <p:txBody>
          <a:bodyPr wrap="square" lIns="0" tIns="0" rIns="0" bIns="0" rtlCol="0" anchor="t">
            <a:spAutoFit/>
          </a:bodyPr>
          <a:lstStyle/>
          <a:p>
            <a:pPr marL="0" indent="0" algn="l">
              <a:lnSpc>
                <a:spcPct val="100000"/>
              </a:lnSpc>
              <a:buNone/>
            </a:pPr>
            <a:r>
              <a:rPr lang="en-US" sz="2800" b="1" dirty="0">
                <a:solidFill>
                  <a:srgbClr val="000000"/>
                </a:solidFill>
                <a:latin typeface="MiSans" pitchFamily="34" charset="-122"/>
                <a:ea typeface="MiSans" pitchFamily="34" charset="-122"/>
                <a:cs typeface="MiSans" pitchFamily="34" charset="-120"/>
              </a:rPr>
              <a:t>CONTENTS</a:t>
            </a:r>
            <a:endParaRPr lang="en-US" sz="1600" dirty="0"/>
          </a:p>
        </p:txBody>
      </p:sp>
      <p:sp>
        <p:nvSpPr>
          <p:cNvPr id="7" name="Shape 5"/>
          <p:cNvSpPr/>
          <p:nvPr/>
        </p:nvSpPr>
        <p:spPr>
          <a:xfrm>
            <a:off x="982617" y="3122017"/>
            <a:ext cx="1664970" cy="0"/>
          </a:xfrm>
          <a:prstGeom prst="line">
            <a:avLst/>
          </a:prstGeom>
          <a:noFill/>
          <a:ln w="12700">
            <a:solidFill>
              <a:srgbClr val="000000"/>
            </a:solidFill>
            <a:prstDash val="solid"/>
            <a:headEnd type="none"/>
            <a:tailEnd type="none"/>
          </a:ln>
        </p:spPr>
      </p:sp>
      <p:sp>
        <p:nvSpPr>
          <p:cNvPr id="8" name="Text 6"/>
          <p:cNvSpPr/>
          <p:nvPr/>
        </p:nvSpPr>
        <p:spPr>
          <a:xfrm>
            <a:off x="4810760" y="1268650"/>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02.</a:t>
            </a:r>
            <a:endParaRPr lang="en-US" sz="1600" dirty="0"/>
          </a:p>
        </p:txBody>
      </p:sp>
      <p:sp>
        <p:nvSpPr>
          <p:cNvPr id="9" name="Text 7"/>
          <p:cNvSpPr/>
          <p:nvPr/>
        </p:nvSpPr>
        <p:spPr>
          <a:xfrm>
            <a:off x="5642610" y="1389300"/>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Technical Architecture</a:t>
            </a:r>
            <a:endParaRPr lang="en-US" sz="1600" dirty="0"/>
          </a:p>
        </p:txBody>
      </p:sp>
      <p:sp>
        <p:nvSpPr>
          <p:cNvPr id="10" name="Text 8"/>
          <p:cNvSpPr/>
          <p:nvPr/>
        </p:nvSpPr>
        <p:spPr>
          <a:xfrm>
            <a:off x="4810760" y="2034641"/>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03.</a:t>
            </a:r>
            <a:endParaRPr lang="en-US" sz="1600" dirty="0"/>
          </a:p>
        </p:txBody>
      </p:sp>
      <p:sp>
        <p:nvSpPr>
          <p:cNvPr id="11" name="Text 9"/>
          <p:cNvSpPr/>
          <p:nvPr/>
        </p:nvSpPr>
        <p:spPr>
          <a:xfrm>
            <a:off x="5668010" y="2152751"/>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Core Functions</a:t>
            </a:r>
            <a:endParaRPr lang="en-US" sz="1600" dirty="0"/>
          </a:p>
        </p:txBody>
      </p:sp>
      <p:sp>
        <p:nvSpPr>
          <p:cNvPr id="12" name="Text 10"/>
          <p:cNvSpPr/>
          <p:nvPr/>
        </p:nvSpPr>
        <p:spPr>
          <a:xfrm>
            <a:off x="4810760" y="2800632"/>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04.</a:t>
            </a:r>
            <a:endParaRPr lang="en-US" sz="1600" dirty="0"/>
          </a:p>
        </p:txBody>
      </p:sp>
      <p:sp>
        <p:nvSpPr>
          <p:cNvPr id="13" name="Text 11"/>
          <p:cNvSpPr/>
          <p:nvPr/>
        </p:nvSpPr>
        <p:spPr>
          <a:xfrm>
            <a:off x="5668010" y="2916202"/>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UI Demonstration</a:t>
            </a:r>
            <a:endParaRPr lang="en-US" sz="1600" dirty="0"/>
          </a:p>
        </p:txBody>
      </p:sp>
      <p:sp>
        <p:nvSpPr>
          <p:cNvPr id="14" name="Text 12"/>
          <p:cNvSpPr/>
          <p:nvPr/>
        </p:nvSpPr>
        <p:spPr>
          <a:xfrm>
            <a:off x="4810760" y="3566623"/>
            <a:ext cx="832485"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05.</a:t>
            </a:r>
            <a:endParaRPr lang="en-US" sz="1600" dirty="0"/>
          </a:p>
        </p:txBody>
      </p:sp>
      <p:sp>
        <p:nvSpPr>
          <p:cNvPr id="15" name="Text 13"/>
          <p:cNvSpPr/>
          <p:nvPr/>
        </p:nvSpPr>
        <p:spPr>
          <a:xfrm>
            <a:off x="5642610" y="3679653"/>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Technical Highlights and Innovations</a:t>
            </a:r>
            <a:endParaRPr lang="en-US" sz="1600" dirty="0"/>
          </a:p>
        </p:txBody>
      </p:sp>
      <p:sp>
        <p:nvSpPr>
          <p:cNvPr id="16" name="Text 14"/>
          <p:cNvSpPr/>
          <p:nvPr/>
        </p:nvSpPr>
        <p:spPr>
          <a:xfrm>
            <a:off x="4810760" y="4332614"/>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06.</a:t>
            </a:r>
            <a:endParaRPr lang="en-US" sz="1600" dirty="0"/>
          </a:p>
        </p:txBody>
      </p:sp>
      <p:sp>
        <p:nvSpPr>
          <p:cNvPr id="17" name="Text 15"/>
          <p:cNvSpPr/>
          <p:nvPr/>
        </p:nvSpPr>
        <p:spPr>
          <a:xfrm>
            <a:off x="5642610" y="4443104"/>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Implementation Results</a:t>
            </a:r>
            <a:endParaRPr lang="en-US" sz="1600" dirty="0"/>
          </a:p>
        </p:txBody>
      </p:sp>
      <p:pic>
        <p:nvPicPr>
          <p:cNvPr id="18" name="Image 0" descr="https://test-kimi-img.moonshot.cn/pub/slides/slides_tmpl/image/25-07-11-16:53:16-d1od1v5cmrb5eq9ipu90.png"/>
          <p:cNvPicPr>
            <a:picLocks noChangeAspect="1"/>
          </p:cNvPicPr>
          <p:nvPr/>
        </p:nvPicPr>
        <p:blipFill>
          <a:blip r:embed="rId2"/>
          <a:stretch>
            <a:fillRect/>
          </a:stretch>
        </p:blipFill>
        <p:spPr>
          <a:xfrm>
            <a:off x="9908540" y="801370"/>
            <a:ext cx="1668780" cy="1415415"/>
          </a:xfrm>
          <a:prstGeom prst="rect">
            <a:avLst/>
          </a:prstGeom>
        </p:spPr>
      </p:pic>
      <p:pic>
        <p:nvPicPr>
          <p:cNvPr id="19" name="Image 1" descr="https://test-kimi-img.moonshot.cn/pub/slides/slides_tmpl/image/25-07-11-16:53:16-d1od1v5cmrb5eq9ipu90.png"/>
          <p:cNvPicPr>
            <a:picLocks noChangeAspect="1"/>
          </p:cNvPicPr>
          <p:nvPr/>
        </p:nvPicPr>
        <p:blipFill>
          <a:blip r:embed="rId2"/>
          <a:stretch>
            <a:fillRect/>
          </a:stretch>
        </p:blipFill>
        <p:spPr>
          <a:xfrm>
            <a:off x="2441575" y="3985895"/>
            <a:ext cx="1668780" cy="1415415"/>
          </a:xfrm>
          <a:prstGeom prst="rect">
            <a:avLst/>
          </a:prstGeom>
        </p:spPr>
      </p:pic>
      <p:pic>
        <p:nvPicPr>
          <p:cNvPr id="20" name="Image 2" descr="https://test-kimi-img.moonshot.cn/pub/slides/slides_tmpl/image/25-07-11-16:53:12-d1od1u5cmrb5eq9ipu6g.png"/>
          <p:cNvPicPr>
            <a:picLocks noChangeAspect="1"/>
          </p:cNvPicPr>
          <p:nvPr/>
        </p:nvPicPr>
        <p:blipFill>
          <a:blip r:embed="rId3"/>
          <a:stretch>
            <a:fillRect/>
          </a:stretch>
        </p:blipFill>
        <p:spPr>
          <a:xfrm>
            <a:off x="9843135" y="4837430"/>
            <a:ext cx="1371600" cy="1371600"/>
          </a:xfrm>
          <a:prstGeom prst="rect">
            <a:avLst/>
          </a:prstGeom>
        </p:spPr>
      </p:pic>
      <p:sp>
        <p:nvSpPr>
          <p:cNvPr id="22" name="Text 14"/>
          <p:cNvSpPr/>
          <p:nvPr/>
        </p:nvSpPr>
        <p:spPr>
          <a:xfrm>
            <a:off x="4810760" y="5864599"/>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08.</a:t>
            </a:r>
            <a:endParaRPr lang="en-US" sz="1600" dirty="0"/>
          </a:p>
        </p:txBody>
      </p:sp>
      <p:sp>
        <p:nvSpPr>
          <p:cNvPr id="23" name="Text 15"/>
          <p:cNvSpPr/>
          <p:nvPr/>
        </p:nvSpPr>
        <p:spPr>
          <a:xfrm>
            <a:off x="5642610" y="5970009"/>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Summary and Future Work</a:t>
            </a:r>
            <a:endParaRPr lang="en-US" sz="2000" dirty="0">
              <a:solidFill>
                <a:srgbClr val="000000"/>
              </a:solidFill>
              <a:latin typeface="MiSans" pitchFamily="34" charset="-122"/>
              <a:ea typeface="MiSans" pitchFamily="34" charset="-122"/>
              <a:cs typeface="MiSans" pitchFamily="34" charset="-120"/>
            </a:endParaRPr>
          </a:p>
        </p:txBody>
      </p:sp>
      <p:sp>
        <p:nvSpPr>
          <p:cNvPr id="24" name="Text 14"/>
          <p:cNvSpPr/>
          <p:nvPr/>
        </p:nvSpPr>
        <p:spPr>
          <a:xfrm>
            <a:off x="4810760" y="5098605"/>
            <a:ext cx="806450" cy="552450"/>
          </a:xfrm>
          <a:prstGeom prst="rect">
            <a:avLst/>
          </a:prstGeom>
          <a:noFill/>
        </p:spPr>
        <p:txBody>
          <a:bodyPr wrap="square" lIns="0" tIns="0" rIns="0" bIns="0" rtlCol="0" anchor="t">
            <a:spAutoFit/>
          </a:bodyPr>
          <a:lstStyle/>
          <a:p>
            <a:pPr marL="0" indent="0" algn="l">
              <a:lnSpc>
                <a:spcPct val="100000"/>
              </a:lnSpc>
              <a:buNone/>
            </a:pPr>
            <a:r>
              <a:rPr lang="en-US" sz="3600" dirty="0">
                <a:solidFill>
                  <a:srgbClr val="3373F8"/>
                </a:solidFill>
                <a:latin typeface="MiSans" pitchFamily="34" charset="-122"/>
                <a:ea typeface="MiSans" pitchFamily="34" charset="-122"/>
                <a:cs typeface="MiSans" pitchFamily="34" charset="-120"/>
              </a:rPr>
              <a:t>07.</a:t>
            </a:r>
            <a:endParaRPr lang="en-US" sz="1600" dirty="0"/>
          </a:p>
        </p:txBody>
      </p:sp>
      <p:sp>
        <p:nvSpPr>
          <p:cNvPr id="25" name="Text 15"/>
          <p:cNvSpPr/>
          <p:nvPr/>
        </p:nvSpPr>
        <p:spPr>
          <a:xfrm>
            <a:off x="5642610" y="5206555"/>
            <a:ext cx="6268085" cy="306784"/>
          </a:xfrm>
          <a:prstGeom prst="rect">
            <a:avLst/>
          </a:prstGeom>
          <a:noFill/>
        </p:spPr>
        <p:txBody>
          <a:bodyPr wrap="square" lIns="0" tIns="0" rIns="0" bIns="0" rtlCol="0" anchor="t">
            <a:spAutoFit/>
          </a:bodyPr>
          <a:lstStyle/>
          <a:p>
            <a:pPr marL="0" indent="0" algn="l">
              <a:lnSpc>
                <a:spcPct val="100000"/>
              </a:lnSpc>
              <a:buNone/>
            </a:pPr>
            <a:r>
              <a:rPr lang="en-US" sz="2000" dirty="0">
                <a:solidFill>
                  <a:srgbClr val="000000"/>
                </a:solidFill>
                <a:latin typeface="MiSans" pitchFamily="34" charset="-122"/>
                <a:ea typeface="MiSans" pitchFamily="34" charset="-122"/>
                <a:cs typeface="MiSans" pitchFamily="34" charset="-120"/>
              </a:rPr>
              <a:t>Technical Challenges and Solutions</a:t>
            </a:r>
            <a:endParaRPr lang="en-US" sz="2000" dirty="0">
              <a:solidFill>
                <a:srgbClr val="000000"/>
              </a:solidFill>
              <a:latin typeface="MiSans" pitchFamily="34" charset="-122"/>
              <a:ea typeface="MiSans" pitchFamily="34" charset="-122"/>
              <a:cs typeface="MiSans" pitchFamily="34" charset="-12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图片 1" descr="电脑萤幕的截图&#10;&#10;AI 生成的内容可能不正确。"/>
          <p:cNvPicPr>
            <a:picLocks noChangeAspect="1"/>
          </p:cNvPicPr>
          <p:nvPr/>
        </p:nvPicPr>
        <p:blipFill>
          <a:blip r:embed="rId2"/>
          <a:stretch>
            <a:fillRect/>
          </a:stretch>
        </p:blipFill>
        <p:spPr>
          <a:xfrm>
            <a:off x="454252" y="3159551"/>
            <a:ext cx="6944197" cy="3409415"/>
          </a:xfrm>
          <a:prstGeom prst="rect">
            <a:avLst/>
          </a:prstGeom>
        </p:spPr>
      </p:pic>
      <p:pic>
        <p:nvPicPr>
          <p:cNvPr id="3" name="图片 2" descr="图片包含 文本&#10;&#10;AI 生成的内容可能不正确。"/>
          <p:cNvPicPr>
            <a:picLocks noChangeAspect="1"/>
          </p:cNvPicPr>
          <p:nvPr/>
        </p:nvPicPr>
        <p:blipFill>
          <a:blip r:embed="rId3"/>
          <a:stretch>
            <a:fillRect/>
          </a:stretch>
        </p:blipFill>
        <p:spPr>
          <a:xfrm>
            <a:off x="8387609" y="795547"/>
            <a:ext cx="1957708" cy="5804083"/>
          </a:xfrm>
          <a:prstGeom prst="rect">
            <a:avLst/>
          </a:prstGeom>
        </p:spPr>
      </p:pic>
      <p:sp>
        <p:nvSpPr>
          <p:cNvPr id="4" name="箭头: 右 3"/>
          <p:cNvSpPr/>
          <p:nvPr/>
        </p:nvSpPr>
        <p:spPr>
          <a:xfrm rot="20955885">
            <a:off x="6485832" y="4547210"/>
            <a:ext cx="1825234" cy="241995"/>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0000"/>
              </a:solidFill>
            </a:endParaRPr>
          </a:p>
        </p:txBody>
      </p:sp>
      <p:sp>
        <p:nvSpPr>
          <p:cNvPr id="5" name="文本框 13"/>
          <p:cNvSpPr txBox="1"/>
          <p:nvPr/>
        </p:nvSpPr>
        <p:spPr>
          <a:xfrm>
            <a:off x="8457173" y="289148"/>
            <a:ext cx="6096000" cy="369332"/>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800" b="1" dirty="0">
                <a:latin typeface="微软雅黑" panose="020B0503020204020204" charset="-122"/>
                <a:ea typeface="微软雅黑" panose="020B0503020204020204" charset="-122"/>
              </a:rPr>
              <a:t>Newsletter</a:t>
            </a:r>
            <a:endParaRPr lang="en-US" altLang="zh-CN" sz="1800" b="1" dirty="0">
              <a:latin typeface="微软雅黑" panose="020B0503020204020204" charset="-122"/>
              <a:ea typeface="微软雅黑" panose="020B0503020204020204" charset="-122"/>
            </a:endParaRPr>
          </a:p>
        </p:txBody>
      </p:sp>
      <p:sp>
        <p:nvSpPr>
          <p:cNvPr id="6" name="文本框 18"/>
          <p:cNvSpPr txBox="1"/>
          <p:nvPr/>
        </p:nvSpPr>
        <p:spPr>
          <a:xfrm>
            <a:off x="10469489" y="979725"/>
            <a:ext cx="139634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C000"/>
                </a:solidFill>
                <a:latin typeface="微软雅黑" panose="020B0503020204020204" charset="-122"/>
                <a:ea typeface="微软雅黑" panose="020B0503020204020204" charset="-122"/>
              </a:rPr>
              <a:t>summary</a:t>
            </a:r>
            <a:endParaRPr lang="zh-CN" altLang="en-US" sz="2000" b="1" dirty="0">
              <a:solidFill>
                <a:srgbClr val="FFC000"/>
              </a:solidFill>
              <a:latin typeface="微软雅黑" panose="020B0503020204020204" charset="-122"/>
              <a:ea typeface="微软雅黑" panose="020B0503020204020204" charset="-122"/>
            </a:endParaRPr>
          </a:p>
        </p:txBody>
      </p:sp>
      <p:sp>
        <p:nvSpPr>
          <p:cNvPr id="7" name="文本框 20"/>
          <p:cNvSpPr txBox="1"/>
          <p:nvPr/>
        </p:nvSpPr>
        <p:spPr>
          <a:xfrm>
            <a:off x="10469489" y="1502816"/>
            <a:ext cx="142584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C000"/>
                </a:solidFill>
                <a:latin typeface="微软雅黑" panose="020B0503020204020204" charset="-122"/>
                <a:ea typeface="微软雅黑" panose="020B0503020204020204" charset="-122"/>
              </a:rPr>
              <a:t>Main text</a:t>
            </a:r>
            <a:endParaRPr lang="zh-CN" altLang="en-US" sz="2000" b="1" dirty="0">
              <a:solidFill>
                <a:srgbClr val="FFC000"/>
              </a:solidFill>
              <a:latin typeface="微软雅黑" panose="020B0503020204020204" charset="-122"/>
              <a:ea typeface="微软雅黑" panose="020B0503020204020204" charset="-122"/>
            </a:endParaRPr>
          </a:p>
        </p:txBody>
      </p:sp>
      <p:sp>
        <p:nvSpPr>
          <p:cNvPr id="8" name="文本框 21"/>
          <p:cNvSpPr txBox="1"/>
          <p:nvPr/>
        </p:nvSpPr>
        <p:spPr>
          <a:xfrm>
            <a:off x="10469489" y="2025907"/>
            <a:ext cx="1744580"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C000"/>
                </a:solidFill>
                <a:latin typeface="微软雅黑" panose="020B0503020204020204" charset="-122"/>
                <a:ea typeface="微软雅黑" panose="020B0503020204020204" charset="-122"/>
              </a:rPr>
              <a:t>Key insights</a:t>
            </a:r>
            <a:endParaRPr lang="zh-CN" altLang="en-US" sz="2000" b="1" dirty="0">
              <a:solidFill>
                <a:srgbClr val="FFC000"/>
              </a:solidFill>
              <a:latin typeface="微软雅黑" panose="020B0503020204020204" charset="-122"/>
              <a:ea typeface="微软雅黑" panose="020B0503020204020204" charset="-122"/>
            </a:endParaRPr>
          </a:p>
        </p:txBody>
      </p:sp>
      <p:sp>
        <p:nvSpPr>
          <p:cNvPr id="9" name="文本框 22"/>
          <p:cNvSpPr txBox="1"/>
          <p:nvPr/>
        </p:nvSpPr>
        <p:spPr>
          <a:xfrm>
            <a:off x="10469489" y="2548997"/>
            <a:ext cx="160492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C000"/>
                </a:solidFill>
                <a:latin typeface="微软雅黑" panose="020B0503020204020204" charset="-122"/>
                <a:ea typeface="微软雅黑" panose="020B0503020204020204" charset="-122"/>
              </a:rPr>
              <a:t>Conclusion</a:t>
            </a:r>
            <a:endParaRPr lang="zh-CN" altLang="en-US" sz="2000" b="1" dirty="0">
              <a:solidFill>
                <a:srgbClr val="FFC000"/>
              </a:solidFill>
              <a:latin typeface="微软雅黑" panose="020B0503020204020204" charset="-122"/>
              <a:ea typeface="微软雅黑" panose="020B0503020204020204" charset="-122"/>
            </a:endParaRPr>
          </a:p>
        </p:txBody>
      </p:sp>
      <p:cxnSp>
        <p:nvCxnSpPr>
          <p:cNvPr id="10" name="连接符: 曲线 9"/>
          <p:cNvCxnSpPr>
            <a:endCxn id="6" idx="0"/>
          </p:cNvCxnSpPr>
          <p:nvPr/>
        </p:nvCxnSpPr>
        <p:spPr>
          <a:xfrm>
            <a:off x="9982492" y="473814"/>
            <a:ext cx="1185169" cy="505911"/>
          </a:xfrm>
          <a:prstGeom prst="curvedConnector2">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1" name="图片 10" descr="图形用户界面, 文本, 应用程序, 电子邮件&#10;&#10;AI 生成的内容可能不正确。"/>
          <p:cNvPicPr>
            <a:picLocks noChangeAspect="1"/>
          </p:cNvPicPr>
          <p:nvPr/>
        </p:nvPicPr>
        <p:blipFill>
          <a:blip r:embed="rId4"/>
          <a:srcRect l="8926" t="16452" r="50196" b="69180"/>
          <a:stretch>
            <a:fillRect/>
          </a:stretch>
        </p:blipFill>
        <p:spPr>
          <a:xfrm>
            <a:off x="478066" y="658480"/>
            <a:ext cx="5929497" cy="1154474"/>
          </a:xfrm>
          <a:prstGeom prst="rect">
            <a:avLst/>
          </a:prstGeom>
        </p:spPr>
      </p:pic>
      <p:pic>
        <p:nvPicPr>
          <p:cNvPr id="12" name="图片 11" descr="图形用户界面, 文本, 应用程序, 电子邮件&#10;&#10;AI 生成的内容可能不正确。"/>
          <p:cNvPicPr>
            <a:picLocks noChangeAspect="1"/>
          </p:cNvPicPr>
          <p:nvPr/>
        </p:nvPicPr>
        <p:blipFill>
          <a:blip r:embed="rId4"/>
          <a:srcRect l="9329" t="50300" r="54257" b="41340"/>
          <a:stretch>
            <a:fillRect/>
          </a:stretch>
        </p:blipFill>
        <p:spPr>
          <a:xfrm>
            <a:off x="427792" y="2170860"/>
            <a:ext cx="5922005" cy="753065"/>
          </a:xfrm>
          <a:prstGeom prst="rect">
            <a:avLst/>
          </a:prstGeom>
        </p:spPr>
      </p:pic>
      <p:sp>
        <p:nvSpPr>
          <p:cNvPr id="13" name="文本框 4"/>
          <p:cNvSpPr txBox="1"/>
          <p:nvPr/>
        </p:nvSpPr>
        <p:spPr>
          <a:xfrm>
            <a:off x="111907" y="258370"/>
            <a:ext cx="863185"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0000"/>
                </a:solidFill>
                <a:latin typeface="微软雅黑" panose="020B0503020204020204" charset="-122"/>
                <a:ea typeface="微软雅黑" panose="020B0503020204020204" charset="-122"/>
              </a:rPr>
              <a:t>steps</a:t>
            </a:r>
            <a:endParaRPr lang="zh-CN" altLang="en-US" sz="2000" b="1" dirty="0">
              <a:solidFill>
                <a:srgbClr val="FF0000"/>
              </a:solidFill>
              <a:latin typeface="微软雅黑" panose="020B0503020204020204" charset="-122"/>
              <a:ea typeface="微软雅黑" panose="020B0503020204020204" charset="-122"/>
            </a:endParaRPr>
          </a:p>
        </p:txBody>
      </p:sp>
      <p:sp>
        <p:nvSpPr>
          <p:cNvPr id="14" name="文本框 5"/>
          <p:cNvSpPr txBox="1"/>
          <p:nvPr/>
        </p:nvSpPr>
        <p:spPr>
          <a:xfrm>
            <a:off x="111096" y="1729062"/>
            <a:ext cx="66396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0000"/>
                </a:solidFill>
                <a:latin typeface="微软雅黑" panose="020B0503020204020204" charset="-122"/>
                <a:ea typeface="微软雅黑" panose="020B0503020204020204" charset="-122"/>
              </a:rPr>
              <a:t>tips</a:t>
            </a:r>
            <a:endParaRPr lang="zh-CN" altLang="en-US" sz="2000" b="1" dirty="0">
              <a:solidFill>
                <a:srgbClr val="FF0000"/>
              </a:solidFill>
              <a:latin typeface="微软雅黑" panose="020B0503020204020204" charset="-122"/>
              <a:ea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5" name="图片 14" descr="图形用户界面, 文本, 应用程序, 电子邮件&#10;&#10;AI 生成的内容可能不正确。"/>
          <p:cNvPicPr>
            <a:picLocks noChangeAspect="1"/>
          </p:cNvPicPr>
          <p:nvPr/>
        </p:nvPicPr>
        <p:blipFill>
          <a:blip r:embed="rId2"/>
          <a:srcRect l="9753" t="22411" r="37668" b="48778"/>
          <a:stretch>
            <a:fillRect/>
          </a:stretch>
        </p:blipFill>
        <p:spPr>
          <a:xfrm>
            <a:off x="544893" y="2767234"/>
            <a:ext cx="6575121" cy="1995616"/>
          </a:xfrm>
          <a:prstGeom prst="rect">
            <a:avLst/>
          </a:prstGeom>
        </p:spPr>
      </p:pic>
      <p:sp>
        <p:nvSpPr>
          <p:cNvPr id="16" name="文本框 5"/>
          <p:cNvSpPr txBox="1"/>
          <p:nvPr/>
        </p:nvSpPr>
        <p:spPr>
          <a:xfrm>
            <a:off x="533229" y="221121"/>
            <a:ext cx="111472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0000"/>
                </a:solidFill>
                <a:latin typeface="微软雅黑" panose="020B0503020204020204" charset="-122"/>
                <a:ea typeface="微软雅黑" panose="020B0503020204020204" charset="-122"/>
              </a:rPr>
              <a:t>feature</a:t>
            </a:r>
            <a:endParaRPr lang="zh-CN" altLang="en-US" sz="2000" b="1" dirty="0">
              <a:solidFill>
                <a:srgbClr val="FF0000"/>
              </a:solidFill>
              <a:latin typeface="微软雅黑" panose="020B0503020204020204" charset="-122"/>
              <a:ea typeface="微软雅黑" panose="020B0503020204020204" charset="-122"/>
            </a:endParaRPr>
          </a:p>
        </p:txBody>
      </p:sp>
      <p:pic>
        <p:nvPicPr>
          <p:cNvPr id="17" name="图片 16" descr="图形用户界面, 文本, 应用程序, 电子邮件&#10;&#10;AI 生成的内容可能不正确。"/>
          <p:cNvPicPr>
            <a:picLocks noChangeAspect="1"/>
          </p:cNvPicPr>
          <p:nvPr/>
        </p:nvPicPr>
        <p:blipFill>
          <a:blip r:embed="rId3"/>
          <a:srcRect l="10331" t="33816" r="54652" b="52331"/>
          <a:stretch>
            <a:fillRect/>
          </a:stretch>
        </p:blipFill>
        <p:spPr>
          <a:xfrm>
            <a:off x="544893" y="675740"/>
            <a:ext cx="6575121" cy="1440800"/>
          </a:xfrm>
          <a:prstGeom prst="rect">
            <a:avLst/>
          </a:prstGeom>
        </p:spPr>
      </p:pic>
      <p:sp>
        <p:nvSpPr>
          <p:cNvPr id="18" name="文本框 13"/>
          <p:cNvSpPr txBox="1"/>
          <p:nvPr/>
        </p:nvSpPr>
        <p:spPr>
          <a:xfrm>
            <a:off x="544893" y="2201758"/>
            <a:ext cx="3603807"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a:solidFill>
                  <a:srgbClr val="FF0000"/>
                </a:solidFill>
                <a:latin typeface="微软雅黑" panose="020B0503020204020204" charset="-122"/>
                <a:ea typeface="微软雅黑" panose="020B0503020204020204" charset="-122"/>
              </a:rPr>
              <a:t>System Status information</a:t>
            </a:r>
            <a:endParaRPr lang="zh-CN" altLang="en-US" sz="2000" b="1" dirty="0">
              <a:solidFill>
                <a:srgbClr val="FF0000"/>
              </a:solidFill>
              <a:latin typeface="微软雅黑" panose="020B0503020204020204" charset="-122"/>
              <a:ea typeface="微软雅黑" panose="020B0503020204020204" charset="-122"/>
            </a:endParaRPr>
          </a:p>
        </p:txBody>
      </p:sp>
      <p:sp>
        <p:nvSpPr>
          <p:cNvPr id="19" name="Text 2"/>
          <p:cNvSpPr/>
          <p:nvPr/>
        </p:nvSpPr>
        <p:spPr>
          <a:xfrm>
            <a:off x="9160403" y="203342"/>
            <a:ext cx="1786270" cy="415627"/>
          </a:xfrm>
          <a:prstGeom prst="rect">
            <a:avLst/>
          </a:prstGeom>
          <a:noFill/>
        </p:spPr>
        <p:txBody>
          <a:bodyPr wrap="square" lIns="0" tIns="0" rIns="0" bIns="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50000"/>
              </a:lnSpc>
              <a:buNone/>
            </a:pPr>
            <a:r>
              <a:rPr lang="en-US" altLang="zh-CN" sz="2000" b="1" dirty="0">
                <a:solidFill>
                  <a:srgbClr val="FF0000"/>
                </a:solidFill>
                <a:latin typeface="微软雅黑" panose="020B0503020204020204" charset="-122"/>
                <a:ea typeface="微软雅黑" panose="020B0503020204020204" charset="-122"/>
              </a:rPr>
              <a:t>Advantage</a:t>
            </a:r>
            <a:r>
              <a:rPr lang="zh-CN" altLang="en-US" sz="2000" b="1" dirty="0">
                <a:solidFill>
                  <a:srgbClr val="FF0000"/>
                </a:solidFill>
                <a:latin typeface="微软雅黑" panose="020B0503020204020204" charset="-122"/>
                <a:ea typeface="微软雅黑" panose="020B0503020204020204" charset="-122"/>
              </a:rPr>
              <a:t>：</a:t>
            </a:r>
            <a:endParaRPr lang="en-US" sz="2000" b="1" dirty="0">
              <a:solidFill>
                <a:srgbClr val="FF0000"/>
              </a:solidFill>
              <a:latin typeface="微软雅黑" panose="020B0503020204020204" charset="-122"/>
              <a:ea typeface="微软雅黑" panose="020B0503020204020204" charset="-122"/>
            </a:endParaRPr>
          </a:p>
        </p:txBody>
      </p:sp>
      <p:sp>
        <p:nvSpPr>
          <p:cNvPr id="20" name="文本框 16"/>
          <p:cNvSpPr txBox="1"/>
          <p:nvPr/>
        </p:nvSpPr>
        <p:spPr>
          <a:xfrm>
            <a:off x="8077170" y="596338"/>
            <a:ext cx="3905881" cy="46775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50000"/>
              </a:lnSpc>
              <a:buNone/>
            </a:pPr>
            <a:r>
              <a:rPr lang="en-US" altLang="zh-CN" b="1" i="0" dirty="0">
                <a:solidFill>
                  <a:srgbClr val="000000"/>
                </a:solidFill>
                <a:effectLst/>
                <a:latin typeface="微软雅黑" panose="020B0503020204020204" charset="-122"/>
                <a:ea typeface="微软雅黑" panose="020B0503020204020204" charset="-122"/>
              </a:rPr>
              <a:t>Intelligent AI agent capabilities</a:t>
            </a:r>
            <a:endParaRPr lang="en-US" altLang="zh-CN" sz="1000" b="1" dirty="0">
              <a:latin typeface="微软雅黑" panose="020B0503020204020204" charset="-122"/>
              <a:ea typeface="微软雅黑" panose="020B0503020204020204" charset="-122"/>
            </a:endParaRPr>
          </a:p>
        </p:txBody>
      </p:sp>
      <p:sp>
        <p:nvSpPr>
          <p:cNvPr id="21" name="文本框 17"/>
          <p:cNvSpPr txBox="1"/>
          <p:nvPr/>
        </p:nvSpPr>
        <p:spPr>
          <a:xfrm>
            <a:off x="8138817" y="2623469"/>
            <a:ext cx="3905881" cy="46775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b="1" dirty="0">
                <a:solidFill>
                  <a:srgbClr val="000000"/>
                </a:solidFill>
                <a:latin typeface="微软雅黑" panose="020B0503020204020204" charset="-122"/>
                <a:ea typeface="微软雅黑" panose="020B0503020204020204" charset="-122"/>
              </a:rPr>
              <a:t>Multi-source data integration</a:t>
            </a:r>
            <a:endParaRPr lang="en-US" altLang="zh-CN" b="1" dirty="0">
              <a:solidFill>
                <a:srgbClr val="000000"/>
              </a:solidFill>
              <a:latin typeface="微软雅黑" panose="020B0503020204020204" charset="-122"/>
              <a:ea typeface="微软雅黑" panose="020B0503020204020204" charset="-122"/>
            </a:endParaRPr>
          </a:p>
        </p:txBody>
      </p:sp>
      <p:sp>
        <p:nvSpPr>
          <p:cNvPr id="22" name="文本框 18"/>
          <p:cNvSpPr txBox="1"/>
          <p:nvPr/>
        </p:nvSpPr>
        <p:spPr>
          <a:xfrm>
            <a:off x="8100598" y="4441885"/>
            <a:ext cx="4131920" cy="45890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50000"/>
              </a:lnSpc>
              <a:buNone/>
            </a:pPr>
            <a:r>
              <a:rPr lang="en-US" altLang="zh-CN" b="1" dirty="0">
                <a:solidFill>
                  <a:srgbClr val="000000"/>
                </a:solidFill>
                <a:latin typeface="微软雅黑" panose="020B0503020204020204" charset="-122"/>
                <a:ea typeface="微软雅黑" panose="020B0503020204020204" charset="-122"/>
              </a:rPr>
              <a:t>Personalized content generation</a:t>
            </a:r>
            <a:endParaRPr lang="en-US" altLang="zh-CN" b="1" dirty="0">
              <a:solidFill>
                <a:srgbClr val="000000"/>
              </a:solidFill>
              <a:latin typeface="微软雅黑" panose="020B0503020204020204" charset="-122"/>
              <a:ea typeface="微软雅黑" panose="020B0503020204020204" charset="-122"/>
            </a:endParaRPr>
          </a:p>
        </p:txBody>
      </p:sp>
      <p:sp>
        <p:nvSpPr>
          <p:cNvPr id="23" name="Text 0"/>
          <p:cNvSpPr/>
          <p:nvPr/>
        </p:nvSpPr>
        <p:spPr>
          <a:xfrm>
            <a:off x="8175885" y="1109244"/>
            <a:ext cx="4390390" cy="40132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i="0" dirty="0">
                <a:solidFill>
                  <a:srgbClr val="FFC000"/>
                </a:solidFill>
                <a:effectLst/>
                <a:latin typeface="微软雅黑" panose="020B0503020204020204" charset="-122"/>
                <a:ea typeface="微软雅黑" panose="020B0503020204020204" charset="-122"/>
              </a:rPr>
              <a:t>Multi-step task reasoning</a:t>
            </a:r>
            <a:endParaRPr lang="en-US" sz="1400" b="1" dirty="0">
              <a:solidFill>
                <a:srgbClr val="FFC000"/>
              </a:solidFill>
              <a:latin typeface="微软雅黑" panose="020B0503020204020204" charset="-122"/>
              <a:ea typeface="微软雅黑" panose="020B0503020204020204" charset="-122"/>
            </a:endParaRPr>
          </a:p>
        </p:txBody>
      </p:sp>
      <p:sp>
        <p:nvSpPr>
          <p:cNvPr id="24" name="Text 4"/>
          <p:cNvSpPr/>
          <p:nvPr/>
        </p:nvSpPr>
        <p:spPr>
          <a:xfrm>
            <a:off x="8175885" y="1500606"/>
            <a:ext cx="4505960" cy="43688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i="0" dirty="0">
                <a:solidFill>
                  <a:srgbClr val="FFC000"/>
                </a:solidFill>
                <a:effectLst/>
                <a:latin typeface="微软雅黑" panose="020B0503020204020204" charset="-122"/>
                <a:ea typeface="微软雅黑" panose="020B0503020204020204" charset="-122"/>
              </a:rPr>
              <a:t>Dialogue History Management</a:t>
            </a:r>
            <a:endParaRPr lang="en-US" sz="1400" b="1" dirty="0">
              <a:solidFill>
                <a:srgbClr val="FFC000"/>
              </a:solidFill>
              <a:latin typeface="微软雅黑" panose="020B0503020204020204" charset="-122"/>
              <a:ea typeface="微软雅黑" panose="020B0503020204020204" charset="-122"/>
            </a:endParaRPr>
          </a:p>
        </p:txBody>
      </p:sp>
      <p:sp>
        <p:nvSpPr>
          <p:cNvPr id="25" name="Text 2"/>
          <p:cNvSpPr/>
          <p:nvPr/>
        </p:nvSpPr>
        <p:spPr>
          <a:xfrm>
            <a:off x="8175885" y="1939269"/>
            <a:ext cx="4390390" cy="46228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i="0" dirty="0">
                <a:solidFill>
                  <a:srgbClr val="FFC000"/>
                </a:solidFill>
                <a:effectLst/>
                <a:latin typeface="微软雅黑" panose="020B0503020204020204" charset="-122"/>
                <a:ea typeface="微软雅黑" panose="020B0503020204020204" charset="-122"/>
              </a:rPr>
              <a:t>Dynamic tool invocation</a:t>
            </a:r>
            <a:endParaRPr lang="en-US" sz="1400" b="1" dirty="0">
              <a:solidFill>
                <a:srgbClr val="FFC000"/>
              </a:solidFill>
              <a:latin typeface="微软雅黑" panose="020B0503020204020204" charset="-122"/>
              <a:ea typeface="微软雅黑" panose="020B0503020204020204" charset="-122"/>
            </a:endParaRPr>
          </a:p>
        </p:txBody>
      </p:sp>
      <p:sp>
        <p:nvSpPr>
          <p:cNvPr id="26" name="Text 6"/>
          <p:cNvSpPr/>
          <p:nvPr/>
        </p:nvSpPr>
        <p:spPr>
          <a:xfrm>
            <a:off x="8175885" y="2329539"/>
            <a:ext cx="4505960" cy="43688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i="0" dirty="0">
                <a:solidFill>
                  <a:srgbClr val="FFC000"/>
                </a:solidFill>
                <a:effectLst/>
                <a:latin typeface="微软雅黑" panose="020B0503020204020204" charset="-122"/>
                <a:ea typeface="微软雅黑" panose="020B0503020204020204" charset="-122"/>
              </a:rPr>
              <a:t>Adaptive decision-making</a:t>
            </a:r>
            <a:endParaRPr lang="en-US" sz="1400" b="1" dirty="0">
              <a:solidFill>
                <a:srgbClr val="FFC000"/>
              </a:solidFill>
              <a:latin typeface="微软雅黑" panose="020B0503020204020204" charset="-122"/>
              <a:ea typeface="微软雅黑" panose="020B0503020204020204" charset="-122"/>
            </a:endParaRPr>
          </a:p>
        </p:txBody>
      </p:sp>
      <p:sp>
        <p:nvSpPr>
          <p:cNvPr id="27" name="Text 1"/>
          <p:cNvSpPr/>
          <p:nvPr/>
        </p:nvSpPr>
        <p:spPr>
          <a:xfrm>
            <a:off x="8175885" y="3251367"/>
            <a:ext cx="5175250" cy="401955"/>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dirty="0">
                <a:solidFill>
                  <a:srgbClr val="FFC000"/>
                </a:solidFill>
                <a:latin typeface="微软雅黑" panose="020B0503020204020204" charset="-122"/>
                <a:ea typeface="微软雅黑" panose="020B0503020204020204" charset="-122"/>
              </a:rPr>
              <a:t>Multi-data source access</a:t>
            </a:r>
            <a:endParaRPr lang="en-US" sz="1400" b="1" dirty="0">
              <a:solidFill>
                <a:srgbClr val="FFC000"/>
              </a:solidFill>
              <a:latin typeface="微软雅黑" panose="020B0503020204020204" charset="-122"/>
              <a:ea typeface="微软雅黑" panose="020B0503020204020204" charset="-122"/>
            </a:endParaRPr>
          </a:p>
        </p:txBody>
      </p:sp>
      <p:sp>
        <p:nvSpPr>
          <p:cNvPr id="28" name="文本框 27"/>
          <p:cNvSpPr txBox="1"/>
          <p:nvPr/>
        </p:nvSpPr>
        <p:spPr>
          <a:xfrm>
            <a:off x="8100598" y="3834184"/>
            <a:ext cx="738934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rgbClr val="FFC000"/>
                </a:solidFill>
                <a:latin typeface="微软雅黑" panose="020B0503020204020204" charset="-122"/>
                <a:ea typeface="微软雅黑" panose="020B0503020204020204" charset="-122"/>
              </a:rPr>
              <a:t>Content classification</a:t>
            </a:r>
            <a:endParaRPr lang="en-US" altLang="zh-CN" sz="1400" dirty="0"/>
          </a:p>
        </p:txBody>
      </p:sp>
      <p:sp>
        <p:nvSpPr>
          <p:cNvPr id="29" name="文本框 29"/>
          <p:cNvSpPr txBox="1"/>
          <p:nvPr/>
        </p:nvSpPr>
        <p:spPr>
          <a:xfrm>
            <a:off x="8132636" y="3527344"/>
            <a:ext cx="7661188"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rgbClr val="FFC000"/>
                </a:solidFill>
                <a:latin typeface="微软雅黑" panose="020B0503020204020204" charset="-122"/>
                <a:ea typeface="微软雅黑" panose="020B0503020204020204" charset="-122"/>
              </a:rPr>
              <a:t>Dynamic tool invocation</a:t>
            </a:r>
            <a:endParaRPr lang="en-US" altLang="zh-CN" sz="1400" b="1" dirty="0">
              <a:solidFill>
                <a:srgbClr val="FFC000"/>
              </a:solidFill>
              <a:latin typeface="微软雅黑" panose="020B0503020204020204" charset="-122"/>
              <a:ea typeface="微软雅黑" panose="020B0503020204020204" charset="-122"/>
            </a:endParaRPr>
          </a:p>
        </p:txBody>
      </p:sp>
      <p:sp>
        <p:nvSpPr>
          <p:cNvPr id="30" name="文本框 31"/>
          <p:cNvSpPr txBox="1"/>
          <p:nvPr/>
        </p:nvSpPr>
        <p:spPr>
          <a:xfrm>
            <a:off x="8132636" y="4122963"/>
            <a:ext cx="8207974"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rgbClr val="FFC000"/>
                </a:solidFill>
                <a:latin typeface="微软雅黑" panose="020B0503020204020204" charset="-122"/>
                <a:ea typeface="微软雅黑" panose="020B0503020204020204" charset="-122"/>
              </a:rPr>
              <a:t>Adaptive decision fusion</a:t>
            </a:r>
            <a:endParaRPr lang="en-US" altLang="zh-CN" sz="1400" b="1" dirty="0">
              <a:solidFill>
                <a:srgbClr val="FFC000"/>
              </a:solidFill>
              <a:latin typeface="微软雅黑" panose="020B0503020204020204" charset="-122"/>
              <a:ea typeface="微软雅黑" panose="020B0503020204020204" charset="-122"/>
            </a:endParaRPr>
          </a:p>
        </p:txBody>
      </p:sp>
      <p:sp>
        <p:nvSpPr>
          <p:cNvPr id="31" name="文本框 33"/>
          <p:cNvSpPr txBox="1"/>
          <p:nvPr/>
        </p:nvSpPr>
        <p:spPr>
          <a:xfrm>
            <a:off x="8132636" y="5358198"/>
            <a:ext cx="227045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rgbClr val="FFC000"/>
                </a:solidFill>
                <a:latin typeface="微软雅黑" panose="020B0503020204020204" charset="-122"/>
                <a:ea typeface="微软雅黑" panose="020B0503020204020204" charset="-122"/>
              </a:rPr>
              <a:t>Multiple writing styles</a:t>
            </a:r>
            <a:endParaRPr lang="en-US" altLang="zh-CN" sz="1400" b="1" dirty="0">
              <a:solidFill>
                <a:srgbClr val="FFC000"/>
              </a:solidFill>
              <a:latin typeface="微软雅黑" panose="020B0503020204020204" charset="-122"/>
              <a:ea typeface="微软雅黑" panose="020B0503020204020204" charset="-122"/>
            </a:endParaRPr>
          </a:p>
        </p:txBody>
      </p:sp>
      <p:sp>
        <p:nvSpPr>
          <p:cNvPr id="32" name="文本框 35"/>
          <p:cNvSpPr txBox="1"/>
          <p:nvPr/>
        </p:nvSpPr>
        <p:spPr>
          <a:xfrm>
            <a:off x="8132636" y="4995664"/>
            <a:ext cx="8609570" cy="30777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buNone/>
            </a:pPr>
            <a:r>
              <a:rPr lang="en-US" altLang="zh-CN" sz="1400" b="1" dirty="0">
                <a:solidFill>
                  <a:srgbClr val="FFC000"/>
                </a:solidFill>
                <a:latin typeface="微软雅黑" panose="020B0503020204020204" charset="-122"/>
                <a:ea typeface="微软雅黑" panose="020B0503020204020204" charset="-122"/>
              </a:rPr>
              <a:t>Customized target audience</a:t>
            </a:r>
            <a:endParaRPr lang="en-US" altLang="zh-CN" sz="1400" b="1" dirty="0">
              <a:solidFill>
                <a:srgbClr val="FFC000"/>
              </a:solidFill>
              <a:latin typeface="微软雅黑" panose="020B0503020204020204" charset="-122"/>
              <a:ea typeface="微软雅黑" panose="020B0503020204020204" charset="-122"/>
            </a:endParaRPr>
          </a:p>
        </p:txBody>
      </p:sp>
      <p:sp>
        <p:nvSpPr>
          <p:cNvPr id="33" name="Text 6"/>
          <p:cNvSpPr/>
          <p:nvPr/>
        </p:nvSpPr>
        <p:spPr>
          <a:xfrm>
            <a:off x="8212954" y="5720730"/>
            <a:ext cx="4505960" cy="23114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buNone/>
            </a:pPr>
            <a:r>
              <a:rPr lang="en-US" altLang="zh-CN" sz="1400" b="1" dirty="0">
                <a:solidFill>
                  <a:srgbClr val="FFC000"/>
                </a:solidFill>
                <a:latin typeface="微软雅黑" panose="020B0503020204020204" charset="-122"/>
                <a:ea typeface="微软雅黑" panose="020B0503020204020204" charset="-122"/>
              </a:rPr>
              <a:t>Classification screening</a:t>
            </a:r>
            <a:endParaRPr lang="en-US" sz="1400" b="1" dirty="0">
              <a:solidFill>
                <a:srgbClr val="FFC000"/>
              </a:solidFill>
              <a:latin typeface="微软雅黑" panose="020B0503020204020204" charset="-122"/>
              <a:ea typeface="微软雅黑" panose="020B0503020204020204" charset="-122"/>
            </a:endParaRPr>
          </a:p>
        </p:txBody>
      </p:sp>
      <p:sp>
        <p:nvSpPr>
          <p:cNvPr id="34" name="Text 2"/>
          <p:cNvSpPr/>
          <p:nvPr/>
        </p:nvSpPr>
        <p:spPr>
          <a:xfrm>
            <a:off x="8225310" y="6006626"/>
            <a:ext cx="4390390" cy="231140"/>
          </a:xfrm>
          <a:prstGeom prst="rect">
            <a:avLst/>
          </a:prstGeom>
          <a:noFill/>
        </p:spPr>
        <p:txBody>
          <a:bodyPr wrap="square" lIns="0" tIns="0" rIns="0" bIns="0" rtlCol="0" anchor="t"/>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solidFill>
                  <a:srgbClr val="FFC000"/>
                </a:solidFill>
                <a:latin typeface="微软雅黑" panose="020B0503020204020204" charset="-122"/>
                <a:ea typeface="微软雅黑" panose="020B0503020204020204" charset="-122"/>
              </a:rPr>
              <a:t>Adjustable length</a:t>
            </a:r>
            <a:endParaRPr lang="en-US" sz="1400" b="1" dirty="0">
              <a:solidFill>
                <a:srgbClr val="FFC000"/>
              </a:solidFill>
              <a:latin typeface="微软雅黑" panose="020B0503020204020204" charset="-122"/>
              <a:ea typeface="微软雅黑" panose="020B0503020204020204" charset="-122"/>
            </a:endParaRPr>
          </a:p>
        </p:txBody>
      </p:sp>
      <p:pic>
        <p:nvPicPr>
          <p:cNvPr id="35" name="Image 1"/>
          <p:cNvPicPr>
            <a:picLocks noChangeAspect="1"/>
          </p:cNvPicPr>
          <p:nvPr/>
        </p:nvPicPr>
        <p:blipFill>
          <a:blip r:embed="rId4"/>
          <a:stretch>
            <a:fillRect/>
          </a:stretch>
        </p:blipFill>
        <p:spPr>
          <a:xfrm flipH="1" flipV="1">
            <a:off x="123395" y="5239243"/>
            <a:ext cx="1668780" cy="141541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05</a:t>
            </a:r>
            <a:endParaRPr lang="en-US" sz="1600" dirty="0"/>
          </a:p>
        </p:txBody>
      </p:sp>
      <p:sp>
        <p:nvSpPr>
          <p:cNvPr id="3" name="Text 1"/>
          <p:cNvSpPr/>
          <p:nvPr/>
        </p:nvSpPr>
        <p:spPr>
          <a:xfrm>
            <a:off x="2164216" y="3590925"/>
            <a:ext cx="7863568"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Technical Highlights and Innovations</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81660"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Technical Innovations</a:t>
            </a:r>
            <a:endParaRPr lang="en-US" sz="1600" dirty="0"/>
          </a:p>
        </p:txBody>
      </p:sp>
      <p:sp>
        <p:nvSpPr>
          <p:cNvPr id="3" name="Text 1"/>
          <p:cNvSpPr/>
          <p:nvPr/>
        </p:nvSpPr>
        <p:spPr>
          <a:xfrm>
            <a:off x="3340100" y="181610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Tool Ecosystem</a:t>
            </a:r>
            <a:endParaRPr lang="en-US" sz="1600" dirty="0"/>
          </a:p>
        </p:txBody>
      </p:sp>
      <p:sp>
        <p:nvSpPr>
          <p:cNvPr id="4" name="Text 2"/>
          <p:cNvSpPr/>
          <p:nvPr/>
        </p:nvSpPr>
        <p:spPr>
          <a:xfrm>
            <a:off x="3407410" y="2431415"/>
            <a:ext cx="2543175"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Built a dynamic orchestration and invocation ecosystem of over eight specialized tools, enabling efficient collaboration among tools, fully leveraging their strengths, and enhancing the efficiency and quality of news briefing generation.</a:t>
            </a:r>
            <a:endParaRPr lang="en-US" sz="1600" dirty="0"/>
          </a:p>
        </p:txBody>
      </p:sp>
      <p:sp>
        <p:nvSpPr>
          <p:cNvPr id="5" name="Text 3"/>
          <p:cNvSpPr/>
          <p:nvPr/>
        </p:nvSpPr>
        <p:spPr>
          <a:xfrm>
            <a:off x="6096000" y="1816100"/>
            <a:ext cx="3322917"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Intelligent Content Processing</a:t>
            </a:r>
            <a:endParaRPr lang="en-US" sz="1600" dirty="0"/>
          </a:p>
        </p:txBody>
      </p:sp>
      <p:sp>
        <p:nvSpPr>
          <p:cNvPr id="6" name="Text 4"/>
          <p:cNvSpPr/>
          <p:nvPr/>
        </p:nvSpPr>
        <p:spPr>
          <a:xfrm>
            <a:off x="6353175" y="2431415"/>
            <a:ext cx="2543175"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Combines TF-IDF keyword extraction and machine learn-</a:t>
            </a:r>
            <a:r>
              <a:rPr lang="en-US" sz="1400" dirty="0" err="1">
                <a:solidFill>
                  <a:srgbClr val="262626"/>
                </a:solidFill>
                <a:latin typeface="MiSans" pitchFamily="34" charset="-122"/>
                <a:ea typeface="MiSans" pitchFamily="34" charset="-122"/>
                <a:cs typeface="MiSans" pitchFamily="34" charset="-120"/>
              </a:rPr>
              <a:t>ing</a:t>
            </a:r>
            <a:r>
              <a:rPr lang="en-US" sz="1400" dirty="0">
                <a:solidFill>
                  <a:srgbClr val="262626"/>
                </a:solidFill>
                <a:latin typeface="MiSans" pitchFamily="34" charset="-122"/>
                <a:ea typeface="MiSans" pitchFamily="34" charset="-122"/>
                <a:cs typeface="MiSans" pitchFamily="34" charset="-120"/>
              </a:rPr>
              <a:t> classification techniques to achieve intelligent news content categorization,</a:t>
            </a:r>
            <a:endParaRPr lang="en-US" sz="1400"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 deduplication, and quality assessment, enhancing the accuracy and efficiency of content processing.</a:t>
            </a:r>
            <a:endParaRPr lang="en-US" sz="1600" dirty="0"/>
          </a:p>
        </p:txBody>
      </p:sp>
      <p:sp>
        <p:nvSpPr>
          <p:cNvPr id="7" name="Text 5"/>
          <p:cNvSpPr/>
          <p:nvPr/>
        </p:nvSpPr>
        <p:spPr>
          <a:xfrm>
            <a:off x="9217660" y="243141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Modular Architecture</a:t>
            </a:r>
            <a:endParaRPr lang="en-US" sz="1600" dirty="0"/>
          </a:p>
        </p:txBody>
      </p:sp>
      <p:sp>
        <p:nvSpPr>
          <p:cNvPr id="8" name="Text 6"/>
          <p:cNvSpPr/>
          <p:nvPr/>
        </p:nvSpPr>
        <p:spPr>
          <a:xfrm>
            <a:off x="9284970" y="3046730"/>
            <a:ext cx="2638089"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Adopts a highly decoupled modular architecture design, where components operate independently. This facilitates easy scalability and main-</a:t>
            </a:r>
            <a:r>
              <a:rPr lang="en-US" sz="1400" dirty="0" err="1">
                <a:solidFill>
                  <a:srgbClr val="262626"/>
                </a:solidFill>
                <a:latin typeface="MiSans" pitchFamily="34" charset="-122"/>
                <a:ea typeface="MiSans" pitchFamily="34" charset="-122"/>
                <a:cs typeface="MiSans" pitchFamily="34" charset="-120"/>
              </a:rPr>
              <a:t>tenance</a:t>
            </a:r>
            <a:r>
              <a:rPr lang="en-US" sz="1400" dirty="0">
                <a:solidFill>
                  <a:srgbClr val="262626"/>
                </a:solidFill>
                <a:latin typeface="MiSans" pitchFamily="34" charset="-122"/>
                <a:ea typeface="MiSans" pitchFamily="34" charset="-122"/>
                <a:cs typeface="MiSans" pitchFamily="34" charset="-120"/>
              </a:rPr>
              <a:t>, providing convenience for future system upgrades and optimizations.</a:t>
            </a:r>
            <a:endParaRPr lang="en-US" sz="1600" dirty="0"/>
          </a:p>
        </p:txBody>
      </p:sp>
      <p:sp>
        <p:nvSpPr>
          <p:cNvPr id="9" name="Text 7"/>
          <p:cNvSpPr/>
          <p:nvPr/>
        </p:nvSpPr>
        <p:spPr>
          <a:xfrm>
            <a:off x="382270" y="243141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Multi-Step Reasoning</a:t>
            </a:r>
            <a:endParaRPr lang="en-US" sz="1600" dirty="0"/>
          </a:p>
        </p:txBody>
      </p:sp>
      <p:sp>
        <p:nvSpPr>
          <p:cNvPr id="10" name="Text 8"/>
          <p:cNvSpPr/>
          <p:nvPr/>
        </p:nvSpPr>
        <p:spPr>
          <a:xfrm>
            <a:off x="445136" y="3046730"/>
            <a:ext cx="2466340"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Based on </a:t>
            </a:r>
            <a:r>
              <a:rPr lang="en-US" sz="1400" dirty="0" err="1">
                <a:solidFill>
                  <a:srgbClr val="262626"/>
                </a:solidFill>
                <a:latin typeface="MiSans" pitchFamily="34" charset="-122"/>
                <a:ea typeface="MiSans" pitchFamily="34" charset="-122"/>
                <a:cs typeface="MiSans" pitchFamily="34" charset="-120"/>
              </a:rPr>
              <a:t>LangChain’s</a:t>
            </a:r>
            <a:r>
              <a:rPr lang="en-US" sz="1400" dirty="0">
                <a:solidFill>
                  <a:srgbClr val="262626"/>
                </a:solidFill>
                <a:latin typeface="MiSans" pitchFamily="34" charset="-122"/>
                <a:ea typeface="MiSans" pitchFamily="34" charset="-122"/>
                <a:cs typeface="MiSans" pitchFamily="34" charset="-120"/>
              </a:rPr>
              <a:t> multi-step reasoning technology, </a:t>
            </a:r>
            <a:endParaRPr lang="en-US" sz="1400"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it enables automatic decom-position and execution of complex tasks, overcoming the limitations of traditional single-step task processing, and providing a smarter solution for news briefing generation.</a:t>
            </a:r>
            <a:endParaRPr lang="en-US" sz="1600" dirty="0"/>
          </a:p>
        </p:txBody>
      </p:sp>
      <p:pic>
        <p:nvPicPr>
          <p:cNvPr id="11" name="Image 0" descr="https://test-kimi-img.moonshot.cn/pub/slides/slides_tmpl/image/25-07-11-16:53:12-d1od1u5cmrb5eq9ipu6g.png"/>
          <p:cNvPicPr>
            <a:picLocks noChangeAspect="1"/>
          </p:cNvPicPr>
          <p:nvPr/>
        </p:nvPicPr>
        <p:blipFill>
          <a:blip r:embed="rId2"/>
          <a:stretch>
            <a:fillRect/>
          </a:stretch>
        </p:blipFill>
        <p:spPr>
          <a:xfrm>
            <a:off x="9777095" y="697230"/>
            <a:ext cx="1397000" cy="1397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9-d1od22dcmrb5eq9ipui0.png"/>
          <p:cNvPicPr>
            <a:picLocks noChangeAspect="1"/>
          </p:cNvPicPr>
          <p:nvPr/>
        </p:nvPicPr>
        <p:blipFill>
          <a:blip r:embed="rId2"/>
          <a:stretch>
            <a:fillRect/>
          </a:stretch>
        </p:blipFill>
        <p:spPr>
          <a:xfrm>
            <a:off x="9038590" y="2217420"/>
            <a:ext cx="2792095" cy="4151630"/>
          </a:xfrm>
          <a:prstGeom prst="rect">
            <a:avLst/>
          </a:prstGeom>
        </p:spPr>
      </p:pic>
      <p:pic>
        <p:nvPicPr>
          <p:cNvPr id="3" name="Image 1" descr="https://test-kimi-img.moonshot.cn/pub/slides/slides_tmpl/image/25-07-11-16:53:29-d1od22dcmrb5eq9ipui0.png"/>
          <p:cNvPicPr>
            <a:picLocks noChangeAspect="1"/>
          </p:cNvPicPr>
          <p:nvPr/>
        </p:nvPicPr>
        <p:blipFill>
          <a:blip r:embed="rId2"/>
          <a:stretch>
            <a:fillRect/>
          </a:stretch>
        </p:blipFill>
        <p:spPr>
          <a:xfrm>
            <a:off x="6208395" y="1775460"/>
            <a:ext cx="2792095" cy="4151630"/>
          </a:xfrm>
          <a:prstGeom prst="rect">
            <a:avLst/>
          </a:prstGeom>
        </p:spPr>
      </p:pic>
      <p:pic>
        <p:nvPicPr>
          <p:cNvPr id="4" name="Image 2" descr="https://test-kimi-img.moonshot.cn/pub/slides/slides_tmpl/image/25-07-11-16:53:29-d1od22dcmrb5eq9ipui0.png"/>
          <p:cNvPicPr>
            <a:picLocks noChangeAspect="1"/>
          </p:cNvPicPr>
          <p:nvPr/>
        </p:nvPicPr>
        <p:blipFill>
          <a:blip r:embed="rId2"/>
          <a:stretch>
            <a:fillRect/>
          </a:stretch>
        </p:blipFill>
        <p:spPr>
          <a:xfrm>
            <a:off x="3331210" y="2214245"/>
            <a:ext cx="2792095" cy="4151630"/>
          </a:xfrm>
          <a:prstGeom prst="rect">
            <a:avLst/>
          </a:prstGeom>
        </p:spPr>
      </p:pic>
      <p:pic>
        <p:nvPicPr>
          <p:cNvPr id="5" name="Image 3" descr="https://test-kimi-img.moonshot.cn/pub/slides/slides_tmpl/image/25-07-11-16:53:29-d1od22dcmrb5eq9ipui0.png"/>
          <p:cNvPicPr>
            <a:picLocks noChangeAspect="1"/>
          </p:cNvPicPr>
          <p:nvPr/>
        </p:nvPicPr>
        <p:blipFill>
          <a:blip r:embed="rId2"/>
          <a:stretch>
            <a:fillRect/>
          </a:stretch>
        </p:blipFill>
        <p:spPr>
          <a:xfrm>
            <a:off x="459740" y="1775460"/>
            <a:ext cx="2792095" cy="4151630"/>
          </a:xfrm>
          <a:prstGeom prst="rect">
            <a:avLst/>
          </a:prstGeom>
        </p:spPr>
      </p:pic>
      <p:sp>
        <p:nvSpPr>
          <p:cNvPr id="6" name="Text 0"/>
          <p:cNvSpPr/>
          <p:nvPr/>
        </p:nvSpPr>
        <p:spPr>
          <a:xfrm>
            <a:off x="856298" y="535305"/>
            <a:ext cx="10479405" cy="744243"/>
          </a:xfrm>
          <a:prstGeom prst="rect">
            <a:avLst/>
          </a:prstGeom>
          <a:noFill/>
        </p:spPr>
        <p:txBody>
          <a:bodyPr wrap="square" lIns="0" tIns="0" rIns="0" bIns="0" rtlCol="0" anchor="t">
            <a:spAutoFit/>
          </a:bodyPr>
          <a:lstStyle/>
          <a:p>
            <a:pPr marL="0" indent="0" algn="ctr">
              <a:lnSpc>
                <a:spcPct val="150000"/>
              </a:lnSpc>
              <a:buNone/>
            </a:pPr>
            <a:r>
              <a:rPr lang="en-US" sz="3600" dirty="0">
                <a:solidFill>
                  <a:srgbClr val="0D0D0D"/>
                </a:solidFill>
                <a:latin typeface="MiSans" pitchFamily="34" charset="-122"/>
                <a:ea typeface="MiSans" pitchFamily="34" charset="-122"/>
                <a:cs typeface="MiSans" pitchFamily="34" charset="-120"/>
              </a:rPr>
              <a:t>Project Advantages</a:t>
            </a:r>
            <a:endParaRPr lang="en-US" sz="1600" dirty="0"/>
          </a:p>
        </p:txBody>
      </p:sp>
      <p:sp>
        <p:nvSpPr>
          <p:cNvPr id="7" name="Text 1"/>
          <p:cNvSpPr/>
          <p:nvPr/>
        </p:nvSpPr>
        <p:spPr>
          <a:xfrm>
            <a:off x="582295" y="2214245"/>
            <a:ext cx="24771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High Degree of Automation</a:t>
            </a:r>
            <a:endParaRPr lang="en-US" sz="1600" dirty="0"/>
          </a:p>
        </p:txBody>
      </p:sp>
      <p:sp>
        <p:nvSpPr>
          <p:cNvPr id="8" name="Text 2"/>
          <p:cNvSpPr/>
          <p:nvPr/>
        </p:nvSpPr>
        <p:spPr>
          <a:xfrm>
            <a:off x="611505" y="2829560"/>
            <a:ext cx="2461895"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entire process from data collection to content gene-ration is fully automated without manual intervention, saving labor costs and improving the efficiency of news briefing generation.</a:t>
            </a:r>
            <a:endParaRPr lang="en-US" sz="1600" dirty="0"/>
          </a:p>
        </p:txBody>
      </p:sp>
      <p:sp>
        <p:nvSpPr>
          <p:cNvPr id="9" name="Text 3"/>
          <p:cNvSpPr/>
          <p:nvPr/>
        </p:nvSpPr>
        <p:spPr>
          <a:xfrm>
            <a:off x="3442970" y="265557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High Content Quality</a:t>
            </a:r>
            <a:endParaRPr lang="en-US" sz="1600" dirty="0"/>
          </a:p>
        </p:txBody>
      </p:sp>
      <p:sp>
        <p:nvSpPr>
          <p:cNvPr id="10" name="Text 4"/>
          <p:cNvSpPr/>
          <p:nvPr/>
        </p:nvSpPr>
        <p:spPr>
          <a:xfrm>
            <a:off x="3510280" y="3270885"/>
            <a:ext cx="2461895"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AI-driven quality assessment and enhancement mech-</a:t>
            </a:r>
            <a:r>
              <a:rPr lang="en-US" sz="1400" dirty="0" err="1">
                <a:solidFill>
                  <a:srgbClr val="262626"/>
                </a:solidFill>
                <a:latin typeface="MiSans" pitchFamily="34" charset="-122"/>
                <a:ea typeface="MiSans" pitchFamily="34" charset="-122"/>
                <a:cs typeface="MiSans" pitchFamily="34" charset="-120"/>
              </a:rPr>
              <a:t>anisms</a:t>
            </a:r>
            <a:r>
              <a:rPr lang="en-US" sz="1400" dirty="0">
                <a:solidFill>
                  <a:srgbClr val="262626"/>
                </a:solidFill>
                <a:latin typeface="MiSans" pitchFamily="34" charset="-122"/>
                <a:ea typeface="MiSans" pitchFamily="34" charset="-122"/>
                <a:cs typeface="MiSans" pitchFamily="34" charset="-120"/>
              </a:rPr>
              <a:t> ensure that the generated news briefings are of high quality and valuable, thereby improving the user reading experience.</a:t>
            </a:r>
            <a:endParaRPr lang="en-US" sz="1600" dirty="0"/>
          </a:p>
        </p:txBody>
      </p:sp>
      <p:sp>
        <p:nvSpPr>
          <p:cNvPr id="11" name="Text 5"/>
          <p:cNvSpPr/>
          <p:nvPr/>
        </p:nvSpPr>
        <p:spPr>
          <a:xfrm>
            <a:off x="6323330" y="220091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Strong Personalization</a:t>
            </a:r>
            <a:endParaRPr lang="en-US" sz="1600" dirty="0"/>
          </a:p>
        </p:txBody>
      </p:sp>
      <p:sp>
        <p:nvSpPr>
          <p:cNvPr id="12" name="Text 6"/>
          <p:cNvSpPr/>
          <p:nvPr/>
        </p:nvSpPr>
        <p:spPr>
          <a:xfrm>
            <a:off x="6390640" y="2816225"/>
            <a:ext cx="2461895" cy="3034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Offers multi-dimensional </a:t>
            </a:r>
            <a:r>
              <a:rPr lang="en-US" sz="1400" dirty="0" err="1">
                <a:solidFill>
                  <a:srgbClr val="262626"/>
                </a:solidFill>
                <a:latin typeface="MiSans" pitchFamily="34" charset="-122"/>
                <a:ea typeface="MiSans" pitchFamily="34" charset="-122"/>
                <a:cs typeface="MiSans" pitchFamily="34" charset="-120"/>
              </a:rPr>
              <a:t>cus-tomizable</a:t>
            </a:r>
            <a:r>
              <a:rPr lang="en-US" sz="1400" dirty="0">
                <a:solidFill>
                  <a:srgbClr val="262626"/>
                </a:solidFill>
                <a:latin typeface="MiSans" pitchFamily="34" charset="-122"/>
                <a:ea typeface="MiSans" pitchFamily="34" charset="-122"/>
                <a:cs typeface="MiSans" pitchFamily="34" charset="-120"/>
              </a:rPr>
              <a:t> content gene-ration options to meet the personalized needs of diverse user groups, enhancing user engagement.</a:t>
            </a:r>
            <a:endParaRPr lang="en-US" sz="1600" dirty="0"/>
          </a:p>
        </p:txBody>
      </p:sp>
      <p:sp>
        <p:nvSpPr>
          <p:cNvPr id="13" name="Text 7"/>
          <p:cNvSpPr/>
          <p:nvPr/>
        </p:nvSpPr>
        <p:spPr>
          <a:xfrm>
            <a:off x="9116695" y="270446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Good Scalability</a:t>
            </a:r>
            <a:endParaRPr lang="en-US" sz="1600" dirty="0"/>
          </a:p>
        </p:txBody>
      </p:sp>
      <p:sp>
        <p:nvSpPr>
          <p:cNvPr id="14" name="Text 8"/>
          <p:cNvSpPr/>
          <p:nvPr/>
        </p:nvSpPr>
        <p:spPr>
          <a:xfrm>
            <a:off x="9184005" y="3319780"/>
            <a:ext cx="2515235" cy="29857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Designed with a plug-in based tool architecture, facilitating the integration of more tools and features in the future, thereby expanding the system’s application scope and capability boundaries.</a:t>
            </a:r>
            <a:endParaRPr lang="en-US" sz="1600" dirty="0"/>
          </a:p>
        </p:txBody>
      </p:sp>
      <p:pic>
        <p:nvPicPr>
          <p:cNvPr id="15" name="Image 4" descr="https://test-kimi-img.moonshot.cn/pub/slides/slides_tmpl/image/25-07-11-16:53:14-d1od1ulcmrb5eq9ipu80.png"/>
          <p:cNvPicPr>
            <a:picLocks noChangeAspect="1"/>
          </p:cNvPicPr>
          <p:nvPr/>
        </p:nvPicPr>
        <p:blipFill>
          <a:blip r:embed="rId3"/>
          <a:stretch>
            <a:fillRect/>
          </a:stretch>
        </p:blipFill>
        <p:spPr>
          <a:xfrm>
            <a:off x="1380490" y="1180465"/>
            <a:ext cx="963930" cy="913765"/>
          </a:xfrm>
          <a:prstGeom prst="rect">
            <a:avLst/>
          </a:prstGeom>
        </p:spPr>
      </p:pic>
      <p:pic>
        <p:nvPicPr>
          <p:cNvPr id="16" name="Image 5" descr="https://test-kimi-img.moonshot.cn/pub/slides/slides_tmpl/image/25-07-11-16:53:29-d1od22dcmrb5eq9ipuj0.png"/>
          <p:cNvPicPr>
            <a:picLocks noChangeAspect="1"/>
          </p:cNvPicPr>
          <p:nvPr/>
        </p:nvPicPr>
        <p:blipFill>
          <a:blip r:embed="rId4"/>
          <a:srcRect t="1044" b="1044"/>
          <a:stretch>
            <a:fillRect/>
          </a:stretch>
        </p:blipFill>
        <p:spPr>
          <a:xfrm rot="720000">
            <a:off x="7188835" y="1399540"/>
            <a:ext cx="865505" cy="718820"/>
          </a:xfrm>
          <a:prstGeom prst="rect">
            <a:avLst/>
          </a:prstGeom>
        </p:spPr>
      </p:pic>
      <p:pic>
        <p:nvPicPr>
          <p:cNvPr id="17" name="Image 6" descr="https://test-kimi-img.moonshot.cn/pub/slides/slides_tmpl/image/25-07-11-16:53:29-d1od22dcmrb5eq9ipuhg.png"/>
          <p:cNvPicPr>
            <a:picLocks noChangeAspect="1"/>
          </p:cNvPicPr>
          <p:nvPr/>
        </p:nvPicPr>
        <p:blipFill>
          <a:blip r:embed="rId5"/>
          <a:stretch>
            <a:fillRect/>
          </a:stretch>
        </p:blipFill>
        <p:spPr>
          <a:xfrm>
            <a:off x="4232275" y="1576070"/>
            <a:ext cx="996315" cy="978535"/>
          </a:xfrm>
          <a:prstGeom prst="rect">
            <a:avLst/>
          </a:prstGeom>
        </p:spPr>
      </p:pic>
      <p:pic>
        <p:nvPicPr>
          <p:cNvPr id="18" name="Image 7" descr="https://test-kimi-img.moonshot.cn/pub/slides/slides_tmpl/image/25-07-11-16:53:20-d1od205cmrb5eq9ipuag.png"/>
          <p:cNvPicPr>
            <a:picLocks noChangeAspect="1"/>
          </p:cNvPicPr>
          <p:nvPr/>
        </p:nvPicPr>
        <p:blipFill>
          <a:blip r:embed="rId6"/>
          <a:stretch>
            <a:fillRect/>
          </a:stretch>
        </p:blipFill>
        <p:spPr>
          <a:xfrm>
            <a:off x="9933305" y="1775460"/>
            <a:ext cx="1087755" cy="7404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06</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Implementation Results</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4-d1od215cmrb5eq9ipueg.png"/>
          <p:cNvPicPr>
            <a:picLocks noChangeAspect="1"/>
          </p:cNvPicPr>
          <p:nvPr/>
        </p:nvPicPr>
        <p:blipFill>
          <a:blip r:embed="rId2"/>
          <a:stretch>
            <a:fillRect/>
          </a:stretch>
        </p:blipFill>
        <p:spPr>
          <a:xfrm>
            <a:off x="7895590" y="2254250"/>
            <a:ext cx="3395345" cy="3742690"/>
          </a:xfrm>
          <a:prstGeom prst="rect">
            <a:avLst/>
          </a:prstGeom>
        </p:spPr>
      </p:pic>
      <p:pic>
        <p:nvPicPr>
          <p:cNvPr id="3" name="Image 1" descr="https://test-kimi-img.moonshot.cn/pub/slides/slides_tmpl/image/25-07-11-16:53:24-d1od215cmrb5eq9ipueg.png"/>
          <p:cNvPicPr>
            <a:picLocks noChangeAspect="1"/>
          </p:cNvPicPr>
          <p:nvPr/>
        </p:nvPicPr>
        <p:blipFill>
          <a:blip r:embed="rId2"/>
          <a:stretch>
            <a:fillRect/>
          </a:stretch>
        </p:blipFill>
        <p:spPr>
          <a:xfrm>
            <a:off x="4390390" y="2068195"/>
            <a:ext cx="3395345" cy="3742690"/>
          </a:xfrm>
          <a:prstGeom prst="rect">
            <a:avLst/>
          </a:prstGeom>
        </p:spPr>
      </p:pic>
      <p:pic>
        <p:nvPicPr>
          <p:cNvPr id="4" name="Image 2" descr="https://test-kimi-img.moonshot.cn/pub/slides/slides_tmpl/image/25-07-11-16:53:24-d1od215cmrb5eq9ipueg.png"/>
          <p:cNvPicPr>
            <a:picLocks noChangeAspect="1"/>
          </p:cNvPicPr>
          <p:nvPr/>
        </p:nvPicPr>
        <p:blipFill>
          <a:blip r:embed="rId2"/>
          <a:stretch>
            <a:fillRect/>
          </a:stretch>
        </p:blipFill>
        <p:spPr>
          <a:xfrm>
            <a:off x="910590" y="1753870"/>
            <a:ext cx="3395345" cy="3742690"/>
          </a:xfrm>
          <a:prstGeom prst="rect">
            <a:avLst/>
          </a:prstGeom>
        </p:spPr>
      </p:pic>
      <p:sp>
        <p:nvSpPr>
          <p:cNvPr id="5" name="Text 0"/>
          <p:cNvSpPr/>
          <p:nvPr/>
        </p:nvSpPr>
        <p:spPr>
          <a:xfrm>
            <a:off x="541020"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Completed Features</a:t>
            </a:r>
            <a:endParaRPr lang="en-US" sz="1600" dirty="0"/>
          </a:p>
        </p:txBody>
      </p:sp>
      <p:sp>
        <p:nvSpPr>
          <p:cNvPr id="6" name="Text 1"/>
          <p:cNvSpPr/>
          <p:nvPr/>
        </p:nvSpPr>
        <p:spPr>
          <a:xfrm>
            <a:off x="4672965" y="2967990"/>
            <a:ext cx="2853055" cy="25158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Completed integration of multiple data sources including </a:t>
            </a:r>
            <a:r>
              <a:rPr lang="en-US" sz="1400" dirty="0" err="1">
                <a:solidFill>
                  <a:srgbClr val="262626"/>
                </a:solidFill>
                <a:latin typeface="MiSans" pitchFamily="34" charset="-122"/>
                <a:ea typeface="MiSans" pitchFamily="34" charset="-122"/>
                <a:cs typeface="MiSans" pitchFamily="34" charset="-120"/>
              </a:rPr>
              <a:t>NewsAPI</a:t>
            </a:r>
            <a:r>
              <a:rPr lang="en-US" sz="1400" dirty="0">
                <a:solidFill>
                  <a:srgbClr val="262626"/>
                </a:solidFill>
                <a:latin typeface="MiSans" pitchFamily="34" charset="-122"/>
                <a:ea typeface="MiSans" pitchFamily="34" charset="-122"/>
                <a:cs typeface="MiSans" pitchFamily="34" charset="-120"/>
              </a:rPr>
              <a:t>, Reddit, and RSS feeds, ensuring rich and diverse news data sources that provide a solid foundation for content generation.</a:t>
            </a:r>
            <a:endParaRPr lang="en-US" sz="1600" dirty="0"/>
          </a:p>
        </p:txBody>
      </p:sp>
      <p:sp>
        <p:nvSpPr>
          <p:cNvPr id="7" name="Text 2"/>
          <p:cNvSpPr/>
          <p:nvPr/>
        </p:nvSpPr>
        <p:spPr>
          <a:xfrm>
            <a:off x="4672965" y="2254250"/>
            <a:ext cx="2853690" cy="83121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Data Source Integration</a:t>
            </a:r>
            <a:endParaRPr lang="en-US" sz="1600" dirty="0"/>
          </a:p>
        </p:txBody>
      </p:sp>
      <p:sp>
        <p:nvSpPr>
          <p:cNvPr id="8" name="Text 3"/>
          <p:cNvSpPr/>
          <p:nvPr/>
        </p:nvSpPr>
        <p:spPr>
          <a:xfrm>
            <a:off x="8128635" y="3244215"/>
            <a:ext cx="2853055" cy="25158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Integrated over eight specialized tools covering data collection, content processing, intelligent generation, and other functions, enabling efficient collaboration among tools and enhancing overall system performance.</a:t>
            </a:r>
            <a:endParaRPr lang="en-US" sz="1600" dirty="0"/>
          </a:p>
        </p:txBody>
      </p:sp>
      <p:sp>
        <p:nvSpPr>
          <p:cNvPr id="9" name="Text 4"/>
          <p:cNvSpPr/>
          <p:nvPr/>
        </p:nvSpPr>
        <p:spPr>
          <a:xfrm>
            <a:off x="8128635" y="2530475"/>
            <a:ext cx="2853690" cy="83121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Tool Integration</a:t>
            </a:r>
            <a:endParaRPr lang="en-US" sz="1600" dirty="0"/>
          </a:p>
        </p:txBody>
      </p:sp>
      <p:sp>
        <p:nvSpPr>
          <p:cNvPr id="10" name="Text 5"/>
          <p:cNvSpPr/>
          <p:nvPr/>
        </p:nvSpPr>
        <p:spPr>
          <a:xfrm>
            <a:off x="1168400" y="2630805"/>
            <a:ext cx="2912745" cy="25158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Successfully built a complete </a:t>
            </a:r>
            <a:r>
              <a:rPr lang="en-US" sz="1400" dirty="0" err="1">
                <a:solidFill>
                  <a:srgbClr val="262626"/>
                </a:solidFill>
                <a:latin typeface="MiSans" pitchFamily="34" charset="-122"/>
                <a:ea typeface="MiSans" pitchFamily="34" charset="-122"/>
                <a:cs typeface="MiSans" pitchFamily="34" charset="-120"/>
              </a:rPr>
              <a:t>LangChain</a:t>
            </a:r>
            <a:r>
              <a:rPr lang="en-US" sz="1400" dirty="0">
                <a:solidFill>
                  <a:srgbClr val="262626"/>
                </a:solidFill>
                <a:latin typeface="MiSans" pitchFamily="34" charset="-122"/>
                <a:ea typeface="MiSans" pitchFamily="34" charset="-122"/>
                <a:cs typeface="MiSans" pitchFamily="34" charset="-120"/>
              </a:rPr>
              <a:t>-driven AI agent system, enabling multi-step task reasoning and tool invocation, providing core support for news briefing generation.</a:t>
            </a:r>
            <a:endParaRPr lang="en-US" sz="1600" dirty="0"/>
          </a:p>
        </p:txBody>
      </p:sp>
      <p:sp>
        <p:nvSpPr>
          <p:cNvPr id="11" name="Text 6"/>
          <p:cNvSpPr/>
          <p:nvPr/>
        </p:nvSpPr>
        <p:spPr>
          <a:xfrm>
            <a:off x="1168400" y="1917065"/>
            <a:ext cx="2853690" cy="83121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AI Agent System</a:t>
            </a:r>
            <a:endParaRPr lang="en-US" sz="1600" dirty="0"/>
          </a:p>
        </p:txBody>
      </p:sp>
      <p:pic>
        <p:nvPicPr>
          <p:cNvPr id="12" name="Image 3" descr="https://test-kimi-img.moonshot.cn/pub/slides/slides_tmpl/image/25-07-11-16:53:14-d1od1ulcmrb5eq9ipu80.png"/>
          <p:cNvPicPr>
            <a:picLocks noChangeAspect="1"/>
          </p:cNvPicPr>
          <p:nvPr/>
        </p:nvPicPr>
        <p:blipFill>
          <a:blip r:embed="rId3"/>
          <a:stretch>
            <a:fillRect/>
          </a:stretch>
        </p:blipFill>
        <p:spPr>
          <a:xfrm>
            <a:off x="9632315" y="473710"/>
            <a:ext cx="1755775" cy="1663065"/>
          </a:xfrm>
          <a:prstGeom prst="rect">
            <a:avLst/>
          </a:prstGeom>
        </p:spPr>
      </p:pic>
      <p:pic>
        <p:nvPicPr>
          <p:cNvPr id="13" name="Image 4" descr="https://test-kimi-img.moonshot.cn/pub/slides/slides_tmpl/image/25-07-11-16:53:16-d1od1v5cmrb5eq9ipu90.png"/>
          <p:cNvPicPr>
            <a:picLocks noChangeAspect="1"/>
          </p:cNvPicPr>
          <p:nvPr/>
        </p:nvPicPr>
        <p:blipFill>
          <a:blip r:embed="rId4"/>
          <a:stretch>
            <a:fillRect/>
          </a:stretch>
        </p:blipFill>
        <p:spPr>
          <a:xfrm rot="5940000" flipH="1">
            <a:off x="537210" y="5344795"/>
            <a:ext cx="1201420" cy="101854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3-d1od20tcmrb5eq9ipudg.png"/>
          <p:cNvPicPr>
            <a:picLocks noChangeAspect="1"/>
          </p:cNvPicPr>
          <p:nvPr/>
        </p:nvPicPr>
        <p:blipFill>
          <a:blip r:embed="rId2"/>
          <a:srcRect t="3226" b="3226"/>
          <a:stretch>
            <a:fillRect/>
          </a:stretch>
        </p:blipFill>
        <p:spPr>
          <a:xfrm>
            <a:off x="8088630" y="1922463"/>
            <a:ext cx="3395345" cy="4517390"/>
          </a:xfrm>
          <a:prstGeom prst="rect">
            <a:avLst/>
          </a:prstGeom>
        </p:spPr>
      </p:pic>
      <p:pic>
        <p:nvPicPr>
          <p:cNvPr id="3" name="Image 1" descr="https://test-kimi-img.moonshot.cn/pub/slides/slides_tmpl/image/25-07-11-16:53:23-d1od20tcmrb5eq9ipudg.png"/>
          <p:cNvPicPr>
            <a:picLocks noChangeAspect="1"/>
          </p:cNvPicPr>
          <p:nvPr/>
        </p:nvPicPr>
        <p:blipFill>
          <a:blip r:embed="rId2"/>
          <a:srcRect t="3226" b="3226"/>
          <a:stretch>
            <a:fillRect/>
          </a:stretch>
        </p:blipFill>
        <p:spPr>
          <a:xfrm>
            <a:off x="4448175" y="1916113"/>
            <a:ext cx="3395345" cy="4517390"/>
          </a:xfrm>
          <a:prstGeom prst="rect">
            <a:avLst/>
          </a:prstGeom>
        </p:spPr>
      </p:pic>
      <p:pic>
        <p:nvPicPr>
          <p:cNvPr id="4" name="Image 2" descr="https://test-kimi-img.moonshot.cn/pub/slides/slides_tmpl/image/25-07-11-16:53:23-d1od20tcmrb5eq9ipudg.png"/>
          <p:cNvPicPr>
            <a:picLocks noChangeAspect="1"/>
          </p:cNvPicPr>
          <p:nvPr/>
        </p:nvPicPr>
        <p:blipFill>
          <a:blip r:embed="rId2"/>
          <a:srcRect t="3226" b="3226"/>
          <a:stretch>
            <a:fillRect/>
          </a:stretch>
        </p:blipFill>
        <p:spPr>
          <a:xfrm>
            <a:off x="813435" y="1922463"/>
            <a:ext cx="3395345" cy="4517390"/>
          </a:xfrm>
          <a:prstGeom prst="rect">
            <a:avLst/>
          </a:prstGeom>
        </p:spPr>
      </p:pic>
      <p:sp>
        <p:nvSpPr>
          <p:cNvPr id="5" name="Text 0"/>
          <p:cNvSpPr/>
          <p:nvPr/>
        </p:nvSpPr>
        <p:spPr>
          <a:xfrm>
            <a:off x="856298" y="657860"/>
            <a:ext cx="10479405" cy="744243"/>
          </a:xfrm>
          <a:prstGeom prst="rect">
            <a:avLst/>
          </a:prstGeom>
          <a:noFill/>
        </p:spPr>
        <p:txBody>
          <a:bodyPr wrap="square" lIns="0" tIns="0" rIns="0" bIns="0" rtlCol="0" anchor="t">
            <a:spAutoFit/>
          </a:bodyPr>
          <a:lstStyle/>
          <a:p>
            <a:pPr marL="0" indent="0" algn="ctr">
              <a:lnSpc>
                <a:spcPct val="150000"/>
              </a:lnSpc>
              <a:buNone/>
            </a:pPr>
            <a:r>
              <a:rPr lang="en-US" sz="3600" dirty="0">
                <a:solidFill>
                  <a:srgbClr val="0D0D0D"/>
                </a:solidFill>
                <a:latin typeface="MiSans" pitchFamily="34" charset="-122"/>
                <a:ea typeface="MiSans" pitchFamily="34" charset="-122"/>
                <a:cs typeface="MiSans" pitchFamily="34" charset="-120"/>
              </a:rPr>
              <a:t>Completed Features</a:t>
            </a:r>
            <a:endParaRPr lang="en-US" sz="1600" dirty="0"/>
          </a:p>
        </p:txBody>
      </p:sp>
      <p:sp>
        <p:nvSpPr>
          <p:cNvPr id="6" name="Text 1"/>
          <p:cNvSpPr/>
          <p:nvPr/>
        </p:nvSpPr>
        <p:spPr>
          <a:xfrm>
            <a:off x="1120140" y="3606165"/>
            <a:ext cx="2854213" cy="2647315"/>
          </a:xfrm>
          <a:prstGeom prst="rect">
            <a:avLst/>
          </a:prstGeom>
          <a:noFill/>
        </p:spPr>
        <p:txBody>
          <a:bodyPr wrap="square" lIns="0" tIns="0" rIns="0" bIns="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Developed a </a:t>
            </a:r>
            <a:r>
              <a:rPr lang="en-US" sz="1400" dirty="0" err="1">
                <a:solidFill>
                  <a:srgbClr val="FFFFFF"/>
                </a:solidFill>
                <a:latin typeface="MiSans" pitchFamily="34" charset="-122"/>
                <a:ea typeface="MiSans" pitchFamily="34" charset="-122"/>
                <a:cs typeface="MiSans" pitchFamily="34" charset="-120"/>
              </a:rPr>
              <a:t>Gradio</a:t>
            </a:r>
            <a:r>
              <a:rPr lang="en-US" sz="1400" dirty="0">
                <a:solidFill>
                  <a:srgbClr val="FFFFFF"/>
                </a:solidFill>
                <a:latin typeface="MiSans" pitchFamily="34" charset="-122"/>
                <a:ea typeface="MiSans" pitchFamily="34" charset="-122"/>
                <a:cs typeface="MiSans" pitchFamily="34" charset="-120"/>
              </a:rPr>
              <a:t> web user interface that offers a clean and intuitive operating experience. It supports parameter configuration, status display, result preview, and other functions to meet user needs.</a:t>
            </a:r>
            <a:endParaRPr lang="en-US" sz="1600" dirty="0"/>
          </a:p>
        </p:txBody>
      </p:sp>
      <p:sp>
        <p:nvSpPr>
          <p:cNvPr id="7" name="Text 2"/>
          <p:cNvSpPr/>
          <p:nvPr/>
        </p:nvSpPr>
        <p:spPr>
          <a:xfrm>
            <a:off x="1097915" y="2896870"/>
            <a:ext cx="2805430" cy="786765"/>
          </a:xfrm>
          <a:prstGeom prst="rect">
            <a:avLst/>
          </a:prstGeom>
          <a:noFill/>
        </p:spPr>
        <p:txBody>
          <a:bodyPr wrap="square" lIns="0" tIns="0" rIns="0" bIns="0" rtlCol="0" anchor="t"/>
          <a:lstStyle/>
          <a:p>
            <a:pPr marL="0" indent="0" algn="ctr">
              <a:lnSpc>
                <a:spcPct val="100000"/>
              </a:lnSpc>
              <a:buNone/>
            </a:pPr>
            <a:r>
              <a:rPr lang="en-US" sz="2000" dirty="0">
                <a:solidFill>
                  <a:srgbClr val="FFFFFF"/>
                </a:solidFill>
                <a:latin typeface="MiSans" pitchFamily="34" charset="-122"/>
                <a:ea typeface="MiSans" pitchFamily="34" charset="-122"/>
                <a:cs typeface="MiSans" pitchFamily="34" charset="-120"/>
              </a:rPr>
              <a:t>User Interface</a:t>
            </a:r>
            <a:endParaRPr lang="en-US" sz="1600" dirty="0"/>
          </a:p>
        </p:txBody>
      </p:sp>
      <p:sp>
        <p:nvSpPr>
          <p:cNvPr id="8" name="Text 3"/>
          <p:cNvSpPr/>
          <p:nvPr/>
        </p:nvSpPr>
        <p:spPr>
          <a:xfrm>
            <a:off x="4755515" y="3606165"/>
            <a:ext cx="2761615" cy="2647315"/>
          </a:xfrm>
          <a:prstGeom prst="rect">
            <a:avLst/>
          </a:prstGeom>
          <a:noFill/>
        </p:spPr>
        <p:txBody>
          <a:bodyPr wrap="square" lIns="0" tIns="0" rIns="0" bIns="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Implemented output in both HTML and Markdown formats to meet users’ viewing and usage needs in different scenarios, enhancing system flexibility.</a:t>
            </a:r>
            <a:endParaRPr lang="en-US" sz="1600" dirty="0"/>
          </a:p>
        </p:txBody>
      </p:sp>
      <p:sp>
        <p:nvSpPr>
          <p:cNvPr id="9" name="Text 4"/>
          <p:cNvSpPr/>
          <p:nvPr/>
        </p:nvSpPr>
        <p:spPr>
          <a:xfrm>
            <a:off x="4733290" y="2896870"/>
            <a:ext cx="2805430" cy="786765"/>
          </a:xfrm>
          <a:prstGeom prst="rect">
            <a:avLst/>
          </a:prstGeom>
          <a:noFill/>
        </p:spPr>
        <p:txBody>
          <a:bodyPr wrap="square" lIns="0" tIns="0" rIns="0" bIns="0" rtlCol="0" anchor="t"/>
          <a:lstStyle/>
          <a:p>
            <a:pPr marL="0" indent="0" algn="ctr">
              <a:lnSpc>
                <a:spcPct val="100000"/>
              </a:lnSpc>
              <a:buNone/>
            </a:pPr>
            <a:r>
              <a:rPr lang="en-US" sz="2000" dirty="0">
                <a:solidFill>
                  <a:srgbClr val="FFFFFF"/>
                </a:solidFill>
                <a:latin typeface="MiSans" pitchFamily="34" charset="-122"/>
                <a:ea typeface="MiSans" pitchFamily="34" charset="-122"/>
                <a:cs typeface="MiSans" pitchFamily="34" charset="-120"/>
              </a:rPr>
              <a:t>Dual-Format Output</a:t>
            </a:r>
            <a:endParaRPr lang="en-US" sz="1600" dirty="0"/>
          </a:p>
        </p:txBody>
      </p:sp>
      <p:sp>
        <p:nvSpPr>
          <p:cNvPr id="10" name="Text 5"/>
          <p:cNvSpPr/>
          <p:nvPr/>
        </p:nvSpPr>
        <p:spPr>
          <a:xfrm>
            <a:off x="8395970" y="3606165"/>
            <a:ext cx="2761615" cy="2647315"/>
          </a:xfrm>
          <a:prstGeom prst="rect">
            <a:avLst/>
          </a:prstGeom>
          <a:noFill/>
        </p:spPr>
        <p:txBody>
          <a:bodyPr wrap="square" lIns="0" tIns="0" rIns="0" bIns="0" rtlCol="0" anchor="t"/>
          <a:lstStyle/>
          <a:p>
            <a:pPr marL="0" indent="0" algn="just">
              <a:lnSpc>
                <a:spcPct val="150000"/>
              </a:lnSpc>
              <a:buNone/>
            </a:pPr>
            <a:r>
              <a:rPr lang="en-US" sz="1400" dirty="0">
                <a:solidFill>
                  <a:srgbClr val="FFFFFF"/>
                </a:solidFill>
                <a:latin typeface="MiSans" pitchFamily="34" charset="-122"/>
                <a:ea typeface="MiSans" pitchFamily="34" charset="-122"/>
                <a:cs typeface="MiSans" pitchFamily="34" charset="-120"/>
              </a:rPr>
              <a:t>A comprehensive configuration management system that enables users to flexibly configure news briefing generation parameters according to their needs, achieving personalized customization.</a:t>
            </a:r>
            <a:endParaRPr lang="en-US" sz="1600" dirty="0"/>
          </a:p>
        </p:txBody>
      </p:sp>
      <p:sp>
        <p:nvSpPr>
          <p:cNvPr id="11" name="Text 6"/>
          <p:cNvSpPr/>
          <p:nvPr/>
        </p:nvSpPr>
        <p:spPr>
          <a:xfrm>
            <a:off x="8373745" y="2896870"/>
            <a:ext cx="2805430" cy="786765"/>
          </a:xfrm>
          <a:prstGeom prst="rect">
            <a:avLst/>
          </a:prstGeom>
          <a:noFill/>
        </p:spPr>
        <p:txBody>
          <a:bodyPr wrap="square" lIns="0" tIns="0" rIns="0" bIns="0" rtlCol="0" anchor="t"/>
          <a:lstStyle/>
          <a:p>
            <a:pPr marL="0" indent="0" algn="ctr">
              <a:lnSpc>
                <a:spcPct val="100000"/>
              </a:lnSpc>
              <a:buNone/>
            </a:pPr>
            <a:r>
              <a:rPr lang="en-US" sz="2000" dirty="0">
                <a:solidFill>
                  <a:srgbClr val="FFFFFF"/>
                </a:solidFill>
                <a:latin typeface="MiSans" pitchFamily="34" charset="-122"/>
                <a:ea typeface="MiSans" pitchFamily="34" charset="-122"/>
                <a:cs typeface="MiSans" pitchFamily="34" charset="-120"/>
              </a:rPr>
              <a:t>Configuration Management</a:t>
            </a:r>
            <a:endParaRPr lang="en-US" sz="1600" dirty="0"/>
          </a:p>
        </p:txBody>
      </p:sp>
      <p:pic>
        <p:nvPicPr>
          <p:cNvPr id="12" name="Image 3" descr="https://test-kimi-img.moonshot.cn/pub/slides/slides_tmpl/image/25-07-11-16:53:16-d1od1v5cmrb5eq9ipu90.png"/>
          <p:cNvPicPr>
            <a:picLocks noChangeAspect="1"/>
          </p:cNvPicPr>
          <p:nvPr/>
        </p:nvPicPr>
        <p:blipFill>
          <a:blip r:embed="rId3"/>
          <a:stretch>
            <a:fillRect/>
          </a:stretch>
        </p:blipFill>
        <p:spPr>
          <a:xfrm rot="5400000" flipH="1">
            <a:off x="1896110" y="1581785"/>
            <a:ext cx="1229995" cy="1043305"/>
          </a:xfrm>
          <a:prstGeom prst="rect">
            <a:avLst/>
          </a:prstGeom>
        </p:spPr>
      </p:pic>
      <p:sp>
        <p:nvSpPr>
          <p:cNvPr id="13" name="Text 7"/>
          <p:cNvSpPr/>
          <p:nvPr/>
        </p:nvSpPr>
        <p:spPr>
          <a:xfrm>
            <a:off x="2166620" y="170116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1</a:t>
            </a:r>
            <a:endParaRPr lang="en-US" sz="1600" dirty="0"/>
          </a:p>
        </p:txBody>
      </p:sp>
      <p:pic>
        <p:nvPicPr>
          <p:cNvPr id="14" name="Image 4" descr="https://test-kimi-img.moonshot.cn/pub/slides/slides_tmpl/image/25-07-11-16:53:16-d1od1v5cmrb5eq9ipu90.png"/>
          <p:cNvPicPr>
            <a:picLocks noChangeAspect="1"/>
          </p:cNvPicPr>
          <p:nvPr/>
        </p:nvPicPr>
        <p:blipFill>
          <a:blip r:embed="rId3"/>
          <a:stretch>
            <a:fillRect/>
          </a:stretch>
        </p:blipFill>
        <p:spPr>
          <a:xfrm rot="5400000" flipH="1">
            <a:off x="5534025" y="1581785"/>
            <a:ext cx="1229995" cy="1043305"/>
          </a:xfrm>
          <a:prstGeom prst="rect">
            <a:avLst/>
          </a:prstGeom>
        </p:spPr>
      </p:pic>
      <p:sp>
        <p:nvSpPr>
          <p:cNvPr id="15" name="Text 8"/>
          <p:cNvSpPr/>
          <p:nvPr/>
        </p:nvSpPr>
        <p:spPr>
          <a:xfrm>
            <a:off x="5804535" y="170116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2</a:t>
            </a:r>
            <a:endParaRPr lang="en-US" sz="1600" dirty="0"/>
          </a:p>
        </p:txBody>
      </p:sp>
      <p:pic>
        <p:nvPicPr>
          <p:cNvPr id="16" name="Image 5" descr="https://test-kimi-img.moonshot.cn/pub/slides/slides_tmpl/image/25-07-11-16:53:16-d1od1v5cmrb5eq9ipu90.png"/>
          <p:cNvPicPr>
            <a:picLocks noChangeAspect="1"/>
          </p:cNvPicPr>
          <p:nvPr/>
        </p:nvPicPr>
        <p:blipFill>
          <a:blip r:embed="rId3"/>
          <a:stretch>
            <a:fillRect/>
          </a:stretch>
        </p:blipFill>
        <p:spPr>
          <a:xfrm rot="5400000" flipH="1">
            <a:off x="9171940" y="1447800"/>
            <a:ext cx="1229995" cy="1043305"/>
          </a:xfrm>
          <a:prstGeom prst="rect">
            <a:avLst/>
          </a:prstGeom>
        </p:spPr>
      </p:pic>
      <p:sp>
        <p:nvSpPr>
          <p:cNvPr id="17" name="Text 9"/>
          <p:cNvSpPr/>
          <p:nvPr/>
        </p:nvSpPr>
        <p:spPr>
          <a:xfrm>
            <a:off x="9442450" y="1567180"/>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3</a:t>
            </a:r>
            <a:endParaRPr lang="en-US" sz="1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8-d1od225cmrb5eq9ipuh0.png"/>
          <p:cNvPicPr>
            <a:picLocks noChangeAspect="1"/>
          </p:cNvPicPr>
          <p:nvPr/>
        </p:nvPicPr>
        <p:blipFill>
          <a:blip r:embed="rId2"/>
          <a:stretch>
            <a:fillRect/>
          </a:stretch>
        </p:blipFill>
        <p:spPr>
          <a:xfrm>
            <a:off x="541020" y="1878330"/>
            <a:ext cx="11348085" cy="4094480"/>
          </a:xfrm>
          <a:prstGeom prst="rect">
            <a:avLst/>
          </a:prstGeom>
        </p:spPr>
      </p:pic>
      <p:sp>
        <p:nvSpPr>
          <p:cNvPr id="3" name="Text 0"/>
          <p:cNvSpPr/>
          <p:nvPr/>
        </p:nvSpPr>
        <p:spPr>
          <a:xfrm>
            <a:off x="541020" y="532130"/>
            <a:ext cx="10993120" cy="979805"/>
          </a:xfrm>
          <a:prstGeom prst="rect">
            <a:avLst/>
          </a:prstGeom>
          <a:noFill/>
        </p:spPr>
        <p:txBody>
          <a:bodyPr wrap="square" lIns="0" tIns="0" rIns="0" bIns="0" rtlCol="0" anchor="t"/>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Features to Be Improved</a:t>
            </a:r>
            <a:endParaRPr lang="en-US" sz="1600" dirty="0"/>
          </a:p>
        </p:txBody>
      </p:sp>
      <p:sp>
        <p:nvSpPr>
          <p:cNvPr id="4" name="Text 1"/>
          <p:cNvSpPr/>
          <p:nvPr/>
        </p:nvSpPr>
        <p:spPr>
          <a:xfrm>
            <a:off x="1159435" y="2985770"/>
            <a:ext cx="2725271" cy="278066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email sending functionality has been implemented in code but is not yet integrated into the user interface. The next step is to complete the UI integration to enable one-click sending of news briefings to users’ email addresses.</a:t>
            </a:r>
            <a:endParaRPr lang="en-US" sz="1600" dirty="0"/>
          </a:p>
        </p:txBody>
      </p:sp>
      <p:sp>
        <p:nvSpPr>
          <p:cNvPr id="5" name="Text 2"/>
          <p:cNvSpPr/>
          <p:nvPr/>
        </p:nvSpPr>
        <p:spPr>
          <a:xfrm>
            <a:off x="1266190" y="2135505"/>
            <a:ext cx="2514600" cy="78676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Email Sending Function</a:t>
            </a:r>
            <a:endParaRPr lang="en-US" sz="1600" dirty="0"/>
          </a:p>
        </p:txBody>
      </p:sp>
      <p:sp>
        <p:nvSpPr>
          <p:cNvPr id="6" name="Text 3"/>
          <p:cNvSpPr/>
          <p:nvPr/>
        </p:nvSpPr>
        <p:spPr>
          <a:xfrm>
            <a:off x="4882776" y="2992755"/>
            <a:ext cx="2822165" cy="277368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 user subscription management system needs to be developed to allow users to manage their subscription information, such as topics and frequency, thereby enhancing user experience.</a:t>
            </a:r>
            <a:endParaRPr lang="en-US" sz="1600" dirty="0"/>
          </a:p>
        </p:txBody>
      </p:sp>
      <p:sp>
        <p:nvSpPr>
          <p:cNvPr id="7" name="Text 4"/>
          <p:cNvSpPr/>
          <p:nvPr/>
        </p:nvSpPr>
        <p:spPr>
          <a:xfrm>
            <a:off x="4957445" y="2142490"/>
            <a:ext cx="2514600" cy="78676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User Subscription Management</a:t>
            </a:r>
            <a:endParaRPr lang="en-US" sz="1600" dirty="0"/>
          </a:p>
        </p:txBody>
      </p:sp>
      <p:sp>
        <p:nvSpPr>
          <p:cNvPr id="8" name="Text 5"/>
          <p:cNvSpPr/>
          <p:nvPr/>
        </p:nvSpPr>
        <p:spPr>
          <a:xfrm>
            <a:off x="8670925" y="3013075"/>
            <a:ext cx="2513965" cy="27539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Add scheduled generation and delivery functionality, allowing users to set timed tasks. The system will automatically generate and send news briefings at specified times to meet users’ needs for regular information updates.</a:t>
            </a:r>
            <a:endParaRPr lang="en-US" sz="1600" dirty="0"/>
          </a:p>
        </p:txBody>
      </p:sp>
      <p:sp>
        <p:nvSpPr>
          <p:cNvPr id="9" name="Text 6"/>
          <p:cNvSpPr/>
          <p:nvPr/>
        </p:nvSpPr>
        <p:spPr>
          <a:xfrm>
            <a:off x="8648699" y="2162810"/>
            <a:ext cx="2664759" cy="78676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Scheduled Generation and Delivery</a:t>
            </a:r>
            <a:endParaRPr lang="en-US" sz="1600" dirty="0"/>
          </a:p>
        </p:txBody>
      </p:sp>
      <p:pic>
        <p:nvPicPr>
          <p:cNvPr id="10" name="Image 1" descr="https://test-kimi-img.moonshot.cn/pub/slides/slides_tmpl/image/25-07-11-16:53:20-d1od205cmrb5eq9ipuag.png"/>
          <p:cNvPicPr>
            <a:picLocks noChangeAspect="1"/>
          </p:cNvPicPr>
          <p:nvPr/>
        </p:nvPicPr>
        <p:blipFill>
          <a:blip r:embed="rId3"/>
          <a:stretch>
            <a:fillRect/>
          </a:stretch>
        </p:blipFill>
        <p:spPr>
          <a:xfrm>
            <a:off x="9032875" y="307340"/>
            <a:ext cx="2437765" cy="165862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07</a:t>
            </a:r>
            <a:endParaRPr lang="en-US" sz="1600" dirty="0"/>
          </a:p>
        </p:txBody>
      </p:sp>
      <p:sp>
        <p:nvSpPr>
          <p:cNvPr id="3" name="Text 1"/>
          <p:cNvSpPr/>
          <p:nvPr/>
        </p:nvSpPr>
        <p:spPr>
          <a:xfrm>
            <a:off x="2149849" y="3622041"/>
            <a:ext cx="8289178"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 Technical Challenges and Solutions</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01</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Project Overview</a:t>
            </a:r>
            <a:endParaRPr lang="en-US" sz="3400" dirty="0">
              <a:solidFill>
                <a:srgbClr val="0D0D0D"/>
              </a:solidFill>
              <a:latin typeface="MiSans" pitchFamily="34" charset="-122"/>
              <a:ea typeface="MiSans" pitchFamily="34" charset="-122"/>
              <a:cs typeface="MiSans" pitchFamily="34" charset="-120"/>
            </a:endParaRPr>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81660"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Key Technical Challenges</a:t>
            </a:r>
            <a:endParaRPr lang="en-US" sz="1600" dirty="0"/>
          </a:p>
        </p:txBody>
      </p:sp>
      <p:pic>
        <p:nvPicPr>
          <p:cNvPr id="3" name="Image 0" descr="https://test-kimi-img.moonshot.cn/pub/slides/slides_tmpl/image/25-07-11-16:53:21-d1od20dcmrb5eq9ipub0.png"/>
          <p:cNvPicPr>
            <a:picLocks noChangeAspect="1"/>
          </p:cNvPicPr>
          <p:nvPr/>
        </p:nvPicPr>
        <p:blipFill>
          <a:blip r:embed="rId2"/>
          <a:srcRect l="12" r="12"/>
          <a:stretch>
            <a:fillRect/>
          </a:stretch>
        </p:blipFill>
        <p:spPr>
          <a:xfrm>
            <a:off x="989330" y="1238250"/>
            <a:ext cx="4984115" cy="2832100"/>
          </a:xfrm>
          <a:prstGeom prst="rect">
            <a:avLst/>
          </a:prstGeom>
        </p:spPr>
      </p:pic>
      <p:sp>
        <p:nvSpPr>
          <p:cNvPr id="4" name="Text 1"/>
          <p:cNvSpPr/>
          <p:nvPr/>
        </p:nvSpPr>
        <p:spPr>
          <a:xfrm>
            <a:off x="1382078" y="202120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Rate limits and data format differences across various APIs cause challenges in data collection and integration, impacting the efficiency and quality of news briefing generation.</a:t>
            </a:r>
            <a:endParaRPr lang="en-US" sz="1600" dirty="0"/>
          </a:p>
        </p:txBody>
      </p:sp>
      <p:sp>
        <p:nvSpPr>
          <p:cNvPr id="5" name="Text 2"/>
          <p:cNvSpPr/>
          <p:nvPr/>
        </p:nvSpPr>
        <p:spPr>
          <a:xfrm>
            <a:off x="1254760" y="155321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Multi-Source Data Coordination</a:t>
            </a:r>
            <a:endParaRPr lang="en-US" sz="1600" dirty="0"/>
          </a:p>
        </p:txBody>
      </p:sp>
      <p:pic>
        <p:nvPicPr>
          <p:cNvPr id="6" name="Image 1" descr="https://test-kimi-img.moonshot.cn/pub/slides/slides_tmpl/image/25-07-11-16:53:21-d1od20dcmrb5eq9ipub0.png"/>
          <p:cNvPicPr>
            <a:picLocks noChangeAspect="1"/>
          </p:cNvPicPr>
          <p:nvPr/>
        </p:nvPicPr>
        <p:blipFill>
          <a:blip r:embed="rId2"/>
          <a:srcRect l="12" r="12"/>
          <a:stretch>
            <a:fillRect/>
          </a:stretch>
        </p:blipFill>
        <p:spPr>
          <a:xfrm>
            <a:off x="989330" y="3768090"/>
            <a:ext cx="4984115" cy="2832100"/>
          </a:xfrm>
          <a:prstGeom prst="rect">
            <a:avLst/>
          </a:prstGeom>
        </p:spPr>
      </p:pic>
      <p:sp>
        <p:nvSpPr>
          <p:cNvPr id="7" name="Text 3"/>
          <p:cNvSpPr/>
          <p:nvPr/>
        </p:nvSpPr>
        <p:spPr>
          <a:xfrm>
            <a:off x="1382078" y="455104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Challenges in duplicate content identification and quality assessment make it difficult to ensure that the generated news briefings are accurate and valuable, which negatively impacts user experience.</a:t>
            </a:r>
            <a:endParaRPr lang="en-US" sz="1600" dirty="0"/>
          </a:p>
        </p:txBody>
      </p:sp>
      <p:sp>
        <p:nvSpPr>
          <p:cNvPr id="8" name="Text 4"/>
          <p:cNvSpPr/>
          <p:nvPr/>
        </p:nvSpPr>
        <p:spPr>
          <a:xfrm>
            <a:off x="1254760" y="408305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Content Quality Control</a:t>
            </a:r>
            <a:endParaRPr lang="en-US" sz="1600" dirty="0"/>
          </a:p>
        </p:txBody>
      </p:sp>
      <p:pic>
        <p:nvPicPr>
          <p:cNvPr id="9" name="Image 2" descr="https://test-kimi-img.moonshot.cn/pub/slides/slides_tmpl/image/25-07-11-16:53:21-d1od20dcmrb5eq9ipub0.png"/>
          <p:cNvPicPr>
            <a:picLocks noChangeAspect="1"/>
          </p:cNvPicPr>
          <p:nvPr/>
        </p:nvPicPr>
        <p:blipFill>
          <a:blip r:embed="rId2"/>
          <a:srcRect l="12" r="12"/>
          <a:stretch>
            <a:fillRect/>
          </a:stretch>
        </p:blipFill>
        <p:spPr>
          <a:xfrm>
            <a:off x="6343015" y="1225550"/>
            <a:ext cx="4984115" cy="2832100"/>
          </a:xfrm>
          <a:prstGeom prst="rect">
            <a:avLst/>
          </a:prstGeom>
        </p:spPr>
      </p:pic>
      <p:sp>
        <p:nvSpPr>
          <p:cNvPr id="10" name="Text 5"/>
          <p:cNvSpPr/>
          <p:nvPr/>
        </p:nvSpPr>
        <p:spPr>
          <a:xfrm>
            <a:off x="6735763" y="200850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consistency of LLM responses and error-handling mechanisms.</a:t>
            </a:r>
            <a:endParaRPr lang="en-US" sz="1600" dirty="0"/>
          </a:p>
        </p:txBody>
      </p:sp>
      <p:sp>
        <p:nvSpPr>
          <p:cNvPr id="11" name="Text 6"/>
          <p:cNvSpPr/>
          <p:nvPr/>
        </p:nvSpPr>
        <p:spPr>
          <a:xfrm>
            <a:off x="6608445" y="1540510"/>
            <a:ext cx="4422140"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AI Agent Stability</a:t>
            </a:r>
            <a:endParaRPr lang="en-US" sz="1600" dirty="0"/>
          </a:p>
        </p:txBody>
      </p:sp>
      <p:pic>
        <p:nvPicPr>
          <p:cNvPr id="12" name="Image 3" descr="https://test-kimi-img.moonshot.cn/pub/slides/slides_tmpl/image/25-07-11-16:53:21-d1od20dcmrb5eq9ipub0.png"/>
          <p:cNvPicPr>
            <a:picLocks noChangeAspect="1"/>
          </p:cNvPicPr>
          <p:nvPr/>
        </p:nvPicPr>
        <p:blipFill>
          <a:blip r:embed="rId2"/>
          <a:srcRect l="12" r="12"/>
          <a:stretch>
            <a:fillRect/>
          </a:stretch>
        </p:blipFill>
        <p:spPr>
          <a:xfrm>
            <a:off x="6343015" y="3755390"/>
            <a:ext cx="4984115" cy="2832100"/>
          </a:xfrm>
          <a:prstGeom prst="rect">
            <a:avLst/>
          </a:prstGeom>
        </p:spPr>
      </p:pic>
      <p:sp>
        <p:nvSpPr>
          <p:cNvPr id="13" name="Text 7"/>
          <p:cNvSpPr/>
          <p:nvPr/>
        </p:nvSpPr>
        <p:spPr>
          <a:xfrm>
            <a:off x="6735763" y="4538345"/>
            <a:ext cx="4167505" cy="172402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Intensive data processing strains system resources. Real-time optimization difficulties directly impact briefing timeliness.</a:t>
            </a:r>
            <a:endParaRPr lang="en-US" sz="1600" dirty="0"/>
          </a:p>
        </p:txBody>
      </p:sp>
      <p:sp>
        <p:nvSpPr>
          <p:cNvPr id="14" name="Text 8"/>
          <p:cNvSpPr/>
          <p:nvPr/>
        </p:nvSpPr>
        <p:spPr>
          <a:xfrm>
            <a:off x="6608445" y="4070350"/>
            <a:ext cx="4422140" cy="412292"/>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Real-Time Performance Challenge​</a:t>
            </a:r>
            <a:endParaRPr lang="en-US" sz="1600" dirty="0"/>
          </a:p>
        </p:txBody>
      </p:sp>
      <p:pic>
        <p:nvPicPr>
          <p:cNvPr id="15" name="Image 4" descr="https://test-kimi-img.moonshot.cn/pub/slides/slides_tmpl/image/25-07-11-16:53:16-d1od1v5cmrb5eq9ipu90.png"/>
          <p:cNvPicPr>
            <a:picLocks noChangeAspect="1"/>
          </p:cNvPicPr>
          <p:nvPr/>
        </p:nvPicPr>
        <p:blipFill>
          <a:blip r:embed="rId3"/>
          <a:stretch>
            <a:fillRect/>
          </a:stretch>
        </p:blipFill>
        <p:spPr>
          <a:xfrm rot="5400000" flipH="1">
            <a:off x="10640695" y="520065"/>
            <a:ext cx="1117600" cy="94805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81660" y="532130"/>
            <a:ext cx="10479405" cy="742191"/>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​Solutions</a:t>
            </a:r>
            <a:endParaRPr lang="en-US" sz="1600" dirty="0"/>
          </a:p>
        </p:txBody>
      </p:sp>
      <p:sp>
        <p:nvSpPr>
          <p:cNvPr id="3" name="Text 1"/>
          <p:cNvSpPr/>
          <p:nvPr/>
        </p:nvSpPr>
        <p:spPr>
          <a:xfrm>
            <a:off x="2897505" y="1816100"/>
            <a:ext cx="3318324"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Multi-tiered Quality Control</a:t>
            </a:r>
            <a:endParaRPr lang="en-US" sz="1600" dirty="0"/>
          </a:p>
        </p:txBody>
      </p:sp>
      <p:sp>
        <p:nvSpPr>
          <p:cNvPr id="4" name="Text 2"/>
          <p:cNvSpPr/>
          <p:nvPr/>
        </p:nvSpPr>
        <p:spPr>
          <a:xfrm>
            <a:off x="3411220" y="2293958"/>
            <a:ext cx="2293620"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Implement cascading </a:t>
            </a:r>
            <a:r>
              <a:rPr lang="en-US" sz="1400" dirty="0" err="1">
                <a:solidFill>
                  <a:srgbClr val="262626"/>
                </a:solidFill>
                <a:latin typeface="MiSans" pitchFamily="34" charset="-122"/>
                <a:ea typeface="MiSans" pitchFamily="34" charset="-122"/>
                <a:cs typeface="MiSans" pitchFamily="34" charset="-120"/>
              </a:rPr>
              <a:t>eva</a:t>
            </a:r>
            <a:r>
              <a:rPr lang="en-US" altLang="zh-CN" sz="1400" dirty="0" err="1">
                <a:solidFill>
                  <a:srgbClr val="262626"/>
                </a:solidFill>
                <a:latin typeface="MiSans" pitchFamily="34" charset="-122"/>
                <a:ea typeface="MiSans" pitchFamily="34" charset="-122"/>
                <a:cs typeface="MiSans" pitchFamily="34" charset="-120"/>
              </a:rPr>
              <a:t>-</a:t>
            </a:r>
            <a:r>
              <a:rPr lang="en-US" sz="1400" dirty="0" err="1">
                <a:solidFill>
                  <a:srgbClr val="262626"/>
                </a:solidFill>
                <a:latin typeface="MiSans" pitchFamily="34" charset="-122"/>
                <a:ea typeface="MiSans" pitchFamily="34" charset="-122"/>
                <a:cs typeface="MiSans" pitchFamily="34" charset="-120"/>
              </a:rPr>
              <a:t>luation</a:t>
            </a:r>
            <a:r>
              <a:rPr lang="en-US" sz="1400" dirty="0">
                <a:solidFill>
                  <a:srgbClr val="262626"/>
                </a:solidFill>
                <a:latin typeface="MiSans" pitchFamily="34" charset="-122"/>
                <a:ea typeface="MiSans" pitchFamily="34" charset="-122"/>
                <a:cs typeface="MiSans" pitchFamily="34" charset="-120"/>
              </a:rPr>
              <a:t> layers coupled with content enrichment tools for deep news refinement, elevating output value.</a:t>
            </a:r>
            <a:endParaRPr lang="en-US" sz="1600" dirty="0"/>
          </a:p>
        </p:txBody>
      </p:sp>
      <p:sp>
        <p:nvSpPr>
          <p:cNvPr id="5" name="Text 3"/>
          <p:cNvSpPr/>
          <p:nvPr/>
        </p:nvSpPr>
        <p:spPr>
          <a:xfrm>
            <a:off x="6285865" y="1816100"/>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Robust Error Handling</a:t>
            </a:r>
            <a:endParaRPr lang="en-US" sz="1600" dirty="0"/>
          </a:p>
        </p:txBody>
      </p:sp>
      <p:sp>
        <p:nvSpPr>
          <p:cNvPr id="6" name="Text 4"/>
          <p:cNvSpPr/>
          <p:nvPr/>
        </p:nvSpPr>
        <p:spPr>
          <a:xfrm>
            <a:off x="6353175" y="2293959"/>
            <a:ext cx="2461895"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Deploy AI-agent fallback strategies with graceful degradation, ensuring reliable bulletin generation amid exceptions.</a:t>
            </a:r>
            <a:endParaRPr lang="en-US" sz="1600" dirty="0"/>
          </a:p>
        </p:txBody>
      </p:sp>
      <p:sp>
        <p:nvSpPr>
          <p:cNvPr id="7" name="Text 5"/>
          <p:cNvSpPr/>
          <p:nvPr/>
        </p:nvSpPr>
        <p:spPr>
          <a:xfrm>
            <a:off x="9217660" y="243141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Performance Optimization</a:t>
            </a:r>
            <a:endParaRPr lang="en-US" sz="1600" dirty="0"/>
          </a:p>
        </p:txBody>
      </p:sp>
      <p:sp>
        <p:nvSpPr>
          <p:cNvPr id="8" name="Text 6"/>
          <p:cNvSpPr/>
          <p:nvPr/>
        </p:nvSpPr>
        <p:spPr>
          <a:xfrm>
            <a:off x="9284970" y="3046730"/>
            <a:ext cx="2461895" cy="272605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Apply async processing and caching mechanisms to accelerate system response, meeting real-time delivery SLAs.</a:t>
            </a:r>
            <a:endParaRPr lang="en-US" sz="1600" dirty="0"/>
          </a:p>
        </p:txBody>
      </p:sp>
      <p:sp>
        <p:nvSpPr>
          <p:cNvPr id="9" name="Text 7"/>
          <p:cNvSpPr/>
          <p:nvPr/>
        </p:nvSpPr>
        <p:spPr>
          <a:xfrm>
            <a:off x="382270" y="2431415"/>
            <a:ext cx="251523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​​Data Structure Unification</a:t>
            </a:r>
            <a:endParaRPr lang="en-US" sz="1600" dirty="0"/>
          </a:p>
        </p:txBody>
      </p:sp>
      <p:sp>
        <p:nvSpPr>
          <p:cNvPr id="10" name="Text 8"/>
          <p:cNvSpPr/>
          <p:nvPr/>
        </p:nvSpPr>
        <p:spPr>
          <a:xfrm>
            <a:off x="474345" y="3046729"/>
            <a:ext cx="2293620" cy="2726055"/>
          </a:xfrm>
          <a:prstGeom prst="rect">
            <a:avLst/>
          </a:prstGeom>
          <a:noFill/>
        </p:spPr>
        <p:txBody>
          <a:bodyPr wrap="square" lIns="0" tIns="0" rIns="0" bIns="0" rtlCol="0" anchor="t"/>
          <a:lstStyle/>
          <a:p>
            <a:pPr marL="0" indent="0" algn="just">
              <a:lnSpc>
                <a:spcPct val="150000"/>
              </a:lnSpc>
              <a:buNone/>
            </a:pPr>
            <a:r>
              <a:rPr lang="en-US" sz="1400" dirty="0" err="1">
                <a:solidFill>
                  <a:srgbClr val="262626"/>
                </a:solidFill>
                <a:latin typeface="MiSans" pitchFamily="34" charset="-122"/>
                <a:ea typeface="MiSans" pitchFamily="34" charset="-122"/>
                <a:cs typeface="MiSans" pitchFamily="34" charset="-120"/>
              </a:rPr>
              <a:t>tandardize</a:t>
            </a:r>
            <a:r>
              <a:rPr lang="en-US" sz="1400" dirty="0">
                <a:solidFill>
                  <a:srgbClr val="262626"/>
                </a:solidFill>
                <a:latin typeface="MiSans" pitchFamily="34" charset="-122"/>
                <a:ea typeface="MiSans" pitchFamily="34" charset="-122"/>
                <a:cs typeface="MiSans" pitchFamily="34" charset="-120"/>
              </a:rPr>
              <a:t> schemas across diverse sources with intelligent deduplication, resolving integration</a:t>
            </a:r>
            <a:endParaRPr lang="en-US" sz="1400"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 bottlenecks and boosting processing throughput.</a:t>
            </a:r>
            <a:endParaRPr lang="en-US" sz="1600" dirty="0"/>
          </a:p>
        </p:txBody>
      </p:sp>
      <p:pic>
        <p:nvPicPr>
          <p:cNvPr id="11" name="Image 0" descr="https://test-kimi-img.moonshot.cn/pub/slides/slides_tmpl/image/25-07-11-16:53:12-d1od1u5cmrb5eq9ipu6g.png"/>
          <p:cNvPicPr>
            <a:picLocks noChangeAspect="1"/>
          </p:cNvPicPr>
          <p:nvPr/>
        </p:nvPicPr>
        <p:blipFill>
          <a:blip r:embed="rId2"/>
          <a:stretch>
            <a:fillRect/>
          </a:stretch>
        </p:blipFill>
        <p:spPr>
          <a:xfrm>
            <a:off x="9777095" y="697230"/>
            <a:ext cx="1397000" cy="1397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08</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Summary and Future Work</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16000" y="812800"/>
            <a:ext cx="1064958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Project Outcomes</a:t>
            </a:r>
            <a:endParaRPr lang="en-US" sz="1600" dirty="0"/>
          </a:p>
        </p:txBody>
      </p:sp>
      <p:sp>
        <p:nvSpPr>
          <p:cNvPr id="3" name="Text 1"/>
          <p:cNvSpPr/>
          <p:nvPr/>
        </p:nvSpPr>
        <p:spPr>
          <a:xfrm>
            <a:off x="2770505" y="2665095"/>
            <a:ext cx="7731760" cy="138493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Successfully engineered an end-to-end AI-powered news briefing system, demonstrating </a:t>
            </a:r>
            <a:r>
              <a:rPr lang="en-US" sz="1400" dirty="0" err="1">
                <a:solidFill>
                  <a:srgbClr val="262626"/>
                </a:solidFill>
                <a:latin typeface="MiSans" pitchFamily="34" charset="-122"/>
                <a:ea typeface="MiSans" pitchFamily="34" charset="-122"/>
                <a:cs typeface="MiSans" pitchFamily="34" charset="-120"/>
              </a:rPr>
              <a:t>LangChain's</a:t>
            </a:r>
            <a:r>
              <a:rPr lang="en-US" sz="1400" dirty="0">
                <a:solidFill>
                  <a:srgbClr val="262626"/>
                </a:solidFill>
                <a:latin typeface="MiSans" pitchFamily="34" charset="-122"/>
                <a:ea typeface="MiSans" pitchFamily="34" charset="-122"/>
                <a:cs typeface="MiSans" pitchFamily="34" charset="-120"/>
              </a:rPr>
              <a:t> capabilities in complex AI applications through intelligent multi-source integration and personalized content generation pipelines.</a:t>
            </a:r>
            <a:endParaRPr lang="en-US" sz="1600" dirty="0"/>
          </a:p>
        </p:txBody>
      </p:sp>
      <p:sp>
        <p:nvSpPr>
          <p:cNvPr id="4" name="Text 2"/>
          <p:cNvSpPr/>
          <p:nvPr/>
        </p:nvSpPr>
        <p:spPr>
          <a:xfrm>
            <a:off x="2770505" y="2082165"/>
            <a:ext cx="7732395" cy="588010"/>
          </a:xfrm>
          <a:prstGeom prst="rect">
            <a:avLst/>
          </a:prstGeom>
          <a:noFill/>
        </p:spPr>
        <p:txBody>
          <a:bodyPr wrap="square" lIns="0" tIns="0" rIns="0" bIns="0" rtlCol="0" anchor="t"/>
          <a:lstStyle/>
          <a:p>
            <a:pPr marL="0" indent="0" algn="l">
              <a:lnSpc>
                <a:spcPct val="150000"/>
              </a:lnSpc>
              <a:buNone/>
            </a:pPr>
            <a:r>
              <a:rPr lang="en-US" sz="2000" dirty="0">
                <a:solidFill>
                  <a:srgbClr val="3373F8"/>
                </a:solidFill>
                <a:latin typeface="MiSans" pitchFamily="34" charset="-122"/>
                <a:ea typeface="MiSans" pitchFamily="34" charset="-122"/>
                <a:cs typeface="MiSans" pitchFamily="34" charset="-120"/>
              </a:rPr>
              <a:t>Full System Deployment</a:t>
            </a:r>
            <a:endParaRPr lang="en-US" sz="1600" dirty="0"/>
          </a:p>
        </p:txBody>
      </p:sp>
      <p:sp>
        <p:nvSpPr>
          <p:cNvPr id="5" name="Text 3"/>
          <p:cNvSpPr/>
          <p:nvPr/>
        </p:nvSpPr>
        <p:spPr>
          <a:xfrm>
            <a:off x="2770505" y="4676775"/>
            <a:ext cx="7731760" cy="147066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Established critical infrastructure </a:t>
            </a:r>
            <a:r>
              <a:rPr lang="en-US" sz="1400" dirty="0" err="1">
                <a:solidFill>
                  <a:srgbClr val="262626"/>
                </a:solidFill>
                <a:latin typeface="MiSans" pitchFamily="34" charset="-122"/>
                <a:ea typeface="MiSans" pitchFamily="34" charset="-122"/>
                <a:cs typeface="MiSans" pitchFamily="34" charset="-120"/>
              </a:rPr>
              <a:t>including:Autonomous</a:t>
            </a:r>
            <a:r>
              <a:rPr lang="en-US" sz="1400" dirty="0">
                <a:solidFill>
                  <a:srgbClr val="262626"/>
                </a:solidFill>
                <a:latin typeface="MiSans" pitchFamily="34" charset="-122"/>
                <a:ea typeface="MiSans" pitchFamily="34" charset="-122"/>
                <a:cs typeface="MiSans" pitchFamily="34" charset="-120"/>
              </a:rPr>
              <a:t> AI agent frameworks, Multi-API/tool orchestration layers, Multi-step workflow execution engines, Automated content generation systems.</a:t>
            </a:r>
            <a:endParaRPr lang="en-US" sz="1600" dirty="0"/>
          </a:p>
        </p:txBody>
      </p:sp>
      <p:sp>
        <p:nvSpPr>
          <p:cNvPr id="6" name="Text 4"/>
          <p:cNvSpPr/>
          <p:nvPr/>
        </p:nvSpPr>
        <p:spPr>
          <a:xfrm>
            <a:off x="2770505" y="4093845"/>
            <a:ext cx="7732395" cy="582930"/>
          </a:xfrm>
          <a:prstGeom prst="rect">
            <a:avLst/>
          </a:prstGeom>
          <a:noFill/>
        </p:spPr>
        <p:txBody>
          <a:bodyPr wrap="square" lIns="0" tIns="0" rIns="0" bIns="0" rtlCol="0" anchor="t"/>
          <a:lstStyle/>
          <a:p>
            <a:pPr marL="0" indent="0" algn="l">
              <a:lnSpc>
                <a:spcPct val="150000"/>
              </a:lnSpc>
              <a:buNone/>
            </a:pPr>
            <a:r>
              <a:rPr lang="en-US" sz="2000" dirty="0">
                <a:solidFill>
                  <a:srgbClr val="3373F8"/>
                </a:solidFill>
                <a:latin typeface="MiSans" pitchFamily="34" charset="-122"/>
                <a:ea typeface="MiSans" pitchFamily="34" charset="-122"/>
                <a:cs typeface="MiSans" pitchFamily="34" charset="-120"/>
              </a:rPr>
              <a:t>Technical Milestones Achieved</a:t>
            </a:r>
            <a:endParaRPr lang="en-US" sz="1600" dirty="0"/>
          </a:p>
        </p:txBody>
      </p:sp>
      <p:pic>
        <p:nvPicPr>
          <p:cNvPr id="7" name="Image 0" descr="https://test-kimi-img.moonshot.cn/pub/slides/slides_tmpl/image/25-07-11-16:53:16-d1od1v5cmrb5eq9ipu90.png"/>
          <p:cNvPicPr>
            <a:picLocks noChangeAspect="1"/>
          </p:cNvPicPr>
          <p:nvPr/>
        </p:nvPicPr>
        <p:blipFill>
          <a:blip r:embed="rId2"/>
          <a:stretch>
            <a:fillRect/>
          </a:stretch>
        </p:blipFill>
        <p:spPr>
          <a:xfrm rot="5400000" flipH="1">
            <a:off x="1313180" y="2411095"/>
            <a:ext cx="1229995" cy="1043305"/>
          </a:xfrm>
          <a:prstGeom prst="rect">
            <a:avLst/>
          </a:prstGeom>
        </p:spPr>
      </p:pic>
      <p:sp>
        <p:nvSpPr>
          <p:cNvPr id="8" name="Text 5"/>
          <p:cNvSpPr/>
          <p:nvPr/>
        </p:nvSpPr>
        <p:spPr>
          <a:xfrm>
            <a:off x="1583690" y="253047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1</a:t>
            </a:r>
            <a:endParaRPr lang="en-US" sz="1600" dirty="0"/>
          </a:p>
        </p:txBody>
      </p:sp>
      <p:pic>
        <p:nvPicPr>
          <p:cNvPr id="9" name="Image 1" descr="https://test-kimi-img.moonshot.cn/pub/slides/slides_tmpl/image/25-07-11-16:53:16-d1od1v5cmrb5eq9ipu90.png"/>
          <p:cNvPicPr>
            <a:picLocks noChangeAspect="1"/>
          </p:cNvPicPr>
          <p:nvPr/>
        </p:nvPicPr>
        <p:blipFill>
          <a:blip r:embed="rId2"/>
          <a:stretch>
            <a:fillRect/>
          </a:stretch>
        </p:blipFill>
        <p:spPr>
          <a:xfrm rot="5400000" flipH="1">
            <a:off x="1313180" y="4480560"/>
            <a:ext cx="1229995" cy="1043305"/>
          </a:xfrm>
          <a:prstGeom prst="rect">
            <a:avLst/>
          </a:prstGeom>
        </p:spPr>
      </p:pic>
      <p:sp>
        <p:nvSpPr>
          <p:cNvPr id="10" name="Text 6"/>
          <p:cNvSpPr/>
          <p:nvPr/>
        </p:nvSpPr>
        <p:spPr>
          <a:xfrm>
            <a:off x="1583690" y="4599940"/>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2</a:t>
            </a:r>
            <a:endParaRPr lang="en-US" sz="1600" dirty="0"/>
          </a:p>
        </p:txBody>
      </p:sp>
      <p:pic>
        <p:nvPicPr>
          <p:cNvPr id="11" name="Image 2" descr="https://test-kimi-img.moonshot.cn/pub/slides/slides_tmpl/image/25-07-11-16:53:29-d1od22dcmrb5eq9ipuhg.png"/>
          <p:cNvPicPr>
            <a:picLocks noChangeAspect="1"/>
          </p:cNvPicPr>
          <p:nvPr/>
        </p:nvPicPr>
        <p:blipFill>
          <a:blip r:embed="rId3"/>
          <a:stretch>
            <a:fillRect/>
          </a:stretch>
        </p:blipFill>
        <p:spPr>
          <a:xfrm>
            <a:off x="9107805" y="313690"/>
            <a:ext cx="2096135" cy="233870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8-d1od225cmrb5eq9ipugg.png"/>
          <p:cNvPicPr>
            <a:picLocks noChangeAspect="1"/>
          </p:cNvPicPr>
          <p:nvPr/>
        </p:nvPicPr>
        <p:blipFill>
          <a:blip r:embed="rId2"/>
          <a:stretch>
            <a:fillRect/>
          </a:stretch>
        </p:blipFill>
        <p:spPr>
          <a:xfrm>
            <a:off x="-5080" y="0"/>
            <a:ext cx="12192000" cy="2567940"/>
          </a:xfrm>
          <a:prstGeom prst="rect">
            <a:avLst/>
          </a:prstGeom>
        </p:spPr>
      </p:pic>
      <p:sp>
        <p:nvSpPr>
          <p:cNvPr id="3" name="Text 0"/>
          <p:cNvSpPr/>
          <p:nvPr/>
        </p:nvSpPr>
        <p:spPr>
          <a:xfrm>
            <a:off x="856298" y="657860"/>
            <a:ext cx="10479405" cy="742191"/>
          </a:xfrm>
          <a:prstGeom prst="rect">
            <a:avLst/>
          </a:prstGeom>
          <a:noFill/>
        </p:spPr>
        <p:txBody>
          <a:bodyPr wrap="square" lIns="0" tIns="0" rIns="0" bIns="0" rtlCol="0" anchor="t">
            <a:spAutoFit/>
          </a:bodyPr>
          <a:lstStyle/>
          <a:p>
            <a:pPr marL="0" indent="0" algn="ctr">
              <a:lnSpc>
                <a:spcPct val="150000"/>
              </a:lnSpc>
              <a:buNone/>
            </a:pPr>
            <a:r>
              <a:rPr lang="en-US" sz="3600" dirty="0">
                <a:solidFill>
                  <a:srgbClr val="0D0D0D"/>
                </a:solidFill>
                <a:latin typeface="MiSans" pitchFamily="34" charset="-122"/>
                <a:ea typeface="MiSans" pitchFamily="34" charset="-122"/>
                <a:cs typeface="MiSans" pitchFamily="34" charset="-120"/>
              </a:rPr>
              <a:t>​Future Development Roadmap​</a:t>
            </a:r>
            <a:endParaRPr lang="en-US" sz="1600" dirty="0"/>
          </a:p>
        </p:txBody>
      </p:sp>
      <p:sp>
        <p:nvSpPr>
          <p:cNvPr id="4" name="Text 1"/>
          <p:cNvSpPr/>
          <p:nvPr/>
        </p:nvSpPr>
        <p:spPr>
          <a:xfrm>
            <a:off x="1064561" y="3543935"/>
            <a:ext cx="2380278" cy="27190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Upgrade email delivery &amp; subscription management systems for sustained bulletin delivery, ensuring long-term user engagement viability.</a:t>
            </a:r>
            <a:endParaRPr lang="en-US" sz="1600" dirty="0"/>
          </a:p>
        </p:txBody>
      </p:sp>
      <p:sp>
        <p:nvSpPr>
          <p:cNvPr id="5" name="Text 2"/>
          <p:cNvSpPr/>
          <p:nvPr/>
        </p:nvSpPr>
        <p:spPr>
          <a:xfrm>
            <a:off x="866775" y="2830195"/>
            <a:ext cx="2853690" cy="713740"/>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 ​​Subscription Ecosystem Evolution</a:t>
            </a:r>
            <a:endParaRPr lang="en-US" sz="1600" dirty="0"/>
          </a:p>
        </p:txBody>
      </p:sp>
      <p:sp>
        <p:nvSpPr>
          <p:cNvPr id="6" name="Text 3"/>
          <p:cNvSpPr/>
          <p:nvPr/>
        </p:nvSpPr>
        <p:spPr>
          <a:xfrm>
            <a:off x="4655820" y="3722706"/>
            <a:ext cx="3065780" cy="271907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Diversify sources (finance/SDI/social) and content formats (video/audio),</a:t>
            </a:r>
            <a:endParaRPr lang="en-US" sz="1400"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　 broadening coverage scope by &gt;40% for enhanced intel value.</a:t>
            </a:r>
            <a:endParaRPr lang="en-US" sz="1600" dirty="0"/>
          </a:p>
        </p:txBody>
      </p:sp>
      <p:sp>
        <p:nvSpPr>
          <p:cNvPr id="7" name="Text 4"/>
          <p:cNvSpPr/>
          <p:nvPr/>
        </p:nvSpPr>
        <p:spPr>
          <a:xfrm>
            <a:off x="4558030" y="3255047"/>
            <a:ext cx="3065780" cy="714375"/>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Data Ingestion Expansion​</a:t>
            </a:r>
            <a:endParaRPr lang="en-US" sz="1600" dirty="0"/>
          </a:p>
        </p:txBody>
      </p:sp>
      <p:sp>
        <p:nvSpPr>
          <p:cNvPr id="8" name="Text 5"/>
          <p:cNvSpPr/>
          <p:nvPr/>
        </p:nvSpPr>
        <p:spPr>
          <a:xfrm>
            <a:off x="8325335" y="3521112"/>
            <a:ext cx="3508076" cy="271843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Implement continuous learning loops with feedback-driven optimization, enabling adaptive strategies to maintain &gt;95% content relevance.</a:t>
            </a:r>
            <a:endParaRPr lang="en-US" sz="1600" dirty="0"/>
          </a:p>
        </p:txBody>
      </p:sp>
      <p:sp>
        <p:nvSpPr>
          <p:cNvPr id="9" name="Text 6"/>
          <p:cNvSpPr/>
          <p:nvPr/>
        </p:nvSpPr>
        <p:spPr>
          <a:xfrm>
            <a:off x="8444865" y="2809875"/>
            <a:ext cx="2853690" cy="713740"/>
          </a:xfrm>
          <a:prstGeom prst="rect">
            <a:avLst/>
          </a:prstGeom>
          <a:noFill/>
        </p:spPr>
        <p:txBody>
          <a:bodyPr wrap="square" lIns="0" tIns="0" rIns="0" bIns="0" rtlCol="0" anchor="t"/>
          <a:lstStyle/>
          <a:p>
            <a:pPr marL="0" indent="0" algn="ctr">
              <a:lnSpc>
                <a:spcPct val="100000"/>
              </a:lnSpc>
              <a:buNone/>
            </a:pPr>
            <a:r>
              <a:rPr lang="en-US" sz="2000" dirty="0">
                <a:solidFill>
                  <a:srgbClr val="3373F8"/>
                </a:solidFill>
                <a:latin typeface="MiSans" pitchFamily="34" charset="-122"/>
                <a:ea typeface="MiSans" pitchFamily="34" charset="-122"/>
                <a:cs typeface="MiSans" pitchFamily="34" charset="-120"/>
              </a:rPr>
              <a:t>AI Agent Amplification​</a:t>
            </a:r>
            <a:endParaRPr lang="en-US" sz="1600" dirty="0"/>
          </a:p>
        </p:txBody>
      </p:sp>
      <p:pic>
        <p:nvPicPr>
          <p:cNvPr id="10" name="Image 1" descr="https://test-kimi-img.moonshot.cn/pub/slides/slides_tmpl/image/25-07-11-16:53:16-d1od1v5cmrb5eq9ipu90.png"/>
          <p:cNvPicPr>
            <a:picLocks noChangeAspect="1"/>
          </p:cNvPicPr>
          <p:nvPr/>
        </p:nvPicPr>
        <p:blipFill>
          <a:blip r:embed="rId3"/>
          <a:stretch>
            <a:fillRect/>
          </a:stretch>
        </p:blipFill>
        <p:spPr>
          <a:xfrm rot="5400000" flipH="1">
            <a:off x="1490980" y="1405890"/>
            <a:ext cx="1229995" cy="1043305"/>
          </a:xfrm>
          <a:prstGeom prst="rect">
            <a:avLst/>
          </a:prstGeom>
        </p:spPr>
      </p:pic>
      <p:sp>
        <p:nvSpPr>
          <p:cNvPr id="11" name="Text 7"/>
          <p:cNvSpPr/>
          <p:nvPr/>
        </p:nvSpPr>
        <p:spPr>
          <a:xfrm>
            <a:off x="1761490" y="1525270"/>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1</a:t>
            </a:r>
            <a:endParaRPr lang="en-US" sz="1600" dirty="0"/>
          </a:p>
        </p:txBody>
      </p:sp>
      <p:pic>
        <p:nvPicPr>
          <p:cNvPr id="12" name="Image 2" descr="https://test-kimi-img.moonshot.cn/pub/slides/slides_tmpl/image/25-07-11-16:53:16-d1od1v5cmrb5eq9ipu90.png"/>
          <p:cNvPicPr>
            <a:picLocks noChangeAspect="1"/>
          </p:cNvPicPr>
          <p:nvPr/>
        </p:nvPicPr>
        <p:blipFill>
          <a:blip r:embed="rId3"/>
          <a:stretch>
            <a:fillRect/>
          </a:stretch>
        </p:blipFill>
        <p:spPr>
          <a:xfrm rot="5400000" flipH="1">
            <a:off x="5467350" y="2111375"/>
            <a:ext cx="1229995" cy="1043305"/>
          </a:xfrm>
          <a:prstGeom prst="rect">
            <a:avLst/>
          </a:prstGeom>
        </p:spPr>
      </p:pic>
      <p:sp>
        <p:nvSpPr>
          <p:cNvPr id="13" name="Text 8"/>
          <p:cNvSpPr/>
          <p:nvPr/>
        </p:nvSpPr>
        <p:spPr>
          <a:xfrm>
            <a:off x="5737860" y="223075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2</a:t>
            </a:r>
            <a:endParaRPr lang="en-US" sz="1600" dirty="0"/>
          </a:p>
        </p:txBody>
      </p:sp>
      <p:pic>
        <p:nvPicPr>
          <p:cNvPr id="14" name="Image 3" descr="https://test-kimi-img.moonshot.cn/pub/slides/slides_tmpl/image/25-07-11-16:53:16-d1od1v5cmrb5eq9ipu90.png"/>
          <p:cNvPicPr>
            <a:picLocks noChangeAspect="1"/>
          </p:cNvPicPr>
          <p:nvPr/>
        </p:nvPicPr>
        <p:blipFill>
          <a:blip r:embed="rId3"/>
          <a:stretch>
            <a:fillRect/>
          </a:stretch>
        </p:blipFill>
        <p:spPr>
          <a:xfrm rot="5400000" flipH="1">
            <a:off x="9528810" y="1323340"/>
            <a:ext cx="1229995" cy="1043305"/>
          </a:xfrm>
          <a:prstGeom prst="rect">
            <a:avLst/>
          </a:prstGeom>
        </p:spPr>
      </p:pic>
      <p:sp>
        <p:nvSpPr>
          <p:cNvPr id="15" name="Text 9"/>
          <p:cNvSpPr/>
          <p:nvPr/>
        </p:nvSpPr>
        <p:spPr>
          <a:xfrm>
            <a:off x="9799320" y="1442720"/>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3</a:t>
            </a:r>
            <a:endParaRPr lang="en-US"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1-d1od20dcmrb5eq9ipub0.png"/>
          <p:cNvPicPr>
            <a:picLocks noChangeAspect="1"/>
          </p:cNvPicPr>
          <p:nvPr/>
        </p:nvPicPr>
        <p:blipFill>
          <a:blip r:embed="rId2"/>
          <a:srcRect l="12" r="12"/>
          <a:stretch>
            <a:fillRect/>
          </a:stretch>
        </p:blipFill>
        <p:spPr>
          <a:xfrm>
            <a:off x="3154680" y="1669415"/>
            <a:ext cx="8303895" cy="4935220"/>
          </a:xfrm>
          <a:prstGeom prst="rect">
            <a:avLst/>
          </a:prstGeom>
        </p:spPr>
      </p:pic>
      <p:sp>
        <p:nvSpPr>
          <p:cNvPr id="3" name="Text 0"/>
          <p:cNvSpPr/>
          <p:nvPr/>
        </p:nvSpPr>
        <p:spPr>
          <a:xfrm>
            <a:off x="3576320" y="3797935"/>
            <a:ext cx="3385820" cy="204914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Develop cross-platform native apps &amp; adaptive PWA solutions, enabling 24/7 bulletin access with &gt;95% device compatibility.</a:t>
            </a:r>
            <a:endParaRPr lang="en-US" sz="1600" dirty="0"/>
          </a:p>
        </p:txBody>
      </p:sp>
      <p:sp>
        <p:nvSpPr>
          <p:cNvPr id="4" name="Text 1"/>
          <p:cNvSpPr/>
          <p:nvPr/>
        </p:nvSpPr>
        <p:spPr>
          <a:xfrm>
            <a:off x="530860" y="775335"/>
            <a:ext cx="11169650" cy="742191"/>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​Strategic Roadmap</a:t>
            </a:r>
            <a:endParaRPr lang="en-US" sz="1600" dirty="0"/>
          </a:p>
        </p:txBody>
      </p:sp>
      <p:sp>
        <p:nvSpPr>
          <p:cNvPr id="5" name="Text 2"/>
          <p:cNvSpPr/>
          <p:nvPr/>
        </p:nvSpPr>
        <p:spPr>
          <a:xfrm>
            <a:off x="3434080" y="3215005"/>
            <a:ext cx="3712210" cy="523240"/>
          </a:xfrm>
          <a:prstGeom prst="rect">
            <a:avLst/>
          </a:prstGeom>
          <a:noFill/>
        </p:spPr>
        <p:txBody>
          <a:bodyPr wrap="square" lIns="0" tIns="0" rIns="0" bIns="0" rtlCol="0" anchor="t"/>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Mobile Ecosystem Integration​</a:t>
            </a:r>
            <a:endParaRPr lang="en-US" sz="1600" dirty="0"/>
          </a:p>
        </p:txBody>
      </p:sp>
      <p:sp>
        <p:nvSpPr>
          <p:cNvPr id="6" name="Text 3"/>
          <p:cNvSpPr/>
          <p:nvPr/>
        </p:nvSpPr>
        <p:spPr>
          <a:xfrm>
            <a:off x="7571105" y="3797935"/>
            <a:ext cx="3385820" cy="204914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Deploy i18n/l10n pipelines for 20+ language coverage, expanding service footprint to EMEA/APAC markets.</a:t>
            </a:r>
            <a:endParaRPr lang="en-US" sz="1600" dirty="0"/>
          </a:p>
        </p:txBody>
      </p:sp>
      <p:sp>
        <p:nvSpPr>
          <p:cNvPr id="7" name="Text 4"/>
          <p:cNvSpPr/>
          <p:nvPr/>
        </p:nvSpPr>
        <p:spPr>
          <a:xfrm>
            <a:off x="7428865" y="3215005"/>
            <a:ext cx="3712210" cy="523240"/>
          </a:xfrm>
          <a:prstGeom prst="rect">
            <a:avLst/>
          </a:prstGeom>
          <a:noFill/>
        </p:spPr>
        <p:txBody>
          <a:bodyPr wrap="square" lIns="0" tIns="0" rIns="0" bIns="0" rtlCol="0" anchor="t"/>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Globalization Framework</a:t>
            </a:r>
            <a:endParaRPr lang="en-US" sz="1600" dirty="0"/>
          </a:p>
        </p:txBody>
      </p:sp>
      <p:pic>
        <p:nvPicPr>
          <p:cNvPr id="8" name="Image 1" descr="https://test-kimi-img.moonshot.cn/pub/slides/slides_tmpl/image/25-07-11-16:53:16-d1od1v5cmrb5eq9ipu90.png"/>
          <p:cNvPicPr>
            <a:picLocks noChangeAspect="1"/>
          </p:cNvPicPr>
          <p:nvPr/>
        </p:nvPicPr>
        <p:blipFill>
          <a:blip r:embed="rId3"/>
          <a:stretch>
            <a:fillRect/>
          </a:stretch>
        </p:blipFill>
        <p:spPr>
          <a:xfrm rot="5400000" flipH="1">
            <a:off x="4740275" y="1871345"/>
            <a:ext cx="1229995" cy="1043305"/>
          </a:xfrm>
          <a:prstGeom prst="rect">
            <a:avLst/>
          </a:prstGeom>
        </p:spPr>
      </p:pic>
      <p:pic>
        <p:nvPicPr>
          <p:cNvPr id="9" name="Image 2" descr="https://test-kimi-img.moonshot.cn/pub/slides/slides_tmpl/image/25-07-11-16:53:20-d1od205cmrb5eq9ipua0.png"/>
          <p:cNvPicPr>
            <a:picLocks noChangeAspect="1"/>
          </p:cNvPicPr>
          <p:nvPr/>
        </p:nvPicPr>
        <p:blipFill>
          <a:blip r:embed="rId4"/>
          <a:srcRect r="12833" b="13027"/>
          <a:stretch>
            <a:fillRect/>
          </a:stretch>
        </p:blipFill>
        <p:spPr>
          <a:xfrm>
            <a:off x="492125" y="3007995"/>
            <a:ext cx="2559685" cy="2670175"/>
          </a:xfrm>
          <a:prstGeom prst="rect">
            <a:avLst/>
          </a:prstGeom>
        </p:spPr>
      </p:pic>
      <p:sp>
        <p:nvSpPr>
          <p:cNvPr id="10" name="Text 5"/>
          <p:cNvSpPr/>
          <p:nvPr/>
        </p:nvSpPr>
        <p:spPr>
          <a:xfrm>
            <a:off x="5010785" y="199072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1</a:t>
            </a:r>
            <a:endParaRPr lang="en-US" sz="1600" dirty="0"/>
          </a:p>
        </p:txBody>
      </p:sp>
      <p:pic>
        <p:nvPicPr>
          <p:cNvPr id="11" name="Image 3" descr="https://test-kimi-img.moonshot.cn/pub/slides/slides_tmpl/image/25-07-11-16:53:16-d1od1v5cmrb5eq9ipu90.png"/>
          <p:cNvPicPr>
            <a:picLocks noChangeAspect="1"/>
          </p:cNvPicPr>
          <p:nvPr/>
        </p:nvPicPr>
        <p:blipFill>
          <a:blip r:embed="rId3"/>
          <a:stretch>
            <a:fillRect/>
          </a:stretch>
        </p:blipFill>
        <p:spPr>
          <a:xfrm rot="5400000" flipH="1">
            <a:off x="8733155" y="1871345"/>
            <a:ext cx="1229995" cy="1043305"/>
          </a:xfrm>
          <a:prstGeom prst="rect">
            <a:avLst/>
          </a:prstGeom>
        </p:spPr>
      </p:pic>
      <p:sp>
        <p:nvSpPr>
          <p:cNvPr id="12" name="Text 6"/>
          <p:cNvSpPr/>
          <p:nvPr/>
        </p:nvSpPr>
        <p:spPr>
          <a:xfrm>
            <a:off x="9003665" y="1990725"/>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2</a:t>
            </a:r>
            <a:endParaRPr lang="en-US"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19-d1od1vtcmrb5eq9ipu9g.jpg"/>
          <p:cNvPicPr>
            <a:picLocks noChangeAspect="1"/>
          </p:cNvPicPr>
          <p:nvPr/>
        </p:nvPicPr>
        <p:blipFill>
          <a:blip r:embed="rId2"/>
          <a:srcRect t="83" b="83"/>
          <a:stretch>
            <a:fillRect/>
          </a:stretch>
        </p:blipFill>
        <p:spPr>
          <a:xfrm>
            <a:off x="0" y="0"/>
            <a:ext cx="12192000" cy="6858000"/>
          </a:xfrm>
          <a:prstGeom prst="rect">
            <a:avLst/>
          </a:prstGeom>
        </p:spPr>
      </p:pic>
      <p:pic>
        <p:nvPicPr>
          <p:cNvPr id="3" name="Image 1" descr="https://test-kimi-img.moonshot.cn/pub/slides/slides_tmpl/image/25-07-11-16:53:21-d1od20dcmrb5eq9ipub0.png"/>
          <p:cNvPicPr>
            <a:picLocks noChangeAspect="1"/>
          </p:cNvPicPr>
          <p:nvPr/>
        </p:nvPicPr>
        <p:blipFill>
          <a:blip r:embed="rId3"/>
          <a:srcRect l="12" r="12"/>
          <a:stretch>
            <a:fillRect/>
          </a:stretch>
        </p:blipFill>
        <p:spPr>
          <a:xfrm>
            <a:off x="989330" y="960755"/>
            <a:ext cx="10340975" cy="5062220"/>
          </a:xfrm>
          <a:prstGeom prst="rect">
            <a:avLst/>
          </a:prstGeom>
        </p:spPr>
      </p:pic>
      <p:sp>
        <p:nvSpPr>
          <p:cNvPr id="4" name="Shape 0"/>
          <p:cNvSpPr/>
          <p:nvPr/>
        </p:nvSpPr>
        <p:spPr>
          <a:xfrm>
            <a:off x="1404620" y="3051175"/>
            <a:ext cx="5829935" cy="893445"/>
          </a:xfrm>
          <a:prstGeom prst="rect">
            <a:avLst/>
          </a:prstGeom>
          <a:solidFill>
            <a:srgbClr val="000000">
              <a:alpha val="0"/>
            </a:srgbClr>
          </a:solidFill>
        </p:spPr>
      </p:sp>
      <p:sp>
        <p:nvSpPr>
          <p:cNvPr id="5" name="Text 1"/>
          <p:cNvSpPr/>
          <p:nvPr/>
        </p:nvSpPr>
        <p:spPr>
          <a:xfrm>
            <a:off x="1487805" y="2823854"/>
            <a:ext cx="5829935" cy="893445"/>
          </a:xfrm>
          <a:prstGeom prst="rect">
            <a:avLst/>
          </a:prstGeom>
          <a:noFill/>
        </p:spPr>
        <p:txBody>
          <a:bodyPr wrap="square" lIns="45720" tIns="91440" rIns="91440" bIns="45720" rtlCol="0" anchor="b"/>
          <a:lstStyle/>
          <a:p>
            <a:pPr>
              <a:lnSpc>
                <a:spcPct val="130000"/>
              </a:lnSpc>
            </a:pPr>
            <a:r>
              <a:rPr lang="en-US" altLang="zh-CN" sz="6600" dirty="0">
                <a:solidFill>
                  <a:srgbClr val="FFFFFF"/>
                </a:solidFill>
                <a:latin typeface="MiSans" pitchFamily="34" charset="-122"/>
                <a:ea typeface="MiSans" pitchFamily="34" charset="-122"/>
                <a:cs typeface="MiSans" pitchFamily="34" charset="-120"/>
              </a:rPr>
              <a:t>THANK YOU</a:t>
            </a:r>
            <a:endParaRPr lang="en-US" altLang="zh-CN" sz="4000" dirty="0"/>
          </a:p>
        </p:txBody>
      </p:sp>
      <p:sp>
        <p:nvSpPr>
          <p:cNvPr id="6" name="Shape 2"/>
          <p:cNvSpPr/>
          <p:nvPr/>
        </p:nvSpPr>
        <p:spPr>
          <a:xfrm>
            <a:off x="1611630" y="2169160"/>
            <a:ext cx="3987165" cy="709295"/>
          </a:xfrm>
          <a:prstGeom prst="rect">
            <a:avLst/>
          </a:prstGeom>
          <a:solidFill>
            <a:srgbClr val="000000">
              <a:alpha val="0"/>
            </a:srgbClr>
          </a:solidFill>
        </p:spPr>
      </p:sp>
      <p:pic>
        <p:nvPicPr>
          <p:cNvPr id="8" name="Image 2" descr="https://test-kimi-img.moonshot.cn/pub/slides/slides_tmpl/image/25-07-11-16:53:20-d1od205cmrb5eq9ipua0.png"/>
          <p:cNvPicPr>
            <a:picLocks noChangeAspect="1"/>
          </p:cNvPicPr>
          <p:nvPr/>
        </p:nvPicPr>
        <p:blipFill>
          <a:blip r:embed="rId4"/>
          <a:srcRect r="12833" b="13027"/>
          <a:stretch>
            <a:fillRect/>
          </a:stretch>
        </p:blipFill>
        <p:spPr>
          <a:xfrm>
            <a:off x="6941185" y="939165"/>
            <a:ext cx="4555490" cy="4751705"/>
          </a:xfrm>
          <a:prstGeom prst="rect">
            <a:avLst/>
          </a:prstGeom>
        </p:spPr>
      </p:pic>
      <p:pic>
        <p:nvPicPr>
          <p:cNvPr id="9" name="Image 3" descr="https://test-kimi-img.moonshot.cn/pub/slides/slides_tmpl/image/25-07-11-16:53:14-d1od1ulcmrb5eq9ipu70.png"/>
          <p:cNvPicPr>
            <a:picLocks noChangeAspect="1"/>
          </p:cNvPicPr>
          <p:nvPr/>
        </p:nvPicPr>
        <p:blipFill>
          <a:blip r:embed="rId5"/>
          <a:srcRect l="-2796" t="-7454" r="-3436" b="-7840"/>
          <a:stretch>
            <a:fillRect/>
          </a:stretch>
        </p:blipFill>
        <p:spPr>
          <a:xfrm>
            <a:off x="1404620" y="4203700"/>
            <a:ext cx="2781300" cy="1018540"/>
          </a:xfrm>
          <a:prstGeom prst="rect">
            <a:avLst/>
          </a:prstGeom>
        </p:spPr>
      </p:pic>
      <p:sp>
        <p:nvSpPr>
          <p:cNvPr id="10" name="Shape 4"/>
          <p:cNvSpPr/>
          <p:nvPr/>
        </p:nvSpPr>
        <p:spPr>
          <a:xfrm>
            <a:off x="1749108" y="4566920"/>
            <a:ext cx="2092325" cy="321310"/>
          </a:xfrm>
          <a:prstGeom prst="rect">
            <a:avLst/>
          </a:prstGeom>
          <a:solidFill>
            <a:srgbClr val="000000">
              <a:alpha val="0"/>
            </a:srgbClr>
          </a:solidFill>
        </p:spPr>
      </p:sp>
      <p:sp>
        <p:nvSpPr>
          <p:cNvPr id="11" name="Text 5"/>
          <p:cNvSpPr/>
          <p:nvPr/>
        </p:nvSpPr>
        <p:spPr>
          <a:xfrm>
            <a:off x="1528446" y="4566920"/>
            <a:ext cx="2436812" cy="321310"/>
          </a:xfrm>
          <a:prstGeom prst="rect">
            <a:avLst/>
          </a:prstGeom>
          <a:noFill/>
        </p:spPr>
        <p:txBody>
          <a:bodyPr wrap="square" lIns="0" tIns="0" rIns="0" bIns="0" rtlCol="0" anchor="t"/>
          <a:lstStyle/>
          <a:p>
            <a:pPr marL="0" indent="0" algn="ctr">
              <a:lnSpc>
                <a:spcPct val="90000"/>
              </a:lnSpc>
              <a:buNone/>
            </a:pPr>
            <a:r>
              <a:rPr lang="en-US" sz="2400" dirty="0">
                <a:solidFill>
                  <a:srgbClr val="274AE9"/>
                </a:solidFill>
                <a:latin typeface="MiSans" pitchFamily="34" charset="-122"/>
                <a:ea typeface="MiSans" pitchFamily="34" charset="-122"/>
                <a:cs typeface="MiSans" pitchFamily="34" charset="-120"/>
              </a:rPr>
              <a:t>Group 8</a:t>
            </a:r>
            <a:endParaRPr lang="en-US" sz="1600" dirty="0"/>
          </a:p>
        </p:txBody>
      </p:sp>
      <p:sp>
        <p:nvSpPr>
          <p:cNvPr id="12" name="Text 6"/>
          <p:cNvSpPr/>
          <p:nvPr/>
        </p:nvSpPr>
        <p:spPr>
          <a:xfrm>
            <a:off x="8798011" y="5891530"/>
            <a:ext cx="2561504" cy="221599"/>
          </a:xfrm>
          <a:prstGeom prst="rect">
            <a:avLst/>
          </a:prstGeom>
          <a:noFill/>
        </p:spPr>
        <p:txBody>
          <a:bodyPr wrap="square" lIns="0" tIns="0" rIns="0" bIns="0" rtlCol="0" anchor="t">
            <a:spAutoFit/>
          </a:bodyPr>
          <a:lstStyle/>
          <a:p>
            <a:pPr marL="0" indent="0" algn="l">
              <a:lnSpc>
                <a:spcPct val="90000"/>
              </a:lnSpc>
              <a:buNone/>
            </a:pPr>
            <a:r>
              <a:rPr lang="en-US" sz="1600" dirty="0">
                <a:solidFill>
                  <a:srgbClr val="FFFFFF"/>
                </a:solidFill>
                <a:latin typeface="MiSans" pitchFamily="34" charset="-122"/>
                <a:ea typeface="MiSans" pitchFamily="34" charset="-122"/>
                <a:cs typeface="MiSans" pitchFamily="34" charset="-120"/>
              </a:rPr>
              <a:t>Report Date: July 27, 2025</a:t>
            </a:r>
            <a:endParaRPr lang="en-US" sz="1600" dirty="0">
              <a:solidFill>
                <a:srgbClr val="FFFFFF"/>
              </a:solidFill>
              <a:latin typeface="MiSans" pitchFamily="34" charset="-122"/>
              <a:ea typeface="MiSans" pitchFamily="34" charset="-122"/>
              <a:cs typeface="MiSans" pitchFamily="34" charset="-120"/>
            </a:endParaRPr>
          </a:p>
        </p:txBody>
      </p:sp>
      <p:pic>
        <p:nvPicPr>
          <p:cNvPr id="13" name="Image 4" descr="https://test-kimi-img.moonshot.cn/pub/slides/slides_tmpl/image/25-07-11-16:53:16-d1od1v5cmrb5eq9ipu90.png"/>
          <p:cNvPicPr>
            <a:picLocks noChangeAspect="1"/>
          </p:cNvPicPr>
          <p:nvPr/>
        </p:nvPicPr>
        <p:blipFill>
          <a:blip r:embed="rId6"/>
          <a:stretch>
            <a:fillRect/>
          </a:stretch>
        </p:blipFill>
        <p:spPr>
          <a:xfrm rot="5400000" flipH="1">
            <a:off x="535305" y="744855"/>
            <a:ext cx="1970405" cy="1671320"/>
          </a:xfrm>
          <a:prstGeom prst="rect">
            <a:avLst/>
          </a:prstGeom>
        </p:spPr>
      </p:pic>
      <p:pic>
        <p:nvPicPr>
          <p:cNvPr id="14" name="Image 5" descr="https://test-kimi-img.moonshot.cn/pub/slides/slides_tmpl/image/25-07-11-16:53:12-d1od1u5cmrb5eq9ipu6g.png"/>
          <p:cNvPicPr>
            <a:picLocks noChangeAspect="1"/>
          </p:cNvPicPr>
          <p:nvPr/>
        </p:nvPicPr>
        <p:blipFill>
          <a:blip r:embed="rId7"/>
          <a:stretch>
            <a:fillRect/>
          </a:stretch>
        </p:blipFill>
        <p:spPr>
          <a:xfrm>
            <a:off x="10125075" y="3747135"/>
            <a:ext cx="1371600" cy="137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21-d1od20dcmrb5eq9ipub0.png"/>
          <p:cNvPicPr>
            <a:picLocks noChangeAspect="1"/>
          </p:cNvPicPr>
          <p:nvPr/>
        </p:nvPicPr>
        <p:blipFill>
          <a:blip r:embed="rId2"/>
          <a:srcRect l="12" r="12"/>
          <a:stretch>
            <a:fillRect/>
          </a:stretch>
        </p:blipFill>
        <p:spPr>
          <a:xfrm>
            <a:off x="575945" y="2389505"/>
            <a:ext cx="6220271" cy="3863014"/>
          </a:xfrm>
          <a:prstGeom prst="rect">
            <a:avLst/>
          </a:prstGeom>
        </p:spPr>
      </p:pic>
      <p:sp>
        <p:nvSpPr>
          <p:cNvPr id="3" name="Text 0"/>
          <p:cNvSpPr/>
          <p:nvPr/>
        </p:nvSpPr>
        <p:spPr>
          <a:xfrm>
            <a:off x="785495" y="3533775"/>
            <a:ext cx="5645187" cy="2524760"/>
          </a:xfrm>
          <a:prstGeom prst="rect">
            <a:avLst/>
          </a:prstGeom>
          <a:noFill/>
        </p:spPr>
        <p:txBody>
          <a:bodyPr wrap="square" lIns="0" tIns="0" rIns="0" bIns="0" rtlCol="0" anchor="t"/>
          <a:lstStyle/>
          <a:p>
            <a:pPr algn="just">
              <a:lnSpc>
                <a:spcPct val="150000"/>
              </a:lnSpc>
            </a:pPr>
            <a:r>
              <a:rPr lang="en-US" altLang="zh-CN" sz="1400" dirty="0">
                <a:solidFill>
                  <a:srgbClr val="262626"/>
                </a:solidFill>
                <a:latin typeface="MiSans" pitchFamily="34" charset="-122"/>
                <a:ea typeface="MiSans" pitchFamily="34" charset="-122"/>
                <a:cs typeface="MiSans" pitchFamily="34" charset="-120"/>
              </a:rPr>
              <a:t> In today's digital era, information is growing explosively. People face an overwhelming volume of news daily, making it difficult to filter out valuable and relevant content. This results in low efficiency in information acquisition and the risk of missing important information. Therefore, there is an urgent need for an efficient and personalized news briefing generation tool to address this challenge.</a:t>
            </a:r>
            <a:endParaRPr lang="en-US" altLang="zh-CN" sz="1600" dirty="0"/>
          </a:p>
        </p:txBody>
      </p:sp>
      <p:sp>
        <p:nvSpPr>
          <p:cNvPr id="4" name="Text 1"/>
          <p:cNvSpPr/>
          <p:nvPr/>
        </p:nvSpPr>
        <p:spPr>
          <a:xfrm>
            <a:off x="713105" y="702945"/>
            <a:ext cx="7087870" cy="744243"/>
          </a:xfrm>
          <a:prstGeom prst="rect">
            <a:avLst/>
          </a:prstGeom>
          <a:noFill/>
        </p:spPr>
        <p:txBody>
          <a:bodyPr wrap="square" lIns="0" tIns="0" rIns="0" bIns="0" rtlCol="0" anchor="t">
            <a:spAutoFit/>
          </a:bodyPr>
          <a:lstStyle/>
          <a:p>
            <a:pPr marL="0" indent="0" algn="just">
              <a:lnSpc>
                <a:spcPct val="150000"/>
              </a:lnSpc>
              <a:buNone/>
            </a:pPr>
            <a:r>
              <a:rPr lang="en-US" sz="3600" dirty="0">
                <a:solidFill>
                  <a:srgbClr val="0D0D0D"/>
                </a:solidFill>
                <a:latin typeface="MiSans" pitchFamily="34" charset="-122"/>
                <a:ea typeface="MiSans" pitchFamily="34" charset="-122"/>
                <a:cs typeface="MiSans" pitchFamily="34" charset="-120"/>
              </a:rPr>
              <a:t>Project Background</a:t>
            </a:r>
            <a:endParaRPr lang="en-US" sz="1600" dirty="0"/>
          </a:p>
        </p:txBody>
      </p:sp>
      <p:sp>
        <p:nvSpPr>
          <p:cNvPr id="5" name="Text 2"/>
          <p:cNvSpPr/>
          <p:nvPr/>
        </p:nvSpPr>
        <p:spPr>
          <a:xfrm>
            <a:off x="785495" y="2967355"/>
            <a:ext cx="5306695"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The Problem of Information Overload</a:t>
            </a:r>
            <a:endParaRPr lang="en-US" sz="1600" dirty="0"/>
          </a:p>
        </p:txBody>
      </p:sp>
      <p:pic>
        <p:nvPicPr>
          <p:cNvPr id="6" name="Image 1" descr="https://test-kimi-img.moonshot.cn/pub/slides/slides_tmpl/image/25-07-11-16:53:20-d1od205cmrb5eq9ipua0.png"/>
          <p:cNvPicPr>
            <a:picLocks noChangeAspect="1"/>
          </p:cNvPicPr>
          <p:nvPr/>
        </p:nvPicPr>
        <p:blipFill>
          <a:blip r:embed="rId3"/>
          <a:srcRect r="12833" b="13027"/>
          <a:stretch>
            <a:fillRect/>
          </a:stretch>
        </p:blipFill>
        <p:spPr>
          <a:xfrm>
            <a:off x="7355205" y="1741170"/>
            <a:ext cx="4140200" cy="43173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077335" y="3865245"/>
            <a:ext cx="6582410" cy="152209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For different user groups—such as business decision-makers, academic researchers, and general information enthusiasts—generate accurate and high-quality personalized news summaries based on their specific needs and interests. This helps users quickly obtain key information, save time and effort, and enhance the value of information acquisition.</a:t>
            </a:r>
            <a:endParaRPr lang="en-US" sz="1600" dirty="0"/>
          </a:p>
        </p:txBody>
      </p:sp>
      <p:sp>
        <p:nvSpPr>
          <p:cNvPr id="3" name="Text 1"/>
          <p:cNvSpPr/>
          <p:nvPr/>
        </p:nvSpPr>
        <p:spPr>
          <a:xfrm>
            <a:off x="4076700" y="3323590"/>
            <a:ext cx="6583045" cy="413447"/>
          </a:xfrm>
          <a:prstGeom prst="rect">
            <a:avLst/>
          </a:prstGeom>
          <a:noFill/>
        </p:spPr>
        <p:txBody>
          <a:bodyPr wrap="square" lIns="0" tIns="0" rIns="0" bIns="0" rtlCol="0" anchor="t">
            <a:spAutoFit/>
          </a:bodyPr>
          <a:lstStyle/>
          <a:p>
            <a:pPr marL="0" indent="0" algn="just">
              <a:lnSpc>
                <a:spcPct val="150000"/>
              </a:lnSpc>
              <a:buNone/>
            </a:pPr>
            <a:r>
              <a:rPr lang="en-US" sz="2000" dirty="0">
                <a:solidFill>
                  <a:srgbClr val="3373F8"/>
                </a:solidFill>
                <a:latin typeface="MiSans" pitchFamily="34" charset="-122"/>
                <a:ea typeface="MiSans" pitchFamily="34" charset="-122"/>
                <a:cs typeface="MiSans" pitchFamily="34" charset="-120"/>
              </a:rPr>
              <a:t>To provide personalized news briefings</a:t>
            </a:r>
            <a:endParaRPr lang="en-US" sz="1600" dirty="0"/>
          </a:p>
        </p:txBody>
      </p:sp>
      <p:sp>
        <p:nvSpPr>
          <p:cNvPr id="4" name="Text 2"/>
          <p:cNvSpPr/>
          <p:nvPr/>
        </p:nvSpPr>
        <p:spPr>
          <a:xfrm>
            <a:off x="4076700" y="1583055"/>
            <a:ext cx="7294880"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Project Objective</a:t>
            </a:r>
            <a:endParaRPr lang="en-US" sz="1600" dirty="0"/>
          </a:p>
        </p:txBody>
      </p:sp>
      <p:pic>
        <p:nvPicPr>
          <p:cNvPr id="5" name="Image 0" descr="https://test-kimi-img.moonshot.cn/pub/slides/slides_tmpl/image/25-07-11-16:53:22-d1od20lcmrb5eq9ipuc0.png"/>
          <p:cNvPicPr>
            <a:picLocks noChangeAspect="1"/>
          </p:cNvPicPr>
          <p:nvPr/>
        </p:nvPicPr>
        <p:blipFill>
          <a:blip r:embed="rId2"/>
          <a:stretch>
            <a:fillRect/>
          </a:stretch>
        </p:blipFill>
        <p:spPr>
          <a:xfrm>
            <a:off x="433705" y="2221865"/>
            <a:ext cx="3455670" cy="3312160"/>
          </a:xfrm>
          <a:prstGeom prst="rect">
            <a:avLst/>
          </a:prstGeom>
        </p:spPr>
      </p:pic>
      <p:pic>
        <p:nvPicPr>
          <p:cNvPr id="6" name="Image 1" descr="https://test-kimi-img.moonshot.cn/pub/slides/slides_tmpl/image/25-07-11-16:53:16-d1od1v5cmrb5eq9ipu90.png"/>
          <p:cNvPicPr>
            <a:picLocks noChangeAspect="1"/>
          </p:cNvPicPr>
          <p:nvPr/>
        </p:nvPicPr>
        <p:blipFill>
          <a:blip r:embed="rId3"/>
          <a:stretch>
            <a:fillRect/>
          </a:stretch>
        </p:blipFill>
        <p:spPr>
          <a:xfrm rot="5400000" flipH="1">
            <a:off x="10438765" y="651510"/>
            <a:ext cx="1503680" cy="12750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test-kimi-img.moonshot.cn/pub/slides/slides_tmpl/image/25-07-11-16:53:16-d1od1v5cmrb5eq9ipu90.png"/>
          <p:cNvPicPr>
            <a:picLocks noChangeAspect="1"/>
          </p:cNvPicPr>
          <p:nvPr/>
        </p:nvPicPr>
        <p:blipFill>
          <a:blip r:embed="rId2"/>
          <a:stretch>
            <a:fillRect/>
          </a:stretch>
        </p:blipFill>
        <p:spPr>
          <a:xfrm rot="5400000" flipH="1">
            <a:off x="10295890" y="2248535"/>
            <a:ext cx="1503680" cy="1275080"/>
          </a:xfrm>
          <a:prstGeom prst="rect">
            <a:avLst/>
          </a:prstGeom>
        </p:spPr>
      </p:pic>
      <p:pic>
        <p:nvPicPr>
          <p:cNvPr id="3" name="Image 1" descr="https://test-kimi-img.moonshot.cn/pub/slides/slides_tmpl/image/25-07-11-16:53:16-d1od1v5cmrb5eq9ipu90.png"/>
          <p:cNvPicPr>
            <a:picLocks noChangeAspect="1"/>
          </p:cNvPicPr>
          <p:nvPr/>
        </p:nvPicPr>
        <p:blipFill>
          <a:blip r:embed="rId2"/>
          <a:stretch>
            <a:fillRect/>
          </a:stretch>
        </p:blipFill>
        <p:spPr>
          <a:xfrm flipH="1" flipV="1">
            <a:off x="4796155" y="4731385"/>
            <a:ext cx="1503680" cy="1275080"/>
          </a:xfrm>
          <a:prstGeom prst="rect">
            <a:avLst/>
          </a:prstGeom>
        </p:spPr>
      </p:pic>
      <p:sp>
        <p:nvSpPr>
          <p:cNvPr id="4" name="Text 0"/>
          <p:cNvSpPr/>
          <p:nvPr/>
        </p:nvSpPr>
        <p:spPr>
          <a:xfrm>
            <a:off x="3488055" y="948055"/>
            <a:ext cx="7894320" cy="744243"/>
          </a:xfrm>
          <a:prstGeom prst="rect">
            <a:avLst/>
          </a:prstGeom>
          <a:noFill/>
        </p:spPr>
        <p:txBody>
          <a:bodyPr wrap="square" lIns="0" tIns="0" rIns="0" bIns="0" rtlCol="0" anchor="t">
            <a:spAutoFit/>
          </a:bodyPr>
          <a:lstStyle/>
          <a:p>
            <a:pPr marL="0" indent="0" algn="r">
              <a:lnSpc>
                <a:spcPct val="150000"/>
              </a:lnSpc>
              <a:buNone/>
            </a:pPr>
            <a:r>
              <a:rPr lang="en-US" sz="3600" dirty="0">
                <a:solidFill>
                  <a:srgbClr val="0D0D0D"/>
                </a:solidFill>
                <a:latin typeface="MiSans" pitchFamily="34" charset="-122"/>
                <a:ea typeface="MiSans" pitchFamily="34" charset="-122"/>
                <a:cs typeface="MiSans" pitchFamily="34" charset="-120"/>
              </a:rPr>
              <a:t>Technical Advantages</a:t>
            </a:r>
            <a:endParaRPr lang="en-US" sz="1600" dirty="0"/>
          </a:p>
        </p:txBody>
      </p:sp>
      <p:sp>
        <p:nvSpPr>
          <p:cNvPr id="5" name="Shape 1"/>
          <p:cNvSpPr/>
          <p:nvPr/>
        </p:nvSpPr>
        <p:spPr>
          <a:xfrm>
            <a:off x="9318547" y="6332566"/>
            <a:ext cx="2063750" cy="0"/>
          </a:xfrm>
          <a:prstGeom prst="straightConnector1">
            <a:avLst/>
          </a:prstGeom>
          <a:noFill/>
          <a:ln w="9525">
            <a:solidFill>
              <a:srgbClr val="000000">
                <a:alpha val="21961"/>
              </a:srgbClr>
            </a:solidFill>
            <a:prstDash val="solid"/>
            <a:headEnd type="none"/>
            <a:tailEnd type="none"/>
          </a:ln>
        </p:spPr>
      </p:sp>
      <p:pic>
        <p:nvPicPr>
          <p:cNvPr id="6" name="Image 2" descr="https://test-kimi-img.moonshot.cn/pub/slides/slides_tmpl/image/25-07-11-16:53:14-d1od1ulcmrb5eq9ipu7g.png"/>
          <p:cNvPicPr>
            <a:picLocks noChangeAspect="1"/>
          </p:cNvPicPr>
          <p:nvPr/>
        </p:nvPicPr>
        <p:blipFill>
          <a:blip r:embed="rId3"/>
          <a:srcRect l="22" r="22"/>
          <a:stretch>
            <a:fillRect/>
          </a:stretch>
        </p:blipFill>
        <p:spPr>
          <a:xfrm rot="21240000" flipH="1">
            <a:off x="588010" y="1707515"/>
            <a:ext cx="4187190" cy="3876040"/>
          </a:xfrm>
          <a:prstGeom prst="rect">
            <a:avLst/>
          </a:prstGeom>
        </p:spPr>
      </p:pic>
      <p:pic>
        <p:nvPicPr>
          <p:cNvPr id="7" name="Image 3" descr="https://test-kimi-img.moonshot.cn/pub/slides/slides_tmpl/image/25-07-11-16:53:21-d1od20dcmrb5eq9ipub0.png"/>
          <p:cNvPicPr>
            <a:picLocks noChangeAspect="1"/>
          </p:cNvPicPr>
          <p:nvPr/>
        </p:nvPicPr>
        <p:blipFill>
          <a:blip r:embed="rId4"/>
          <a:srcRect l="12" r="12"/>
          <a:stretch>
            <a:fillRect/>
          </a:stretch>
        </p:blipFill>
        <p:spPr>
          <a:xfrm>
            <a:off x="5535930" y="2598420"/>
            <a:ext cx="5846445" cy="3876521"/>
          </a:xfrm>
          <a:prstGeom prst="rect">
            <a:avLst/>
          </a:prstGeom>
        </p:spPr>
      </p:pic>
      <p:sp>
        <p:nvSpPr>
          <p:cNvPr id="8" name="Text 2"/>
          <p:cNvSpPr/>
          <p:nvPr/>
        </p:nvSpPr>
        <p:spPr>
          <a:xfrm>
            <a:off x="6000115" y="3742690"/>
            <a:ext cx="5052060" cy="1539875"/>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Leveraging </a:t>
            </a:r>
            <a:r>
              <a:rPr lang="en-US" sz="1400" dirty="0" err="1">
                <a:solidFill>
                  <a:srgbClr val="262626"/>
                </a:solidFill>
                <a:latin typeface="MiSans" pitchFamily="34" charset="-122"/>
                <a:ea typeface="MiSans" pitchFamily="34" charset="-122"/>
                <a:cs typeface="MiSans" pitchFamily="34" charset="-120"/>
              </a:rPr>
              <a:t>LangChain</a:t>
            </a:r>
            <a:r>
              <a:rPr lang="en-US" sz="1400" dirty="0">
                <a:solidFill>
                  <a:srgbClr val="262626"/>
                </a:solidFill>
                <a:latin typeface="MiSans" pitchFamily="34" charset="-122"/>
                <a:ea typeface="MiSans" pitchFamily="34" charset="-122"/>
                <a:cs typeface="MiSans" pitchFamily="34" charset="-120"/>
              </a:rPr>
              <a:t>-driven AI agent technology, the system supports multi-step reasoning and task planning, dynamically invokes over eight specialized tools, and possesses robust dialogue history and context management capabilities. It also features adaptive decision-making and error-handling mechanisms, providing intelligent support for news briefing generation.</a:t>
            </a:r>
            <a:endParaRPr lang="en-US" sz="1600" dirty="0"/>
          </a:p>
        </p:txBody>
      </p:sp>
      <p:sp>
        <p:nvSpPr>
          <p:cNvPr id="9" name="Text 3"/>
          <p:cNvSpPr/>
          <p:nvPr/>
        </p:nvSpPr>
        <p:spPr>
          <a:xfrm>
            <a:off x="5745480" y="3176270"/>
            <a:ext cx="5306695" cy="413447"/>
          </a:xfrm>
          <a:prstGeom prst="rect">
            <a:avLst/>
          </a:prstGeom>
          <a:noFill/>
        </p:spPr>
        <p:txBody>
          <a:bodyPr wrap="square" lIns="0" tIns="0" rIns="0" bIns="0" rtlCol="0" anchor="t">
            <a:spAutoFit/>
          </a:bodyPr>
          <a:lstStyle/>
          <a:p>
            <a:pPr marL="0" indent="0" algn="ctr">
              <a:lnSpc>
                <a:spcPct val="150000"/>
              </a:lnSpc>
              <a:buNone/>
            </a:pPr>
            <a:r>
              <a:rPr lang="en-US" sz="2000" dirty="0">
                <a:solidFill>
                  <a:srgbClr val="3373F8"/>
                </a:solidFill>
                <a:latin typeface="MiSans" pitchFamily="34" charset="-122"/>
                <a:ea typeface="MiSans" pitchFamily="34" charset="-122"/>
                <a:cs typeface="MiSans" pitchFamily="34" charset="-120"/>
              </a:rPr>
              <a:t>AI agents based on </a:t>
            </a:r>
            <a:r>
              <a:rPr lang="en-US" sz="2000" dirty="0" err="1">
                <a:solidFill>
                  <a:srgbClr val="3373F8"/>
                </a:solidFill>
                <a:latin typeface="MiSans" pitchFamily="34" charset="-122"/>
                <a:ea typeface="MiSans" pitchFamily="34" charset="-122"/>
                <a:cs typeface="MiSans" pitchFamily="34" charset="-120"/>
              </a:rPr>
              <a:t>LangChain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484967" y="2191703"/>
            <a:ext cx="1618942" cy="1312863"/>
          </a:xfrm>
          <a:prstGeom prst="rect">
            <a:avLst/>
          </a:prstGeom>
          <a:noFill/>
        </p:spPr>
        <p:txBody>
          <a:bodyPr wrap="square" lIns="91440" tIns="45720" rIns="91440" bIns="45720" rtlCol="0" anchor="t">
            <a:spAutoFit/>
          </a:bodyPr>
          <a:lstStyle/>
          <a:p>
            <a:pPr marL="0" indent="0" algn="ctr">
              <a:lnSpc>
                <a:spcPct val="100000"/>
              </a:lnSpc>
              <a:buNone/>
            </a:pPr>
            <a:r>
              <a:rPr lang="en-US" sz="8500" dirty="0">
                <a:solidFill>
                  <a:srgbClr val="3373F8"/>
                </a:solidFill>
                <a:latin typeface="MiSans" pitchFamily="34" charset="-122"/>
                <a:ea typeface="MiSans" pitchFamily="34" charset="-122"/>
                <a:cs typeface="MiSans" pitchFamily="34" charset="-120"/>
              </a:rPr>
              <a:t>02</a:t>
            </a:r>
            <a:endParaRPr lang="en-US" sz="1600" dirty="0"/>
          </a:p>
        </p:txBody>
      </p:sp>
      <p:sp>
        <p:nvSpPr>
          <p:cNvPr id="3" name="Text 1"/>
          <p:cNvSpPr/>
          <p:nvPr/>
        </p:nvSpPr>
        <p:spPr>
          <a:xfrm>
            <a:off x="2990850" y="3590925"/>
            <a:ext cx="6607175" cy="521970"/>
          </a:xfrm>
          <a:prstGeom prst="rect">
            <a:avLst/>
          </a:prstGeom>
          <a:noFill/>
        </p:spPr>
        <p:txBody>
          <a:bodyPr wrap="square" lIns="91440" tIns="45720" rIns="91440" bIns="45720" rtlCol="0" anchor="t"/>
          <a:lstStyle/>
          <a:p>
            <a:pPr marL="0" indent="0" algn="ctr">
              <a:lnSpc>
                <a:spcPct val="100000"/>
              </a:lnSpc>
              <a:buNone/>
            </a:pPr>
            <a:r>
              <a:rPr lang="en-US" sz="3400" dirty="0">
                <a:solidFill>
                  <a:srgbClr val="0D0D0D"/>
                </a:solidFill>
                <a:latin typeface="MiSans" pitchFamily="34" charset="-122"/>
                <a:ea typeface="MiSans" pitchFamily="34" charset="-122"/>
                <a:cs typeface="MiSans" pitchFamily="34" charset="-120"/>
              </a:rPr>
              <a:t>Technical Architecture</a:t>
            </a:r>
            <a:endParaRPr lang="en-US" sz="1600" dirty="0"/>
          </a:p>
        </p:txBody>
      </p:sp>
      <p:pic>
        <p:nvPicPr>
          <p:cNvPr id="4" name="Image 0" descr="https://test-kimi-img.moonshot.cn/pub/slides/slides_tmpl/image/25-07-11-16:53:16-d1od1v5cmrb5eq9ipu90.png"/>
          <p:cNvPicPr>
            <a:picLocks noChangeAspect="1"/>
          </p:cNvPicPr>
          <p:nvPr/>
        </p:nvPicPr>
        <p:blipFill>
          <a:blip r:embed="rId2"/>
          <a:stretch>
            <a:fillRect/>
          </a:stretch>
        </p:blipFill>
        <p:spPr>
          <a:xfrm>
            <a:off x="9319895" y="1559560"/>
            <a:ext cx="1668780" cy="1415415"/>
          </a:xfrm>
          <a:prstGeom prst="rect">
            <a:avLst/>
          </a:prstGeom>
        </p:spPr>
      </p:pic>
      <p:pic>
        <p:nvPicPr>
          <p:cNvPr id="5" name="Image 1" descr="https://test-kimi-img.moonshot.cn/pub/slides/slides_tmpl/image/25-07-11-16:53:16-d1od1v5cmrb5eq9ipu90.png"/>
          <p:cNvPicPr>
            <a:picLocks noChangeAspect="1"/>
          </p:cNvPicPr>
          <p:nvPr/>
        </p:nvPicPr>
        <p:blipFill>
          <a:blip r:embed="rId2"/>
          <a:stretch>
            <a:fillRect/>
          </a:stretch>
        </p:blipFill>
        <p:spPr>
          <a:xfrm flipH="1" flipV="1">
            <a:off x="772795" y="4260850"/>
            <a:ext cx="1668780" cy="1415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477895" y="2653030"/>
            <a:ext cx="233616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Agent Layer</a:t>
            </a:r>
            <a:endParaRPr lang="en-US" sz="1600" dirty="0"/>
          </a:p>
        </p:txBody>
      </p:sp>
      <p:sp>
        <p:nvSpPr>
          <p:cNvPr id="3" name="Text 1"/>
          <p:cNvSpPr/>
          <p:nvPr/>
        </p:nvSpPr>
        <p:spPr>
          <a:xfrm>
            <a:off x="3460750" y="3268345"/>
            <a:ext cx="2442211" cy="310134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The </a:t>
            </a:r>
            <a:r>
              <a:rPr lang="en-US" sz="1400" dirty="0" err="1">
                <a:solidFill>
                  <a:srgbClr val="262626"/>
                </a:solidFill>
                <a:latin typeface="MiSans" pitchFamily="34" charset="-122"/>
                <a:ea typeface="MiSans" pitchFamily="34" charset="-122"/>
                <a:cs typeface="MiSans" pitchFamily="34" charset="-120"/>
              </a:rPr>
              <a:t>LangChain</a:t>
            </a:r>
            <a:r>
              <a:rPr lang="en-US" sz="1400" dirty="0">
                <a:solidFill>
                  <a:srgbClr val="262626"/>
                </a:solidFill>
                <a:latin typeface="MiSans" pitchFamily="34" charset="-122"/>
                <a:ea typeface="MiSans" pitchFamily="34" charset="-122"/>
                <a:cs typeface="MiSans" pitchFamily="34" charset="-120"/>
              </a:rPr>
              <a:t> Agent serves as the core, responsible for multi-step reasoning and task decomposition. It coordinates the execution of various tools to ensure an efficient and orderly	news briefing generation process.</a:t>
            </a:r>
            <a:endParaRPr lang="en-US" sz="1600" dirty="0"/>
          </a:p>
        </p:txBody>
      </p:sp>
      <p:sp>
        <p:nvSpPr>
          <p:cNvPr id="4" name="Text 2"/>
          <p:cNvSpPr/>
          <p:nvPr/>
        </p:nvSpPr>
        <p:spPr>
          <a:xfrm>
            <a:off x="6323330" y="2653030"/>
            <a:ext cx="2324100"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Tool Layer</a:t>
            </a:r>
            <a:endParaRPr lang="en-US" sz="1600" dirty="0"/>
          </a:p>
        </p:txBody>
      </p:sp>
      <p:sp>
        <p:nvSpPr>
          <p:cNvPr id="5" name="Text 3"/>
          <p:cNvSpPr/>
          <p:nvPr/>
        </p:nvSpPr>
        <p:spPr>
          <a:xfrm>
            <a:off x="6217284" y="3268345"/>
            <a:ext cx="2513968" cy="310134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Integrates data source tools and AI generation tools, covering multiple functions such as news data collection, content processing, and intelligent	generation, providing robust tool support for the system.</a:t>
            </a:r>
            <a:endParaRPr lang="en-US" sz="1600" dirty="0"/>
          </a:p>
        </p:txBody>
      </p:sp>
      <p:sp>
        <p:nvSpPr>
          <p:cNvPr id="6" name="Text 4"/>
          <p:cNvSpPr/>
          <p:nvPr/>
        </p:nvSpPr>
        <p:spPr>
          <a:xfrm>
            <a:off x="9281795" y="2653030"/>
            <a:ext cx="2304415"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Data Layer</a:t>
            </a:r>
            <a:endParaRPr lang="en-US" sz="1600" dirty="0"/>
          </a:p>
        </p:txBody>
      </p:sp>
      <p:sp>
        <p:nvSpPr>
          <p:cNvPr id="7" name="Text 5"/>
          <p:cNvSpPr/>
          <p:nvPr/>
        </p:nvSpPr>
        <p:spPr>
          <a:xfrm>
            <a:off x="9156701" y="3268345"/>
            <a:ext cx="2694640" cy="310134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Integrates multiple data sources such as </a:t>
            </a:r>
            <a:r>
              <a:rPr lang="en-US" sz="1400" dirty="0" err="1">
                <a:solidFill>
                  <a:srgbClr val="262626"/>
                </a:solidFill>
                <a:latin typeface="MiSans" pitchFamily="34" charset="-122"/>
                <a:ea typeface="MiSans" pitchFamily="34" charset="-122"/>
                <a:cs typeface="MiSans" pitchFamily="34" charset="-120"/>
              </a:rPr>
              <a:t>NewsAPI</a:t>
            </a:r>
            <a:r>
              <a:rPr lang="en-US" sz="1400" dirty="0">
                <a:solidFill>
                  <a:srgbClr val="262626"/>
                </a:solidFill>
                <a:latin typeface="MiSans" pitchFamily="34" charset="-122"/>
                <a:ea typeface="MiSans" pitchFamily="34" charset="-122"/>
                <a:cs typeface="MiSans" pitchFamily="34" charset="-120"/>
              </a:rPr>
              <a:t>, Reddit, and RSS feeds. The collected data undergoes processing modules including	categorization, deduplication,  and quality</a:t>
            </a:r>
            <a:endParaRPr lang="en-US" sz="1400" dirty="0">
              <a:solidFill>
                <a:srgbClr val="262626"/>
              </a:solidFill>
              <a:latin typeface="MiSans" pitchFamily="34" charset="-122"/>
              <a:ea typeface="MiSans" pitchFamily="34" charset="-122"/>
              <a:cs typeface="MiSans" pitchFamily="34" charset="-120"/>
            </a:endParaRPr>
          </a:p>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 assessment, providing rich and high-quality raw data for news briefing generation.</a:t>
            </a:r>
            <a:endParaRPr lang="en-US" sz="1600" dirty="0"/>
          </a:p>
        </p:txBody>
      </p:sp>
      <p:sp>
        <p:nvSpPr>
          <p:cNvPr id="8" name="Text 6"/>
          <p:cNvSpPr/>
          <p:nvPr/>
        </p:nvSpPr>
        <p:spPr>
          <a:xfrm>
            <a:off x="560070" y="2653030"/>
            <a:ext cx="2325370" cy="701040"/>
          </a:xfrm>
          <a:prstGeom prst="rect">
            <a:avLst/>
          </a:prstGeom>
          <a:noFill/>
        </p:spPr>
        <p:txBody>
          <a:bodyPr wrap="square" lIns="0" tIns="0" rIns="0" bIns="0" rtlCol="0" anchor="t"/>
          <a:lstStyle/>
          <a:p>
            <a:pPr marL="0" indent="0" algn="ctr">
              <a:lnSpc>
                <a:spcPct val="100000"/>
              </a:lnSpc>
              <a:buNone/>
            </a:pPr>
            <a:r>
              <a:rPr lang="en-US" sz="1800" dirty="0">
                <a:solidFill>
                  <a:srgbClr val="3373F8"/>
                </a:solidFill>
                <a:latin typeface="MiSans" pitchFamily="34" charset="-122"/>
                <a:ea typeface="MiSans" pitchFamily="34" charset="-122"/>
                <a:cs typeface="MiSans" pitchFamily="34" charset="-120"/>
              </a:rPr>
              <a:t>Presentation Layer</a:t>
            </a:r>
            <a:endParaRPr lang="en-US" sz="1600" dirty="0"/>
          </a:p>
        </p:txBody>
      </p:sp>
      <p:sp>
        <p:nvSpPr>
          <p:cNvPr id="9" name="Text 7"/>
          <p:cNvSpPr/>
          <p:nvPr/>
        </p:nvSpPr>
        <p:spPr>
          <a:xfrm>
            <a:off x="340660" y="3268345"/>
            <a:ext cx="2734012" cy="3101340"/>
          </a:xfrm>
          <a:prstGeom prst="rect">
            <a:avLst/>
          </a:prstGeom>
          <a:noFill/>
        </p:spPr>
        <p:txBody>
          <a:bodyPr wrap="square" lIns="0" tIns="0" rIns="0" bIns="0" rtlCol="0" anchor="t"/>
          <a:lstStyle/>
          <a:p>
            <a:pPr marL="0" indent="0" algn="just">
              <a:lnSpc>
                <a:spcPct val="150000"/>
              </a:lnSpc>
              <a:buNone/>
            </a:pPr>
            <a:r>
              <a:rPr lang="en-US" sz="1400" dirty="0">
                <a:solidFill>
                  <a:srgbClr val="262626"/>
                </a:solidFill>
                <a:latin typeface="MiSans" pitchFamily="34" charset="-122"/>
                <a:ea typeface="MiSans" pitchFamily="34" charset="-122"/>
                <a:cs typeface="MiSans" pitchFamily="34" charset="-120"/>
              </a:rPr>
              <a:t>Provides a clean and intuitive user interaction through a </a:t>
            </a:r>
            <a:r>
              <a:rPr lang="en-US" sz="1400" dirty="0" err="1">
                <a:solidFill>
                  <a:srgbClr val="262626"/>
                </a:solidFill>
                <a:latin typeface="MiSans" pitchFamily="34" charset="-122"/>
                <a:ea typeface="MiSans" pitchFamily="34" charset="-122"/>
                <a:cs typeface="MiSans" pitchFamily="34" charset="-120"/>
              </a:rPr>
              <a:t>Gradio</a:t>
            </a:r>
            <a:r>
              <a:rPr lang="en-US" sz="1400" dirty="0">
                <a:solidFill>
                  <a:srgbClr val="262626"/>
                </a:solidFill>
                <a:latin typeface="MiSans" pitchFamily="34" charset="-122"/>
                <a:ea typeface="MiSans" pitchFamily="34" charset="-122"/>
                <a:cs typeface="MiSans" pitchFamily="34" charset="-120"/>
              </a:rPr>
              <a:t> web interface, supporting real-time preview of generated news briefings to meet users' instant viewing needs.</a:t>
            </a:r>
            <a:endParaRPr lang="en-US" sz="1600" dirty="0"/>
          </a:p>
        </p:txBody>
      </p:sp>
      <p:sp>
        <p:nvSpPr>
          <p:cNvPr id="10" name="Text 8"/>
          <p:cNvSpPr/>
          <p:nvPr/>
        </p:nvSpPr>
        <p:spPr>
          <a:xfrm>
            <a:off x="581660" y="532130"/>
            <a:ext cx="10479405" cy="744243"/>
          </a:xfrm>
          <a:prstGeom prst="rect">
            <a:avLst/>
          </a:prstGeom>
          <a:noFill/>
        </p:spPr>
        <p:txBody>
          <a:bodyPr wrap="square" lIns="0" tIns="0" rIns="0" bIns="0" rtlCol="0" anchor="t">
            <a:spAutoFit/>
          </a:bodyPr>
          <a:lstStyle/>
          <a:p>
            <a:pPr marL="0" indent="0" algn="l">
              <a:lnSpc>
                <a:spcPct val="150000"/>
              </a:lnSpc>
              <a:buNone/>
            </a:pPr>
            <a:r>
              <a:rPr lang="en-US" sz="3600" dirty="0">
                <a:solidFill>
                  <a:srgbClr val="0D0D0D"/>
                </a:solidFill>
                <a:latin typeface="MiSans" pitchFamily="34" charset="-122"/>
                <a:ea typeface="MiSans" pitchFamily="34" charset="-122"/>
                <a:cs typeface="MiSans" pitchFamily="34" charset="-120"/>
              </a:rPr>
              <a:t>Architecture Design</a:t>
            </a:r>
            <a:endParaRPr lang="en-US" sz="1600" dirty="0"/>
          </a:p>
        </p:txBody>
      </p:sp>
      <p:pic>
        <p:nvPicPr>
          <p:cNvPr id="11" name="Image 0" descr="https://test-kimi-img.moonshot.cn/pub/slides/slides_tmpl/image/25-07-11-16:53:16-d1od1v5cmrb5eq9ipu90.png"/>
          <p:cNvPicPr>
            <a:picLocks noChangeAspect="1"/>
          </p:cNvPicPr>
          <p:nvPr/>
        </p:nvPicPr>
        <p:blipFill>
          <a:blip r:embed="rId2"/>
          <a:stretch>
            <a:fillRect/>
          </a:stretch>
        </p:blipFill>
        <p:spPr>
          <a:xfrm rot="5400000" flipH="1">
            <a:off x="1292860" y="1559243"/>
            <a:ext cx="1047115" cy="888365"/>
          </a:xfrm>
          <a:prstGeom prst="rect">
            <a:avLst/>
          </a:prstGeom>
        </p:spPr>
      </p:pic>
      <p:sp>
        <p:nvSpPr>
          <p:cNvPr id="12" name="Text 9"/>
          <p:cNvSpPr/>
          <p:nvPr/>
        </p:nvSpPr>
        <p:spPr>
          <a:xfrm>
            <a:off x="1471930" y="1620838"/>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1</a:t>
            </a:r>
            <a:endParaRPr lang="en-US" sz="1600" dirty="0"/>
          </a:p>
        </p:txBody>
      </p:sp>
      <p:pic>
        <p:nvPicPr>
          <p:cNvPr id="13" name="Image 1" descr="https://test-kimi-img.moonshot.cn/pub/slides/slides_tmpl/image/25-07-11-16:53:16-d1od1v5cmrb5eq9ipu90.png"/>
          <p:cNvPicPr>
            <a:picLocks noChangeAspect="1"/>
          </p:cNvPicPr>
          <p:nvPr/>
        </p:nvPicPr>
        <p:blipFill>
          <a:blip r:embed="rId2"/>
          <a:stretch>
            <a:fillRect/>
          </a:stretch>
        </p:blipFill>
        <p:spPr>
          <a:xfrm rot="5400000" flipH="1">
            <a:off x="4147820" y="1559243"/>
            <a:ext cx="1047115" cy="888365"/>
          </a:xfrm>
          <a:prstGeom prst="rect">
            <a:avLst/>
          </a:prstGeom>
        </p:spPr>
      </p:pic>
      <p:sp>
        <p:nvSpPr>
          <p:cNvPr id="14" name="Text 10"/>
          <p:cNvSpPr/>
          <p:nvPr/>
        </p:nvSpPr>
        <p:spPr>
          <a:xfrm>
            <a:off x="4326890" y="1620838"/>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2</a:t>
            </a:r>
            <a:endParaRPr lang="en-US" sz="1600" dirty="0"/>
          </a:p>
        </p:txBody>
      </p:sp>
      <p:pic>
        <p:nvPicPr>
          <p:cNvPr id="15" name="Image 2" descr="https://test-kimi-img.moonshot.cn/pub/slides/slides_tmpl/image/25-07-11-16:53:16-d1od1v5cmrb5eq9ipu90.png"/>
          <p:cNvPicPr>
            <a:picLocks noChangeAspect="1"/>
          </p:cNvPicPr>
          <p:nvPr/>
        </p:nvPicPr>
        <p:blipFill>
          <a:blip r:embed="rId2"/>
          <a:stretch>
            <a:fillRect/>
          </a:stretch>
        </p:blipFill>
        <p:spPr>
          <a:xfrm rot="5400000" flipH="1">
            <a:off x="6961505" y="1559243"/>
            <a:ext cx="1047115" cy="888365"/>
          </a:xfrm>
          <a:prstGeom prst="rect">
            <a:avLst/>
          </a:prstGeom>
        </p:spPr>
      </p:pic>
      <p:sp>
        <p:nvSpPr>
          <p:cNvPr id="16" name="Text 11"/>
          <p:cNvSpPr/>
          <p:nvPr/>
        </p:nvSpPr>
        <p:spPr>
          <a:xfrm>
            <a:off x="7140575" y="1620838"/>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3</a:t>
            </a:r>
            <a:endParaRPr lang="en-US" sz="1600" dirty="0"/>
          </a:p>
        </p:txBody>
      </p:sp>
      <p:pic>
        <p:nvPicPr>
          <p:cNvPr id="17" name="Image 3" descr="https://test-kimi-img.moonshot.cn/pub/slides/slides_tmpl/image/25-07-11-16:53:16-d1od1v5cmrb5eq9ipu90.png"/>
          <p:cNvPicPr>
            <a:picLocks noChangeAspect="1"/>
          </p:cNvPicPr>
          <p:nvPr/>
        </p:nvPicPr>
        <p:blipFill>
          <a:blip r:embed="rId2"/>
          <a:stretch>
            <a:fillRect/>
          </a:stretch>
        </p:blipFill>
        <p:spPr>
          <a:xfrm rot="5400000" flipH="1">
            <a:off x="9924415" y="1559243"/>
            <a:ext cx="1047115" cy="888365"/>
          </a:xfrm>
          <a:prstGeom prst="rect">
            <a:avLst/>
          </a:prstGeom>
        </p:spPr>
      </p:pic>
      <p:sp>
        <p:nvSpPr>
          <p:cNvPr id="18" name="Text 12"/>
          <p:cNvSpPr/>
          <p:nvPr/>
        </p:nvSpPr>
        <p:spPr>
          <a:xfrm>
            <a:off x="10103485" y="1620838"/>
            <a:ext cx="688975" cy="536575"/>
          </a:xfrm>
          <a:prstGeom prst="rect">
            <a:avLst/>
          </a:prstGeom>
          <a:noFill/>
        </p:spPr>
        <p:txBody>
          <a:bodyPr wrap="square" lIns="0" tIns="0" rIns="0" bIns="0" rtlCol="0" anchor="t"/>
          <a:lstStyle/>
          <a:p>
            <a:pPr marL="0" indent="0" algn="ctr">
              <a:lnSpc>
                <a:spcPct val="100000"/>
              </a:lnSpc>
              <a:buNone/>
            </a:pPr>
            <a:r>
              <a:rPr lang="en-US" sz="4000" dirty="0">
                <a:solidFill>
                  <a:srgbClr val="3373F8"/>
                </a:solidFill>
                <a:latin typeface="MiSans" pitchFamily="34" charset="-122"/>
                <a:ea typeface="MiSans" pitchFamily="34" charset="-122"/>
                <a:cs typeface="MiSans" pitchFamily="34" charset="-120"/>
              </a:rPr>
              <a:t>4</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10" name="Text 8"/>
          <p:cNvSpPr/>
          <p:nvPr/>
        </p:nvSpPr>
        <p:spPr>
          <a:xfrm>
            <a:off x="581660" y="532130"/>
            <a:ext cx="10479405" cy="744243"/>
          </a:xfrm>
          <a:prstGeom prst="rect">
            <a:avLst/>
          </a:prstGeom>
          <a:noFill/>
        </p:spPr>
        <p:txBody>
          <a:bodyPr wrap="square" lIns="0" tIns="0" rIns="0" bIns="0" rtlCol="0" anchor="t">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sz="3600" b="0" i="0" u="none" strike="noStrike" kern="1200" cap="none" spc="0" normalizeH="0" baseline="0" noProof="0" dirty="0">
                <a:ln>
                  <a:noFill/>
                </a:ln>
                <a:solidFill>
                  <a:srgbClr val="0D0D0D"/>
                </a:solidFill>
                <a:effectLst/>
                <a:uLnTx/>
                <a:uFillTx/>
                <a:latin typeface="MiSans" pitchFamily="34" charset="-122"/>
                <a:ea typeface="MiSans" pitchFamily="34" charset="-122"/>
                <a:cs typeface="MiSans" pitchFamily="34" charset="-120"/>
              </a:rPr>
              <a:t>Architecture Design</a:t>
            </a: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pic>
        <p:nvPicPr>
          <p:cNvPr id="20" name="图片 19" descr="deepseek_mermaid_20250726_f2bfb8"/>
          <p:cNvPicPr>
            <a:picLocks noChangeAspect="1"/>
          </p:cNvPicPr>
          <p:nvPr/>
        </p:nvPicPr>
        <p:blipFill>
          <a:blip r:embed="rId2"/>
          <a:stretch>
            <a:fillRect/>
          </a:stretch>
        </p:blipFill>
        <p:spPr>
          <a:xfrm>
            <a:off x="335280" y="1597761"/>
            <a:ext cx="11521440" cy="5000625"/>
          </a:xfrm>
          <a:prstGeom prst="rect">
            <a:avLst/>
          </a:prstGeom>
        </p:spPr>
      </p:pic>
    </p:spTree>
  </p:cSld>
  <p:clrMapOvr>
    <a:masterClrMapping/>
  </p:clrMapOvr>
</p:sld>
</file>

<file path=ppt/theme/theme1.xml><?xml version="1.0" encoding="utf-8"?>
<a:theme xmlns:a="http://schemas.openxmlformats.org/drawingml/2006/main" name="Custom Theme">
  <a:themeElements>
    <a:clrScheme name="Custom">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15989</Words>
  <Application>WPS 演示</Application>
  <PresentationFormat>宽屏</PresentationFormat>
  <Paragraphs>473</Paragraphs>
  <Slides>36</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MiSans</vt:lpstr>
      <vt:lpstr>MiSans</vt:lpstr>
      <vt:lpstr>Calibri</vt:lpstr>
      <vt:lpstr>等线</vt:lpstr>
      <vt:lpstr>微软雅黑</vt:lpstr>
      <vt:lpstr>Arial Unicode MS</vt:lpstr>
      <vt:lpstr>Custom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李中杨</cp:lastModifiedBy>
  <cp:revision>20</cp:revision>
  <dcterms:created xsi:type="dcterms:W3CDTF">2025-07-26T12:28:00Z</dcterms:created>
  <dcterms:modified xsi:type="dcterms:W3CDTF">2025-07-27T00:21:53Z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5A663E5FC3AA4735B609657709BD27AC_13</vt:lpwstr>
  </property>
  <property fmtid="{D5CDD505-2E9C-101B-9397-08002B2CF9AE}" pid="3" name="KSOProductBuildVer">
    <vt:lpwstr>2052-12.1.0.21915</vt:lpwstr>
  </property>
</Properties>
</file>