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1" r:id="rId2"/>
    <p:sldId id="259" r:id="rId3"/>
    <p:sldId id="263" r:id="rId4"/>
    <p:sldId id="283" r:id="rId5"/>
    <p:sldId id="314" r:id="rId6"/>
    <p:sldId id="294" r:id="rId7"/>
    <p:sldId id="310" r:id="rId8"/>
    <p:sldId id="298" r:id="rId9"/>
    <p:sldId id="276" r:id="rId10"/>
    <p:sldId id="304" r:id="rId11"/>
    <p:sldId id="308" r:id="rId12"/>
    <p:sldId id="309" r:id="rId13"/>
    <p:sldId id="29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CDD4D32-2843-46D3-AAF9-16C9BBA61BB0}">
          <p14:sldIdLst>
            <p14:sldId id="281"/>
            <p14:sldId id="259"/>
            <p14:sldId id="263"/>
          </p14:sldIdLst>
        </p14:section>
        <p14:section name="Misconceptions" id="{7EC1F647-6459-47E9-9927-B34EBF390DAC}">
          <p14:sldIdLst>
            <p14:sldId id="283"/>
            <p14:sldId id="314"/>
          </p14:sldIdLst>
        </p14:section>
        <p14:section name="Priorities" id="{BD1A2D27-C800-4F29-B26E-61D641BF2335}">
          <p14:sldIdLst>
            <p14:sldId id="294"/>
            <p14:sldId id="310"/>
          </p14:sldIdLst>
        </p14:section>
        <p14:section name="Tips" id="{1AE12957-2AC4-49E7-95F0-707E6BE0DF8A}">
          <p14:sldIdLst>
            <p14:sldId id="298"/>
            <p14:sldId id="276"/>
            <p14:sldId id="304"/>
            <p14:sldId id="308"/>
            <p14:sldId id="309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1C1C1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0D0-8370-4663-A5C3-4DB326A360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DD9-94E1-40C7-A76F-3109B97B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 Slide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ights On outline">
            <a:extLst>
              <a:ext uri="{FF2B5EF4-FFF2-40B4-BE49-F238E27FC236}">
                <a16:creationId xmlns:a16="http://schemas.microsoft.com/office/drawing/2014/main" id="{ECC969CE-593B-407F-A2D7-BE3426433E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403505">
            <a:off x="5045859" y="-1136876"/>
            <a:ext cx="8331654" cy="83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8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0D0-8370-4663-A5C3-4DB326A360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DD9-94E1-40C7-A76F-3109B97B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2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0D0-8370-4663-A5C3-4DB326A360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DD9-94E1-40C7-A76F-3109B97B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82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0D0-8370-4663-A5C3-4DB326A360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DD9-94E1-40C7-A76F-3109B97B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6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0D0-8370-4663-A5C3-4DB326A360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DD9-94E1-40C7-A76F-3109B97B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0D0-8370-4663-A5C3-4DB326A360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DD9-94E1-40C7-A76F-3109B97B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0D0-8370-4663-A5C3-4DB326A360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DD9-94E1-40C7-A76F-3109B97B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0D0-8370-4663-A5C3-4DB326A360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DD9-94E1-40C7-A76F-3109B97B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3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0D0-8370-4663-A5C3-4DB326A360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DD9-94E1-40C7-A76F-3109B97B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0D0-8370-4663-A5C3-4DB326A360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DD9-94E1-40C7-A76F-3109B97B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6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E0D0-8370-4663-A5C3-4DB326A360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1DD9-94E1-40C7-A76F-3109B97B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onceptions Slide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arning outline">
            <a:extLst>
              <a:ext uri="{FF2B5EF4-FFF2-40B4-BE49-F238E27FC236}">
                <a16:creationId xmlns:a16="http://schemas.microsoft.com/office/drawing/2014/main" id="{94241EEF-F025-47AE-963D-F13D373DCB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903651">
            <a:off x="5683810" y="-1903516"/>
            <a:ext cx="8242422" cy="82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2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orities Slide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riorities outline">
            <a:extLst>
              <a:ext uri="{FF2B5EF4-FFF2-40B4-BE49-F238E27FC236}">
                <a16:creationId xmlns:a16="http://schemas.microsoft.com/office/drawing/2014/main" id="{A02A8349-E88E-4262-899B-9AFEFB7D53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60163">
            <a:off x="4855360" y="66011"/>
            <a:ext cx="8331654" cy="83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3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E0D0-8370-4663-A5C3-4DB326A360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B1DD9-94E1-40C7-A76F-3109B97B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6" r:id="rId8"/>
    <p:sldLayoutId id="2147483745" r:id="rId9"/>
    <p:sldLayoutId id="2147483744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A680F-57F1-4523-BCF1-4AF959AD3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8899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4">
                    <a:lumMod val="75000"/>
                  </a:schemeClr>
                </a:solidFill>
              </a:rPr>
              <a:t>Stop Wasting Your Time on Code Reviews!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021BC9-9DB6-44F8-92C9-1C6E7A55C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389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Making more effective use of our </a:t>
            </a:r>
            <a:r>
              <a:rPr lang="en-US" sz="3200" i="1" dirty="0"/>
              <a:t>most </a:t>
            </a:r>
            <a:r>
              <a:rPr lang="en-US" sz="3200" dirty="0"/>
              <a:t>powerful tool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D64475C9-77D4-4BBC-9965-D020DE6FE386}"/>
              </a:ext>
            </a:extLst>
          </p:cNvPr>
          <p:cNvSpPr txBox="1">
            <a:spLocks/>
          </p:cNvSpPr>
          <p:nvPr/>
        </p:nvSpPr>
        <p:spPr>
          <a:xfrm>
            <a:off x="6535024" y="6322812"/>
            <a:ext cx="5481125" cy="579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joseph.belisle@gmail.com</a:t>
            </a:r>
          </a:p>
        </p:txBody>
      </p:sp>
    </p:spTree>
    <p:extLst>
      <p:ext uri="{BB962C8B-B14F-4D97-AF65-F5344CB8AC3E}">
        <p14:creationId xmlns:p14="http://schemas.microsoft.com/office/powerpoint/2010/main" val="28960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DE78-9AD8-48E6-882D-9F2809B88A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2925" y="80963"/>
            <a:ext cx="7883899" cy="36195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Tip #2:</a:t>
            </a:r>
            <a:br>
              <a:rPr lang="en-US" sz="7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Not everyone has the same role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2A6FC6A-710D-44B3-8B4C-1F465109AF11}"/>
              </a:ext>
            </a:extLst>
          </p:cNvPr>
          <p:cNvSpPr/>
          <p:nvPr/>
        </p:nvSpPr>
        <p:spPr>
          <a:xfrm>
            <a:off x="809625" y="4466385"/>
            <a:ext cx="3303984" cy="1982390"/>
          </a:xfrm>
          <a:custGeom>
            <a:avLst/>
            <a:gdLst>
              <a:gd name="connsiteX0" fmla="*/ 0 w 3303984"/>
              <a:gd name="connsiteY0" fmla="*/ 0 h 1982390"/>
              <a:gd name="connsiteX1" fmla="*/ 3303984 w 3303984"/>
              <a:gd name="connsiteY1" fmla="*/ 0 h 1982390"/>
              <a:gd name="connsiteX2" fmla="*/ 3303984 w 3303984"/>
              <a:gd name="connsiteY2" fmla="*/ 1982390 h 1982390"/>
              <a:gd name="connsiteX3" fmla="*/ 0 w 3303984"/>
              <a:gd name="connsiteY3" fmla="*/ 1982390 h 1982390"/>
              <a:gd name="connsiteX4" fmla="*/ 0 w 3303984"/>
              <a:gd name="connsiteY4" fmla="*/ 0 h 198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3984" h="1982390">
                <a:moveTo>
                  <a:pt x="0" y="0"/>
                </a:moveTo>
                <a:lnTo>
                  <a:pt x="3303984" y="0"/>
                </a:lnTo>
                <a:lnTo>
                  <a:pt x="3303984" y="1982390"/>
                </a:lnTo>
                <a:lnTo>
                  <a:pt x="0" y="198239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make sure you have all the roles you need covered</a:t>
            </a:r>
            <a:endParaRPr lang="en-US" sz="3200" kern="1200" dirty="0">
              <a:solidFill>
                <a:schemeClr val="bg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2EAD911-33F5-44A6-85FB-64C7742F6C59}"/>
              </a:ext>
            </a:extLst>
          </p:cNvPr>
          <p:cNvSpPr/>
          <p:nvPr/>
        </p:nvSpPr>
        <p:spPr>
          <a:xfrm>
            <a:off x="4444007" y="4466385"/>
            <a:ext cx="3303984" cy="1982390"/>
          </a:xfrm>
          <a:custGeom>
            <a:avLst/>
            <a:gdLst>
              <a:gd name="connsiteX0" fmla="*/ 0 w 3303984"/>
              <a:gd name="connsiteY0" fmla="*/ 0 h 1982390"/>
              <a:gd name="connsiteX1" fmla="*/ 3303984 w 3303984"/>
              <a:gd name="connsiteY1" fmla="*/ 0 h 1982390"/>
              <a:gd name="connsiteX2" fmla="*/ 3303984 w 3303984"/>
              <a:gd name="connsiteY2" fmla="*/ 1982390 h 1982390"/>
              <a:gd name="connsiteX3" fmla="*/ 0 w 3303984"/>
              <a:gd name="connsiteY3" fmla="*/ 1982390 h 1982390"/>
              <a:gd name="connsiteX4" fmla="*/ 0 w 3303984"/>
              <a:gd name="connsiteY4" fmla="*/ 0 h 198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3984" h="1982390">
                <a:moveTo>
                  <a:pt x="0" y="0"/>
                </a:moveTo>
                <a:lnTo>
                  <a:pt x="3303984" y="0"/>
                </a:lnTo>
                <a:lnTo>
                  <a:pt x="3303984" y="1982390"/>
                </a:lnTo>
                <a:lnTo>
                  <a:pt x="0" y="198239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wait to merge until all roles have signed off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6141A0-FCD5-4845-87C0-95CF2445E892}"/>
              </a:ext>
            </a:extLst>
          </p:cNvPr>
          <p:cNvSpPr/>
          <p:nvPr/>
        </p:nvSpPr>
        <p:spPr>
          <a:xfrm>
            <a:off x="8078390" y="4466385"/>
            <a:ext cx="3303984" cy="1982390"/>
          </a:xfrm>
          <a:custGeom>
            <a:avLst/>
            <a:gdLst>
              <a:gd name="connsiteX0" fmla="*/ 0 w 3303984"/>
              <a:gd name="connsiteY0" fmla="*/ 0 h 1982390"/>
              <a:gd name="connsiteX1" fmla="*/ 3303984 w 3303984"/>
              <a:gd name="connsiteY1" fmla="*/ 0 h 1982390"/>
              <a:gd name="connsiteX2" fmla="*/ 3303984 w 3303984"/>
              <a:gd name="connsiteY2" fmla="*/ 1982390 h 1982390"/>
              <a:gd name="connsiteX3" fmla="*/ 0 w 3303984"/>
              <a:gd name="connsiteY3" fmla="*/ 1982390 h 1982390"/>
              <a:gd name="connsiteX4" fmla="*/ 0 w 3303984"/>
              <a:gd name="connsiteY4" fmla="*/ 0 h 198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3984" h="1982390">
                <a:moveTo>
                  <a:pt x="0" y="0"/>
                </a:moveTo>
                <a:lnTo>
                  <a:pt x="3303984" y="0"/>
                </a:lnTo>
                <a:lnTo>
                  <a:pt x="3303984" y="1982390"/>
                </a:lnTo>
                <a:lnTo>
                  <a:pt x="0" y="198239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doublecheck with pending reviewers before merging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162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DE78-9AD8-48E6-882D-9F2809B88A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2926" y="80963"/>
            <a:ext cx="7399804" cy="36195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Tip #3:</a:t>
            </a:r>
            <a:br>
              <a:rPr lang="en-US" sz="7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Use the tools at your disposal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771B1-4280-4FB5-9BE5-10CD93523215}"/>
              </a:ext>
            </a:extLst>
          </p:cNvPr>
          <p:cNvSpPr txBox="1"/>
          <p:nvPr/>
        </p:nvSpPr>
        <p:spPr>
          <a:xfrm>
            <a:off x="7408767" y="1336446"/>
            <a:ext cx="3850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franklin-gothic-urw"/>
              </a:rPr>
              <a:t>Let your tools do what they’re good at. </a:t>
            </a:r>
          </a:p>
          <a:p>
            <a:pPr algn="ctr"/>
            <a:endParaRPr lang="en-US" sz="3200" dirty="0">
              <a:solidFill>
                <a:schemeClr val="tx1">
                  <a:lumMod val="75000"/>
                </a:schemeClr>
              </a:solidFill>
              <a:latin typeface="franklin-gothic-urw"/>
            </a:endParaRPr>
          </a:p>
          <a:p>
            <a:pPr algn="ctr"/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franklin-gothic-urw"/>
              </a:rPr>
              <a:t>Spend your time on what the tools can’t do.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19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DE78-9AD8-48E6-882D-9F2809B88A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2926" y="80963"/>
            <a:ext cx="7399804" cy="36195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Tip #4:</a:t>
            </a:r>
            <a:br>
              <a:rPr lang="en-US" sz="7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Do your own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771B1-4280-4FB5-9BE5-10CD93523215}"/>
              </a:ext>
            </a:extLst>
          </p:cNvPr>
          <p:cNvSpPr txBox="1"/>
          <p:nvPr/>
        </p:nvSpPr>
        <p:spPr>
          <a:xfrm>
            <a:off x="8314202" y="2089481"/>
            <a:ext cx="2192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franklin-gothic-urw"/>
              </a:rPr>
              <a:t>Seriously, just do it…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444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A680F-57F1-4523-BCF1-4AF959AD3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8899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4">
                    <a:lumMod val="75000"/>
                  </a:schemeClr>
                </a:solidFill>
              </a:rPr>
              <a:t>Stop Wasting Your Time on Code Reviews!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021BC9-9DB6-44F8-92C9-1C6E7A55C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389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Making more effective use of our </a:t>
            </a:r>
            <a:r>
              <a:rPr lang="en-US" sz="3200" i="1" dirty="0"/>
              <a:t>most </a:t>
            </a:r>
            <a:r>
              <a:rPr lang="en-US" sz="3200" dirty="0"/>
              <a:t>powerful tool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7B65EF0-646A-4D62-AF17-8FA7D524A2E2}"/>
              </a:ext>
            </a:extLst>
          </p:cNvPr>
          <p:cNvSpPr txBox="1">
            <a:spLocks/>
          </p:cNvSpPr>
          <p:nvPr/>
        </p:nvSpPr>
        <p:spPr>
          <a:xfrm>
            <a:off x="6535024" y="6322812"/>
            <a:ext cx="5481125" cy="579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joseph.belisle@gmail.com</a:t>
            </a:r>
          </a:p>
        </p:txBody>
      </p:sp>
    </p:spTree>
    <p:extLst>
      <p:ext uri="{BB962C8B-B14F-4D97-AF65-F5344CB8AC3E}">
        <p14:creationId xmlns:p14="http://schemas.microsoft.com/office/powerpoint/2010/main" val="272286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C508-BBB7-4DFE-BFE8-EF41F5A6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Joe Belisle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29391-08A2-494F-88FE-18454B6B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66999"/>
            <a:ext cx="5260680" cy="312420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2000" dirty="0"/>
              <a:t>Started my career in 2011</a:t>
            </a:r>
          </a:p>
          <a:p>
            <a:pPr algn="l">
              <a:lnSpc>
                <a:spcPct val="90000"/>
              </a:lnSpc>
            </a:pPr>
            <a:endParaRPr lang="en-US" sz="2000" dirty="0"/>
          </a:p>
          <a:p>
            <a:pPr algn="l">
              <a:lnSpc>
                <a:spcPct val="90000"/>
              </a:lnSpc>
            </a:pPr>
            <a:r>
              <a:rPr lang="en-US" sz="2000" dirty="0"/>
              <a:t>Full-stack developer (back-end focused)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2000" dirty="0"/>
          </a:p>
          <a:p>
            <a:pPr algn="l">
              <a:lnSpc>
                <a:spcPct val="90000"/>
              </a:lnSpc>
            </a:pPr>
            <a:r>
              <a:rPr lang="en-US" sz="2000" dirty="0"/>
              <a:t>Previous code review hater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2000" dirty="0"/>
          </a:p>
          <a:p>
            <a:pPr algn="l">
              <a:lnSpc>
                <a:spcPct val="90000"/>
              </a:lnSpc>
            </a:pPr>
            <a:r>
              <a:rPr lang="en-US" sz="2000" dirty="0"/>
              <a:t>Have since seen individuals and teams transformed through effective code review practices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24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D6BC1E3-42DC-44FE-A244-79301B3E6280}"/>
              </a:ext>
            </a:extLst>
          </p:cNvPr>
          <p:cNvGrpSpPr/>
          <p:nvPr/>
        </p:nvGrpSpPr>
        <p:grpSpPr>
          <a:xfrm>
            <a:off x="908603" y="1991913"/>
            <a:ext cx="10374794" cy="3043963"/>
            <a:chOff x="1136072" y="1991913"/>
            <a:chExt cx="10374794" cy="30439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2CDDED5-FB24-4A68-B0D8-2DC5A396980D}"/>
                </a:ext>
              </a:extLst>
            </p:cNvPr>
            <p:cNvGrpSpPr/>
            <p:nvPr/>
          </p:nvGrpSpPr>
          <p:grpSpPr>
            <a:xfrm>
              <a:off x="4910461" y="1991913"/>
              <a:ext cx="3525276" cy="3043963"/>
              <a:chOff x="4842464" y="1991913"/>
              <a:chExt cx="3525276" cy="3043963"/>
            </a:xfrm>
          </p:grpSpPr>
          <p:pic>
            <p:nvPicPr>
              <p:cNvPr id="5" name="Graphic 4" descr="Priorities outline">
                <a:extLst>
                  <a:ext uri="{FF2B5EF4-FFF2-40B4-BE49-F238E27FC236}">
                    <a16:creationId xmlns:a16="http://schemas.microsoft.com/office/drawing/2014/main" id="{A70D9BD0-CEA1-45A0-A7DC-859B6A2A9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75768" y="1991913"/>
                <a:ext cx="2028349" cy="2028349"/>
              </a:xfrm>
              <a:prstGeom prst="rect">
                <a:avLst/>
              </a:prstGeom>
            </p:spPr>
          </p:pic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EB6A6921-45E8-4FA9-BB0F-43AD156EF5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2464" y="4141695"/>
                <a:ext cx="3525276" cy="89418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000" b="1" cap="small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1C1C1C">
                          <a:alpha val="43000"/>
                        </a:srgbClr>
                      </a:outerShdw>
                    </a:effectLst>
                  </a:rPr>
                  <a:t>Priorities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AC2BAD-A3DC-4464-830C-162B7E53117B}"/>
                </a:ext>
              </a:extLst>
            </p:cNvPr>
            <p:cNvGrpSpPr/>
            <p:nvPr/>
          </p:nvGrpSpPr>
          <p:grpSpPr>
            <a:xfrm>
              <a:off x="7985590" y="1991913"/>
              <a:ext cx="3525276" cy="3043963"/>
              <a:chOff x="7985590" y="1991913"/>
              <a:chExt cx="3525276" cy="3043963"/>
            </a:xfrm>
          </p:grpSpPr>
          <p:pic>
            <p:nvPicPr>
              <p:cNvPr id="7" name="Graphic 6" descr="Lights On outline">
                <a:extLst>
                  <a:ext uri="{FF2B5EF4-FFF2-40B4-BE49-F238E27FC236}">
                    <a16:creationId xmlns:a16="http://schemas.microsoft.com/office/drawing/2014/main" id="{41986042-777C-40A0-92F9-D7865EB5A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34054" y="1991913"/>
                <a:ext cx="2028349" cy="2028349"/>
              </a:xfrm>
              <a:prstGeom prst="rect">
                <a:avLst/>
              </a:prstGeom>
            </p:spPr>
          </p:pic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4E6E0BE5-1378-4EA2-B3DC-6A80EB9CEF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5590" y="4141695"/>
                <a:ext cx="3525276" cy="89418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000" b="1" cap="small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1C1C1C">
                          <a:alpha val="43000"/>
                        </a:srgbClr>
                      </a:outerShdw>
                    </a:effectLst>
                  </a:rPr>
                  <a:t>Tips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9C795A-BF30-4922-A6BD-526CDD163ED0}"/>
                </a:ext>
              </a:extLst>
            </p:cNvPr>
            <p:cNvGrpSpPr/>
            <p:nvPr/>
          </p:nvGrpSpPr>
          <p:grpSpPr>
            <a:xfrm>
              <a:off x="1136072" y="1991913"/>
              <a:ext cx="3525276" cy="3043963"/>
              <a:chOff x="4492834" y="1991913"/>
              <a:chExt cx="3525276" cy="3043963"/>
            </a:xfrm>
          </p:grpSpPr>
          <p:pic>
            <p:nvPicPr>
              <p:cNvPr id="19" name="Graphic 18" descr="Warning outline">
                <a:extLst>
                  <a:ext uri="{FF2B5EF4-FFF2-40B4-BE49-F238E27FC236}">
                    <a16:creationId xmlns:a16="http://schemas.microsoft.com/office/drawing/2014/main" id="{0996B139-71A3-4915-9F8F-8427A0382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5241298" y="1991913"/>
                <a:ext cx="2028349" cy="2028349"/>
              </a:xfrm>
              <a:prstGeom prst="rect">
                <a:avLst/>
              </a:prstGeom>
            </p:spPr>
          </p:pic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0092585A-704C-41B8-8ED2-75B4160E98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2834" y="4141695"/>
                <a:ext cx="3525276" cy="89418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000" b="1" cap="small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1C1C1C">
                          <a:alpha val="43000"/>
                        </a:srgbClr>
                      </a:outerShdw>
                    </a:effectLst>
                  </a:rPr>
                  <a:t>Misconceptions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580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092585A-704C-41B8-8ED2-75B4160E98F6}"/>
              </a:ext>
            </a:extLst>
          </p:cNvPr>
          <p:cNvSpPr txBox="1">
            <a:spLocks/>
          </p:cNvSpPr>
          <p:nvPr/>
        </p:nvSpPr>
        <p:spPr>
          <a:xfrm>
            <a:off x="833957" y="2882062"/>
            <a:ext cx="8711260" cy="2137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cap="small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1C1C1C">
                      <a:alpha val="43000"/>
                    </a:srgbClr>
                  </a:outerShdw>
                </a:effectLst>
              </a:rPr>
              <a:t>Misconceptions</a:t>
            </a:r>
          </a:p>
        </p:txBody>
      </p:sp>
    </p:spTree>
    <p:extLst>
      <p:ext uri="{BB962C8B-B14F-4D97-AF65-F5344CB8AC3E}">
        <p14:creationId xmlns:p14="http://schemas.microsoft.com/office/powerpoint/2010/main" val="78519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8935A9-32B2-421B-ABEE-DDADDC725E21}"/>
              </a:ext>
            </a:extLst>
          </p:cNvPr>
          <p:cNvSpPr/>
          <p:nvPr/>
        </p:nvSpPr>
        <p:spPr>
          <a:xfrm>
            <a:off x="1185304" y="865823"/>
            <a:ext cx="2563169" cy="1537901"/>
          </a:xfrm>
          <a:custGeom>
            <a:avLst/>
            <a:gdLst>
              <a:gd name="connsiteX0" fmla="*/ 0 w 2563169"/>
              <a:gd name="connsiteY0" fmla="*/ 0 h 1537901"/>
              <a:gd name="connsiteX1" fmla="*/ 2563169 w 2563169"/>
              <a:gd name="connsiteY1" fmla="*/ 0 h 1537901"/>
              <a:gd name="connsiteX2" fmla="*/ 2563169 w 2563169"/>
              <a:gd name="connsiteY2" fmla="*/ 1537901 h 1537901"/>
              <a:gd name="connsiteX3" fmla="*/ 0 w 2563169"/>
              <a:gd name="connsiteY3" fmla="*/ 1537901 h 1537901"/>
              <a:gd name="connsiteX4" fmla="*/ 0 w 2563169"/>
              <a:gd name="connsiteY4" fmla="*/ 0 h 153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169" h="1537901">
                <a:moveTo>
                  <a:pt x="0" y="0"/>
                </a:moveTo>
                <a:lnTo>
                  <a:pt x="2563169" y="0"/>
                </a:lnTo>
                <a:lnTo>
                  <a:pt x="2563169" y="1537901"/>
                </a:lnTo>
                <a:lnTo>
                  <a:pt x="0" y="1537901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</a:t>
            </a:r>
            <a:r>
              <a:rPr lang="en-US" sz="2400" kern="1200" dirty="0">
                <a:solidFill>
                  <a:srgbClr val="7F7F7F"/>
                </a:solidFill>
              </a:rPr>
              <a:t> </a:t>
            </a:r>
            <a:r>
              <a:rPr lang="en-US" sz="2400" kern="1200" dirty="0">
                <a:solidFill>
                  <a:srgbClr val="7F7F7F"/>
                </a:solidFill>
                <a:effectLst/>
              </a:rPr>
              <a:t>formality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136498-037A-4304-B22D-F01D5AE0194C}"/>
              </a:ext>
            </a:extLst>
          </p:cNvPr>
          <p:cNvSpPr/>
          <p:nvPr/>
        </p:nvSpPr>
        <p:spPr>
          <a:xfrm>
            <a:off x="4004790" y="865823"/>
            <a:ext cx="2563169" cy="1537901"/>
          </a:xfrm>
          <a:custGeom>
            <a:avLst/>
            <a:gdLst>
              <a:gd name="connsiteX0" fmla="*/ 0 w 2563169"/>
              <a:gd name="connsiteY0" fmla="*/ 0 h 1537901"/>
              <a:gd name="connsiteX1" fmla="*/ 2563169 w 2563169"/>
              <a:gd name="connsiteY1" fmla="*/ 0 h 1537901"/>
              <a:gd name="connsiteX2" fmla="*/ 2563169 w 2563169"/>
              <a:gd name="connsiteY2" fmla="*/ 1537901 h 1537901"/>
              <a:gd name="connsiteX3" fmla="*/ 0 w 2563169"/>
              <a:gd name="connsiteY3" fmla="*/ 1537901 h 1537901"/>
              <a:gd name="connsiteX4" fmla="*/ 0 w 2563169"/>
              <a:gd name="connsiteY4" fmla="*/ 0 h 153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169" h="1537901">
                <a:moveTo>
                  <a:pt x="0" y="0"/>
                </a:moveTo>
                <a:lnTo>
                  <a:pt x="2563169" y="0"/>
                </a:lnTo>
                <a:lnTo>
                  <a:pt x="2563169" y="1537901"/>
                </a:lnTo>
                <a:lnTo>
                  <a:pt x="0" y="1537901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for senior developers to keep tabs on junior developers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46581D-03F4-4572-BEE2-C5AA7088CAAB}"/>
              </a:ext>
            </a:extLst>
          </p:cNvPr>
          <p:cNvSpPr/>
          <p:nvPr/>
        </p:nvSpPr>
        <p:spPr>
          <a:xfrm>
            <a:off x="6824276" y="865823"/>
            <a:ext cx="2563169" cy="1537901"/>
          </a:xfrm>
          <a:custGeom>
            <a:avLst/>
            <a:gdLst>
              <a:gd name="connsiteX0" fmla="*/ 0 w 2563169"/>
              <a:gd name="connsiteY0" fmla="*/ 0 h 1537901"/>
              <a:gd name="connsiteX1" fmla="*/ 2563169 w 2563169"/>
              <a:gd name="connsiteY1" fmla="*/ 0 h 1537901"/>
              <a:gd name="connsiteX2" fmla="*/ 2563169 w 2563169"/>
              <a:gd name="connsiteY2" fmla="*/ 1537901 h 1537901"/>
              <a:gd name="connsiteX3" fmla="*/ 0 w 2563169"/>
              <a:gd name="connsiteY3" fmla="*/ 1537901 h 1537901"/>
              <a:gd name="connsiteX4" fmla="*/ 0 w 2563169"/>
              <a:gd name="connsiteY4" fmla="*/ 0 h 153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169" h="1537901">
                <a:moveTo>
                  <a:pt x="0" y="0"/>
                </a:moveTo>
                <a:lnTo>
                  <a:pt x="2563169" y="0"/>
                </a:lnTo>
                <a:lnTo>
                  <a:pt x="2563169" y="1537901"/>
                </a:lnTo>
                <a:lnTo>
                  <a:pt x="0" y="1537901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important for less trustworthy developers, but not for me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A379E5-6821-42A9-A68C-DB37059FA435}"/>
              </a:ext>
            </a:extLst>
          </p:cNvPr>
          <p:cNvSpPr/>
          <p:nvPr/>
        </p:nvSpPr>
        <p:spPr>
          <a:xfrm>
            <a:off x="1185304" y="2660042"/>
            <a:ext cx="2563169" cy="1537901"/>
          </a:xfrm>
          <a:custGeom>
            <a:avLst/>
            <a:gdLst>
              <a:gd name="connsiteX0" fmla="*/ 0 w 2563169"/>
              <a:gd name="connsiteY0" fmla="*/ 0 h 1537901"/>
              <a:gd name="connsiteX1" fmla="*/ 2563169 w 2563169"/>
              <a:gd name="connsiteY1" fmla="*/ 0 h 1537901"/>
              <a:gd name="connsiteX2" fmla="*/ 2563169 w 2563169"/>
              <a:gd name="connsiteY2" fmla="*/ 1537901 h 1537901"/>
              <a:gd name="connsiteX3" fmla="*/ 0 w 2563169"/>
              <a:gd name="connsiteY3" fmla="*/ 1537901 h 1537901"/>
              <a:gd name="connsiteX4" fmla="*/ 0 w 2563169"/>
              <a:gd name="connsiteY4" fmla="*/ 0 h 153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169" h="1537901">
                <a:moveTo>
                  <a:pt x="0" y="0"/>
                </a:moveTo>
                <a:lnTo>
                  <a:pt x="2563169" y="0"/>
                </a:lnTo>
                <a:lnTo>
                  <a:pt x="2563169" y="1537901"/>
                </a:lnTo>
                <a:lnTo>
                  <a:pt x="0" y="1537901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primarily about finding bugs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96D202-FEF2-4F21-B710-C6A6535B2C6D}"/>
              </a:ext>
            </a:extLst>
          </p:cNvPr>
          <p:cNvSpPr/>
          <p:nvPr/>
        </p:nvSpPr>
        <p:spPr>
          <a:xfrm>
            <a:off x="4004790" y="2660042"/>
            <a:ext cx="2563169" cy="1537901"/>
          </a:xfrm>
          <a:custGeom>
            <a:avLst/>
            <a:gdLst>
              <a:gd name="connsiteX0" fmla="*/ 0 w 2563169"/>
              <a:gd name="connsiteY0" fmla="*/ 0 h 1537901"/>
              <a:gd name="connsiteX1" fmla="*/ 2563169 w 2563169"/>
              <a:gd name="connsiteY1" fmla="*/ 0 h 1537901"/>
              <a:gd name="connsiteX2" fmla="*/ 2563169 w 2563169"/>
              <a:gd name="connsiteY2" fmla="*/ 1537901 h 1537901"/>
              <a:gd name="connsiteX3" fmla="*/ 0 w 2563169"/>
              <a:gd name="connsiteY3" fmla="*/ 1537901 h 1537901"/>
              <a:gd name="connsiteX4" fmla="*/ 0 w 2563169"/>
              <a:gd name="connsiteY4" fmla="*/ 0 h 153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169" h="1537901">
                <a:moveTo>
                  <a:pt x="0" y="0"/>
                </a:moveTo>
                <a:lnTo>
                  <a:pt x="2563169" y="0"/>
                </a:lnTo>
                <a:lnTo>
                  <a:pt x="2563169" y="1537901"/>
                </a:lnTo>
                <a:lnTo>
                  <a:pt x="0" y="1537901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good to merge as soon as they’re accepted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E7957B0-4C03-4696-BCA0-1DC47C204165}"/>
              </a:ext>
            </a:extLst>
          </p:cNvPr>
          <p:cNvSpPr/>
          <p:nvPr/>
        </p:nvSpPr>
        <p:spPr>
          <a:xfrm>
            <a:off x="6824276" y="2660042"/>
            <a:ext cx="2563169" cy="1537901"/>
          </a:xfrm>
          <a:custGeom>
            <a:avLst/>
            <a:gdLst>
              <a:gd name="connsiteX0" fmla="*/ 0 w 2563169"/>
              <a:gd name="connsiteY0" fmla="*/ 0 h 1537901"/>
              <a:gd name="connsiteX1" fmla="*/ 2563169 w 2563169"/>
              <a:gd name="connsiteY1" fmla="*/ 0 h 1537901"/>
              <a:gd name="connsiteX2" fmla="*/ 2563169 w 2563169"/>
              <a:gd name="connsiteY2" fmla="*/ 1537901 h 1537901"/>
              <a:gd name="connsiteX3" fmla="*/ 0 w 2563169"/>
              <a:gd name="connsiteY3" fmla="*/ 1537901 h 1537901"/>
              <a:gd name="connsiteX4" fmla="*/ 0 w 2563169"/>
              <a:gd name="connsiteY4" fmla="*/ 0 h 153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169" h="1537901">
                <a:moveTo>
                  <a:pt x="0" y="0"/>
                </a:moveTo>
                <a:lnTo>
                  <a:pt x="2563169" y="0"/>
                </a:lnTo>
                <a:lnTo>
                  <a:pt x="2563169" y="1537901"/>
                </a:lnTo>
                <a:lnTo>
                  <a:pt x="0" y="1537901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just suggestions I can choose to follow or ignore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3BEF17-20C1-4BEF-AD77-960B8D54B03B}"/>
              </a:ext>
            </a:extLst>
          </p:cNvPr>
          <p:cNvSpPr/>
          <p:nvPr/>
        </p:nvSpPr>
        <p:spPr>
          <a:xfrm>
            <a:off x="1185304" y="4454260"/>
            <a:ext cx="2563169" cy="1537901"/>
          </a:xfrm>
          <a:custGeom>
            <a:avLst/>
            <a:gdLst>
              <a:gd name="connsiteX0" fmla="*/ 0 w 2563169"/>
              <a:gd name="connsiteY0" fmla="*/ 0 h 1537901"/>
              <a:gd name="connsiteX1" fmla="*/ 2563169 w 2563169"/>
              <a:gd name="connsiteY1" fmla="*/ 0 h 1537901"/>
              <a:gd name="connsiteX2" fmla="*/ 2563169 w 2563169"/>
              <a:gd name="connsiteY2" fmla="*/ 1537901 h 1537901"/>
              <a:gd name="connsiteX3" fmla="*/ 0 w 2563169"/>
              <a:gd name="connsiteY3" fmla="*/ 1537901 h 1537901"/>
              <a:gd name="connsiteX4" fmla="*/ 0 w 2563169"/>
              <a:gd name="connsiteY4" fmla="*/ 0 h 153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169" h="1537901">
                <a:moveTo>
                  <a:pt x="0" y="0"/>
                </a:moveTo>
                <a:lnTo>
                  <a:pt x="2563169" y="0"/>
                </a:lnTo>
                <a:lnTo>
                  <a:pt x="2563169" y="1537901"/>
                </a:lnTo>
                <a:lnTo>
                  <a:pt x="0" y="1537901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unnecessary if you pair program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DA6E96-C5DD-40CB-84E6-104F227AFC5D}"/>
              </a:ext>
            </a:extLst>
          </p:cNvPr>
          <p:cNvSpPr/>
          <p:nvPr/>
        </p:nvSpPr>
        <p:spPr>
          <a:xfrm>
            <a:off x="4004790" y="4454260"/>
            <a:ext cx="2563169" cy="1537901"/>
          </a:xfrm>
          <a:custGeom>
            <a:avLst/>
            <a:gdLst>
              <a:gd name="connsiteX0" fmla="*/ 0 w 2563169"/>
              <a:gd name="connsiteY0" fmla="*/ 0 h 1537901"/>
              <a:gd name="connsiteX1" fmla="*/ 2563169 w 2563169"/>
              <a:gd name="connsiteY1" fmla="*/ 0 h 1537901"/>
              <a:gd name="connsiteX2" fmla="*/ 2563169 w 2563169"/>
              <a:gd name="connsiteY2" fmla="*/ 1537901 h 1537901"/>
              <a:gd name="connsiteX3" fmla="*/ 0 w 2563169"/>
              <a:gd name="connsiteY3" fmla="*/ 1537901 h 1537901"/>
              <a:gd name="connsiteX4" fmla="*/ 0 w 2563169"/>
              <a:gd name="connsiteY4" fmla="*/ 0 h 153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169" h="1537901">
                <a:moveTo>
                  <a:pt x="0" y="0"/>
                </a:moveTo>
                <a:lnTo>
                  <a:pt x="2563169" y="0"/>
                </a:lnTo>
                <a:lnTo>
                  <a:pt x="2563169" y="1537901"/>
                </a:lnTo>
                <a:lnTo>
                  <a:pt x="0" y="1537901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most effective in person rather than online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1BB68F7-BF52-4562-A9AE-564F0349932E}"/>
              </a:ext>
            </a:extLst>
          </p:cNvPr>
          <p:cNvSpPr/>
          <p:nvPr/>
        </p:nvSpPr>
        <p:spPr>
          <a:xfrm>
            <a:off x="6824276" y="4454260"/>
            <a:ext cx="2563169" cy="1537901"/>
          </a:xfrm>
          <a:custGeom>
            <a:avLst/>
            <a:gdLst>
              <a:gd name="connsiteX0" fmla="*/ 0 w 2563169"/>
              <a:gd name="connsiteY0" fmla="*/ 0 h 1537901"/>
              <a:gd name="connsiteX1" fmla="*/ 2563169 w 2563169"/>
              <a:gd name="connsiteY1" fmla="*/ 0 h 1537901"/>
              <a:gd name="connsiteX2" fmla="*/ 2563169 w 2563169"/>
              <a:gd name="connsiteY2" fmla="*/ 1537901 h 1537901"/>
              <a:gd name="connsiteX3" fmla="*/ 0 w 2563169"/>
              <a:gd name="connsiteY3" fmla="*/ 1537901 h 1537901"/>
              <a:gd name="connsiteX4" fmla="*/ 0 w 2563169"/>
              <a:gd name="connsiteY4" fmla="*/ 0 h 153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169" h="1537901">
                <a:moveTo>
                  <a:pt x="0" y="0"/>
                </a:moveTo>
                <a:lnTo>
                  <a:pt x="2563169" y="0"/>
                </a:lnTo>
                <a:lnTo>
                  <a:pt x="2563169" y="1537901"/>
                </a:lnTo>
                <a:lnTo>
                  <a:pt x="0" y="1537901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best when you have a long checklist of things to look for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380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9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E57ED5-E3B5-4530-A417-189F16A0B0D1}"/>
              </a:ext>
            </a:extLst>
          </p:cNvPr>
          <p:cNvSpPr txBox="1">
            <a:spLocks/>
          </p:cNvSpPr>
          <p:nvPr/>
        </p:nvSpPr>
        <p:spPr>
          <a:xfrm>
            <a:off x="-369692" y="3162934"/>
            <a:ext cx="8711260" cy="2137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cap="small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1C1C1C">
                      <a:alpha val="43000"/>
                    </a:srgbClr>
                  </a:outerShdw>
                </a:effectLst>
              </a:rPr>
              <a:t>Priorities</a:t>
            </a:r>
          </a:p>
        </p:txBody>
      </p:sp>
    </p:spTree>
    <p:extLst>
      <p:ext uri="{BB962C8B-B14F-4D97-AF65-F5344CB8AC3E}">
        <p14:creationId xmlns:p14="http://schemas.microsoft.com/office/powerpoint/2010/main" val="138650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D113B8E-6543-44C6-8656-A76A482E085E}"/>
              </a:ext>
            </a:extLst>
          </p:cNvPr>
          <p:cNvSpPr txBox="1">
            <a:spLocks/>
          </p:cNvSpPr>
          <p:nvPr/>
        </p:nvSpPr>
        <p:spPr>
          <a:xfrm>
            <a:off x="1954124" y="989415"/>
            <a:ext cx="5411754" cy="1100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1C1C1C">
                      <a:alpha val="43000"/>
                    </a:srgbClr>
                  </a:outerShdw>
                </a:effectLst>
              </a:rPr>
              <a:t>readability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EC2742-3C82-4B45-8EEE-683713C2FD97}"/>
              </a:ext>
            </a:extLst>
          </p:cNvPr>
          <p:cNvSpPr txBox="1">
            <a:spLocks/>
          </p:cNvSpPr>
          <p:nvPr/>
        </p:nvSpPr>
        <p:spPr>
          <a:xfrm>
            <a:off x="321267" y="2194020"/>
            <a:ext cx="8677468" cy="1100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1C1C1C">
                      <a:alpha val="43000"/>
                    </a:srgbClr>
                  </a:outerShdw>
                </a:effectLst>
              </a:rPr>
              <a:t>design &amp; organization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B8AAD7D-B1E7-4DF4-BC6B-0A1E5A1D0C76}"/>
              </a:ext>
            </a:extLst>
          </p:cNvPr>
          <p:cNvSpPr txBox="1">
            <a:spLocks/>
          </p:cNvSpPr>
          <p:nvPr/>
        </p:nvSpPr>
        <p:spPr>
          <a:xfrm>
            <a:off x="-257231" y="3398626"/>
            <a:ext cx="9834464" cy="1100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1C1C1C">
                      <a:alpha val="43000"/>
                    </a:srgbClr>
                  </a:outerShdw>
                </a:effectLst>
              </a:rPr>
              <a:t>unit test quality &amp; coverage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1665815-36C9-481E-BF53-34E157D86C5B}"/>
              </a:ext>
            </a:extLst>
          </p:cNvPr>
          <p:cNvSpPr txBox="1">
            <a:spLocks/>
          </p:cNvSpPr>
          <p:nvPr/>
        </p:nvSpPr>
        <p:spPr>
          <a:xfrm>
            <a:off x="1842157" y="4474293"/>
            <a:ext cx="5635688" cy="1100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1C1C1C">
                      <a:alpha val="43000"/>
                    </a:srgbClr>
                  </a:outerShdw>
                </a:effectLst>
              </a:rPr>
              <a:t>functionality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4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E57ED5-E3B5-4530-A417-189F16A0B0D1}"/>
              </a:ext>
            </a:extLst>
          </p:cNvPr>
          <p:cNvSpPr txBox="1">
            <a:spLocks/>
          </p:cNvSpPr>
          <p:nvPr/>
        </p:nvSpPr>
        <p:spPr>
          <a:xfrm>
            <a:off x="-1303142" y="1477009"/>
            <a:ext cx="8711260" cy="2137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cap="small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1C1C1C">
                      <a:alpha val="43000"/>
                    </a:srgbClr>
                  </a:outerShdw>
                </a:effectLst>
              </a:rPr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257340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DE78-9AD8-48E6-882D-9F2809B88A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2925" y="80963"/>
            <a:ext cx="9144000" cy="36195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Tip #1:</a:t>
            </a:r>
            <a:br>
              <a:rPr lang="en-US" sz="7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Remember it is</a:t>
            </a:r>
            <a:br>
              <a:rPr lang="en-US" sz="7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a conversation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490A891-03D4-4957-9A76-D3CCC8356EDA}"/>
              </a:ext>
            </a:extLst>
          </p:cNvPr>
          <p:cNvSpPr/>
          <p:nvPr/>
        </p:nvSpPr>
        <p:spPr>
          <a:xfrm>
            <a:off x="812722" y="4720378"/>
            <a:ext cx="2457338" cy="1474403"/>
          </a:xfrm>
          <a:custGeom>
            <a:avLst/>
            <a:gdLst>
              <a:gd name="connsiteX0" fmla="*/ 0 w 2457338"/>
              <a:gd name="connsiteY0" fmla="*/ 0 h 1474403"/>
              <a:gd name="connsiteX1" fmla="*/ 2457338 w 2457338"/>
              <a:gd name="connsiteY1" fmla="*/ 0 h 1474403"/>
              <a:gd name="connsiteX2" fmla="*/ 2457338 w 2457338"/>
              <a:gd name="connsiteY2" fmla="*/ 1474403 h 1474403"/>
              <a:gd name="connsiteX3" fmla="*/ 0 w 2457338"/>
              <a:gd name="connsiteY3" fmla="*/ 1474403 h 1474403"/>
              <a:gd name="connsiteX4" fmla="*/ 0 w 2457338"/>
              <a:gd name="connsiteY4" fmla="*/ 0 h 147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338" h="1474403">
                <a:moveTo>
                  <a:pt x="0" y="0"/>
                </a:moveTo>
                <a:lnTo>
                  <a:pt x="2457338" y="0"/>
                </a:lnTo>
                <a:lnTo>
                  <a:pt x="2457338" y="1474403"/>
                </a:lnTo>
                <a:lnTo>
                  <a:pt x="0" y="1474403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explain yourself</a:t>
            </a:r>
            <a:endParaRPr lang="en-US" sz="2900" kern="1200" dirty="0">
              <a:solidFill>
                <a:schemeClr val="bg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44AA7D0-4017-46F7-AAF4-08F43C128136}"/>
              </a:ext>
            </a:extLst>
          </p:cNvPr>
          <p:cNvSpPr/>
          <p:nvPr/>
        </p:nvSpPr>
        <p:spPr>
          <a:xfrm>
            <a:off x="3515794" y="4720378"/>
            <a:ext cx="2457338" cy="1474403"/>
          </a:xfrm>
          <a:custGeom>
            <a:avLst/>
            <a:gdLst>
              <a:gd name="connsiteX0" fmla="*/ 0 w 2457338"/>
              <a:gd name="connsiteY0" fmla="*/ 0 h 1474403"/>
              <a:gd name="connsiteX1" fmla="*/ 2457338 w 2457338"/>
              <a:gd name="connsiteY1" fmla="*/ 0 h 1474403"/>
              <a:gd name="connsiteX2" fmla="*/ 2457338 w 2457338"/>
              <a:gd name="connsiteY2" fmla="*/ 1474403 h 1474403"/>
              <a:gd name="connsiteX3" fmla="*/ 0 w 2457338"/>
              <a:gd name="connsiteY3" fmla="*/ 1474403 h 1474403"/>
              <a:gd name="connsiteX4" fmla="*/ 0 w 2457338"/>
              <a:gd name="connsiteY4" fmla="*/ 0 h 147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338" h="1474403">
                <a:moveTo>
                  <a:pt x="0" y="0"/>
                </a:moveTo>
                <a:lnTo>
                  <a:pt x="2457338" y="0"/>
                </a:lnTo>
                <a:lnTo>
                  <a:pt x="2457338" y="1474403"/>
                </a:lnTo>
                <a:lnTo>
                  <a:pt x="0" y="1474403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you aren’t always right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FDCF6F-E7A5-48BD-AFE8-7C7BD86382C3}"/>
              </a:ext>
            </a:extLst>
          </p:cNvPr>
          <p:cNvSpPr/>
          <p:nvPr/>
        </p:nvSpPr>
        <p:spPr>
          <a:xfrm>
            <a:off x="6218866" y="4720378"/>
            <a:ext cx="2457338" cy="1474403"/>
          </a:xfrm>
          <a:custGeom>
            <a:avLst/>
            <a:gdLst>
              <a:gd name="connsiteX0" fmla="*/ 0 w 2457338"/>
              <a:gd name="connsiteY0" fmla="*/ 0 h 1474403"/>
              <a:gd name="connsiteX1" fmla="*/ 2457338 w 2457338"/>
              <a:gd name="connsiteY1" fmla="*/ 0 h 1474403"/>
              <a:gd name="connsiteX2" fmla="*/ 2457338 w 2457338"/>
              <a:gd name="connsiteY2" fmla="*/ 1474403 h 1474403"/>
              <a:gd name="connsiteX3" fmla="*/ 0 w 2457338"/>
              <a:gd name="connsiteY3" fmla="*/ 1474403 h 1474403"/>
              <a:gd name="connsiteX4" fmla="*/ 0 w 2457338"/>
              <a:gd name="connsiteY4" fmla="*/ 0 h 147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338" h="1474403">
                <a:moveTo>
                  <a:pt x="0" y="0"/>
                </a:moveTo>
                <a:lnTo>
                  <a:pt x="2457338" y="0"/>
                </a:lnTo>
                <a:lnTo>
                  <a:pt x="2457338" y="1474403"/>
                </a:lnTo>
                <a:lnTo>
                  <a:pt x="0" y="1474403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its okay to disagree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95617E-7712-4399-A303-EC6D870F0CC1}"/>
              </a:ext>
            </a:extLst>
          </p:cNvPr>
          <p:cNvSpPr/>
          <p:nvPr/>
        </p:nvSpPr>
        <p:spPr>
          <a:xfrm>
            <a:off x="8921939" y="4720378"/>
            <a:ext cx="2457338" cy="1474403"/>
          </a:xfrm>
          <a:custGeom>
            <a:avLst/>
            <a:gdLst>
              <a:gd name="connsiteX0" fmla="*/ 0 w 2457338"/>
              <a:gd name="connsiteY0" fmla="*/ 0 h 1474403"/>
              <a:gd name="connsiteX1" fmla="*/ 2457338 w 2457338"/>
              <a:gd name="connsiteY1" fmla="*/ 0 h 1474403"/>
              <a:gd name="connsiteX2" fmla="*/ 2457338 w 2457338"/>
              <a:gd name="connsiteY2" fmla="*/ 1474403 h 1474403"/>
              <a:gd name="connsiteX3" fmla="*/ 0 w 2457338"/>
              <a:gd name="connsiteY3" fmla="*/ 1474403 h 1474403"/>
              <a:gd name="connsiteX4" fmla="*/ 0 w 2457338"/>
              <a:gd name="connsiteY4" fmla="*/ 0 h 147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338" h="1474403">
                <a:moveTo>
                  <a:pt x="0" y="0"/>
                </a:moveTo>
                <a:lnTo>
                  <a:pt x="2457338" y="0"/>
                </a:lnTo>
                <a:lnTo>
                  <a:pt x="2457338" y="1474403"/>
                </a:lnTo>
                <a:lnTo>
                  <a:pt x="0" y="1474403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it might take more than one round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F938E-5B27-40C4-AE33-C67F1721F6B1}"/>
              </a:ext>
            </a:extLst>
          </p:cNvPr>
          <p:cNvSpPr txBox="1"/>
          <p:nvPr/>
        </p:nvSpPr>
        <p:spPr>
          <a:xfrm>
            <a:off x="7306234" y="1307842"/>
            <a:ext cx="41416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0" dirty="0">
                <a:solidFill>
                  <a:schemeClr val="tx1">
                    <a:lumMod val="75000"/>
                  </a:schemeClr>
                </a:solidFill>
                <a:effectLst/>
                <a:latin typeface="franklin-gothic-urw"/>
              </a:rPr>
              <a:t>“If you give a man a fish, you feed him for a day. If you teach a man to fish, you feed him for a lifetime.”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C7C7B-36B4-4287-B502-57AF8D24C646}"/>
              </a:ext>
            </a:extLst>
          </p:cNvPr>
          <p:cNvSpPr txBox="1"/>
          <p:nvPr/>
        </p:nvSpPr>
        <p:spPr>
          <a:xfrm>
            <a:off x="7790328" y="2246054"/>
            <a:ext cx="485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i="0" dirty="0">
                <a:solidFill>
                  <a:schemeClr val="tx1">
                    <a:lumMod val="75000"/>
                  </a:schemeClr>
                </a:solidFill>
                <a:effectLst/>
                <a:latin typeface="franklin-gothic-urw"/>
              </a:rPr>
              <a:t>“To err is human.”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04E90-E73E-4EBA-876C-1A9B35AB367E}"/>
              </a:ext>
            </a:extLst>
          </p:cNvPr>
          <p:cNvSpPr txBox="1"/>
          <p:nvPr/>
        </p:nvSpPr>
        <p:spPr>
          <a:xfrm>
            <a:off x="7265332" y="1859340"/>
            <a:ext cx="4141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0" dirty="0">
                <a:solidFill>
                  <a:schemeClr val="tx1">
                    <a:lumMod val="75000"/>
                  </a:schemeClr>
                </a:solidFill>
                <a:effectLst/>
                <a:latin typeface="franklin-gothic-urw"/>
              </a:rPr>
              <a:t>Disagreement is an opportunity to learn a new perspective.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FFECC-2513-48D7-90CB-5678B4E9BF32}"/>
              </a:ext>
            </a:extLst>
          </p:cNvPr>
          <p:cNvSpPr txBox="1"/>
          <p:nvPr/>
        </p:nvSpPr>
        <p:spPr>
          <a:xfrm>
            <a:off x="7283262" y="1859340"/>
            <a:ext cx="4141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franklin-gothic-urw"/>
              </a:rPr>
              <a:t>Don’t merge just because you addressed all the comments!!!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57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9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1|309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|69.8|54.9|196.1|104.7|85.4|100.4|109.8|14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322.6|120.6|21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21.5|34|177.1|15.8|27.5|164.2|31.3|8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2.5|111.6|2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9005</TotalTime>
  <Words>325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franklin-gothic-urw</vt:lpstr>
      <vt:lpstr>Office Theme</vt:lpstr>
      <vt:lpstr>Stop Wasting Your Time on Code Reviews!</vt:lpstr>
      <vt:lpstr>Joe Belisle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 #1: Remember it is a conversation</vt:lpstr>
      <vt:lpstr>Tip #2: Not everyone has the same role</vt:lpstr>
      <vt:lpstr>Tip #3: Use the tools at your disposal</vt:lpstr>
      <vt:lpstr>Tip #4: Do your own review</vt:lpstr>
      <vt:lpstr>Stop Wasting Your Time on Code Reviews!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Reviews</dc:title>
  <dc:creator>Joe Belisle</dc:creator>
  <cp:lastModifiedBy>Joe Belisle</cp:lastModifiedBy>
  <cp:revision>24</cp:revision>
  <dcterms:created xsi:type="dcterms:W3CDTF">2021-09-29T13:35:40Z</dcterms:created>
  <dcterms:modified xsi:type="dcterms:W3CDTF">2022-05-09T15:29:41Z</dcterms:modified>
</cp:coreProperties>
</file>