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Lato" panose="020F0502020204030203" pitchFamily="34" charset="0"/>
      <p:regular r:id="rId20"/>
    </p:embeddedFont>
    <p:embeddedFont>
      <p:font typeface="Lato Bold" panose="020B0604020202020204" charset="0"/>
      <p:regular r:id="rId21"/>
    </p:embeddedFont>
    <p:embeddedFont>
      <p:font typeface="League Spartan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7" d="100"/>
          <a:sy n="67" d="100"/>
        </p:scale>
        <p:origin x="48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rive.google.com/file/d/1yK2gHRQA3QD_f_aIRU_7y_Esq9S35flK/view?usp=shari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33562" y="3448667"/>
            <a:ext cx="14440705" cy="5033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66"/>
              </a:lnSpc>
            </a:pPr>
            <a:r>
              <a:rPr lang="en-US" sz="5013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Student Details:</a:t>
            </a:r>
          </a:p>
          <a:p>
            <a:pPr marL="863599" lvl="1" indent="-431800" algn="l">
              <a:lnSpc>
                <a:spcPts val="483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Name: </a:t>
            </a:r>
            <a:r>
              <a:rPr lang="en-US" sz="3999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Pedro Fabian Owono Ondo Mangue</a:t>
            </a:r>
          </a:p>
          <a:p>
            <a:pPr marL="863599" lvl="1" indent="-431800" algn="l">
              <a:lnSpc>
                <a:spcPts val="483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TP Number: </a:t>
            </a:r>
            <a:r>
              <a:rPr lang="en-US" sz="3999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TP063251</a:t>
            </a:r>
          </a:p>
          <a:p>
            <a:pPr marL="863599" lvl="1" indent="-431800" algn="l">
              <a:lnSpc>
                <a:spcPts val="483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Program: </a:t>
            </a:r>
            <a:r>
              <a:rPr lang="en-US" sz="3999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BEng (Hons) Computer Engineering</a:t>
            </a:r>
          </a:p>
          <a:p>
            <a:pPr marL="863599" lvl="1" indent="-431800" algn="l">
              <a:lnSpc>
                <a:spcPts val="483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Supervisor: </a:t>
            </a:r>
            <a:r>
              <a:rPr lang="en-US" sz="3999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Assoc. Prof. Ts. Dr. Sathish Kumar </a:t>
            </a:r>
            <a:r>
              <a:rPr lang="en-US" sz="3999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Selvaperumal</a:t>
            </a:r>
            <a:endParaRPr lang="en-US" sz="3999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marL="863599" lvl="1" indent="-431800" algn="l">
              <a:lnSpc>
                <a:spcPts val="483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University: </a:t>
            </a:r>
            <a:r>
              <a:rPr lang="en-US" sz="3999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Asia Pacific University of Technology &amp; Innovation</a:t>
            </a:r>
          </a:p>
          <a:p>
            <a:pPr marL="863599" lvl="1" indent="-431800" algn="l">
              <a:lnSpc>
                <a:spcPts val="483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Date: </a:t>
            </a:r>
            <a:r>
              <a:rPr lang="en-US" sz="3999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August 2025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89008" y="1663149"/>
            <a:ext cx="13132363" cy="1628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7"/>
              </a:lnSpc>
            </a:pPr>
            <a:r>
              <a:rPr lang="en-US" sz="552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SPEECH THERAPY ASSISTANCE MOBILE APP</a:t>
            </a:r>
          </a:p>
        </p:txBody>
      </p:sp>
      <p:sp>
        <p:nvSpPr>
          <p:cNvPr id="4" name="Freeform 4"/>
          <p:cNvSpPr/>
          <p:nvPr/>
        </p:nvSpPr>
        <p:spPr>
          <a:xfrm>
            <a:off x="3631016" y="9258300"/>
            <a:ext cx="14656984" cy="1612268"/>
          </a:xfrm>
          <a:custGeom>
            <a:avLst/>
            <a:gdLst/>
            <a:ahLst/>
            <a:cxnLst/>
            <a:rect l="l" t="t" r="r" b="b"/>
            <a:pathLst>
              <a:path w="14656984" h="1612268">
                <a:moveTo>
                  <a:pt x="0" y="0"/>
                </a:moveTo>
                <a:lnTo>
                  <a:pt x="14656984" y="0"/>
                </a:lnTo>
                <a:lnTo>
                  <a:pt x="14656984" y="1612268"/>
                </a:lnTo>
                <a:lnTo>
                  <a:pt x="0" y="1612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0" y="-601236"/>
            <a:ext cx="14837572" cy="1632133"/>
          </a:xfrm>
          <a:custGeom>
            <a:avLst/>
            <a:gdLst/>
            <a:ahLst/>
            <a:cxnLst/>
            <a:rect l="l" t="t" r="r" b="b"/>
            <a:pathLst>
              <a:path w="14837572" h="1632133">
                <a:moveTo>
                  <a:pt x="14837572" y="1632133"/>
                </a:moveTo>
                <a:lnTo>
                  <a:pt x="0" y="1632133"/>
                </a:lnTo>
                <a:lnTo>
                  <a:pt x="0" y="0"/>
                </a:lnTo>
                <a:lnTo>
                  <a:pt x="14837572" y="0"/>
                </a:lnTo>
                <a:lnTo>
                  <a:pt x="14837572" y="16321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0" y="4719691"/>
            <a:ext cx="5678514" cy="5567309"/>
          </a:xfrm>
          <a:custGeom>
            <a:avLst/>
            <a:gdLst/>
            <a:ahLst/>
            <a:cxnLst/>
            <a:rect l="l" t="t" r="r" b="b"/>
            <a:pathLst>
              <a:path w="5678514" h="5567309">
                <a:moveTo>
                  <a:pt x="5678514" y="0"/>
                </a:moveTo>
                <a:lnTo>
                  <a:pt x="0" y="0"/>
                </a:lnTo>
                <a:lnTo>
                  <a:pt x="0" y="5567309"/>
                </a:lnTo>
                <a:lnTo>
                  <a:pt x="5678514" y="5567309"/>
                </a:lnTo>
                <a:lnTo>
                  <a:pt x="567851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V="1">
            <a:off x="12829906" y="-207775"/>
            <a:ext cx="5458094" cy="5351206"/>
          </a:xfrm>
          <a:custGeom>
            <a:avLst/>
            <a:gdLst/>
            <a:ahLst/>
            <a:cxnLst/>
            <a:rect l="l" t="t" r="r" b="b"/>
            <a:pathLst>
              <a:path w="5458094" h="5351206">
                <a:moveTo>
                  <a:pt x="0" y="5351207"/>
                </a:moveTo>
                <a:lnTo>
                  <a:pt x="5458094" y="5351207"/>
                </a:lnTo>
                <a:lnTo>
                  <a:pt x="5458094" y="0"/>
                </a:lnTo>
                <a:lnTo>
                  <a:pt x="0" y="0"/>
                </a:lnTo>
                <a:lnTo>
                  <a:pt x="0" y="535120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12C314-F8A7-AAA2-CF34-A6921FCCD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31"/>
            <a:ext cx="1131504" cy="10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604" y="-1407163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3"/>
                </a:moveTo>
                <a:lnTo>
                  <a:pt x="0" y="2114023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709927" y="1104900"/>
            <a:ext cx="5077430" cy="862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9"/>
              </a:lnSpc>
            </a:pPr>
            <a:r>
              <a:rPr lang="en-US" sz="75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15000" y="1795779"/>
            <a:ext cx="6305194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1: AI Classification Accuracy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40136" y="2922597"/>
            <a:ext cx="10207727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Audio Spectrogram Transformer (AST) Model Performance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31609" y="4782187"/>
            <a:ext cx="6277036" cy="3709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Setup: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Training Dataset: 4,000 balanced audio samples (1,000 per class)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Classes: Block, Prolongation, Interjection, </a:t>
            </a:r>
            <a:r>
              <a:rPr lang="en-US" sz="21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No_Stutter</a:t>
            </a:r>
            <a:endParaRPr lang="en-US" sz="21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Training Accuracy: 67% overall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Live Testing: 22 real-time predictions</a:t>
            </a:r>
          </a:p>
          <a:p>
            <a:pPr algn="l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Critical Finding:  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 degraded from 4-class to binary classification in real deployment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85503" y="4056593"/>
            <a:ext cx="7212285" cy="48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Key Results - Training vs Live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DD6A6-CC38-7C26-6F4A-F8A7923EC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278" y="4684757"/>
            <a:ext cx="8882746" cy="4498314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A2757E7-D1A5-622F-44F2-EE8480DB7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31"/>
            <a:ext cx="1131504" cy="10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604" y="-1407163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3"/>
                </a:moveTo>
                <a:lnTo>
                  <a:pt x="0" y="2114023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709927" y="1104900"/>
            <a:ext cx="5077430" cy="862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9"/>
              </a:lnSpc>
            </a:pPr>
            <a:r>
              <a:rPr lang="en-US" sz="75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204945" y="1830438"/>
            <a:ext cx="10087394" cy="52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2: Real-Time Processing Latency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96001" y="2507556"/>
            <a:ext cx="6492122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End-to-End Response Time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125200" y="4853327"/>
            <a:ext cx="6277036" cy="2966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Parameters: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Target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&lt;200ms for real-time interaction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Industry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Standard: 100-300ms for AI systems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Sessions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3 sessions, 60 total measurements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Success Rate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100% reliability</a:t>
            </a:r>
          </a:p>
          <a:p>
            <a:pPr algn="l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Key Insight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Server AI processing is the primary performance bottleneck requiring optimization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04550" y="4117207"/>
            <a:ext cx="5496450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Latency Component Breakdown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E71A31-1CC4-E5DD-100B-DB7D32733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853327"/>
            <a:ext cx="8992238" cy="449611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F65205C-5850-7CD2-3F57-38461E8AD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31"/>
            <a:ext cx="1131504" cy="10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604" y="-1407163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3"/>
                </a:moveTo>
                <a:lnTo>
                  <a:pt x="0" y="2114023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709927" y="1104900"/>
            <a:ext cx="5077430" cy="862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9"/>
              </a:lnSpc>
            </a:pPr>
            <a:r>
              <a:rPr lang="en-US" sz="75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42254" y="1795779"/>
            <a:ext cx="10087394" cy="52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3: Network Efficiency &amp; Data Optimization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38601" y="2507556"/>
            <a:ext cx="10628130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System Communication and Data Management Performance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28212" y="4832053"/>
            <a:ext cx="6277036" cy="2966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Objectives: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Compression Ratio Target: 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&gt;2.5:1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Transmission Speed Target: 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&gt;100 KB/s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Network Efficiency Target: &gt; 70%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Recovery Time Target: 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&lt;2,000ms</a:t>
            </a:r>
          </a:p>
          <a:p>
            <a:pPr algn="l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Key Finding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Excellent reliability (100% recovery success), but compression and bandwidth limitations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81965" y="4117207"/>
            <a:ext cx="5676235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Network Performance Results: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0C3E2A-BEAA-8A58-B7BF-6CBCF95C8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4832053"/>
            <a:ext cx="9296400" cy="5008753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AD49074-6C76-666A-6158-7B163286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31"/>
            <a:ext cx="1131504" cy="10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604" y="-1407163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3"/>
                </a:moveTo>
                <a:lnTo>
                  <a:pt x="0" y="2114023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709927" y="1104900"/>
            <a:ext cx="5077430" cy="862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9"/>
              </a:lnSpc>
            </a:pPr>
            <a:r>
              <a:rPr lang="en-US" sz="75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42254" y="1795779"/>
            <a:ext cx="10087394" cy="52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4: Audio Signal Processing Quality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49371" y="2507556"/>
            <a:ext cx="9268060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Acoustic Robustness and Environmental Adaptability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42570" y="4826312"/>
            <a:ext cx="6341421" cy="4497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0"/>
              </a:lnSpc>
              <a:spcBef>
                <a:spcPct val="0"/>
              </a:spcBef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Coverage: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SNR Range: -5dB to +30dB (35dB total range)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Degradation Types: 7 acoustic distortions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Conditions: 20 comprehensive quality assessments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Processing: Real-time inference with quality validation</a:t>
            </a:r>
          </a:p>
          <a:p>
            <a:pPr algn="l">
              <a:lnSpc>
                <a:spcPts val="2970"/>
              </a:lnSpc>
            </a:pPr>
            <a:endParaRPr lang="en-US" sz="2121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algn="l">
              <a:lnSpc>
                <a:spcPts val="2970"/>
              </a:lnSpc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Key Finding</a:t>
            </a:r>
            <a:r>
              <a:rPr lang="en-US" sz="212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100% classification accuracy across all 20 tests and entire SNR range Counterintuitive Finding: Best performance at most challenging conditions (-5dB SNR)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77771" y="4211591"/>
            <a:ext cx="4370829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Performance Results: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0891B8-CEAE-E414-F47A-F2BE35004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923368"/>
            <a:ext cx="9268061" cy="449716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331FFA7-4EB3-DCFC-5521-01F44B1E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31"/>
            <a:ext cx="1131504" cy="10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0E3A08-5896-1750-829F-187F99E05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8AD438E-A2BA-B390-1469-29F021C884E8}"/>
              </a:ext>
            </a:extLst>
          </p:cNvPr>
          <p:cNvSpPr/>
          <p:nvPr/>
        </p:nvSpPr>
        <p:spPr>
          <a:xfrm flipH="1" flipV="1">
            <a:off x="144604" y="-1407163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3"/>
                </a:moveTo>
                <a:lnTo>
                  <a:pt x="0" y="2114023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884A516-53AA-5BB8-B6F2-1A5C7EFDAD15}"/>
              </a:ext>
            </a:extLst>
          </p:cNvPr>
          <p:cNvSpPr txBox="1"/>
          <p:nvPr/>
        </p:nvSpPr>
        <p:spPr>
          <a:xfrm>
            <a:off x="6709927" y="1104900"/>
            <a:ext cx="5077430" cy="862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9"/>
              </a:lnSpc>
            </a:pPr>
            <a:r>
              <a:rPr lang="en-US" sz="75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TESTING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D7AF103-1BBF-7A12-FBF5-45C54F0611EA}"/>
              </a:ext>
            </a:extLst>
          </p:cNvPr>
          <p:cNvSpPr txBox="1"/>
          <p:nvPr/>
        </p:nvSpPr>
        <p:spPr>
          <a:xfrm>
            <a:off x="4842254" y="1795779"/>
            <a:ext cx="10087394" cy="52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5: Resource Management Performance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7A2B43E-1839-6FB5-44E6-2B8CC0E1895E}"/>
              </a:ext>
            </a:extLst>
          </p:cNvPr>
          <p:cNvSpPr txBox="1"/>
          <p:nvPr/>
        </p:nvSpPr>
        <p:spPr>
          <a:xfrm>
            <a:off x="5936063" y="2507556"/>
            <a:ext cx="7551337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Mobile Device System Resource Utilization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BF2EBAD-1868-B842-374F-6B4A5675FE27}"/>
              </a:ext>
            </a:extLst>
          </p:cNvPr>
          <p:cNvSpPr txBox="1"/>
          <p:nvPr/>
        </p:nvSpPr>
        <p:spPr>
          <a:xfrm>
            <a:off x="11125697" y="4150302"/>
            <a:ext cx="6341421" cy="3746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0"/>
              </a:lnSpc>
              <a:spcBef>
                <a:spcPct val="0"/>
              </a:spcBef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Environment: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Device: Samsung Galaxy Tab A 8.0 (Android 11)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Duration: 60 seconds, continuous monitoring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Measurements: 30 data points every 2 seconds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Conditions: Real-world clinical deployment simulation</a:t>
            </a:r>
          </a:p>
          <a:p>
            <a:pPr algn="l">
              <a:lnSpc>
                <a:spcPts val="2970"/>
              </a:lnSpc>
            </a:pPr>
            <a:endParaRPr lang="en-US" sz="2121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algn="l">
              <a:lnSpc>
                <a:spcPts val="2970"/>
              </a:lnSpc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Critical</a:t>
            </a:r>
            <a:r>
              <a:rPr lang="en-US" sz="212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Issue: High CPU utilization (82.55% vs &lt;30% target) is the primary performance constraint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C04D48B-5B21-26F2-1921-309327F4E9AE}"/>
              </a:ext>
            </a:extLst>
          </p:cNvPr>
          <p:cNvSpPr txBox="1"/>
          <p:nvPr/>
        </p:nvSpPr>
        <p:spPr>
          <a:xfrm>
            <a:off x="2209800" y="3398473"/>
            <a:ext cx="4836100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System Resource Analysis: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4B996C-EC8B-48E5-059A-D77D8A65D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099" y="4112202"/>
            <a:ext cx="8684701" cy="522229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0215157-1EF5-7114-08A5-B9E207F54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31"/>
            <a:ext cx="1131504" cy="10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97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26513" y="2192186"/>
            <a:ext cx="12034973" cy="1178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2"/>
              </a:lnSpc>
            </a:pPr>
            <a:r>
              <a:rPr lang="en-US" sz="1025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-930392" y="9258300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0" y="0"/>
                </a:moveTo>
                <a:lnTo>
                  <a:pt x="19218392" y="0"/>
                </a:lnTo>
                <a:lnTo>
                  <a:pt x="19218392" y="2114023"/>
                </a:lnTo>
                <a:lnTo>
                  <a:pt x="0" y="2114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388732" y="3746894"/>
            <a:ext cx="5536068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Objectives Achievement Status: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69610" y="4456319"/>
            <a:ext cx="6341421" cy="2965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0"/>
              </a:lnSpc>
              <a:spcBef>
                <a:spcPct val="0"/>
              </a:spcBef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Project Impact: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Demonstrates the feasibility of AI-powered mobile speech therapy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Provides foundation for future clinical deployment optimization</a:t>
            </a:r>
          </a:p>
          <a:p>
            <a:pPr algn="l">
              <a:lnSpc>
                <a:spcPts val="2970"/>
              </a:lnSpc>
            </a:pPr>
            <a:endParaRPr lang="en-US" sz="2121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algn="l">
              <a:lnSpc>
                <a:spcPts val="2970"/>
              </a:lnSpc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Future Work</a:t>
            </a:r>
            <a:r>
              <a:rPr lang="en-US" sz="212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Edge computing, model optimization, clinical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5982AF-E0DB-0637-4C34-8D4E9D072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69" y="4456319"/>
            <a:ext cx="10156408" cy="481200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526F06C-5464-1AD8-ABAA-6A120E931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31"/>
            <a:ext cx="1131504" cy="10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91361" y="1434313"/>
            <a:ext cx="9705277" cy="813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2"/>
              </a:lnSpc>
            </a:pPr>
            <a:r>
              <a:rPr lang="en-US" sz="720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REFERENCES</a:t>
            </a:r>
          </a:p>
        </p:txBody>
      </p:sp>
      <p:sp>
        <p:nvSpPr>
          <p:cNvPr id="3" name="Freeform 3"/>
          <p:cNvSpPr/>
          <p:nvPr/>
        </p:nvSpPr>
        <p:spPr>
          <a:xfrm>
            <a:off x="-930392" y="9258300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0" y="0"/>
                </a:moveTo>
                <a:lnTo>
                  <a:pt x="19218392" y="0"/>
                </a:lnTo>
                <a:lnTo>
                  <a:pt x="19218392" y="2114023"/>
                </a:lnTo>
                <a:lnTo>
                  <a:pt x="0" y="2114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72302" y="2181225"/>
            <a:ext cx="18215698" cy="6923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Abubakar, A., et al. (2024). Stutter Net: A hybrid deep-learning approach for stuttering detection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Vithana, R., et al. (2022). MiMi: A gamified voice-assistive mobile application for children with stuttering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Wagner, A., et al. (2024). Integrating large language models for dysfluency detection in stuttered speech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Rehman, K., et al. (2024). Machine learning techniques for voice disorder classification using SVM, RF, and PCA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Lea, R., et al. (2023). Challenges in consumer-grade speech recognition systems for stuttered speech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Prasanna, R., &amp; Perera, S. (2019). Speak Up: A mobile speech therapy application for stuttering disorders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Furlong, L., et al. (2017). Mobile apps for treatment of speech disorders in children: Evidence-based analysis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Shethia, U., et al. (2024). Evaluating a digital speech therapy app for stuttering: A pilot validation study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Ogunsona, A. (2024). Android powered speech therapy applications for children with speech impairment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Baevski, A., et al. (2020). Wav2Vec 2.0: A framework for self-supervised learning of speech representations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FF7EEF7-3071-0FD6-BC43-83DDFDB4D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31"/>
            <a:ext cx="1131504" cy="10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77819" y="4127671"/>
            <a:ext cx="13132363" cy="2091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81"/>
              </a:lnSpc>
            </a:pPr>
            <a:r>
              <a:rPr lang="en-US" sz="1412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 </a:t>
            </a:r>
          </a:p>
        </p:txBody>
      </p:sp>
      <p:sp>
        <p:nvSpPr>
          <p:cNvPr id="3" name="Freeform 3"/>
          <p:cNvSpPr/>
          <p:nvPr/>
        </p:nvSpPr>
        <p:spPr>
          <a:xfrm>
            <a:off x="3631016" y="9258300"/>
            <a:ext cx="14656984" cy="1612268"/>
          </a:xfrm>
          <a:custGeom>
            <a:avLst/>
            <a:gdLst/>
            <a:ahLst/>
            <a:cxnLst/>
            <a:rect l="l" t="t" r="r" b="b"/>
            <a:pathLst>
              <a:path w="14656984" h="1612268">
                <a:moveTo>
                  <a:pt x="0" y="0"/>
                </a:moveTo>
                <a:lnTo>
                  <a:pt x="14656984" y="0"/>
                </a:lnTo>
                <a:lnTo>
                  <a:pt x="14656984" y="1612268"/>
                </a:lnTo>
                <a:lnTo>
                  <a:pt x="0" y="1612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0" y="-601236"/>
            <a:ext cx="14837572" cy="1632133"/>
          </a:xfrm>
          <a:custGeom>
            <a:avLst/>
            <a:gdLst/>
            <a:ahLst/>
            <a:cxnLst/>
            <a:rect l="l" t="t" r="r" b="b"/>
            <a:pathLst>
              <a:path w="14837572" h="1632133">
                <a:moveTo>
                  <a:pt x="14837572" y="1632133"/>
                </a:moveTo>
                <a:lnTo>
                  <a:pt x="0" y="1632133"/>
                </a:lnTo>
                <a:lnTo>
                  <a:pt x="0" y="0"/>
                </a:lnTo>
                <a:lnTo>
                  <a:pt x="14837572" y="0"/>
                </a:lnTo>
                <a:lnTo>
                  <a:pt x="14837572" y="16321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>
            <a:off x="0" y="4929662"/>
            <a:ext cx="5678514" cy="5567309"/>
          </a:xfrm>
          <a:custGeom>
            <a:avLst/>
            <a:gdLst/>
            <a:ahLst/>
            <a:cxnLst/>
            <a:rect l="l" t="t" r="r" b="b"/>
            <a:pathLst>
              <a:path w="5678514" h="5567309">
                <a:moveTo>
                  <a:pt x="5678514" y="0"/>
                </a:moveTo>
                <a:lnTo>
                  <a:pt x="0" y="0"/>
                </a:lnTo>
                <a:lnTo>
                  <a:pt x="0" y="5567309"/>
                </a:lnTo>
                <a:lnTo>
                  <a:pt x="5678514" y="5567309"/>
                </a:lnTo>
                <a:lnTo>
                  <a:pt x="567851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V="1">
            <a:off x="12829906" y="-207775"/>
            <a:ext cx="5458094" cy="5351206"/>
          </a:xfrm>
          <a:custGeom>
            <a:avLst/>
            <a:gdLst/>
            <a:ahLst/>
            <a:cxnLst/>
            <a:rect l="l" t="t" r="r" b="b"/>
            <a:pathLst>
              <a:path w="5458094" h="5351206">
                <a:moveTo>
                  <a:pt x="0" y="5351207"/>
                </a:moveTo>
                <a:lnTo>
                  <a:pt x="5458094" y="5351207"/>
                </a:lnTo>
                <a:lnTo>
                  <a:pt x="5458094" y="0"/>
                </a:lnTo>
                <a:lnTo>
                  <a:pt x="0" y="0"/>
                </a:lnTo>
                <a:lnTo>
                  <a:pt x="0" y="535120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FCCC6E1-D57C-FB25-51D2-4E1254D99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31"/>
            <a:ext cx="1131504" cy="10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1" y="3263497"/>
            <a:ext cx="16306800" cy="6978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03"/>
              </a:lnSpc>
            </a:pPr>
            <a:r>
              <a:rPr lang="en-US" sz="7931" u="sng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hlinkClick r:id="rId2" tooltip="https://drive.google.com/file/d/1yK2gHRQA3QD_f_aIRU_7y_Esq9S35flK/view?usp=sharing"/>
              </a:rPr>
              <a:t>DEMO VIDEO LINK:</a:t>
            </a:r>
          </a:p>
          <a:p>
            <a:pPr algn="ctr">
              <a:lnSpc>
                <a:spcPts val="11103"/>
              </a:lnSpc>
            </a:pPr>
            <a:r>
              <a:rPr lang="en-US" sz="793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hlinkClick r:id="rId2" tooltip="https://drive.google.com/file/d/1yK2gHRQA3QD_f_aIRU_7y_Esq9S35flK/view?usp=sharing"/>
              </a:rPr>
              <a:t>https://drive.google.com/file/d/1gkIxH5T_k5q0EaTMMMfQWBV71CoPqjk_/view?usp=sharing</a:t>
            </a:r>
          </a:p>
          <a:p>
            <a:pPr algn="ctr">
              <a:lnSpc>
                <a:spcPts val="11103"/>
              </a:lnSpc>
              <a:spcBef>
                <a:spcPct val="0"/>
              </a:spcBef>
            </a:pPr>
            <a:endParaRPr lang="en-US" sz="7931" u="sng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  <a:hlinkClick r:id="rId2" tooltip="https://drive.google.com/file/d/1yK2gHRQA3QD_f_aIRU_7y_Esq9S35flK/view?usp=sharing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447D0-6C96-C554-47E1-46BC6CD91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31"/>
            <a:ext cx="1131504" cy="10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09207" y="5263499"/>
            <a:ext cx="4306464" cy="899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68394" y="6393129"/>
            <a:ext cx="4657928" cy="89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Block Diagram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380632" y="4225122"/>
            <a:ext cx="6556013" cy="880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0932" lvl="1" indent="-420466" algn="l">
              <a:lnSpc>
                <a:spcPts val="7790"/>
              </a:lnSpc>
              <a:buFont typeface="Arial"/>
              <a:buChar char="•"/>
            </a:pPr>
            <a:r>
              <a:rPr lang="en-US" sz="389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Testing and Performance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85918" y="5263481"/>
            <a:ext cx="6892886" cy="89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Literature Review Summary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71107" y="3140412"/>
            <a:ext cx="7138353" cy="89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Results &amp; Interface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85918" y="4211088"/>
            <a:ext cx="5490804" cy="899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Aims and Objectives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68394" y="7444689"/>
            <a:ext cx="4773073" cy="899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Working Principle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85918" y="3140412"/>
            <a:ext cx="5169346" cy="899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Research Problem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49344" y="2184658"/>
            <a:ext cx="15951033" cy="841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737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TABLE OF CONTENTS</a:t>
            </a:r>
          </a:p>
        </p:txBody>
      </p:sp>
      <p:sp>
        <p:nvSpPr>
          <p:cNvPr id="11" name="Freeform 11"/>
          <p:cNvSpPr/>
          <p:nvPr/>
        </p:nvSpPr>
        <p:spPr>
          <a:xfrm>
            <a:off x="-930392" y="9258300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0" y="0"/>
                </a:moveTo>
                <a:lnTo>
                  <a:pt x="19218392" y="0"/>
                </a:lnTo>
                <a:lnTo>
                  <a:pt x="19218392" y="2114023"/>
                </a:lnTo>
                <a:lnTo>
                  <a:pt x="0" y="2114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371107" y="6393129"/>
            <a:ext cx="7138353" cy="899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371107" y="7360357"/>
            <a:ext cx="7138353" cy="89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Demonstartion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0236C0C-BBE6-748A-8FC4-A042E484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1131"/>
            <a:ext cx="1214443" cy="111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32230" y="4177813"/>
            <a:ext cx="7014912" cy="3314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Millions are affected by speech disorders globally</a:t>
            </a:r>
          </a:p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Need for scalable, cost-effective, AI-powered solutions</a:t>
            </a:r>
          </a:p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Demand for accessible therapy tools with real-time feedback</a:t>
            </a:r>
          </a:p>
          <a:p>
            <a:pPr algn="just">
              <a:lnSpc>
                <a:spcPts val="3750"/>
              </a:lnSpc>
            </a:pPr>
            <a:endParaRPr lang="en-US"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7090" y="4081156"/>
            <a:ext cx="8206445" cy="5218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Traditional therapy: High costs, limited accessibility, requires in-person visits</a:t>
            </a:r>
          </a:p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Existing apps: Use outdated ML algorithms, lack real-time feedback</a:t>
            </a:r>
          </a:p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AI-based personalization for individual therapy needs</a:t>
            </a:r>
          </a:p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Limited qualified therapists, especially in rural/underserved areas</a:t>
            </a:r>
          </a:p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Gap between controlled training and real-world deployment conditions</a:t>
            </a:r>
          </a:p>
          <a:p>
            <a:pPr algn="just">
              <a:lnSpc>
                <a:spcPts val="3750"/>
              </a:lnSpc>
            </a:pPr>
            <a:endParaRPr lang="en-US"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95810" y="1928396"/>
            <a:ext cx="11296379" cy="841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04"/>
              </a:lnSpc>
            </a:pPr>
            <a:r>
              <a:rPr lang="en-US" sz="738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RESEARCH PROBLEM</a:t>
            </a:r>
          </a:p>
        </p:txBody>
      </p:sp>
      <p:sp>
        <p:nvSpPr>
          <p:cNvPr id="5" name="Freeform 5"/>
          <p:cNvSpPr/>
          <p:nvPr/>
        </p:nvSpPr>
        <p:spPr>
          <a:xfrm>
            <a:off x="-930392" y="9258300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0" y="0"/>
                </a:moveTo>
                <a:lnTo>
                  <a:pt x="19218392" y="0"/>
                </a:lnTo>
                <a:lnTo>
                  <a:pt x="19218392" y="2114023"/>
                </a:lnTo>
                <a:lnTo>
                  <a:pt x="0" y="2114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152478" y="3436775"/>
            <a:ext cx="7060370" cy="47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4"/>
              </a:lnSpc>
            </a:pPr>
            <a:endParaRPr/>
          </a:p>
          <a:p>
            <a:pPr algn="l">
              <a:lnSpc>
                <a:spcPts val="1744"/>
              </a:lnSpc>
            </a:pPr>
            <a:r>
              <a:rPr lang="en-US" sz="218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CURRENT LIMITATIONS IN SPEECH THERAPY: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98930" y="3655850"/>
            <a:ext cx="7060370" cy="253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4"/>
              </a:lnSpc>
            </a:pPr>
            <a:r>
              <a:rPr lang="en-US" sz="218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MARKE</a:t>
            </a:r>
            <a:r>
              <a:rPr lang="en-US" sz="218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</a:t>
            </a:r>
            <a:r>
              <a:rPr lang="en-US" sz="218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N</a:t>
            </a:r>
            <a:r>
              <a:rPr lang="en-US" sz="218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</a:t>
            </a:r>
            <a:r>
              <a:rPr lang="en-US" sz="218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ED: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FEE3FDC-2167-D36B-FB82-E2E424F92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31"/>
            <a:ext cx="1371600" cy="126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2852" y="2239633"/>
            <a:ext cx="17114696" cy="566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u="sng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Aim: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To develop a mobile application that assists individuals with speech disorders, such as stuttering</a:t>
            </a:r>
          </a:p>
          <a:p>
            <a:pPr algn="just">
              <a:lnSpc>
                <a:spcPts val="2800"/>
              </a:lnSpc>
            </a:pPr>
            <a:endParaRPr lang="en-US" sz="3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algn="just">
              <a:lnSpc>
                <a:spcPts val="4200"/>
              </a:lnSpc>
            </a:pPr>
            <a:r>
              <a:rPr lang="en-US" sz="3000" b="1" u="sng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Objectives:</a:t>
            </a:r>
          </a:p>
          <a:p>
            <a:pPr algn="just">
              <a:lnSpc>
                <a:spcPts val="2800"/>
              </a:lnSpc>
            </a:pPr>
            <a:endParaRPr lang="en-US" sz="3000" b="1" u="sng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AI Development</a:t>
            </a: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Create AI-powered algorithms for real-time speech analysis</a:t>
            </a:r>
          </a:p>
          <a:p>
            <a:pPr algn="just">
              <a:lnSpc>
                <a:spcPts val="2800"/>
              </a:lnSpc>
            </a:pPr>
            <a:endParaRPr lang="en-US" sz="3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UI/UX Design</a:t>
            </a: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Design a user-friendly mobile application interface</a:t>
            </a:r>
          </a:p>
          <a:p>
            <a:pPr algn="just">
              <a:lnSpc>
                <a:spcPts val="2800"/>
              </a:lnSpc>
            </a:pPr>
            <a:endParaRPr lang="en-US" sz="3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AI Integration</a:t>
            </a: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Integrate machine learning for speech pattern analysis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Evaluation</a:t>
            </a: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Test effectiveness and usability through a comprehensive evaluation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-930392" y="9258300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0" y="0"/>
                </a:moveTo>
                <a:lnTo>
                  <a:pt x="19218392" y="0"/>
                </a:lnTo>
                <a:lnTo>
                  <a:pt x="19218392" y="2114023"/>
                </a:lnTo>
                <a:lnTo>
                  <a:pt x="0" y="2114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495810" y="1683754"/>
            <a:ext cx="11296379" cy="841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04"/>
              </a:lnSpc>
            </a:pPr>
            <a:r>
              <a:rPr lang="en-US" sz="738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AIMS AND OBJECTIVES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1530A2E-61E6-18C3-8051-C877367FA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31"/>
            <a:ext cx="1131504" cy="10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604" y="-1294873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3"/>
                </a:moveTo>
                <a:lnTo>
                  <a:pt x="0" y="2114023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66799" y="1247664"/>
            <a:ext cx="17221200" cy="780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24"/>
              </a:lnSpc>
            </a:pPr>
            <a:r>
              <a:rPr lang="en-US" sz="678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LITERATURE REVIEW SUMMARY TABLE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883825" y="2136393"/>
            <a:ext cx="7375475" cy="483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Mobile Speech Therapy Applications and Clinical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50801" y="2136393"/>
            <a:ext cx="7403796" cy="509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AI/ML Frameworks and Speech Processing Technologies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00495-6E76-36A6-8083-AB4A11CDC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802388"/>
            <a:ext cx="6512760" cy="62571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219907-9173-C608-449C-78D39367F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400" y="2802388"/>
            <a:ext cx="7581900" cy="625690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F3FE773-BC18-1C57-B6CF-70A842477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31"/>
            <a:ext cx="1131504" cy="10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30392" y="9571579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0" y="0"/>
                </a:moveTo>
                <a:lnTo>
                  <a:pt x="19218392" y="0"/>
                </a:lnTo>
                <a:lnTo>
                  <a:pt x="19218392" y="2114023"/>
                </a:lnTo>
                <a:lnTo>
                  <a:pt x="0" y="2114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16791" y="3566613"/>
            <a:ext cx="16042509" cy="4491903"/>
          </a:xfrm>
          <a:custGeom>
            <a:avLst/>
            <a:gdLst/>
            <a:ahLst/>
            <a:cxnLst/>
            <a:rect l="l" t="t" r="r" b="b"/>
            <a:pathLst>
              <a:path w="16042509" h="4491903">
                <a:moveTo>
                  <a:pt x="0" y="0"/>
                </a:moveTo>
                <a:lnTo>
                  <a:pt x="16042509" y="0"/>
                </a:lnTo>
                <a:lnTo>
                  <a:pt x="16042509" y="4491903"/>
                </a:lnTo>
                <a:lnTo>
                  <a:pt x="0" y="44919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828549" y="1582613"/>
            <a:ext cx="14630901" cy="882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78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OVERALL BLOCK DIAGRAM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893BE4A-5309-762D-3D8A-95D88760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31"/>
            <a:ext cx="1131504" cy="10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68523" y="3236790"/>
            <a:ext cx="2058192" cy="7050210"/>
          </a:xfrm>
          <a:custGeom>
            <a:avLst/>
            <a:gdLst/>
            <a:ahLst/>
            <a:cxnLst/>
            <a:rect l="l" t="t" r="r" b="b"/>
            <a:pathLst>
              <a:path w="2058192" h="7050210">
                <a:moveTo>
                  <a:pt x="0" y="0"/>
                </a:moveTo>
                <a:lnTo>
                  <a:pt x="2058191" y="0"/>
                </a:lnTo>
                <a:lnTo>
                  <a:pt x="2058191" y="7050210"/>
                </a:lnTo>
                <a:lnTo>
                  <a:pt x="0" y="7050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493833" y="3236790"/>
            <a:ext cx="4476883" cy="7050210"/>
          </a:xfrm>
          <a:custGeom>
            <a:avLst/>
            <a:gdLst/>
            <a:ahLst/>
            <a:cxnLst/>
            <a:rect l="l" t="t" r="r" b="b"/>
            <a:pathLst>
              <a:path w="4476883" h="7050210">
                <a:moveTo>
                  <a:pt x="0" y="0"/>
                </a:moveTo>
                <a:lnTo>
                  <a:pt x="4476883" y="0"/>
                </a:lnTo>
                <a:lnTo>
                  <a:pt x="4476883" y="7050210"/>
                </a:lnTo>
                <a:lnTo>
                  <a:pt x="0" y="70502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722561" y="3236790"/>
            <a:ext cx="4272854" cy="7050210"/>
          </a:xfrm>
          <a:custGeom>
            <a:avLst/>
            <a:gdLst/>
            <a:ahLst/>
            <a:cxnLst/>
            <a:rect l="l" t="t" r="r" b="b"/>
            <a:pathLst>
              <a:path w="4272854" h="7050210">
                <a:moveTo>
                  <a:pt x="0" y="0"/>
                </a:moveTo>
                <a:lnTo>
                  <a:pt x="4272854" y="0"/>
                </a:lnTo>
                <a:lnTo>
                  <a:pt x="4272854" y="7050210"/>
                </a:lnTo>
                <a:lnTo>
                  <a:pt x="0" y="70502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27242" y="1505023"/>
            <a:ext cx="17323486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0"/>
              </a:lnSpc>
            </a:pPr>
            <a:r>
              <a:rPr lang="en-US" sz="71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WORKING PRINCIPLE  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022B83A-B14C-152A-5DF8-FA1153EB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31"/>
            <a:ext cx="1131504" cy="10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27242" y="3304409"/>
            <a:ext cx="2435179" cy="6982591"/>
          </a:xfrm>
          <a:custGeom>
            <a:avLst/>
            <a:gdLst/>
            <a:ahLst/>
            <a:cxnLst/>
            <a:rect l="l" t="t" r="r" b="b"/>
            <a:pathLst>
              <a:path w="2435179" h="6982591">
                <a:moveTo>
                  <a:pt x="0" y="0"/>
                </a:moveTo>
                <a:lnTo>
                  <a:pt x="2435179" y="0"/>
                </a:lnTo>
                <a:lnTo>
                  <a:pt x="2435179" y="6982591"/>
                </a:lnTo>
                <a:lnTo>
                  <a:pt x="0" y="69825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439296" y="3304409"/>
            <a:ext cx="4050969" cy="6982591"/>
          </a:xfrm>
          <a:custGeom>
            <a:avLst/>
            <a:gdLst/>
            <a:ahLst/>
            <a:cxnLst/>
            <a:rect l="l" t="t" r="r" b="b"/>
            <a:pathLst>
              <a:path w="4050969" h="6982591">
                <a:moveTo>
                  <a:pt x="0" y="0"/>
                </a:moveTo>
                <a:lnTo>
                  <a:pt x="4050969" y="0"/>
                </a:lnTo>
                <a:lnTo>
                  <a:pt x="4050969" y="6982591"/>
                </a:lnTo>
                <a:lnTo>
                  <a:pt x="0" y="69825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508773" y="3304409"/>
            <a:ext cx="4049903" cy="6982591"/>
          </a:xfrm>
          <a:custGeom>
            <a:avLst/>
            <a:gdLst/>
            <a:ahLst/>
            <a:cxnLst/>
            <a:rect l="l" t="t" r="r" b="b"/>
            <a:pathLst>
              <a:path w="4049903" h="6982591">
                <a:moveTo>
                  <a:pt x="0" y="0"/>
                </a:moveTo>
                <a:lnTo>
                  <a:pt x="4049903" y="0"/>
                </a:lnTo>
                <a:lnTo>
                  <a:pt x="4049903" y="6982591"/>
                </a:lnTo>
                <a:lnTo>
                  <a:pt x="0" y="69825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27242" y="1505023"/>
            <a:ext cx="17323486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0"/>
              </a:lnSpc>
            </a:pPr>
            <a:r>
              <a:rPr lang="en-US" sz="71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WORKING PRINCIPLE  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F0439C0-4DB6-F9DD-DBC1-39DA2377B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31"/>
            <a:ext cx="1131504" cy="10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30392" y="9862337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0" y="0"/>
                </a:moveTo>
                <a:lnTo>
                  <a:pt x="19218392" y="0"/>
                </a:lnTo>
                <a:lnTo>
                  <a:pt x="19218392" y="2114024"/>
                </a:lnTo>
                <a:lnTo>
                  <a:pt x="0" y="2114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14882" y="3030076"/>
            <a:ext cx="3859109" cy="6041174"/>
          </a:xfrm>
          <a:custGeom>
            <a:avLst/>
            <a:gdLst/>
            <a:ahLst/>
            <a:cxnLst/>
            <a:rect l="l" t="t" r="r" b="b"/>
            <a:pathLst>
              <a:path w="3859109" h="6041174">
                <a:moveTo>
                  <a:pt x="0" y="0"/>
                </a:moveTo>
                <a:lnTo>
                  <a:pt x="3859109" y="0"/>
                </a:lnTo>
                <a:lnTo>
                  <a:pt x="3859109" y="6041174"/>
                </a:lnTo>
                <a:lnTo>
                  <a:pt x="0" y="6041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635115" y="3030076"/>
            <a:ext cx="3826694" cy="6041174"/>
          </a:xfrm>
          <a:custGeom>
            <a:avLst/>
            <a:gdLst/>
            <a:ahLst/>
            <a:cxnLst/>
            <a:rect l="l" t="t" r="r" b="b"/>
            <a:pathLst>
              <a:path w="3826694" h="6041174">
                <a:moveTo>
                  <a:pt x="0" y="0"/>
                </a:moveTo>
                <a:lnTo>
                  <a:pt x="3826694" y="0"/>
                </a:lnTo>
                <a:lnTo>
                  <a:pt x="3826694" y="6041174"/>
                </a:lnTo>
                <a:lnTo>
                  <a:pt x="0" y="6041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516781" y="3030076"/>
            <a:ext cx="3771219" cy="6087692"/>
          </a:xfrm>
          <a:custGeom>
            <a:avLst/>
            <a:gdLst/>
            <a:ahLst/>
            <a:cxnLst/>
            <a:rect l="l" t="t" r="r" b="b"/>
            <a:pathLst>
              <a:path w="3771219" h="6087692">
                <a:moveTo>
                  <a:pt x="0" y="0"/>
                </a:moveTo>
                <a:lnTo>
                  <a:pt x="3771219" y="0"/>
                </a:lnTo>
                <a:lnTo>
                  <a:pt x="3771219" y="6087692"/>
                </a:lnTo>
                <a:lnTo>
                  <a:pt x="0" y="60876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126513" y="1435709"/>
            <a:ext cx="12034973" cy="803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7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73991" y="2982451"/>
            <a:ext cx="3007363" cy="2594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Personalized user experience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AI monitoring status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Therapy recommendations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Progress tracking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1594" y="2284070"/>
            <a:ext cx="3150840" cy="52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Patient Dashboard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32552" y="6026297"/>
            <a:ext cx="2702563" cy="2966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Live speech classification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Confidence percentages for each stutter type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Instant feedback display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14219" y="3084579"/>
            <a:ext cx="2702563" cy="2594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Professional SLP interface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Clinical metrics and reporting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Patient management tools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81354" y="2284070"/>
            <a:ext cx="4885557" cy="52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Real-Time Analysis Interface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516781" y="2339294"/>
            <a:ext cx="3771219" cy="52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Clinical Dashboard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B037BB2-CBD4-BBBB-976B-13A45A286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51131"/>
            <a:ext cx="1131504" cy="10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912</Words>
  <Application>Microsoft Office PowerPoint</Application>
  <PresentationFormat>Custom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Lato Bold</vt:lpstr>
      <vt:lpstr>Lato</vt:lpstr>
      <vt:lpstr>Calibri</vt:lpstr>
      <vt:lpstr>League Spartan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Research Project</dc:title>
  <cp:lastModifiedBy>PEDRO FABIAN OWONO ONDO MANGUE</cp:lastModifiedBy>
  <cp:revision>4</cp:revision>
  <dcterms:created xsi:type="dcterms:W3CDTF">2006-08-16T00:00:00Z</dcterms:created>
  <dcterms:modified xsi:type="dcterms:W3CDTF">2025-08-07T20:19:43Z</dcterms:modified>
  <dc:identifier>DAGvWfvUE60</dc:identifier>
</cp:coreProperties>
</file>