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4" r:id="rId5"/>
    <p:sldId id="265" r:id="rId6"/>
    <p:sldId id="259" r:id="rId7"/>
    <p:sldId id="260" r:id="rId8"/>
    <p:sldId id="261" r:id="rId9"/>
    <p:sldId id="262" r:id="rId10"/>
    <p:sldId id="263" r:id="rId11"/>
  </p:sldIdLst>
  <p:sldSz cx="18288000" cy="10287000"/>
  <p:notesSz cx="6858000" cy="9144000"/>
  <p:embeddedFontLst>
    <p:embeddedFont>
      <p:font typeface="Copperplate Gothic 32 AB" panose="02000504000000020004" pitchFamily="2" charset="77"/>
      <p:regular r:id="rId12"/>
    </p:embeddedFont>
    <p:embeddedFont>
      <p:font typeface="Copperplate Gothic 32 AB Bold" panose="02000504000000020004" pitchFamily="2" charset="77"/>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5624" autoAdjust="0"/>
  </p:normalViewPr>
  <p:slideViewPr>
    <p:cSldViewPr>
      <p:cViewPr varScale="1">
        <p:scale>
          <a:sx n="71" d="100"/>
          <a:sy n="71" d="100"/>
        </p:scale>
        <p:origin x="76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2/9/25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0" y="18288000"/>
                </a:moveTo>
                <a:lnTo>
                  <a:pt x="0" y="0"/>
                </a:lnTo>
                <a:lnTo>
                  <a:pt x="10287000" y="0"/>
                </a:lnTo>
                <a:lnTo>
                  <a:pt x="10287000" y="18288000"/>
                </a:lnTo>
                <a:lnTo>
                  <a:pt x="0" y="18288000"/>
                </a:lnTo>
                <a:close/>
              </a:path>
            </a:pathLst>
          </a:custGeom>
          <a:blipFill>
            <a:blip r:embed="rId2"/>
            <a:stretch>
              <a:fillRect/>
            </a:stretch>
          </a:blipFill>
        </p:spPr>
      </p:sp>
      <p:sp>
        <p:nvSpPr>
          <p:cNvPr id="3" name="Freeform 3"/>
          <p:cNvSpPr/>
          <p:nvPr/>
        </p:nvSpPr>
        <p:spPr>
          <a:xfrm>
            <a:off x="15992028" y="284775"/>
            <a:ext cx="1960746" cy="1487849"/>
          </a:xfrm>
          <a:custGeom>
            <a:avLst/>
            <a:gdLst/>
            <a:ahLst/>
            <a:cxnLst/>
            <a:rect l="l" t="t" r="r" b="b"/>
            <a:pathLst>
              <a:path w="1960746" h="1487849">
                <a:moveTo>
                  <a:pt x="0" y="0"/>
                </a:moveTo>
                <a:lnTo>
                  <a:pt x="1960746" y="0"/>
                </a:lnTo>
                <a:lnTo>
                  <a:pt x="1960746" y="1487850"/>
                </a:lnTo>
                <a:lnTo>
                  <a:pt x="0" y="1487850"/>
                </a:lnTo>
                <a:lnTo>
                  <a:pt x="0" y="0"/>
                </a:lnTo>
                <a:close/>
              </a:path>
            </a:pathLst>
          </a:custGeom>
          <a:blipFill>
            <a:blip r:embed="rId3"/>
            <a:stretch>
              <a:fillRect/>
            </a:stretch>
          </a:blipFill>
          <a:ln cap="sq">
            <a:noFill/>
            <a:prstDash val="lgDash"/>
            <a:miter/>
          </a:ln>
        </p:spPr>
      </p:sp>
      <p:sp>
        <p:nvSpPr>
          <p:cNvPr id="4" name="Freeform 4"/>
          <p:cNvSpPr/>
          <p:nvPr/>
        </p:nvSpPr>
        <p:spPr>
          <a:xfrm>
            <a:off x="361577" y="461851"/>
            <a:ext cx="2331229" cy="1133698"/>
          </a:xfrm>
          <a:custGeom>
            <a:avLst/>
            <a:gdLst/>
            <a:ahLst/>
            <a:cxnLst/>
            <a:rect l="l" t="t" r="r" b="b"/>
            <a:pathLst>
              <a:path w="2331229" h="1133698">
                <a:moveTo>
                  <a:pt x="0" y="0"/>
                </a:moveTo>
                <a:lnTo>
                  <a:pt x="2331229" y="0"/>
                </a:lnTo>
                <a:lnTo>
                  <a:pt x="2331229" y="1133698"/>
                </a:lnTo>
                <a:lnTo>
                  <a:pt x="0" y="1133698"/>
                </a:lnTo>
                <a:lnTo>
                  <a:pt x="0" y="0"/>
                </a:lnTo>
                <a:close/>
              </a:path>
            </a:pathLst>
          </a:custGeom>
          <a:blipFill>
            <a:blip r:embed="rId4"/>
            <a:stretch>
              <a:fillRect l="-116975" t="-222613" r="-121229" b="-372838"/>
            </a:stretch>
          </a:blipFill>
        </p:spPr>
      </p:sp>
      <p:sp>
        <p:nvSpPr>
          <p:cNvPr id="5" name="TextBox 5"/>
          <p:cNvSpPr txBox="1"/>
          <p:nvPr/>
        </p:nvSpPr>
        <p:spPr>
          <a:xfrm>
            <a:off x="6657267" y="4520416"/>
            <a:ext cx="4973467" cy="3639138"/>
          </a:xfrm>
          <a:prstGeom prst="rect">
            <a:avLst/>
          </a:prstGeom>
        </p:spPr>
        <p:txBody>
          <a:bodyPr lIns="0" tIns="0" rIns="0" bIns="0" rtlCol="0" anchor="t">
            <a:spAutoFit/>
          </a:bodyPr>
          <a:lstStyle/>
          <a:p>
            <a:pPr algn="ctr">
              <a:lnSpc>
                <a:spcPts val="8457"/>
              </a:lnSpc>
            </a:pPr>
            <a:endParaRPr dirty="0"/>
          </a:p>
          <a:p>
            <a:pPr algn="ctr">
              <a:lnSpc>
                <a:spcPts val="5592"/>
              </a:lnSpc>
              <a:spcBef>
                <a:spcPct val="0"/>
              </a:spcBef>
            </a:pPr>
            <a:r>
              <a:rPr lang="en-US" sz="6000" dirty="0">
                <a:solidFill>
                  <a:srgbClr val="3BB2C4"/>
                </a:solidFill>
                <a:latin typeface="Copperplate Gothic 32 AB"/>
                <a:ea typeface="Copperplate Gothic 32 AB"/>
                <a:cs typeface="Copperplate Gothic 32 AB"/>
                <a:sym typeface="Copperplate Gothic 32 AB"/>
              </a:rPr>
              <a:t>team name – Pack A Byte</a:t>
            </a:r>
          </a:p>
          <a:p>
            <a:pPr algn="ctr">
              <a:lnSpc>
                <a:spcPts val="9437"/>
              </a:lnSpc>
            </a:pPr>
            <a:endParaRPr lang="en-US" sz="5530" dirty="0">
              <a:solidFill>
                <a:srgbClr val="3BB2C4"/>
              </a:solidFill>
              <a:latin typeface="Copperplate Gothic 32 AB"/>
              <a:ea typeface="Copperplate Gothic 32 AB"/>
              <a:cs typeface="Copperplate Gothic 32 AB"/>
              <a:sym typeface="Copperplate Gothic 32 AB"/>
            </a:endParaRPr>
          </a:p>
        </p:txBody>
      </p:sp>
      <p:sp>
        <p:nvSpPr>
          <p:cNvPr id="6" name="TextBox 6"/>
          <p:cNvSpPr txBox="1"/>
          <p:nvPr/>
        </p:nvSpPr>
        <p:spPr>
          <a:xfrm>
            <a:off x="3632995" y="3110367"/>
            <a:ext cx="11022010" cy="1673030"/>
          </a:xfrm>
          <a:prstGeom prst="rect">
            <a:avLst/>
          </a:prstGeom>
        </p:spPr>
        <p:txBody>
          <a:bodyPr lIns="0" tIns="0" rIns="0" bIns="0" rtlCol="0" anchor="t">
            <a:spAutoFit/>
          </a:bodyPr>
          <a:lstStyle/>
          <a:p>
            <a:pPr algn="ctr">
              <a:lnSpc>
                <a:spcPts val="10906"/>
              </a:lnSpc>
            </a:pPr>
            <a:r>
              <a:rPr lang="en-US" sz="11129">
                <a:solidFill>
                  <a:srgbClr val="3BB2C4"/>
                </a:solidFill>
                <a:latin typeface="Copperplate Gothic 32 AB"/>
                <a:ea typeface="Copperplate Gothic 32 AB"/>
                <a:cs typeface="Copperplate Gothic 32 AB"/>
                <a:sym typeface="Copperplate Gothic 32 AB"/>
              </a:rPr>
              <a:t>NEXGEN 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0" y="0"/>
            <a:ext cx="4134349" cy="3239826"/>
          </a:xfrm>
          <a:custGeom>
            <a:avLst/>
            <a:gdLst/>
            <a:ahLst/>
            <a:cxnLst/>
            <a:rect l="l" t="t" r="r" b="b"/>
            <a:pathLst>
              <a:path w="4134349" h="3239826">
                <a:moveTo>
                  <a:pt x="0" y="0"/>
                </a:moveTo>
                <a:lnTo>
                  <a:pt x="4134349" y="0"/>
                </a:lnTo>
                <a:lnTo>
                  <a:pt x="4134349" y="3239826"/>
                </a:lnTo>
                <a:lnTo>
                  <a:pt x="0" y="32398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V="1">
            <a:off x="0" y="7047174"/>
            <a:ext cx="4134349" cy="3239826"/>
          </a:xfrm>
          <a:custGeom>
            <a:avLst/>
            <a:gdLst/>
            <a:ahLst/>
            <a:cxnLst/>
            <a:rect l="l" t="t" r="r" b="b"/>
            <a:pathLst>
              <a:path w="4134349" h="3239826">
                <a:moveTo>
                  <a:pt x="0" y="3239826"/>
                </a:moveTo>
                <a:lnTo>
                  <a:pt x="4134349" y="3239826"/>
                </a:lnTo>
                <a:lnTo>
                  <a:pt x="4134349" y="0"/>
                </a:lnTo>
                <a:lnTo>
                  <a:pt x="0" y="0"/>
                </a:lnTo>
                <a:lnTo>
                  <a:pt x="0" y="323982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a:off x="14153651" y="0"/>
            <a:ext cx="4134349" cy="3239826"/>
          </a:xfrm>
          <a:custGeom>
            <a:avLst/>
            <a:gdLst/>
            <a:ahLst/>
            <a:cxnLst/>
            <a:rect l="l" t="t" r="r" b="b"/>
            <a:pathLst>
              <a:path w="4134349" h="3239826">
                <a:moveTo>
                  <a:pt x="4134349" y="0"/>
                </a:moveTo>
                <a:lnTo>
                  <a:pt x="0" y="0"/>
                </a:lnTo>
                <a:lnTo>
                  <a:pt x="0" y="3239826"/>
                </a:lnTo>
                <a:lnTo>
                  <a:pt x="4134349" y="3239826"/>
                </a:lnTo>
                <a:lnTo>
                  <a:pt x="413434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flipH="1" flipV="1">
            <a:off x="14153651" y="7047174"/>
            <a:ext cx="4134349" cy="3239826"/>
          </a:xfrm>
          <a:custGeom>
            <a:avLst/>
            <a:gdLst/>
            <a:ahLst/>
            <a:cxnLst/>
            <a:rect l="l" t="t" r="r" b="b"/>
            <a:pathLst>
              <a:path w="4134349" h="3239826">
                <a:moveTo>
                  <a:pt x="4134349" y="3239826"/>
                </a:moveTo>
                <a:lnTo>
                  <a:pt x="0" y="3239826"/>
                </a:lnTo>
                <a:lnTo>
                  <a:pt x="0" y="0"/>
                </a:lnTo>
                <a:lnTo>
                  <a:pt x="4134349" y="0"/>
                </a:lnTo>
                <a:lnTo>
                  <a:pt x="4134349" y="323982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5954544" y="388532"/>
            <a:ext cx="1960746" cy="1487849"/>
          </a:xfrm>
          <a:custGeom>
            <a:avLst/>
            <a:gdLst/>
            <a:ahLst/>
            <a:cxnLst/>
            <a:rect l="l" t="t" r="r" b="b"/>
            <a:pathLst>
              <a:path w="1960746" h="1487849">
                <a:moveTo>
                  <a:pt x="0" y="0"/>
                </a:moveTo>
                <a:lnTo>
                  <a:pt x="1960746" y="0"/>
                </a:lnTo>
                <a:lnTo>
                  <a:pt x="1960746" y="1487849"/>
                </a:lnTo>
                <a:lnTo>
                  <a:pt x="0" y="1487849"/>
                </a:lnTo>
                <a:lnTo>
                  <a:pt x="0" y="0"/>
                </a:lnTo>
                <a:close/>
              </a:path>
            </a:pathLst>
          </a:custGeom>
          <a:blipFill>
            <a:blip r:embed="rId4"/>
            <a:stretch>
              <a:fillRect/>
            </a:stretch>
          </a:blipFill>
          <a:ln cap="sq">
            <a:noFill/>
            <a:prstDash val="lgDash"/>
            <a:miter/>
          </a:ln>
        </p:spPr>
      </p:sp>
      <p:sp>
        <p:nvSpPr>
          <p:cNvPr id="7" name="Freeform 7"/>
          <p:cNvSpPr/>
          <p:nvPr/>
        </p:nvSpPr>
        <p:spPr>
          <a:xfrm>
            <a:off x="399677" y="426632"/>
            <a:ext cx="1892469" cy="920325"/>
          </a:xfrm>
          <a:custGeom>
            <a:avLst/>
            <a:gdLst/>
            <a:ahLst/>
            <a:cxnLst/>
            <a:rect l="l" t="t" r="r" b="b"/>
            <a:pathLst>
              <a:path w="1892469" h="920325">
                <a:moveTo>
                  <a:pt x="0" y="0"/>
                </a:moveTo>
                <a:lnTo>
                  <a:pt x="1892469" y="0"/>
                </a:lnTo>
                <a:lnTo>
                  <a:pt x="1892469" y="920325"/>
                </a:lnTo>
                <a:lnTo>
                  <a:pt x="0" y="920325"/>
                </a:lnTo>
                <a:lnTo>
                  <a:pt x="0" y="0"/>
                </a:lnTo>
                <a:close/>
              </a:path>
            </a:pathLst>
          </a:custGeom>
          <a:blipFill>
            <a:blip r:embed="rId5"/>
            <a:stretch>
              <a:fillRect l="-116975" t="-222613" r="-121229" b="-372838"/>
            </a:stretch>
          </a:blipFill>
        </p:spPr>
      </p:sp>
      <p:sp>
        <p:nvSpPr>
          <p:cNvPr id="8" name="TextBox 8"/>
          <p:cNvSpPr txBox="1"/>
          <p:nvPr/>
        </p:nvSpPr>
        <p:spPr>
          <a:xfrm>
            <a:off x="1298548" y="37478"/>
            <a:ext cx="15690903" cy="1849121"/>
          </a:xfrm>
          <a:prstGeom prst="rect">
            <a:avLst/>
          </a:prstGeom>
        </p:spPr>
        <p:txBody>
          <a:bodyPr lIns="0" tIns="0" rIns="0" bIns="0" rtlCol="0" anchor="t">
            <a:spAutoFit/>
          </a:bodyPr>
          <a:lstStyle/>
          <a:p>
            <a:pPr algn="ctr">
              <a:lnSpc>
                <a:spcPts val="13579"/>
              </a:lnSpc>
            </a:pPr>
            <a:r>
              <a:rPr lang="en-US" sz="9699" dirty="0">
                <a:solidFill>
                  <a:srgbClr val="3BB2C4"/>
                </a:solidFill>
                <a:latin typeface="Copperplate Gothic 32 AB"/>
                <a:ea typeface="Copperplate Gothic 32 AB"/>
                <a:cs typeface="Copperplate Gothic 32 AB"/>
                <a:sym typeface="Copperplate Gothic 32 AB"/>
              </a:rPr>
              <a:t>SCALABILITY</a:t>
            </a:r>
          </a:p>
        </p:txBody>
      </p:sp>
      <p:sp>
        <p:nvSpPr>
          <p:cNvPr id="9" name="TextBox 9"/>
          <p:cNvSpPr txBox="1"/>
          <p:nvPr/>
        </p:nvSpPr>
        <p:spPr>
          <a:xfrm>
            <a:off x="1298548" y="2049070"/>
            <a:ext cx="15690903" cy="6802440"/>
          </a:xfrm>
          <a:prstGeom prst="rect">
            <a:avLst/>
          </a:prstGeom>
        </p:spPr>
        <p:txBody>
          <a:bodyPr wrap="square" lIns="0" tIns="0" rIns="0" bIns="0" rtlCol="0" anchor="t">
            <a:spAutoFit/>
          </a:bodyPr>
          <a:lstStyle/>
          <a:p>
            <a:pPr marL="291465" lvl="1" algn="l">
              <a:lnSpc>
                <a:spcPts val="3779"/>
              </a:lnSpc>
            </a:pPr>
            <a:r>
              <a:rPr lang="en-US" sz="2700" dirty="0">
                <a:solidFill>
                  <a:srgbClr val="3BB2C4"/>
                </a:solidFill>
                <a:latin typeface="Copperplate Gothic 32 AB"/>
                <a:ea typeface="Copperplate Gothic 32 AB"/>
                <a:cs typeface="Copperplate Gothic 32 AB"/>
                <a:sym typeface="Copperplate Gothic 32 AB"/>
              </a:rPr>
              <a:t>Scalability:</a:t>
            </a:r>
          </a:p>
          <a:p>
            <a:pPr marL="291465" lvl="1" algn="l">
              <a:lnSpc>
                <a:spcPts val="3779"/>
              </a:lnSpc>
            </a:pPr>
            <a:r>
              <a:rPr lang="en-US" sz="2700" dirty="0">
                <a:solidFill>
                  <a:srgbClr val="3BB2C4"/>
                </a:solidFill>
                <a:latin typeface="Copperplate Gothic 32 AB"/>
                <a:ea typeface="Copperplate Gothic 32 AB"/>
                <a:cs typeface="Copperplate Gothic 32 AB"/>
                <a:sym typeface="Copperplate Gothic 32 AB"/>
              </a:rPr>
              <a:t>Built on blockchain, Firebase, and </a:t>
            </a:r>
            <a:r>
              <a:rPr lang="en-US" sz="2700" dirty="0" err="1">
                <a:solidFill>
                  <a:srgbClr val="3BB2C4"/>
                </a:solidFill>
                <a:latin typeface="Copperplate Gothic 32 AB"/>
                <a:ea typeface="Copperplate Gothic 32 AB"/>
                <a:cs typeface="Copperplate Gothic 32 AB"/>
                <a:sym typeface="Copperplate Gothic 32 AB"/>
              </a:rPr>
              <a:t>Next.js</a:t>
            </a:r>
            <a:r>
              <a:rPr lang="en-US" sz="2700" dirty="0">
                <a:solidFill>
                  <a:srgbClr val="3BB2C4"/>
                </a:solidFill>
                <a:latin typeface="Copperplate Gothic 32 AB"/>
                <a:ea typeface="Copperplate Gothic 32 AB"/>
                <a:cs typeface="Copperplate Gothic 32 AB"/>
                <a:sym typeface="Copperplate Gothic 32 AB"/>
              </a:rPr>
              <a:t>, our system is highly scalable, enabling secure, global passport verification across travel, banking, and fintech without reliance on centralized databases.</a:t>
            </a:r>
          </a:p>
          <a:p>
            <a:pPr marL="291465" lvl="1" algn="l">
              <a:lnSpc>
                <a:spcPts val="3779"/>
              </a:lnSpc>
            </a:pPr>
            <a:endParaRPr lang="en-US" sz="2700" dirty="0">
              <a:solidFill>
                <a:srgbClr val="3BB2C4"/>
              </a:solidFill>
              <a:latin typeface="Copperplate Gothic 32 AB"/>
              <a:ea typeface="Copperplate Gothic 32 AB"/>
              <a:cs typeface="Copperplate Gothic 32 AB"/>
              <a:sym typeface="Copperplate Gothic 32 AB"/>
            </a:endParaRPr>
          </a:p>
          <a:p>
            <a:pPr marL="291465" lvl="1" algn="l">
              <a:lnSpc>
                <a:spcPts val="3779"/>
              </a:lnSpc>
            </a:pPr>
            <a:r>
              <a:rPr lang="en-US" sz="2700" dirty="0">
                <a:solidFill>
                  <a:srgbClr val="3BB2C4"/>
                </a:solidFill>
                <a:latin typeface="Copperplate Gothic 32 AB"/>
                <a:ea typeface="Copperplate Gothic 32 AB"/>
                <a:cs typeface="Copperplate Gothic 32 AB"/>
                <a:sym typeface="Copperplate Gothic 32 AB"/>
              </a:rPr>
              <a:t>Why Investors Would Be Interested?</a:t>
            </a:r>
          </a:p>
          <a:p>
            <a:pPr marL="748665" lvl="1" indent="-457200" algn="l">
              <a:lnSpc>
                <a:spcPts val="3779"/>
              </a:lnSpc>
              <a:buFont typeface="Courier New" panose="02070309020205020404" pitchFamily="49" charset="0"/>
              <a:buChar char="o"/>
            </a:pPr>
            <a:r>
              <a:rPr lang="en-US" sz="2700" dirty="0">
                <a:solidFill>
                  <a:srgbClr val="3BB2C4"/>
                </a:solidFill>
                <a:latin typeface="Copperplate Gothic 32 AB"/>
                <a:ea typeface="Copperplate Gothic 32 AB"/>
                <a:cs typeface="Copperplate Gothic 32 AB"/>
                <a:sym typeface="Copperplate Gothic 32 AB"/>
              </a:rPr>
              <a:t>High Market Demand – Solves fraud, identity theft &amp; KYC challenges.</a:t>
            </a:r>
          </a:p>
          <a:p>
            <a:pPr marL="748665" lvl="1" indent="-457200" algn="l">
              <a:lnSpc>
                <a:spcPts val="3779"/>
              </a:lnSpc>
              <a:buFont typeface="Courier New" panose="02070309020205020404" pitchFamily="49" charset="0"/>
              <a:buChar char="o"/>
            </a:pPr>
            <a:r>
              <a:rPr lang="en-US" sz="2700" dirty="0">
                <a:solidFill>
                  <a:srgbClr val="3BB2C4"/>
                </a:solidFill>
                <a:latin typeface="Copperplate Gothic 32 AB"/>
                <a:ea typeface="Copperplate Gothic 32 AB"/>
                <a:cs typeface="Copperplate Gothic 32 AB"/>
                <a:sym typeface="Copperplate Gothic 32 AB"/>
              </a:rPr>
              <a:t>Global Expansion Potential – Scalable for travel, banking &amp; remote ID verification.</a:t>
            </a:r>
          </a:p>
          <a:p>
            <a:pPr marL="748665" lvl="1" indent="-457200" algn="l">
              <a:lnSpc>
                <a:spcPts val="3779"/>
              </a:lnSpc>
              <a:buFont typeface="Courier New" panose="02070309020205020404" pitchFamily="49" charset="0"/>
              <a:buChar char="o"/>
            </a:pPr>
            <a:r>
              <a:rPr lang="en-US" sz="2700" dirty="0">
                <a:solidFill>
                  <a:srgbClr val="3BB2C4"/>
                </a:solidFill>
                <a:latin typeface="Copperplate Gothic 32 AB"/>
                <a:ea typeface="Copperplate Gothic 32 AB"/>
                <a:cs typeface="Copperplate Gothic 32 AB"/>
                <a:sym typeface="Copperplate Gothic 32 AB"/>
              </a:rPr>
              <a:t>Future-Proof Tech – Blockchain ensures security &amp; decentralization.</a:t>
            </a:r>
          </a:p>
          <a:p>
            <a:pPr marL="748665" lvl="1" indent="-457200" algn="l">
              <a:lnSpc>
                <a:spcPts val="3779"/>
              </a:lnSpc>
              <a:buFont typeface="Courier New" panose="02070309020205020404" pitchFamily="49" charset="0"/>
              <a:buChar char="o"/>
            </a:pPr>
            <a:r>
              <a:rPr lang="en-US" sz="2700" dirty="0">
                <a:solidFill>
                  <a:srgbClr val="3BB2C4"/>
                </a:solidFill>
                <a:latin typeface="Copperplate Gothic 32 AB"/>
                <a:ea typeface="Copperplate Gothic 32 AB"/>
                <a:cs typeface="Copperplate Gothic 32 AB"/>
                <a:sym typeface="Copperplate Gothic 32 AB"/>
              </a:rPr>
              <a:t>Revenue Streams – API-based verification services, banking &amp; enterprise adoption.</a:t>
            </a:r>
          </a:p>
          <a:p>
            <a:pPr marL="291465" lvl="1" algn="l">
              <a:lnSpc>
                <a:spcPts val="3779"/>
              </a:lnSpc>
            </a:pPr>
            <a:endParaRPr lang="en-US" sz="2700" dirty="0">
              <a:solidFill>
                <a:srgbClr val="3BB2C4"/>
              </a:solidFill>
              <a:latin typeface="Copperplate Gothic 32 AB"/>
              <a:ea typeface="Copperplate Gothic 32 AB"/>
              <a:cs typeface="Copperplate Gothic 32 AB"/>
              <a:sym typeface="Copperplate Gothic 32 AB"/>
            </a:endParaRPr>
          </a:p>
          <a:p>
            <a:pPr marL="291465" lvl="1" algn="l">
              <a:lnSpc>
                <a:spcPts val="3779"/>
              </a:lnSpc>
            </a:pPr>
            <a:r>
              <a:rPr lang="en-US" sz="2700" dirty="0">
                <a:solidFill>
                  <a:srgbClr val="3BB2C4"/>
                </a:solidFill>
                <a:latin typeface="Copperplate Gothic 32 AB"/>
                <a:ea typeface="Copperplate Gothic 32 AB"/>
                <a:cs typeface="Copperplate Gothic 32 AB"/>
                <a:sym typeface="Copperplate Gothic 32 AB"/>
              </a:rPr>
              <a:t>With the rise in digital identity concerns, our solution is secure, scalable, and investment-ready. 🚀</a:t>
            </a:r>
          </a:p>
          <a:p>
            <a:pPr marL="291465" lvl="1" algn="l">
              <a:lnSpc>
                <a:spcPts val="3779"/>
              </a:lnSpc>
            </a:pPr>
            <a:endParaRPr lang="en-US" sz="2700" dirty="0">
              <a:solidFill>
                <a:srgbClr val="3BB2C4"/>
              </a:solidFill>
              <a:latin typeface="Copperplate Gothic 32 AB"/>
              <a:ea typeface="Copperplate Gothic 32 AB"/>
              <a:cs typeface="Copperplate Gothic 32 AB"/>
              <a:sym typeface="Copperplate Gothic 32 AB"/>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0" y="0"/>
            <a:ext cx="4134349" cy="3239826"/>
          </a:xfrm>
          <a:custGeom>
            <a:avLst/>
            <a:gdLst/>
            <a:ahLst/>
            <a:cxnLst/>
            <a:rect l="l" t="t" r="r" b="b"/>
            <a:pathLst>
              <a:path w="4134349" h="3239826">
                <a:moveTo>
                  <a:pt x="0" y="0"/>
                </a:moveTo>
                <a:lnTo>
                  <a:pt x="4134349" y="0"/>
                </a:lnTo>
                <a:lnTo>
                  <a:pt x="4134349" y="3239826"/>
                </a:lnTo>
                <a:lnTo>
                  <a:pt x="0" y="32398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V="1">
            <a:off x="0" y="7047174"/>
            <a:ext cx="4134349" cy="3239826"/>
          </a:xfrm>
          <a:custGeom>
            <a:avLst/>
            <a:gdLst/>
            <a:ahLst/>
            <a:cxnLst/>
            <a:rect l="l" t="t" r="r" b="b"/>
            <a:pathLst>
              <a:path w="4134349" h="3239826">
                <a:moveTo>
                  <a:pt x="0" y="3239826"/>
                </a:moveTo>
                <a:lnTo>
                  <a:pt x="4134349" y="3239826"/>
                </a:lnTo>
                <a:lnTo>
                  <a:pt x="4134349" y="0"/>
                </a:lnTo>
                <a:lnTo>
                  <a:pt x="0" y="0"/>
                </a:lnTo>
                <a:lnTo>
                  <a:pt x="0" y="323982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a:off x="14153651" y="0"/>
            <a:ext cx="4134349" cy="3239826"/>
          </a:xfrm>
          <a:custGeom>
            <a:avLst/>
            <a:gdLst/>
            <a:ahLst/>
            <a:cxnLst/>
            <a:rect l="l" t="t" r="r" b="b"/>
            <a:pathLst>
              <a:path w="4134349" h="3239826">
                <a:moveTo>
                  <a:pt x="4134349" y="0"/>
                </a:moveTo>
                <a:lnTo>
                  <a:pt x="0" y="0"/>
                </a:lnTo>
                <a:lnTo>
                  <a:pt x="0" y="3239826"/>
                </a:lnTo>
                <a:lnTo>
                  <a:pt x="4134349" y="3239826"/>
                </a:lnTo>
                <a:lnTo>
                  <a:pt x="413434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flipH="1" flipV="1">
            <a:off x="14153651" y="7047174"/>
            <a:ext cx="4134349" cy="3239826"/>
          </a:xfrm>
          <a:custGeom>
            <a:avLst/>
            <a:gdLst/>
            <a:ahLst/>
            <a:cxnLst/>
            <a:rect l="l" t="t" r="r" b="b"/>
            <a:pathLst>
              <a:path w="4134349" h="3239826">
                <a:moveTo>
                  <a:pt x="4134349" y="3239826"/>
                </a:moveTo>
                <a:lnTo>
                  <a:pt x="0" y="3239826"/>
                </a:lnTo>
                <a:lnTo>
                  <a:pt x="0" y="0"/>
                </a:lnTo>
                <a:lnTo>
                  <a:pt x="4134349" y="0"/>
                </a:lnTo>
                <a:lnTo>
                  <a:pt x="4134349" y="323982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V="1">
            <a:off x="0" y="7047174"/>
            <a:ext cx="4134349" cy="3239826"/>
          </a:xfrm>
          <a:custGeom>
            <a:avLst/>
            <a:gdLst/>
            <a:ahLst/>
            <a:cxnLst/>
            <a:rect l="l" t="t" r="r" b="b"/>
            <a:pathLst>
              <a:path w="4134349" h="3239826">
                <a:moveTo>
                  <a:pt x="0" y="3239826"/>
                </a:moveTo>
                <a:lnTo>
                  <a:pt x="4134349" y="3239826"/>
                </a:lnTo>
                <a:lnTo>
                  <a:pt x="4134349" y="0"/>
                </a:lnTo>
                <a:lnTo>
                  <a:pt x="0" y="0"/>
                </a:lnTo>
                <a:lnTo>
                  <a:pt x="0" y="323982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2067175" y="3576099"/>
            <a:ext cx="14153651" cy="4365875"/>
          </a:xfrm>
          <a:prstGeom prst="rect">
            <a:avLst/>
          </a:prstGeom>
        </p:spPr>
        <p:txBody>
          <a:bodyPr lIns="0" tIns="0" rIns="0" bIns="0" rtlCol="0" anchor="t">
            <a:spAutoFit/>
          </a:bodyPr>
          <a:lstStyle/>
          <a:p>
            <a:pPr marL="582930" lvl="1" indent="-291465" algn="l">
              <a:lnSpc>
                <a:spcPts val="3779"/>
              </a:lnSpc>
              <a:buFont typeface="Arial"/>
              <a:buChar char="•"/>
            </a:pPr>
            <a:r>
              <a:rPr lang="en-US" sz="2700" dirty="0">
                <a:solidFill>
                  <a:srgbClr val="3BB2C4"/>
                </a:solidFill>
                <a:latin typeface="Copperplate Gothic 32 AB"/>
                <a:ea typeface="Copperplate Gothic 32 AB"/>
                <a:cs typeface="Copperplate Gothic 32 AB"/>
                <a:sym typeface="Copperplate Gothic 32 AB"/>
              </a:rPr>
              <a:t>COLLEGE NAME - PES University</a:t>
            </a:r>
          </a:p>
          <a:p>
            <a:pPr algn="l">
              <a:lnSpc>
                <a:spcPts val="3779"/>
              </a:lnSpc>
            </a:pPr>
            <a:endParaRPr lang="en-US" sz="2700" dirty="0">
              <a:solidFill>
                <a:srgbClr val="3BB2C4"/>
              </a:solidFill>
              <a:latin typeface="Copperplate Gothic 32 AB"/>
              <a:ea typeface="Copperplate Gothic 32 AB"/>
              <a:cs typeface="Copperplate Gothic 32 AB"/>
              <a:sym typeface="Copperplate Gothic 32 AB"/>
            </a:endParaRPr>
          </a:p>
          <a:p>
            <a:pPr marL="582930" lvl="1" indent="-291465" algn="l">
              <a:lnSpc>
                <a:spcPts val="3779"/>
              </a:lnSpc>
              <a:buFont typeface="Arial"/>
              <a:buChar char="•"/>
            </a:pPr>
            <a:r>
              <a:rPr lang="en-US" sz="2700" dirty="0">
                <a:solidFill>
                  <a:srgbClr val="3BB2C4"/>
                </a:solidFill>
                <a:latin typeface="Copperplate Gothic 32 AB"/>
                <a:ea typeface="Copperplate Gothic 32 AB"/>
                <a:cs typeface="Copperplate Gothic 32 AB"/>
                <a:sym typeface="Copperplate Gothic 32 AB"/>
              </a:rPr>
              <a:t>PARTICIPANT 1- NAME - Piyush S, Branch - CS AIML AND Semester - 2</a:t>
            </a:r>
          </a:p>
          <a:p>
            <a:pPr algn="l">
              <a:lnSpc>
                <a:spcPts val="3779"/>
              </a:lnSpc>
            </a:pPr>
            <a:endParaRPr lang="en-US" sz="2700" dirty="0">
              <a:solidFill>
                <a:srgbClr val="3BB2C4"/>
              </a:solidFill>
              <a:latin typeface="Copperplate Gothic 32 AB"/>
              <a:ea typeface="Copperplate Gothic 32 AB"/>
              <a:cs typeface="Copperplate Gothic 32 AB"/>
              <a:sym typeface="Copperplate Gothic 32 AB"/>
            </a:endParaRPr>
          </a:p>
          <a:p>
            <a:pPr marL="582930" lvl="1" indent="-291465" algn="l">
              <a:lnSpc>
                <a:spcPts val="3779"/>
              </a:lnSpc>
              <a:buFont typeface="Arial"/>
              <a:buChar char="•"/>
            </a:pPr>
            <a:r>
              <a:rPr lang="en-US" sz="2700" dirty="0">
                <a:solidFill>
                  <a:srgbClr val="3BB2C4"/>
                </a:solidFill>
                <a:latin typeface="Copperplate Gothic 32 AB"/>
                <a:ea typeface="Copperplate Gothic 32 AB"/>
                <a:cs typeface="Copperplate Gothic 32 AB"/>
                <a:sym typeface="Copperplate Gothic 32 AB"/>
              </a:rPr>
              <a:t>PARTICIPANT 2 - NAME - Harsh Patnaik, BRANCH - ECE AND SEMESTER - 2</a:t>
            </a:r>
          </a:p>
          <a:p>
            <a:pPr algn="l">
              <a:lnSpc>
                <a:spcPts val="3779"/>
              </a:lnSpc>
            </a:pPr>
            <a:endParaRPr lang="en-US" sz="2700" dirty="0">
              <a:solidFill>
                <a:srgbClr val="3BB2C4"/>
              </a:solidFill>
              <a:latin typeface="Copperplate Gothic 32 AB"/>
              <a:ea typeface="Copperplate Gothic 32 AB"/>
              <a:cs typeface="Copperplate Gothic 32 AB"/>
              <a:sym typeface="Copperplate Gothic 32 AB"/>
            </a:endParaRPr>
          </a:p>
          <a:p>
            <a:pPr marL="582930" lvl="1" indent="-291465" algn="l">
              <a:lnSpc>
                <a:spcPts val="3779"/>
              </a:lnSpc>
              <a:buFont typeface="Arial"/>
              <a:buChar char="•"/>
            </a:pPr>
            <a:r>
              <a:rPr lang="en-US" sz="2700" dirty="0">
                <a:solidFill>
                  <a:srgbClr val="3BB2C4"/>
                </a:solidFill>
                <a:latin typeface="Copperplate Gothic 32 AB"/>
                <a:ea typeface="Copperplate Gothic 32 AB"/>
                <a:cs typeface="Copperplate Gothic 32 AB"/>
                <a:sym typeface="Copperplate Gothic 32 AB"/>
              </a:rPr>
              <a:t>PARTICIPANT 3 - NAME - Harsh </a:t>
            </a:r>
            <a:r>
              <a:rPr lang="en-US" sz="2700" dirty="0" err="1">
                <a:solidFill>
                  <a:srgbClr val="3BB2C4"/>
                </a:solidFill>
                <a:latin typeface="Copperplate Gothic 32 AB"/>
                <a:ea typeface="Copperplate Gothic 32 AB"/>
                <a:cs typeface="Copperplate Gothic 32 AB"/>
                <a:sym typeface="Copperplate Gothic 32 AB"/>
              </a:rPr>
              <a:t>PAndya</a:t>
            </a:r>
            <a:r>
              <a:rPr lang="en-US" sz="2700" dirty="0">
                <a:solidFill>
                  <a:srgbClr val="3BB2C4"/>
                </a:solidFill>
                <a:latin typeface="Copperplate Gothic 32 AB"/>
                <a:ea typeface="Copperplate Gothic 32 AB"/>
                <a:cs typeface="Copperplate Gothic 32 AB"/>
                <a:sym typeface="Copperplate Gothic 32 AB"/>
              </a:rPr>
              <a:t>, BRANCH - CSE AND SEMESTER - 2</a:t>
            </a:r>
          </a:p>
          <a:p>
            <a:pPr algn="l">
              <a:lnSpc>
                <a:spcPts val="3779"/>
              </a:lnSpc>
            </a:pPr>
            <a:endParaRPr lang="en-US" sz="2700" dirty="0">
              <a:solidFill>
                <a:srgbClr val="3BB2C4"/>
              </a:solidFill>
              <a:latin typeface="Copperplate Gothic 32 AB"/>
              <a:ea typeface="Copperplate Gothic 32 AB"/>
              <a:cs typeface="Copperplate Gothic 32 AB"/>
              <a:sym typeface="Copperplate Gothic 32 AB"/>
            </a:endParaRPr>
          </a:p>
          <a:p>
            <a:pPr marL="582930" lvl="1" indent="-291465" algn="l">
              <a:lnSpc>
                <a:spcPts val="3779"/>
              </a:lnSpc>
              <a:buFont typeface="Arial"/>
              <a:buChar char="•"/>
            </a:pPr>
            <a:r>
              <a:rPr lang="en-US" sz="2700" dirty="0">
                <a:solidFill>
                  <a:srgbClr val="3BB2C4"/>
                </a:solidFill>
                <a:latin typeface="Copperplate Gothic 32 AB"/>
                <a:ea typeface="Copperplate Gothic 32 AB"/>
                <a:cs typeface="Copperplate Gothic 32 AB"/>
                <a:sym typeface="Copperplate Gothic 32 AB"/>
              </a:rPr>
              <a:t>PARTICIPANT 4 - NAME - </a:t>
            </a:r>
            <a:r>
              <a:rPr lang="en-US" sz="2700" dirty="0" err="1">
                <a:solidFill>
                  <a:srgbClr val="3BB2C4"/>
                </a:solidFill>
                <a:latin typeface="Copperplate Gothic 32 AB"/>
                <a:ea typeface="Copperplate Gothic 32 AB"/>
                <a:cs typeface="Copperplate Gothic 32 AB"/>
                <a:sym typeface="Copperplate Gothic 32 AB"/>
              </a:rPr>
              <a:t>Adyanth</a:t>
            </a:r>
            <a:r>
              <a:rPr lang="en-US" sz="2700" dirty="0">
                <a:solidFill>
                  <a:srgbClr val="3BB2C4"/>
                </a:solidFill>
                <a:latin typeface="Copperplate Gothic 32 AB"/>
                <a:ea typeface="Copperplate Gothic 32 AB"/>
                <a:cs typeface="Copperplate Gothic 32 AB"/>
                <a:sym typeface="Copperplate Gothic 32 AB"/>
              </a:rPr>
              <a:t> </a:t>
            </a:r>
            <a:r>
              <a:rPr lang="en-US" sz="2700" dirty="0" err="1">
                <a:solidFill>
                  <a:srgbClr val="3BB2C4"/>
                </a:solidFill>
                <a:latin typeface="Copperplate Gothic 32 AB"/>
                <a:ea typeface="Copperplate Gothic 32 AB"/>
                <a:cs typeface="Copperplate Gothic 32 AB"/>
                <a:sym typeface="Copperplate Gothic 32 AB"/>
              </a:rPr>
              <a:t>Mallur</a:t>
            </a:r>
            <a:r>
              <a:rPr lang="en-US" sz="2700" dirty="0">
                <a:solidFill>
                  <a:srgbClr val="3BB2C4"/>
                </a:solidFill>
                <a:latin typeface="Copperplate Gothic 32 AB"/>
                <a:ea typeface="Copperplate Gothic 32 AB"/>
                <a:cs typeface="Copperplate Gothic 32 AB"/>
                <a:sym typeface="Copperplate Gothic 32 AB"/>
              </a:rPr>
              <a:t>, BRANCH - CSE AND SEMESTER - 2</a:t>
            </a:r>
          </a:p>
        </p:txBody>
      </p:sp>
      <p:sp>
        <p:nvSpPr>
          <p:cNvPr id="8" name="TextBox 8"/>
          <p:cNvSpPr txBox="1"/>
          <p:nvPr/>
        </p:nvSpPr>
        <p:spPr>
          <a:xfrm>
            <a:off x="3853142" y="522809"/>
            <a:ext cx="10581716" cy="1865647"/>
          </a:xfrm>
          <a:prstGeom prst="rect">
            <a:avLst/>
          </a:prstGeom>
        </p:spPr>
        <p:txBody>
          <a:bodyPr lIns="0" tIns="0" rIns="0" bIns="0" rtlCol="0" anchor="t">
            <a:spAutoFit/>
          </a:bodyPr>
          <a:lstStyle/>
          <a:p>
            <a:pPr algn="ctr">
              <a:lnSpc>
                <a:spcPts val="13719"/>
              </a:lnSpc>
              <a:spcBef>
                <a:spcPct val="0"/>
              </a:spcBef>
            </a:pPr>
            <a:r>
              <a:rPr lang="en-US" sz="9799" dirty="0">
                <a:solidFill>
                  <a:srgbClr val="3BB2C4"/>
                </a:solidFill>
                <a:latin typeface="Copperplate Gothic 32 AB"/>
                <a:ea typeface="Copperplate Gothic 32 AB"/>
                <a:cs typeface="Copperplate Gothic 32 AB"/>
                <a:sym typeface="Copperplate Gothic 32 AB"/>
              </a:rPr>
              <a:t>TEAM </a:t>
            </a:r>
          </a:p>
        </p:txBody>
      </p:sp>
      <p:sp>
        <p:nvSpPr>
          <p:cNvPr id="9" name="TextBox 9"/>
          <p:cNvSpPr txBox="1"/>
          <p:nvPr/>
        </p:nvSpPr>
        <p:spPr>
          <a:xfrm>
            <a:off x="5921042" y="2304935"/>
            <a:ext cx="6445915" cy="689356"/>
          </a:xfrm>
          <a:prstGeom prst="rect">
            <a:avLst/>
          </a:prstGeom>
        </p:spPr>
        <p:txBody>
          <a:bodyPr wrap="square" lIns="0" tIns="0" rIns="0" bIns="0" rtlCol="0" anchor="t">
            <a:spAutoFit/>
          </a:bodyPr>
          <a:lstStyle/>
          <a:p>
            <a:pPr algn="ctr">
              <a:lnSpc>
                <a:spcPts val="5592"/>
              </a:lnSpc>
              <a:spcBef>
                <a:spcPct val="0"/>
              </a:spcBef>
            </a:pPr>
            <a:r>
              <a:rPr lang="en-US" sz="3994" dirty="0">
                <a:solidFill>
                  <a:srgbClr val="3BB2C4"/>
                </a:solidFill>
                <a:latin typeface="Copperplate Gothic 32 AB"/>
                <a:ea typeface="Copperplate Gothic 32 AB"/>
                <a:cs typeface="Copperplate Gothic 32 AB"/>
                <a:sym typeface="Copperplate Gothic 32 AB"/>
              </a:rPr>
              <a:t>team name – Pack A Byte</a:t>
            </a:r>
          </a:p>
        </p:txBody>
      </p:sp>
      <p:sp>
        <p:nvSpPr>
          <p:cNvPr id="10" name="Freeform 10"/>
          <p:cNvSpPr/>
          <p:nvPr/>
        </p:nvSpPr>
        <p:spPr>
          <a:xfrm>
            <a:off x="399677" y="426632"/>
            <a:ext cx="1892469" cy="920325"/>
          </a:xfrm>
          <a:custGeom>
            <a:avLst/>
            <a:gdLst/>
            <a:ahLst/>
            <a:cxnLst/>
            <a:rect l="l" t="t" r="r" b="b"/>
            <a:pathLst>
              <a:path w="1892469" h="920325">
                <a:moveTo>
                  <a:pt x="0" y="0"/>
                </a:moveTo>
                <a:lnTo>
                  <a:pt x="1892469" y="0"/>
                </a:lnTo>
                <a:lnTo>
                  <a:pt x="1892469" y="920325"/>
                </a:lnTo>
                <a:lnTo>
                  <a:pt x="0" y="920325"/>
                </a:lnTo>
                <a:lnTo>
                  <a:pt x="0" y="0"/>
                </a:lnTo>
                <a:close/>
              </a:path>
            </a:pathLst>
          </a:custGeom>
          <a:blipFill>
            <a:blip r:embed="rId4"/>
            <a:stretch>
              <a:fillRect l="-116975" t="-222613" r="-121229" b="-372838"/>
            </a:stretch>
          </a:blipFill>
        </p:spPr>
      </p:sp>
      <p:sp>
        <p:nvSpPr>
          <p:cNvPr id="11" name="Freeform 11"/>
          <p:cNvSpPr/>
          <p:nvPr/>
        </p:nvSpPr>
        <p:spPr>
          <a:xfrm>
            <a:off x="15954544" y="388532"/>
            <a:ext cx="1960746" cy="1487849"/>
          </a:xfrm>
          <a:custGeom>
            <a:avLst/>
            <a:gdLst/>
            <a:ahLst/>
            <a:cxnLst/>
            <a:rect l="l" t="t" r="r" b="b"/>
            <a:pathLst>
              <a:path w="1960746" h="1487849">
                <a:moveTo>
                  <a:pt x="0" y="0"/>
                </a:moveTo>
                <a:lnTo>
                  <a:pt x="1960746" y="0"/>
                </a:lnTo>
                <a:lnTo>
                  <a:pt x="1960746" y="1487849"/>
                </a:lnTo>
                <a:lnTo>
                  <a:pt x="0" y="1487849"/>
                </a:lnTo>
                <a:lnTo>
                  <a:pt x="0" y="0"/>
                </a:lnTo>
                <a:close/>
              </a:path>
            </a:pathLst>
          </a:custGeom>
          <a:blipFill>
            <a:blip r:embed="rId5"/>
            <a:stretch>
              <a:fillRect/>
            </a:stretch>
          </a:blipFill>
          <a:ln cap="sq">
            <a:noFill/>
            <a:prstDash val="lgDash"/>
            <a:miter/>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flipH="1">
            <a:off x="14153651" y="0"/>
            <a:ext cx="4134349" cy="3239826"/>
          </a:xfrm>
          <a:custGeom>
            <a:avLst/>
            <a:gdLst/>
            <a:ahLst/>
            <a:cxnLst/>
            <a:rect l="l" t="t" r="r" b="b"/>
            <a:pathLst>
              <a:path w="4134349" h="3239826">
                <a:moveTo>
                  <a:pt x="4134349" y="0"/>
                </a:moveTo>
                <a:lnTo>
                  <a:pt x="0" y="0"/>
                </a:lnTo>
                <a:lnTo>
                  <a:pt x="0" y="3239826"/>
                </a:lnTo>
                <a:lnTo>
                  <a:pt x="4134349" y="3239826"/>
                </a:lnTo>
                <a:lnTo>
                  <a:pt x="413434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0"/>
            <a:ext cx="4134349" cy="3239826"/>
          </a:xfrm>
          <a:custGeom>
            <a:avLst/>
            <a:gdLst/>
            <a:ahLst/>
            <a:cxnLst/>
            <a:rect l="l" t="t" r="r" b="b"/>
            <a:pathLst>
              <a:path w="4134349" h="3239826">
                <a:moveTo>
                  <a:pt x="0" y="0"/>
                </a:moveTo>
                <a:lnTo>
                  <a:pt x="4134349" y="0"/>
                </a:lnTo>
                <a:lnTo>
                  <a:pt x="4134349" y="3239826"/>
                </a:lnTo>
                <a:lnTo>
                  <a:pt x="0" y="32398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flipV="1">
            <a:off x="14153651" y="7047174"/>
            <a:ext cx="4134349" cy="3239826"/>
          </a:xfrm>
          <a:custGeom>
            <a:avLst/>
            <a:gdLst/>
            <a:ahLst/>
            <a:cxnLst/>
            <a:rect l="l" t="t" r="r" b="b"/>
            <a:pathLst>
              <a:path w="4134349" h="3239826">
                <a:moveTo>
                  <a:pt x="4134349" y="3239826"/>
                </a:moveTo>
                <a:lnTo>
                  <a:pt x="0" y="3239826"/>
                </a:lnTo>
                <a:lnTo>
                  <a:pt x="0" y="0"/>
                </a:lnTo>
                <a:lnTo>
                  <a:pt x="4134349" y="0"/>
                </a:lnTo>
                <a:lnTo>
                  <a:pt x="4134349" y="323982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336592" y="886794"/>
            <a:ext cx="15614817" cy="1075602"/>
          </a:xfrm>
          <a:prstGeom prst="rect">
            <a:avLst/>
          </a:prstGeom>
        </p:spPr>
        <p:txBody>
          <a:bodyPr lIns="0" tIns="0" rIns="0" bIns="0" rtlCol="0" anchor="t">
            <a:spAutoFit/>
          </a:bodyPr>
          <a:lstStyle/>
          <a:p>
            <a:pPr algn="ctr">
              <a:lnSpc>
                <a:spcPts val="7914"/>
              </a:lnSpc>
            </a:pPr>
            <a:r>
              <a:rPr lang="en-US" sz="5653" dirty="0">
                <a:solidFill>
                  <a:srgbClr val="3BB2C4"/>
                </a:solidFill>
                <a:latin typeface="Copperplate Gothic 32 AB"/>
                <a:ea typeface="Copperplate Gothic 32 AB"/>
                <a:cs typeface="Copperplate Gothic 32 AB"/>
                <a:sym typeface="Copperplate Gothic 32 AB"/>
              </a:rPr>
              <a:t>Problem Statement</a:t>
            </a:r>
          </a:p>
        </p:txBody>
      </p:sp>
      <p:sp>
        <p:nvSpPr>
          <p:cNvPr id="6" name="TextBox 6"/>
          <p:cNvSpPr txBox="1"/>
          <p:nvPr/>
        </p:nvSpPr>
        <p:spPr>
          <a:xfrm>
            <a:off x="2067175" y="3677228"/>
            <a:ext cx="14153651" cy="3898503"/>
          </a:xfrm>
          <a:prstGeom prst="rect">
            <a:avLst/>
          </a:prstGeom>
        </p:spPr>
        <p:txBody>
          <a:bodyPr lIns="0" tIns="0" rIns="0" bIns="0" rtlCol="0" anchor="t">
            <a:spAutoFit/>
          </a:bodyPr>
          <a:lstStyle/>
          <a:p>
            <a:pPr>
              <a:lnSpc>
                <a:spcPts val="3779"/>
              </a:lnSpc>
            </a:pPr>
            <a:r>
              <a:rPr lang="en-US" sz="3200" dirty="0">
                <a:solidFill>
                  <a:srgbClr val="3BB2C4"/>
                </a:solidFill>
                <a:latin typeface="Copperplate Gothic 32 AB"/>
                <a:ea typeface="Copperplate Gothic 32 AB"/>
                <a:cs typeface="Copperplate Gothic 32 AB"/>
                <a:sym typeface="Copperplate Gothic 32 AB"/>
              </a:rPr>
              <a:t>The traditional passport verification process is slow, centralized, and vulnerable to security threats such as forgery, identity theft, and data breaches. Current systems rely on government-managed databases, creating inefficiencies in cross-border travel, remote authentication, and KYC (Know Your Customer) verification. A decentralized, tamper-proof, and efficient passport verification system is needed to enhance security, reduce fraud, and streamline identity verification.</a:t>
            </a:r>
          </a:p>
        </p:txBody>
      </p:sp>
      <p:sp>
        <p:nvSpPr>
          <p:cNvPr id="7" name="Freeform 7"/>
          <p:cNvSpPr/>
          <p:nvPr/>
        </p:nvSpPr>
        <p:spPr>
          <a:xfrm flipV="1">
            <a:off x="0" y="7047174"/>
            <a:ext cx="4134349" cy="3239826"/>
          </a:xfrm>
          <a:custGeom>
            <a:avLst/>
            <a:gdLst/>
            <a:ahLst/>
            <a:cxnLst/>
            <a:rect l="l" t="t" r="r" b="b"/>
            <a:pathLst>
              <a:path w="4134349" h="3239826">
                <a:moveTo>
                  <a:pt x="0" y="3239826"/>
                </a:moveTo>
                <a:lnTo>
                  <a:pt x="4134349" y="3239826"/>
                </a:lnTo>
                <a:lnTo>
                  <a:pt x="4134349" y="0"/>
                </a:lnTo>
                <a:lnTo>
                  <a:pt x="0" y="0"/>
                </a:lnTo>
                <a:lnTo>
                  <a:pt x="0" y="323982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399677" y="426632"/>
            <a:ext cx="1892469" cy="920325"/>
          </a:xfrm>
          <a:custGeom>
            <a:avLst/>
            <a:gdLst/>
            <a:ahLst/>
            <a:cxnLst/>
            <a:rect l="l" t="t" r="r" b="b"/>
            <a:pathLst>
              <a:path w="1892469" h="920325">
                <a:moveTo>
                  <a:pt x="0" y="0"/>
                </a:moveTo>
                <a:lnTo>
                  <a:pt x="1892469" y="0"/>
                </a:lnTo>
                <a:lnTo>
                  <a:pt x="1892469" y="920325"/>
                </a:lnTo>
                <a:lnTo>
                  <a:pt x="0" y="920325"/>
                </a:lnTo>
                <a:lnTo>
                  <a:pt x="0" y="0"/>
                </a:lnTo>
                <a:close/>
              </a:path>
            </a:pathLst>
          </a:custGeom>
          <a:blipFill>
            <a:blip r:embed="rId4"/>
            <a:stretch>
              <a:fillRect l="-116975" t="-222613" r="-121229" b="-372838"/>
            </a:stretch>
          </a:blipFill>
        </p:spPr>
      </p:sp>
      <p:sp>
        <p:nvSpPr>
          <p:cNvPr id="9" name="Freeform 9"/>
          <p:cNvSpPr/>
          <p:nvPr/>
        </p:nvSpPr>
        <p:spPr>
          <a:xfrm>
            <a:off x="15954544" y="388532"/>
            <a:ext cx="1960746" cy="1487849"/>
          </a:xfrm>
          <a:custGeom>
            <a:avLst/>
            <a:gdLst/>
            <a:ahLst/>
            <a:cxnLst/>
            <a:rect l="l" t="t" r="r" b="b"/>
            <a:pathLst>
              <a:path w="1960746" h="1487849">
                <a:moveTo>
                  <a:pt x="0" y="0"/>
                </a:moveTo>
                <a:lnTo>
                  <a:pt x="1960746" y="0"/>
                </a:lnTo>
                <a:lnTo>
                  <a:pt x="1960746" y="1487849"/>
                </a:lnTo>
                <a:lnTo>
                  <a:pt x="0" y="1487849"/>
                </a:lnTo>
                <a:lnTo>
                  <a:pt x="0" y="0"/>
                </a:lnTo>
                <a:close/>
              </a:path>
            </a:pathLst>
          </a:custGeom>
          <a:blipFill>
            <a:blip r:embed="rId5"/>
            <a:stretch>
              <a:fillRect/>
            </a:stretch>
          </a:blipFill>
          <a:ln cap="sq">
            <a:noFill/>
            <a:prstDash val="lgDash"/>
            <a:miter/>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F33110F8-BBF6-E8ED-7EA6-34DA880B324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7E2E69B-0859-BEBB-8E54-6F01BB5F176F}"/>
              </a:ext>
            </a:extLst>
          </p:cNvPr>
          <p:cNvSpPr/>
          <p:nvPr/>
        </p:nvSpPr>
        <p:spPr>
          <a:xfrm flipH="1">
            <a:off x="14153651" y="0"/>
            <a:ext cx="4134349" cy="3239826"/>
          </a:xfrm>
          <a:custGeom>
            <a:avLst/>
            <a:gdLst/>
            <a:ahLst/>
            <a:cxnLst/>
            <a:rect l="l" t="t" r="r" b="b"/>
            <a:pathLst>
              <a:path w="4134349" h="3239826">
                <a:moveTo>
                  <a:pt x="4134349" y="0"/>
                </a:moveTo>
                <a:lnTo>
                  <a:pt x="0" y="0"/>
                </a:lnTo>
                <a:lnTo>
                  <a:pt x="0" y="3239826"/>
                </a:lnTo>
                <a:lnTo>
                  <a:pt x="4134349" y="3239826"/>
                </a:lnTo>
                <a:lnTo>
                  <a:pt x="413434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172A4589-4050-E62A-8EF5-491861F563EA}"/>
              </a:ext>
            </a:extLst>
          </p:cNvPr>
          <p:cNvSpPr/>
          <p:nvPr/>
        </p:nvSpPr>
        <p:spPr>
          <a:xfrm>
            <a:off x="0" y="0"/>
            <a:ext cx="4134349" cy="3239826"/>
          </a:xfrm>
          <a:custGeom>
            <a:avLst/>
            <a:gdLst/>
            <a:ahLst/>
            <a:cxnLst/>
            <a:rect l="l" t="t" r="r" b="b"/>
            <a:pathLst>
              <a:path w="4134349" h="3239826">
                <a:moveTo>
                  <a:pt x="0" y="0"/>
                </a:moveTo>
                <a:lnTo>
                  <a:pt x="4134349" y="0"/>
                </a:lnTo>
                <a:lnTo>
                  <a:pt x="4134349" y="3239826"/>
                </a:lnTo>
                <a:lnTo>
                  <a:pt x="0" y="32398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4DAAFF3D-E5EE-ADB0-F889-7E0B50103A3C}"/>
              </a:ext>
            </a:extLst>
          </p:cNvPr>
          <p:cNvSpPr/>
          <p:nvPr/>
        </p:nvSpPr>
        <p:spPr>
          <a:xfrm flipH="1" flipV="1">
            <a:off x="14153651" y="7047174"/>
            <a:ext cx="4134349" cy="3239826"/>
          </a:xfrm>
          <a:custGeom>
            <a:avLst/>
            <a:gdLst/>
            <a:ahLst/>
            <a:cxnLst/>
            <a:rect l="l" t="t" r="r" b="b"/>
            <a:pathLst>
              <a:path w="4134349" h="3239826">
                <a:moveTo>
                  <a:pt x="4134349" y="3239826"/>
                </a:moveTo>
                <a:lnTo>
                  <a:pt x="0" y="3239826"/>
                </a:lnTo>
                <a:lnTo>
                  <a:pt x="0" y="0"/>
                </a:lnTo>
                <a:lnTo>
                  <a:pt x="4134349" y="0"/>
                </a:lnTo>
                <a:lnTo>
                  <a:pt x="4134349" y="323982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a:extLst>
              <a:ext uri="{FF2B5EF4-FFF2-40B4-BE49-F238E27FC236}">
                <a16:creationId xmlns:a16="http://schemas.microsoft.com/office/drawing/2014/main" id="{3218866C-1062-430C-62C9-0205C6393C5E}"/>
              </a:ext>
            </a:extLst>
          </p:cNvPr>
          <p:cNvSpPr txBox="1"/>
          <p:nvPr/>
        </p:nvSpPr>
        <p:spPr>
          <a:xfrm>
            <a:off x="1354521" y="531798"/>
            <a:ext cx="15614817" cy="973152"/>
          </a:xfrm>
          <a:prstGeom prst="rect">
            <a:avLst/>
          </a:prstGeom>
        </p:spPr>
        <p:txBody>
          <a:bodyPr lIns="0" tIns="0" rIns="0" bIns="0" rtlCol="0" anchor="t">
            <a:spAutoFit/>
          </a:bodyPr>
          <a:lstStyle/>
          <a:p>
            <a:pPr algn="ctr">
              <a:lnSpc>
                <a:spcPts val="7914"/>
              </a:lnSpc>
            </a:pPr>
            <a:r>
              <a:rPr lang="en-US" sz="5653" dirty="0">
                <a:solidFill>
                  <a:srgbClr val="3BB2C4"/>
                </a:solidFill>
                <a:latin typeface="Copperplate Gothic 32 AB"/>
                <a:ea typeface="Copperplate Gothic 32 AB"/>
                <a:cs typeface="Copperplate Gothic 32 AB"/>
                <a:sym typeface="Copperplate Gothic 32 AB"/>
              </a:rPr>
              <a:t>Solution</a:t>
            </a:r>
          </a:p>
        </p:txBody>
      </p:sp>
      <p:sp>
        <p:nvSpPr>
          <p:cNvPr id="6" name="TextBox 6">
            <a:extLst>
              <a:ext uri="{FF2B5EF4-FFF2-40B4-BE49-F238E27FC236}">
                <a16:creationId xmlns:a16="http://schemas.microsoft.com/office/drawing/2014/main" id="{74FB9166-C618-CAE3-71E1-D104EB430F35}"/>
              </a:ext>
            </a:extLst>
          </p:cNvPr>
          <p:cNvSpPr txBox="1"/>
          <p:nvPr/>
        </p:nvSpPr>
        <p:spPr>
          <a:xfrm>
            <a:off x="1707775" y="2166419"/>
            <a:ext cx="14544426" cy="7309693"/>
          </a:xfrm>
          <a:prstGeom prst="rect">
            <a:avLst/>
          </a:prstGeom>
        </p:spPr>
        <p:txBody>
          <a:bodyPr wrap="square" lIns="0" tIns="0" rIns="0" bIns="0" rtlCol="0" anchor="t">
            <a:spAutoFit/>
          </a:bodyPr>
          <a:lstStyle/>
          <a:p>
            <a:pPr marL="291464" lvl="1" algn="l">
              <a:lnSpc>
                <a:spcPts val="3779"/>
              </a:lnSpc>
            </a:pPr>
            <a:r>
              <a:rPr lang="en-US" sz="3200" dirty="0">
                <a:solidFill>
                  <a:srgbClr val="3BB2C4"/>
                </a:solidFill>
                <a:latin typeface="Copperplate Gothic 32 AB"/>
                <a:ea typeface="Copperplate Gothic 32 AB"/>
                <a:cs typeface="Copperplate Gothic 32 AB"/>
                <a:sym typeface="Copperplate Gothic 32 AB"/>
              </a:rPr>
              <a:t>This project aims to leverage blockchain technology, Firebase, and </a:t>
            </a:r>
            <a:r>
              <a:rPr lang="en-US" sz="3200" dirty="0" err="1">
                <a:solidFill>
                  <a:srgbClr val="3BB2C4"/>
                </a:solidFill>
                <a:latin typeface="Copperplate Gothic 32 AB"/>
                <a:ea typeface="Copperplate Gothic 32 AB"/>
                <a:cs typeface="Copperplate Gothic 32 AB"/>
                <a:sym typeface="Copperplate Gothic 32 AB"/>
              </a:rPr>
              <a:t>Next.js</a:t>
            </a:r>
            <a:r>
              <a:rPr lang="en-US" sz="3200" dirty="0">
                <a:solidFill>
                  <a:srgbClr val="3BB2C4"/>
                </a:solidFill>
                <a:latin typeface="Copperplate Gothic 32 AB"/>
                <a:ea typeface="Copperplate Gothic 32 AB"/>
                <a:cs typeface="Copperplate Gothic 32 AB"/>
                <a:sym typeface="Copperplate Gothic 32 AB"/>
              </a:rPr>
              <a:t> to build a secure web application where passport data is hashed and stored on the Ethereum blockchain. By eliminating reliance on centralized databases, this system ensures instant, immutable, and globally verifiable passport authentication for travelers, immigration officers, and financial institutions.</a:t>
            </a:r>
          </a:p>
          <a:p>
            <a:pPr marL="291464" lvl="1" algn="l">
              <a:lnSpc>
                <a:spcPts val="3779"/>
              </a:lnSpc>
            </a:pPr>
            <a:endParaRPr lang="en-US" sz="3200" dirty="0">
              <a:solidFill>
                <a:srgbClr val="3BB2C4"/>
              </a:solidFill>
              <a:latin typeface="Copperplate Gothic 32 AB"/>
              <a:ea typeface="Copperplate Gothic 32 AB"/>
              <a:cs typeface="Copperplate Gothic 32 AB"/>
              <a:sym typeface="Copperplate Gothic 32 AB"/>
            </a:endParaRPr>
          </a:p>
          <a:p>
            <a:pPr marL="291464" lvl="1" algn="l">
              <a:lnSpc>
                <a:spcPts val="3779"/>
              </a:lnSpc>
            </a:pPr>
            <a:r>
              <a:rPr lang="en-US" sz="3200" dirty="0">
                <a:solidFill>
                  <a:srgbClr val="3BB2C4"/>
                </a:solidFill>
                <a:latin typeface="Copperplate Gothic 32 AB"/>
                <a:ea typeface="Copperplate Gothic 32 AB"/>
                <a:cs typeface="Copperplate Gothic 32 AB"/>
                <a:sym typeface="Copperplate Gothic 32 AB"/>
              </a:rPr>
              <a:t>Key Features:</a:t>
            </a:r>
          </a:p>
          <a:p>
            <a:pPr marL="748664" lvl="1" indent="-457200" algn="l">
              <a:lnSpc>
                <a:spcPts val="3779"/>
              </a:lnSpc>
              <a:buFont typeface="Courier New" panose="02070309020205020404" pitchFamily="49" charset="0"/>
              <a:buChar char="o"/>
            </a:pPr>
            <a:r>
              <a:rPr lang="en-US" sz="3200" dirty="0">
                <a:solidFill>
                  <a:srgbClr val="3BB2C4"/>
                </a:solidFill>
                <a:latin typeface="Copperplate Gothic 32 AB"/>
                <a:ea typeface="Copperplate Gothic 32 AB"/>
                <a:cs typeface="Copperplate Gothic 32 AB"/>
                <a:sym typeface="Copperplate Gothic 32 AB"/>
              </a:rPr>
              <a:t>Decentralized &amp; Secure – Prevents forgery and data breaches.</a:t>
            </a:r>
          </a:p>
          <a:p>
            <a:pPr marL="748664" lvl="1" indent="-457200" algn="l">
              <a:lnSpc>
                <a:spcPts val="3779"/>
              </a:lnSpc>
              <a:buFont typeface="Courier New" panose="02070309020205020404" pitchFamily="49" charset="0"/>
              <a:buChar char="o"/>
            </a:pPr>
            <a:r>
              <a:rPr lang="en-US" sz="3200" dirty="0">
                <a:solidFill>
                  <a:srgbClr val="3BB2C4"/>
                </a:solidFill>
                <a:latin typeface="Copperplate Gothic 32 AB"/>
                <a:ea typeface="Copperplate Gothic 32 AB"/>
                <a:cs typeface="Copperplate Gothic 32 AB"/>
                <a:sym typeface="Copperplate Gothic 32 AB"/>
              </a:rPr>
              <a:t>Instant Verification – Faster authentication for travel &amp; banking.</a:t>
            </a:r>
          </a:p>
          <a:p>
            <a:pPr marL="748664" lvl="1" indent="-457200" algn="l">
              <a:lnSpc>
                <a:spcPts val="3779"/>
              </a:lnSpc>
              <a:buFont typeface="Courier New" panose="02070309020205020404" pitchFamily="49" charset="0"/>
              <a:buChar char="o"/>
            </a:pPr>
            <a:r>
              <a:rPr lang="en-US" sz="3200" dirty="0">
                <a:solidFill>
                  <a:srgbClr val="3BB2C4"/>
                </a:solidFill>
                <a:latin typeface="Copperplate Gothic 32 AB"/>
                <a:ea typeface="Copperplate Gothic 32 AB"/>
                <a:cs typeface="Copperplate Gothic 32 AB"/>
                <a:sym typeface="Copperplate Gothic 32 AB"/>
              </a:rPr>
              <a:t>Seamless Authentication – Google OAuth &amp; Firebase integration.</a:t>
            </a:r>
          </a:p>
          <a:p>
            <a:pPr marL="748664" lvl="1" indent="-457200" algn="l">
              <a:lnSpc>
                <a:spcPts val="3779"/>
              </a:lnSpc>
              <a:buFont typeface="Courier New" panose="02070309020205020404" pitchFamily="49" charset="0"/>
              <a:buChar char="o"/>
            </a:pPr>
            <a:r>
              <a:rPr lang="en-US" sz="3200" dirty="0">
                <a:solidFill>
                  <a:srgbClr val="3BB2C4"/>
                </a:solidFill>
                <a:latin typeface="Copperplate Gothic 32 AB"/>
                <a:ea typeface="Copperplate Gothic 32 AB"/>
                <a:cs typeface="Copperplate Gothic 32 AB"/>
                <a:sym typeface="Copperplate Gothic 32 AB"/>
              </a:rPr>
              <a:t>Real-World Applications – Border control, KYC, and remote ID checks.</a:t>
            </a:r>
          </a:p>
          <a:p>
            <a:pPr marL="291464" lvl="1" algn="l">
              <a:lnSpc>
                <a:spcPts val="3779"/>
              </a:lnSpc>
            </a:pPr>
            <a:endParaRPr lang="en-US" sz="3200" dirty="0">
              <a:solidFill>
                <a:srgbClr val="3BB2C4"/>
              </a:solidFill>
              <a:latin typeface="Copperplate Gothic 32 AB"/>
              <a:ea typeface="Copperplate Gothic 32 AB"/>
              <a:cs typeface="Copperplate Gothic 32 AB"/>
              <a:sym typeface="Copperplate Gothic 32 AB"/>
            </a:endParaRPr>
          </a:p>
        </p:txBody>
      </p:sp>
      <p:sp>
        <p:nvSpPr>
          <p:cNvPr id="7" name="Freeform 7">
            <a:extLst>
              <a:ext uri="{FF2B5EF4-FFF2-40B4-BE49-F238E27FC236}">
                <a16:creationId xmlns:a16="http://schemas.microsoft.com/office/drawing/2014/main" id="{A1D770D1-FB13-C24A-011A-9C34BB634B96}"/>
              </a:ext>
            </a:extLst>
          </p:cNvPr>
          <p:cNvSpPr/>
          <p:nvPr/>
        </p:nvSpPr>
        <p:spPr>
          <a:xfrm flipV="1">
            <a:off x="0" y="7047174"/>
            <a:ext cx="4134349" cy="3239826"/>
          </a:xfrm>
          <a:custGeom>
            <a:avLst/>
            <a:gdLst/>
            <a:ahLst/>
            <a:cxnLst/>
            <a:rect l="l" t="t" r="r" b="b"/>
            <a:pathLst>
              <a:path w="4134349" h="3239826">
                <a:moveTo>
                  <a:pt x="0" y="3239826"/>
                </a:moveTo>
                <a:lnTo>
                  <a:pt x="4134349" y="3239826"/>
                </a:lnTo>
                <a:lnTo>
                  <a:pt x="4134349" y="0"/>
                </a:lnTo>
                <a:lnTo>
                  <a:pt x="0" y="0"/>
                </a:lnTo>
                <a:lnTo>
                  <a:pt x="0" y="323982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3E7E707F-DEB1-AAE4-7550-AD3B4A32BA20}"/>
              </a:ext>
            </a:extLst>
          </p:cNvPr>
          <p:cNvSpPr/>
          <p:nvPr/>
        </p:nvSpPr>
        <p:spPr>
          <a:xfrm>
            <a:off x="399677" y="426632"/>
            <a:ext cx="1892469" cy="920325"/>
          </a:xfrm>
          <a:custGeom>
            <a:avLst/>
            <a:gdLst/>
            <a:ahLst/>
            <a:cxnLst/>
            <a:rect l="l" t="t" r="r" b="b"/>
            <a:pathLst>
              <a:path w="1892469" h="920325">
                <a:moveTo>
                  <a:pt x="0" y="0"/>
                </a:moveTo>
                <a:lnTo>
                  <a:pt x="1892469" y="0"/>
                </a:lnTo>
                <a:lnTo>
                  <a:pt x="1892469" y="920325"/>
                </a:lnTo>
                <a:lnTo>
                  <a:pt x="0" y="920325"/>
                </a:lnTo>
                <a:lnTo>
                  <a:pt x="0" y="0"/>
                </a:lnTo>
                <a:close/>
              </a:path>
            </a:pathLst>
          </a:custGeom>
          <a:blipFill>
            <a:blip r:embed="rId4"/>
            <a:stretch>
              <a:fillRect l="-116975" t="-222613" r="-121229" b="-372838"/>
            </a:stretch>
          </a:blipFill>
        </p:spPr>
      </p:sp>
      <p:sp>
        <p:nvSpPr>
          <p:cNvPr id="9" name="Freeform 9">
            <a:extLst>
              <a:ext uri="{FF2B5EF4-FFF2-40B4-BE49-F238E27FC236}">
                <a16:creationId xmlns:a16="http://schemas.microsoft.com/office/drawing/2014/main" id="{F15D685E-1F75-8CAB-C41A-E7D5BD3BCB49}"/>
              </a:ext>
            </a:extLst>
          </p:cNvPr>
          <p:cNvSpPr/>
          <p:nvPr/>
        </p:nvSpPr>
        <p:spPr>
          <a:xfrm>
            <a:off x="15954544" y="388532"/>
            <a:ext cx="1960746" cy="1487849"/>
          </a:xfrm>
          <a:custGeom>
            <a:avLst/>
            <a:gdLst/>
            <a:ahLst/>
            <a:cxnLst/>
            <a:rect l="l" t="t" r="r" b="b"/>
            <a:pathLst>
              <a:path w="1960746" h="1487849">
                <a:moveTo>
                  <a:pt x="0" y="0"/>
                </a:moveTo>
                <a:lnTo>
                  <a:pt x="1960746" y="0"/>
                </a:lnTo>
                <a:lnTo>
                  <a:pt x="1960746" y="1487849"/>
                </a:lnTo>
                <a:lnTo>
                  <a:pt x="0" y="1487849"/>
                </a:lnTo>
                <a:lnTo>
                  <a:pt x="0" y="0"/>
                </a:lnTo>
                <a:close/>
              </a:path>
            </a:pathLst>
          </a:custGeom>
          <a:blipFill>
            <a:blip r:embed="rId5"/>
            <a:stretch>
              <a:fillRect/>
            </a:stretch>
          </a:blipFill>
          <a:ln cap="sq">
            <a:noFill/>
            <a:prstDash val="lgDash"/>
            <a:miter/>
          </a:ln>
        </p:spPr>
      </p:sp>
    </p:spTree>
    <p:extLst>
      <p:ext uri="{BB962C8B-B14F-4D97-AF65-F5344CB8AC3E}">
        <p14:creationId xmlns:p14="http://schemas.microsoft.com/office/powerpoint/2010/main" val="2968317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DD4CD0D5-600B-6F72-50FB-42D0A2B5062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AFF1230-DBDC-687C-F222-213762316EAF}"/>
              </a:ext>
            </a:extLst>
          </p:cNvPr>
          <p:cNvSpPr/>
          <p:nvPr/>
        </p:nvSpPr>
        <p:spPr>
          <a:xfrm flipH="1">
            <a:off x="14153651" y="0"/>
            <a:ext cx="4134349" cy="3239826"/>
          </a:xfrm>
          <a:custGeom>
            <a:avLst/>
            <a:gdLst/>
            <a:ahLst/>
            <a:cxnLst/>
            <a:rect l="l" t="t" r="r" b="b"/>
            <a:pathLst>
              <a:path w="4134349" h="3239826">
                <a:moveTo>
                  <a:pt x="4134349" y="0"/>
                </a:moveTo>
                <a:lnTo>
                  <a:pt x="0" y="0"/>
                </a:lnTo>
                <a:lnTo>
                  <a:pt x="0" y="3239826"/>
                </a:lnTo>
                <a:lnTo>
                  <a:pt x="4134349" y="3239826"/>
                </a:lnTo>
                <a:lnTo>
                  <a:pt x="413434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44A9DAB5-B430-A80E-17CB-1E8BA5D2D848}"/>
              </a:ext>
            </a:extLst>
          </p:cNvPr>
          <p:cNvSpPr/>
          <p:nvPr/>
        </p:nvSpPr>
        <p:spPr>
          <a:xfrm>
            <a:off x="0" y="0"/>
            <a:ext cx="4134349" cy="3239826"/>
          </a:xfrm>
          <a:custGeom>
            <a:avLst/>
            <a:gdLst/>
            <a:ahLst/>
            <a:cxnLst/>
            <a:rect l="l" t="t" r="r" b="b"/>
            <a:pathLst>
              <a:path w="4134349" h="3239826">
                <a:moveTo>
                  <a:pt x="0" y="0"/>
                </a:moveTo>
                <a:lnTo>
                  <a:pt x="4134349" y="0"/>
                </a:lnTo>
                <a:lnTo>
                  <a:pt x="4134349" y="3239826"/>
                </a:lnTo>
                <a:lnTo>
                  <a:pt x="0" y="32398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9FD2B7D8-7934-9EF4-DD36-5CBA22AD5662}"/>
              </a:ext>
            </a:extLst>
          </p:cNvPr>
          <p:cNvSpPr/>
          <p:nvPr/>
        </p:nvSpPr>
        <p:spPr>
          <a:xfrm flipH="1" flipV="1">
            <a:off x="14153651" y="7047174"/>
            <a:ext cx="4134349" cy="3239826"/>
          </a:xfrm>
          <a:custGeom>
            <a:avLst/>
            <a:gdLst/>
            <a:ahLst/>
            <a:cxnLst/>
            <a:rect l="l" t="t" r="r" b="b"/>
            <a:pathLst>
              <a:path w="4134349" h="3239826">
                <a:moveTo>
                  <a:pt x="4134349" y="3239826"/>
                </a:moveTo>
                <a:lnTo>
                  <a:pt x="0" y="3239826"/>
                </a:lnTo>
                <a:lnTo>
                  <a:pt x="0" y="0"/>
                </a:lnTo>
                <a:lnTo>
                  <a:pt x="4134349" y="0"/>
                </a:lnTo>
                <a:lnTo>
                  <a:pt x="4134349" y="323982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a:extLst>
              <a:ext uri="{FF2B5EF4-FFF2-40B4-BE49-F238E27FC236}">
                <a16:creationId xmlns:a16="http://schemas.microsoft.com/office/drawing/2014/main" id="{5D04CED8-71D1-9DE5-50CA-CC2392BB74F9}"/>
              </a:ext>
            </a:extLst>
          </p:cNvPr>
          <p:cNvSpPr txBox="1"/>
          <p:nvPr/>
        </p:nvSpPr>
        <p:spPr>
          <a:xfrm>
            <a:off x="2710873" y="1210595"/>
            <a:ext cx="12649200" cy="591957"/>
          </a:xfrm>
          <a:prstGeom prst="rect">
            <a:avLst/>
          </a:prstGeom>
        </p:spPr>
        <p:txBody>
          <a:bodyPr wrap="square" lIns="0" tIns="0" rIns="0" bIns="0" rtlCol="0" anchor="t">
            <a:spAutoFit/>
          </a:bodyPr>
          <a:lstStyle/>
          <a:p>
            <a:pPr marL="291464" lvl="1" algn="l">
              <a:lnSpc>
                <a:spcPts val="3779"/>
              </a:lnSpc>
            </a:pPr>
            <a:r>
              <a:rPr lang="en-US" sz="6000" dirty="0">
                <a:solidFill>
                  <a:srgbClr val="3BB2C4"/>
                </a:solidFill>
                <a:latin typeface="Copperplate Gothic 32 AB"/>
                <a:ea typeface="Copperplate Gothic 32 AB"/>
                <a:cs typeface="Copperplate Gothic 32 AB"/>
                <a:sym typeface="Copperplate Gothic 32 AB"/>
              </a:rPr>
              <a:t>WHO ARE THE STAKEHOLDERS?</a:t>
            </a:r>
          </a:p>
        </p:txBody>
      </p:sp>
      <p:sp>
        <p:nvSpPr>
          <p:cNvPr id="6" name="TextBox 6">
            <a:extLst>
              <a:ext uri="{FF2B5EF4-FFF2-40B4-BE49-F238E27FC236}">
                <a16:creationId xmlns:a16="http://schemas.microsoft.com/office/drawing/2014/main" id="{DB449EBC-16CB-7524-16AF-DEAD39A3D67F}"/>
              </a:ext>
            </a:extLst>
          </p:cNvPr>
          <p:cNvSpPr txBox="1"/>
          <p:nvPr/>
        </p:nvSpPr>
        <p:spPr>
          <a:xfrm>
            <a:off x="1066800" y="2029987"/>
            <a:ext cx="16611600" cy="8264378"/>
          </a:xfrm>
          <a:prstGeom prst="rect">
            <a:avLst/>
          </a:prstGeom>
        </p:spPr>
        <p:txBody>
          <a:bodyPr wrap="square" lIns="0" tIns="0" rIns="0" bIns="0" rtlCol="0" anchor="t">
            <a:spAutoFit/>
          </a:bodyPr>
          <a:lstStyle/>
          <a:p>
            <a:pPr marL="748664" lvl="1" indent="-457200" algn="l">
              <a:lnSpc>
                <a:spcPts val="3779"/>
              </a:lnSpc>
              <a:buFont typeface="Arial" panose="020B0604020202020204" pitchFamily="34" charset="0"/>
              <a:buChar char="•"/>
            </a:pPr>
            <a:r>
              <a:rPr lang="en-US" sz="2699" dirty="0">
                <a:solidFill>
                  <a:srgbClr val="3BB2C4"/>
                </a:solidFill>
                <a:latin typeface="Copperplate Gothic 32 AB"/>
                <a:ea typeface="Copperplate Gothic 32 AB"/>
                <a:cs typeface="Copperplate Gothic 32 AB"/>
                <a:sym typeface="Copperplate Gothic 32 AB"/>
              </a:rPr>
              <a:t>Travelers – Need secure, fast passport verification. Reached via a web app for uploading and verifying </a:t>
            </a:r>
            <a:r>
              <a:rPr lang="en-US" sz="2699" dirty="0" err="1">
                <a:solidFill>
                  <a:srgbClr val="3BB2C4"/>
                </a:solidFill>
                <a:latin typeface="Copperplate Gothic 32 AB"/>
                <a:ea typeface="Copperplate Gothic 32 AB"/>
                <a:cs typeface="Copperplate Gothic 32 AB"/>
                <a:sym typeface="Copperplate Gothic 32 AB"/>
              </a:rPr>
              <a:t>passports.Immigration</a:t>
            </a:r>
            <a:r>
              <a:rPr lang="en-US" sz="2699" dirty="0">
                <a:solidFill>
                  <a:srgbClr val="3BB2C4"/>
                </a:solidFill>
                <a:latin typeface="Copperplate Gothic 32 AB"/>
                <a:ea typeface="Copperplate Gothic 32 AB"/>
                <a:cs typeface="Copperplate Gothic 32 AB"/>
                <a:sym typeface="Copperplate Gothic 32 AB"/>
              </a:rPr>
              <a:t> </a:t>
            </a:r>
          </a:p>
          <a:p>
            <a:pPr marL="748664" lvl="1" indent="-457200" algn="l">
              <a:lnSpc>
                <a:spcPts val="3779"/>
              </a:lnSpc>
              <a:buFont typeface="Arial" panose="020B0604020202020204" pitchFamily="34" charset="0"/>
              <a:buChar char="•"/>
            </a:pPr>
            <a:r>
              <a:rPr lang="en-US" sz="2699" dirty="0">
                <a:solidFill>
                  <a:srgbClr val="3BB2C4"/>
                </a:solidFill>
                <a:latin typeface="Copperplate Gothic 32 AB"/>
                <a:ea typeface="Copperplate Gothic 32 AB"/>
                <a:cs typeface="Copperplate Gothic 32 AB"/>
                <a:sym typeface="Copperplate Gothic 32 AB"/>
              </a:rPr>
              <a:t>Officers – Need instant fraud detection. Reached via a verification portal to check passport authenticity.</a:t>
            </a:r>
          </a:p>
          <a:p>
            <a:pPr marL="748664" lvl="1" indent="-457200" algn="l">
              <a:lnSpc>
                <a:spcPts val="3779"/>
              </a:lnSpc>
              <a:buFont typeface="Arial" panose="020B0604020202020204" pitchFamily="34" charset="0"/>
              <a:buChar char="•"/>
            </a:pPr>
            <a:r>
              <a:rPr lang="en-US" sz="2699" dirty="0">
                <a:solidFill>
                  <a:srgbClr val="3BB2C4"/>
                </a:solidFill>
                <a:latin typeface="Copperplate Gothic 32 AB"/>
                <a:ea typeface="Copperplate Gothic 32 AB"/>
                <a:cs typeface="Copperplate Gothic 32 AB"/>
                <a:sym typeface="Copperplate Gothic 32 AB"/>
              </a:rPr>
              <a:t>Banks/KYC Providers – Need fraud-proof identity verification. Reached via API integration for seamless authentication.</a:t>
            </a:r>
          </a:p>
          <a:p>
            <a:pPr marL="748664" lvl="1" indent="-457200" algn="l">
              <a:lnSpc>
                <a:spcPts val="3779"/>
              </a:lnSpc>
              <a:buFont typeface="Arial" panose="020B0604020202020204" pitchFamily="34" charset="0"/>
              <a:buChar char="•"/>
            </a:pPr>
            <a:r>
              <a:rPr lang="en-US" sz="2699" dirty="0">
                <a:solidFill>
                  <a:srgbClr val="3BB2C4"/>
                </a:solidFill>
                <a:latin typeface="Copperplate Gothic 32 AB"/>
                <a:ea typeface="Copperplate Gothic 32 AB"/>
                <a:cs typeface="Copperplate Gothic 32 AB"/>
                <a:sym typeface="Copperplate Gothic 32 AB"/>
              </a:rPr>
              <a:t>Government Authorities – Need reduced forgery and improved security. Reached through blockchain-backed verification adoption.</a:t>
            </a:r>
          </a:p>
          <a:p>
            <a:pPr marL="748664" lvl="1" indent="-457200" algn="l">
              <a:lnSpc>
                <a:spcPts val="3779"/>
              </a:lnSpc>
              <a:buFont typeface="Arial" panose="020B0604020202020204" pitchFamily="34" charset="0"/>
              <a:buChar char="•"/>
            </a:pPr>
            <a:endParaRPr lang="en-US" sz="2699" dirty="0">
              <a:solidFill>
                <a:srgbClr val="3BB2C4"/>
              </a:solidFill>
              <a:latin typeface="Copperplate Gothic 32 AB"/>
              <a:ea typeface="Copperplate Gothic 32 AB"/>
              <a:cs typeface="Copperplate Gothic 32 AB"/>
              <a:sym typeface="Copperplate Gothic 32 AB"/>
            </a:endParaRPr>
          </a:p>
          <a:p>
            <a:pPr marL="291464" lvl="1" algn="l">
              <a:lnSpc>
                <a:spcPts val="3779"/>
              </a:lnSpc>
            </a:pPr>
            <a:r>
              <a:rPr lang="en-US" sz="2699" dirty="0">
                <a:solidFill>
                  <a:srgbClr val="3BB2C4"/>
                </a:solidFill>
                <a:latin typeface="Copperplate Gothic 32 AB"/>
                <a:ea typeface="Copperplate Gothic 32 AB"/>
                <a:cs typeface="Copperplate Gothic 32 AB"/>
                <a:sym typeface="Copperplate Gothic 32 AB"/>
              </a:rPr>
              <a:t>Reaching Stakeholders Through the Solution</a:t>
            </a:r>
          </a:p>
          <a:p>
            <a:pPr marL="748664" lvl="1" indent="-457200" algn="l">
              <a:lnSpc>
                <a:spcPts val="3779"/>
              </a:lnSpc>
              <a:buFont typeface="Arial" panose="020B0604020202020204" pitchFamily="34" charset="0"/>
              <a:buChar char="•"/>
            </a:pPr>
            <a:r>
              <a:rPr lang="en-US" sz="2699" dirty="0">
                <a:solidFill>
                  <a:srgbClr val="3BB2C4"/>
                </a:solidFill>
                <a:latin typeface="Copperplate Gothic 32 AB"/>
                <a:ea typeface="Copperplate Gothic 32 AB"/>
                <a:cs typeface="Copperplate Gothic 32 AB"/>
                <a:sym typeface="Copperplate Gothic 32 AB"/>
              </a:rPr>
              <a:t>Web App: Direct user access for travelers and verification officers.</a:t>
            </a:r>
          </a:p>
          <a:p>
            <a:pPr marL="748664" lvl="1" indent="-457200" algn="l">
              <a:lnSpc>
                <a:spcPts val="3779"/>
              </a:lnSpc>
              <a:buFont typeface="Arial" panose="020B0604020202020204" pitchFamily="34" charset="0"/>
              <a:buChar char="•"/>
            </a:pPr>
            <a:r>
              <a:rPr lang="en-US" sz="2699" dirty="0">
                <a:solidFill>
                  <a:srgbClr val="3BB2C4"/>
                </a:solidFill>
                <a:latin typeface="Copperplate Gothic 32 AB"/>
                <a:ea typeface="Copperplate Gothic 32 AB"/>
                <a:cs typeface="Copperplate Gothic 32 AB"/>
                <a:sym typeface="Copperplate Gothic 32 AB"/>
              </a:rPr>
              <a:t>APIs: Easy integration for banks and financial institutions.</a:t>
            </a:r>
          </a:p>
          <a:p>
            <a:pPr marL="748664" lvl="1" indent="-457200" algn="l">
              <a:lnSpc>
                <a:spcPts val="3779"/>
              </a:lnSpc>
              <a:buFont typeface="Arial" panose="020B0604020202020204" pitchFamily="34" charset="0"/>
              <a:buChar char="•"/>
            </a:pPr>
            <a:r>
              <a:rPr lang="en-US" sz="2699" dirty="0">
                <a:solidFill>
                  <a:srgbClr val="3BB2C4"/>
                </a:solidFill>
                <a:latin typeface="Copperplate Gothic 32 AB"/>
                <a:ea typeface="Copperplate Gothic 32 AB"/>
                <a:cs typeface="Copperplate Gothic 32 AB"/>
                <a:sym typeface="Copperplate Gothic 32 AB"/>
              </a:rPr>
              <a:t>Education &amp; Partnerships: Collaborate with government agencies to advocate blockchain adoption for identity security.</a:t>
            </a:r>
          </a:p>
          <a:p>
            <a:pPr marL="748664" lvl="1" indent="-457200" algn="l">
              <a:lnSpc>
                <a:spcPts val="3779"/>
              </a:lnSpc>
              <a:buFont typeface="Arial" panose="020B0604020202020204" pitchFamily="34" charset="0"/>
              <a:buChar char="•"/>
            </a:pPr>
            <a:r>
              <a:rPr lang="en-US" sz="2699" dirty="0">
                <a:solidFill>
                  <a:srgbClr val="3BB2C4"/>
                </a:solidFill>
                <a:latin typeface="Copperplate Gothic 32 AB"/>
                <a:ea typeface="Copperplate Gothic 32 AB"/>
                <a:cs typeface="Copperplate Gothic 32 AB"/>
                <a:sym typeface="Copperplate Gothic 32 AB"/>
              </a:rPr>
              <a:t>Security &amp; Compliance: Align with global identity verification standards (e.g., KYC, GDPR) to gain institutional trust.</a:t>
            </a:r>
          </a:p>
          <a:p>
            <a:pPr marL="291464" lvl="1" algn="l">
              <a:lnSpc>
                <a:spcPts val="3779"/>
              </a:lnSpc>
            </a:pPr>
            <a:endParaRPr lang="en-US" sz="2699" dirty="0">
              <a:solidFill>
                <a:srgbClr val="3BB2C4"/>
              </a:solidFill>
              <a:latin typeface="Copperplate Gothic 32 AB"/>
              <a:ea typeface="Copperplate Gothic 32 AB"/>
              <a:cs typeface="Copperplate Gothic 32 AB"/>
              <a:sym typeface="Copperplate Gothic 32 AB"/>
            </a:endParaRPr>
          </a:p>
        </p:txBody>
      </p:sp>
      <p:sp>
        <p:nvSpPr>
          <p:cNvPr id="7" name="Freeform 7">
            <a:extLst>
              <a:ext uri="{FF2B5EF4-FFF2-40B4-BE49-F238E27FC236}">
                <a16:creationId xmlns:a16="http://schemas.microsoft.com/office/drawing/2014/main" id="{5CDD1A82-A9EA-7BC6-37F6-C81CB0C29335}"/>
              </a:ext>
            </a:extLst>
          </p:cNvPr>
          <p:cNvSpPr/>
          <p:nvPr/>
        </p:nvSpPr>
        <p:spPr>
          <a:xfrm flipV="1">
            <a:off x="0" y="7047174"/>
            <a:ext cx="4134349" cy="3239826"/>
          </a:xfrm>
          <a:custGeom>
            <a:avLst/>
            <a:gdLst/>
            <a:ahLst/>
            <a:cxnLst/>
            <a:rect l="l" t="t" r="r" b="b"/>
            <a:pathLst>
              <a:path w="4134349" h="3239826">
                <a:moveTo>
                  <a:pt x="0" y="3239826"/>
                </a:moveTo>
                <a:lnTo>
                  <a:pt x="4134349" y="3239826"/>
                </a:lnTo>
                <a:lnTo>
                  <a:pt x="4134349" y="0"/>
                </a:lnTo>
                <a:lnTo>
                  <a:pt x="0" y="0"/>
                </a:lnTo>
                <a:lnTo>
                  <a:pt x="0" y="323982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a:extLst>
              <a:ext uri="{FF2B5EF4-FFF2-40B4-BE49-F238E27FC236}">
                <a16:creationId xmlns:a16="http://schemas.microsoft.com/office/drawing/2014/main" id="{603E22BC-BF56-2F60-C273-B310580DD103}"/>
              </a:ext>
            </a:extLst>
          </p:cNvPr>
          <p:cNvSpPr/>
          <p:nvPr/>
        </p:nvSpPr>
        <p:spPr>
          <a:xfrm>
            <a:off x="399677" y="426632"/>
            <a:ext cx="1892469" cy="920325"/>
          </a:xfrm>
          <a:custGeom>
            <a:avLst/>
            <a:gdLst/>
            <a:ahLst/>
            <a:cxnLst/>
            <a:rect l="l" t="t" r="r" b="b"/>
            <a:pathLst>
              <a:path w="1892469" h="920325">
                <a:moveTo>
                  <a:pt x="0" y="0"/>
                </a:moveTo>
                <a:lnTo>
                  <a:pt x="1892469" y="0"/>
                </a:lnTo>
                <a:lnTo>
                  <a:pt x="1892469" y="920325"/>
                </a:lnTo>
                <a:lnTo>
                  <a:pt x="0" y="920325"/>
                </a:lnTo>
                <a:lnTo>
                  <a:pt x="0" y="0"/>
                </a:lnTo>
                <a:close/>
              </a:path>
            </a:pathLst>
          </a:custGeom>
          <a:blipFill>
            <a:blip r:embed="rId4"/>
            <a:stretch>
              <a:fillRect l="-116975" t="-222613" r="-121229" b="-372838"/>
            </a:stretch>
          </a:blipFill>
        </p:spPr>
      </p:sp>
      <p:sp>
        <p:nvSpPr>
          <p:cNvPr id="9" name="Freeform 9">
            <a:extLst>
              <a:ext uri="{FF2B5EF4-FFF2-40B4-BE49-F238E27FC236}">
                <a16:creationId xmlns:a16="http://schemas.microsoft.com/office/drawing/2014/main" id="{7C701A4F-4341-9A16-E3B1-207F44CCD4F8}"/>
              </a:ext>
            </a:extLst>
          </p:cNvPr>
          <p:cNvSpPr/>
          <p:nvPr/>
        </p:nvSpPr>
        <p:spPr>
          <a:xfrm>
            <a:off x="15954544" y="388532"/>
            <a:ext cx="1960746" cy="1487849"/>
          </a:xfrm>
          <a:custGeom>
            <a:avLst/>
            <a:gdLst/>
            <a:ahLst/>
            <a:cxnLst/>
            <a:rect l="l" t="t" r="r" b="b"/>
            <a:pathLst>
              <a:path w="1960746" h="1487849">
                <a:moveTo>
                  <a:pt x="0" y="0"/>
                </a:moveTo>
                <a:lnTo>
                  <a:pt x="1960746" y="0"/>
                </a:lnTo>
                <a:lnTo>
                  <a:pt x="1960746" y="1487849"/>
                </a:lnTo>
                <a:lnTo>
                  <a:pt x="0" y="1487849"/>
                </a:lnTo>
                <a:lnTo>
                  <a:pt x="0" y="0"/>
                </a:lnTo>
                <a:close/>
              </a:path>
            </a:pathLst>
          </a:custGeom>
          <a:blipFill>
            <a:blip r:embed="rId5"/>
            <a:stretch>
              <a:fillRect/>
            </a:stretch>
          </a:blipFill>
          <a:ln cap="sq">
            <a:noFill/>
            <a:prstDash val="lgDash"/>
            <a:miter/>
          </a:ln>
        </p:spPr>
      </p:sp>
    </p:spTree>
    <p:extLst>
      <p:ext uri="{BB962C8B-B14F-4D97-AF65-F5344CB8AC3E}">
        <p14:creationId xmlns:p14="http://schemas.microsoft.com/office/powerpoint/2010/main" val="2226039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0" y="0"/>
            <a:ext cx="4134349" cy="3239826"/>
          </a:xfrm>
          <a:custGeom>
            <a:avLst/>
            <a:gdLst/>
            <a:ahLst/>
            <a:cxnLst/>
            <a:rect l="l" t="t" r="r" b="b"/>
            <a:pathLst>
              <a:path w="4134349" h="3239826">
                <a:moveTo>
                  <a:pt x="0" y="0"/>
                </a:moveTo>
                <a:lnTo>
                  <a:pt x="4134349" y="0"/>
                </a:lnTo>
                <a:lnTo>
                  <a:pt x="4134349" y="3239826"/>
                </a:lnTo>
                <a:lnTo>
                  <a:pt x="0" y="32398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V="1">
            <a:off x="0" y="7047174"/>
            <a:ext cx="4134349" cy="3239826"/>
          </a:xfrm>
          <a:custGeom>
            <a:avLst/>
            <a:gdLst/>
            <a:ahLst/>
            <a:cxnLst/>
            <a:rect l="l" t="t" r="r" b="b"/>
            <a:pathLst>
              <a:path w="4134349" h="3239826">
                <a:moveTo>
                  <a:pt x="0" y="3239826"/>
                </a:moveTo>
                <a:lnTo>
                  <a:pt x="4134349" y="3239826"/>
                </a:lnTo>
                <a:lnTo>
                  <a:pt x="4134349" y="0"/>
                </a:lnTo>
                <a:lnTo>
                  <a:pt x="0" y="0"/>
                </a:lnTo>
                <a:lnTo>
                  <a:pt x="0" y="323982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a:off x="14153651" y="0"/>
            <a:ext cx="4134349" cy="3239826"/>
          </a:xfrm>
          <a:custGeom>
            <a:avLst/>
            <a:gdLst/>
            <a:ahLst/>
            <a:cxnLst/>
            <a:rect l="l" t="t" r="r" b="b"/>
            <a:pathLst>
              <a:path w="4134349" h="3239826">
                <a:moveTo>
                  <a:pt x="4134349" y="0"/>
                </a:moveTo>
                <a:lnTo>
                  <a:pt x="0" y="0"/>
                </a:lnTo>
                <a:lnTo>
                  <a:pt x="0" y="3239826"/>
                </a:lnTo>
                <a:lnTo>
                  <a:pt x="4134349" y="3239826"/>
                </a:lnTo>
                <a:lnTo>
                  <a:pt x="413434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flipH="1" flipV="1">
            <a:off x="14153651" y="7047174"/>
            <a:ext cx="4134349" cy="3239826"/>
          </a:xfrm>
          <a:custGeom>
            <a:avLst/>
            <a:gdLst/>
            <a:ahLst/>
            <a:cxnLst/>
            <a:rect l="l" t="t" r="r" b="b"/>
            <a:pathLst>
              <a:path w="4134349" h="3239826">
                <a:moveTo>
                  <a:pt x="4134349" y="3239826"/>
                </a:moveTo>
                <a:lnTo>
                  <a:pt x="0" y="3239826"/>
                </a:lnTo>
                <a:lnTo>
                  <a:pt x="0" y="0"/>
                </a:lnTo>
                <a:lnTo>
                  <a:pt x="4134349" y="0"/>
                </a:lnTo>
                <a:lnTo>
                  <a:pt x="4134349" y="323982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flipV="1">
            <a:off x="0" y="7047174"/>
            <a:ext cx="4134349" cy="3239826"/>
          </a:xfrm>
          <a:custGeom>
            <a:avLst/>
            <a:gdLst/>
            <a:ahLst/>
            <a:cxnLst/>
            <a:rect l="l" t="t" r="r" b="b"/>
            <a:pathLst>
              <a:path w="4134349" h="3239826">
                <a:moveTo>
                  <a:pt x="0" y="3239826"/>
                </a:moveTo>
                <a:lnTo>
                  <a:pt x="4134349" y="3239826"/>
                </a:lnTo>
                <a:lnTo>
                  <a:pt x="4134349" y="0"/>
                </a:lnTo>
                <a:lnTo>
                  <a:pt x="0" y="0"/>
                </a:lnTo>
                <a:lnTo>
                  <a:pt x="0" y="323982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2067174" y="3568799"/>
            <a:ext cx="14153651" cy="3409331"/>
          </a:xfrm>
          <a:prstGeom prst="rect">
            <a:avLst/>
          </a:prstGeom>
        </p:spPr>
        <p:txBody>
          <a:bodyPr lIns="0" tIns="0" rIns="0" bIns="0" rtlCol="0" anchor="t">
            <a:spAutoFit/>
          </a:bodyPr>
          <a:lstStyle/>
          <a:p>
            <a:pPr marL="417706" lvl="1">
              <a:lnSpc>
                <a:spcPts val="5417"/>
              </a:lnSpc>
            </a:pPr>
            <a:r>
              <a:rPr lang="en-US" sz="3200" dirty="0">
                <a:solidFill>
                  <a:srgbClr val="3BB2C4"/>
                </a:solidFill>
                <a:latin typeface="Copperplate Gothic 32 AB"/>
                <a:ea typeface="Copperplate Gothic 32 AB"/>
                <a:cs typeface="Copperplate Gothic 32 AB"/>
                <a:sym typeface="Copperplate Gothic 32 AB"/>
              </a:rPr>
              <a:t>Our project falls under Cybersecurity, as it focuses on secure, tamper-proof passport verification using blockchain. By eliminating centralized database vulnerabilities and preventing identity fraud, it enhances data security, privacy, and trust in identity verification processes. </a:t>
            </a:r>
          </a:p>
        </p:txBody>
      </p:sp>
      <p:sp>
        <p:nvSpPr>
          <p:cNvPr id="8" name="Freeform 8"/>
          <p:cNvSpPr/>
          <p:nvPr/>
        </p:nvSpPr>
        <p:spPr>
          <a:xfrm>
            <a:off x="399677" y="426632"/>
            <a:ext cx="1892469" cy="920325"/>
          </a:xfrm>
          <a:custGeom>
            <a:avLst/>
            <a:gdLst/>
            <a:ahLst/>
            <a:cxnLst/>
            <a:rect l="l" t="t" r="r" b="b"/>
            <a:pathLst>
              <a:path w="1892469" h="920325">
                <a:moveTo>
                  <a:pt x="0" y="0"/>
                </a:moveTo>
                <a:lnTo>
                  <a:pt x="1892469" y="0"/>
                </a:lnTo>
                <a:lnTo>
                  <a:pt x="1892469" y="920325"/>
                </a:lnTo>
                <a:lnTo>
                  <a:pt x="0" y="920325"/>
                </a:lnTo>
                <a:lnTo>
                  <a:pt x="0" y="0"/>
                </a:lnTo>
                <a:close/>
              </a:path>
            </a:pathLst>
          </a:custGeom>
          <a:blipFill>
            <a:blip r:embed="rId4"/>
            <a:stretch>
              <a:fillRect l="-116975" t="-222613" r="-121229" b="-372838"/>
            </a:stretch>
          </a:blipFill>
        </p:spPr>
      </p:sp>
      <p:sp>
        <p:nvSpPr>
          <p:cNvPr id="9" name="Freeform 9"/>
          <p:cNvSpPr/>
          <p:nvPr/>
        </p:nvSpPr>
        <p:spPr>
          <a:xfrm>
            <a:off x="15954544" y="388532"/>
            <a:ext cx="1960746" cy="1487849"/>
          </a:xfrm>
          <a:custGeom>
            <a:avLst/>
            <a:gdLst/>
            <a:ahLst/>
            <a:cxnLst/>
            <a:rect l="l" t="t" r="r" b="b"/>
            <a:pathLst>
              <a:path w="1960746" h="1487849">
                <a:moveTo>
                  <a:pt x="0" y="0"/>
                </a:moveTo>
                <a:lnTo>
                  <a:pt x="1960746" y="0"/>
                </a:lnTo>
                <a:lnTo>
                  <a:pt x="1960746" y="1487849"/>
                </a:lnTo>
                <a:lnTo>
                  <a:pt x="0" y="1487849"/>
                </a:lnTo>
                <a:lnTo>
                  <a:pt x="0" y="0"/>
                </a:lnTo>
                <a:close/>
              </a:path>
            </a:pathLst>
          </a:custGeom>
          <a:blipFill>
            <a:blip r:embed="rId5"/>
            <a:stretch>
              <a:fillRect/>
            </a:stretch>
          </a:blipFill>
          <a:ln cap="sq">
            <a:noFill/>
            <a:prstDash val="lgDash"/>
            <a:miter/>
          </a:ln>
        </p:spPr>
      </p:sp>
      <p:sp>
        <p:nvSpPr>
          <p:cNvPr id="10" name="TextBox 10"/>
          <p:cNvSpPr txBox="1"/>
          <p:nvPr/>
        </p:nvSpPr>
        <p:spPr>
          <a:xfrm>
            <a:off x="1244014" y="1366642"/>
            <a:ext cx="15690903" cy="1674176"/>
          </a:xfrm>
          <a:prstGeom prst="rect">
            <a:avLst/>
          </a:prstGeom>
        </p:spPr>
        <p:txBody>
          <a:bodyPr lIns="0" tIns="0" rIns="0" bIns="0" rtlCol="0" anchor="t">
            <a:spAutoFit/>
          </a:bodyPr>
          <a:lstStyle/>
          <a:p>
            <a:pPr algn="ctr">
              <a:lnSpc>
                <a:spcPts val="13579"/>
              </a:lnSpc>
            </a:pPr>
            <a:r>
              <a:rPr lang="en-US" sz="9699" dirty="0">
                <a:solidFill>
                  <a:srgbClr val="3BB2C4"/>
                </a:solidFill>
                <a:latin typeface="Copperplate Gothic 32 AB"/>
                <a:ea typeface="Copperplate Gothic 32 AB"/>
                <a:cs typeface="Copperplate Gothic 32 AB"/>
                <a:sym typeface="Copperplate Gothic 32 AB"/>
              </a:rPr>
              <a:t>Track: Cybersecurity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0" y="0"/>
            <a:ext cx="4134349" cy="3239826"/>
          </a:xfrm>
          <a:custGeom>
            <a:avLst/>
            <a:gdLst/>
            <a:ahLst/>
            <a:cxnLst/>
            <a:rect l="l" t="t" r="r" b="b"/>
            <a:pathLst>
              <a:path w="4134349" h="3239826">
                <a:moveTo>
                  <a:pt x="0" y="0"/>
                </a:moveTo>
                <a:lnTo>
                  <a:pt x="4134349" y="0"/>
                </a:lnTo>
                <a:lnTo>
                  <a:pt x="4134349" y="3239826"/>
                </a:lnTo>
                <a:lnTo>
                  <a:pt x="0" y="32398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V="1">
            <a:off x="0" y="7047174"/>
            <a:ext cx="4134349" cy="3239826"/>
          </a:xfrm>
          <a:custGeom>
            <a:avLst/>
            <a:gdLst/>
            <a:ahLst/>
            <a:cxnLst/>
            <a:rect l="l" t="t" r="r" b="b"/>
            <a:pathLst>
              <a:path w="4134349" h="3239826">
                <a:moveTo>
                  <a:pt x="0" y="3239826"/>
                </a:moveTo>
                <a:lnTo>
                  <a:pt x="4134349" y="3239826"/>
                </a:lnTo>
                <a:lnTo>
                  <a:pt x="4134349" y="0"/>
                </a:lnTo>
                <a:lnTo>
                  <a:pt x="0" y="0"/>
                </a:lnTo>
                <a:lnTo>
                  <a:pt x="0" y="323982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a:off x="14153651" y="0"/>
            <a:ext cx="4134349" cy="3239826"/>
          </a:xfrm>
          <a:custGeom>
            <a:avLst/>
            <a:gdLst/>
            <a:ahLst/>
            <a:cxnLst/>
            <a:rect l="l" t="t" r="r" b="b"/>
            <a:pathLst>
              <a:path w="4134349" h="3239826">
                <a:moveTo>
                  <a:pt x="4134349" y="0"/>
                </a:moveTo>
                <a:lnTo>
                  <a:pt x="0" y="0"/>
                </a:lnTo>
                <a:lnTo>
                  <a:pt x="0" y="3239826"/>
                </a:lnTo>
                <a:lnTo>
                  <a:pt x="4134349" y="3239826"/>
                </a:lnTo>
                <a:lnTo>
                  <a:pt x="413434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flipH="1" flipV="1">
            <a:off x="14153651" y="7047174"/>
            <a:ext cx="4134349" cy="3239826"/>
          </a:xfrm>
          <a:custGeom>
            <a:avLst/>
            <a:gdLst/>
            <a:ahLst/>
            <a:cxnLst/>
            <a:rect l="l" t="t" r="r" b="b"/>
            <a:pathLst>
              <a:path w="4134349" h="3239826">
                <a:moveTo>
                  <a:pt x="4134349" y="3239826"/>
                </a:moveTo>
                <a:lnTo>
                  <a:pt x="0" y="3239826"/>
                </a:lnTo>
                <a:lnTo>
                  <a:pt x="0" y="0"/>
                </a:lnTo>
                <a:lnTo>
                  <a:pt x="4134349" y="0"/>
                </a:lnTo>
                <a:lnTo>
                  <a:pt x="4134349" y="323982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533400" y="1513578"/>
            <a:ext cx="17381890" cy="8751691"/>
          </a:xfrm>
          <a:prstGeom prst="rect">
            <a:avLst/>
          </a:prstGeom>
        </p:spPr>
        <p:txBody>
          <a:bodyPr wrap="square" lIns="0" tIns="0" rIns="0" bIns="0" rtlCol="0" anchor="t">
            <a:spAutoFit/>
          </a:bodyPr>
          <a:lstStyle/>
          <a:p>
            <a:pPr marL="291465" lvl="1" algn="l">
              <a:lnSpc>
                <a:spcPts val="3779"/>
              </a:lnSpc>
            </a:pPr>
            <a:r>
              <a:rPr lang="en-US" sz="2700" dirty="0">
                <a:solidFill>
                  <a:srgbClr val="3BB2C4"/>
                </a:solidFill>
                <a:latin typeface="Copperplate Gothic 32 AB"/>
                <a:ea typeface="Copperplate Gothic 32 AB"/>
                <a:cs typeface="Copperplate Gothic 32 AB"/>
                <a:sym typeface="Copperplate Gothic 32 AB"/>
              </a:rPr>
              <a:t>Frontend:</a:t>
            </a:r>
          </a:p>
          <a:p>
            <a:pPr marL="748665" lvl="1" indent="-457200" algn="l">
              <a:lnSpc>
                <a:spcPts val="3779"/>
              </a:lnSpc>
              <a:buFont typeface="Arial" panose="020B0604020202020204" pitchFamily="34" charset="0"/>
              <a:buChar char="•"/>
            </a:pPr>
            <a:r>
              <a:rPr lang="en-US" sz="2700" dirty="0">
                <a:solidFill>
                  <a:srgbClr val="3BB2C4"/>
                </a:solidFill>
                <a:latin typeface="Copperplate Gothic 32 AB"/>
                <a:ea typeface="Copperplate Gothic 32 AB"/>
                <a:cs typeface="Copperplate Gothic 32 AB"/>
                <a:sym typeface="Copperplate Gothic 32 AB"/>
              </a:rPr>
              <a:t>Framework: </a:t>
            </a:r>
            <a:r>
              <a:rPr lang="en-US" sz="2700" dirty="0" err="1">
                <a:solidFill>
                  <a:srgbClr val="3BB2C4"/>
                </a:solidFill>
                <a:latin typeface="Copperplate Gothic 32 AB"/>
                <a:ea typeface="Copperplate Gothic 32 AB"/>
                <a:cs typeface="Copperplate Gothic 32 AB"/>
                <a:sym typeface="Copperplate Gothic 32 AB"/>
              </a:rPr>
              <a:t>Next.js</a:t>
            </a:r>
            <a:r>
              <a:rPr lang="en-US" sz="2700" dirty="0">
                <a:solidFill>
                  <a:srgbClr val="3BB2C4"/>
                </a:solidFill>
                <a:latin typeface="Copperplate Gothic 32 AB"/>
                <a:ea typeface="Copperplate Gothic 32 AB"/>
                <a:cs typeface="Copperplate Gothic 32 AB"/>
                <a:sym typeface="Copperplate Gothic 32 AB"/>
              </a:rPr>
              <a:t> (React-based)</a:t>
            </a:r>
          </a:p>
          <a:p>
            <a:pPr marL="748665" lvl="1" indent="-457200" algn="l">
              <a:lnSpc>
                <a:spcPts val="3779"/>
              </a:lnSpc>
              <a:buFont typeface="Arial" panose="020B0604020202020204" pitchFamily="34" charset="0"/>
              <a:buChar char="•"/>
            </a:pPr>
            <a:r>
              <a:rPr lang="en-US" sz="2700" dirty="0">
                <a:solidFill>
                  <a:srgbClr val="3BB2C4"/>
                </a:solidFill>
                <a:latin typeface="Copperplate Gothic 32 AB"/>
                <a:ea typeface="Copperplate Gothic 32 AB"/>
                <a:cs typeface="Copperplate Gothic 32 AB"/>
                <a:sym typeface="Copperplate Gothic 32 AB"/>
              </a:rPr>
              <a:t>UI Library: Tailwind CSS / Material UI</a:t>
            </a:r>
          </a:p>
          <a:p>
            <a:pPr marL="748665" lvl="1" indent="-457200" algn="l">
              <a:lnSpc>
                <a:spcPts val="3779"/>
              </a:lnSpc>
              <a:buFont typeface="Arial" panose="020B0604020202020204" pitchFamily="34" charset="0"/>
              <a:buChar char="•"/>
            </a:pPr>
            <a:r>
              <a:rPr lang="en-US" sz="2700" dirty="0">
                <a:solidFill>
                  <a:srgbClr val="3BB2C4"/>
                </a:solidFill>
                <a:latin typeface="Copperplate Gothic 32 AB"/>
                <a:ea typeface="Copperplate Gothic 32 AB"/>
                <a:cs typeface="Copperplate Gothic 32 AB"/>
                <a:sym typeface="Copperplate Gothic 32 AB"/>
              </a:rPr>
              <a:t>Authentication: Firebase Authentication (Google OAuth &amp; Email/Password)</a:t>
            </a:r>
          </a:p>
          <a:p>
            <a:pPr marL="291465" lvl="1" algn="l">
              <a:lnSpc>
                <a:spcPts val="3779"/>
              </a:lnSpc>
            </a:pPr>
            <a:r>
              <a:rPr lang="en-US" sz="2700" dirty="0">
                <a:solidFill>
                  <a:srgbClr val="3BB2C4"/>
                </a:solidFill>
                <a:latin typeface="Copperplate Gothic 32 AB"/>
                <a:ea typeface="Copperplate Gothic 32 AB"/>
                <a:cs typeface="Copperplate Gothic 32 AB"/>
                <a:sym typeface="Copperplate Gothic 32 AB"/>
              </a:rPr>
              <a:t>Backend:</a:t>
            </a:r>
          </a:p>
          <a:p>
            <a:pPr marL="748665" lvl="1" indent="-457200" algn="l">
              <a:lnSpc>
                <a:spcPts val="3779"/>
              </a:lnSpc>
              <a:buFont typeface="Arial" panose="020B0604020202020204" pitchFamily="34" charset="0"/>
              <a:buChar char="•"/>
            </a:pPr>
            <a:r>
              <a:rPr lang="en-US" sz="2700" dirty="0">
                <a:solidFill>
                  <a:srgbClr val="3BB2C4"/>
                </a:solidFill>
                <a:latin typeface="Copperplate Gothic 32 AB"/>
                <a:ea typeface="Copperplate Gothic 32 AB"/>
                <a:cs typeface="Copperplate Gothic 32 AB"/>
                <a:sym typeface="Copperplate Gothic 32 AB"/>
              </a:rPr>
              <a:t>Database: Firebase </a:t>
            </a:r>
            <a:r>
              <a:rPr lang="en-US" sz="2700" dirty="0" err="1">
                <a:solidFill>
                  <a:srgbClr val="3BB2C4"/>
                </a:solidFill>
                <a:latin typeface="Copperplate Gothic 32 AB"/>
                <a:ea typeface="Copperplate Gothic 32 AB"/>
                <a:cs typeface="Copperplate Gothic 32 AB"/>
                <a:sym typeface="Copperplate Gothic 32 AB"/>
              </a:rPr>
              <a:t>Firestore</a:t>
            </a:r>
            <a:r>
              <a:rPr lang="en-US" sz="2700" dirty="0">
                <a:solidFill>
                  <a:srgbClr val="3BB2C4"/>
                </a:solidFill>
                <a:latin typeface="Copperplate Gothic 32 AB"/>
                <a:ea typeface="Copperplate Gothic 32 AB"/>
                <a:cs typeface="Copperplate Gothic 32 AB"/>
                <a:sym typeface="Copperplate Gothic 32 AB"/>
              </a:rPr>
              <a:t> (to store passport metadata)</a:t>
            </a:r>
          </a:p>
          <a:p>
            <a:pPr marL="748665" lvl="1" indent="-457200" algn="l">
              <a:lnSpc>
                <a:spcPts val="3779"/>
              </a:lnSpc>
              <a:buFont typeface="Arial" panose="020B0604020202020204" pitchFamily="34" charset="0"/>
              <a:buChar char="•"/>
            </a:pPr>
            <a:r>
              <a:rPr lang="en-US" sz="2700" dirty="0">
                <a:solidFill>
                  <a:srgbClr val="3BB2C4"/>
                </a:solidFill>
                <a:latin typeface="Copperplate Gothic 32 AB"/>
                <a:ea typeface="Copperplate Gothic 32 AB"/>
                <a:cs typeface="Copperplate Gothic 32 AB"/>
                <a:sym typeface="Copperplate Gothic 32 AB"/>
              </a:rPr>
              <a:t>Storage: Firebase Storage (to store passport images)</a:t>
            </a:r>
          </a:p>
          <a:p>
            <a:pPr marL="748665" lvl="1" indent="-457200" algn="l">
              <a:lnSpc>
                <a:spcPts val="3779"/>
              </a:lnSpc>
              <a:buFont typeface="Arial" panose="020B0604020202020204" pitchFamily="34" charset="0"/>
              <a:buChar char="•"/>
            </a:pPr>
            <a:r>
              <a:rPr lang="en-US" sz="2700" dirty="0">
                <a:solidFill>
                  <a:srgbClr val="3BB2C4"/>
                </a:solidFill>
                <a:latin typeface="Copperplate Gothic 32 AB"/>
                <a:ea typeface="Copperplate Gothic 32 AB"/>
                <a:cs typeface="Copperplate Gothic 32 AB"/>
                <a:sym typeface="Copperplate Gothic 32 AB"/>
              </a:rPr>
              <a:t>API: </a:t>
            </a:r>
            <a:r>
              <a:rPr lang="en-US" sz="2700" dirty="0" err="1">
                <a:solidFill>
                  <a:srgbClr val="3BB2C4"/>
                </a:solidFill>
                <a:latin typeface="Copperplate Gothic 32 AB"/>
                <a:ea typeface="Copperplate Gothic 32 AB"/>
                <a:cs typeface="Copperplate Gothic 32 AB"/>
                <a:sym typeface="Copperplate Gothic 32 AB"/>
              </a:rPr>
              <a:t>Next.js</a:t>
            </a:r>
            <a:r>
              <a:rPr lang="en-US" sz="2700" dirty="0">
                <a:solidFill>
                  <a:srgbClr val="3BB2C4"/>
                </a:solidFill>
                <a:latin typeface="Copperplate Gothic 32 AB"/>
                <a:ea typeface="Copperplate Gothic 32 AB"/>
                <a:cs typeface="Copperplate Gothic 32 AB"/>
                <a:sym typeface="Copperplate Gothic 32 AB"/>
              </a:rPr>
              <a:t> API routes (for handling uploads, hash generation, and verification)</a:t>
            </a:r>
          </a:p>
          <a:p>
            <a:pPr marL="291465" lvl="1" algn="l">
              <a:lnSpc>
                <a:spcPts val="3779"/>
              </a:lnSpc>
            </a:pPr>
            <a:r>
              <a:rPr lang="en-US" sz="2700" dirty="0">
                <a:solidFill>
                  <a:srgbClr val="3BB2C4"/>
                </a:solidFill>
                <a:latin typeface="Copperplate Gothic 32 AB"/>
                <a:ea typeface="Copperplate Gothic 32 AB"/>
                <a:cs typeface="Copperplate Gothic 32 AB"/>
                <a:sym typeface="Copperplate Gothic 32 AB"/>
              </a:rPr>
              <a:t>Blockchain:</a:t>
            </a:r>
          </a:p>
          <a:p>
            <a:pPr marL="748665" lvl="1" indent="-457200" algn="l">
              <a:lnSpc>
                <a:spcPts val="3779"/>
              </a:lnSpc>
              <a:buFont typeface="Arial" panose="020B0604020202020204" pitchFamily="34" charset="0"/>
              <a:buChar char="•"/>
            </a:pPr>
            <a:r>
              <a:rPr lang="en-US" sz="2700" dirty="0">
                <a:solidFill>
                  <a:srgbClr val="3BB2C4"/>
                </a:solidFill>
                <a:latin typeface="Copperplate Gothic 32 AB"/>
                <a:ea typeface="Copperplate Gothic 32 AB"/>
                <a:cs typeface="Copperplate Gothic 32 AB"/>
                <a:sym typeface="Copperplate Gothic 32 AB"/>
              </a:rPr>
              <a:t>Blockchain Network: Ethereum (or Polygon for lower gas fees)</a:t>
            </a:r>
          </a:p>
          <a:p>
            <a:pPr marL="748665" lvl="1" indent="-457200" algn="l">
              <a:lnSpc>
                <a:spcPts val="3779"/>
              </a:lnSpc>
              <a:buFont typeface="Arial" panose="020B0604020202020204" pitchFamily="34" charset="0"/>
              <a:buChar char="•"/>
            </a:pPr>
            <a:r>
              <a:rPr lang="en-US" sz="2700" dirty="0">
                <a:solidFill>
                  <a:srgbClr val="3BB2C4"/>
                </a:solidFill>
                <a:latin typeface="Copperplate Gothic 32 AB"/>
                <a:ea typeface="Copperplate Gothic 32 AB"/>
                <a:cs typeface="Copperplate Gothic 32 AB"/>
                <a:sym typeface="Copperplate Gothic 32 AB"/>
              </a:rPr>
              <a:t>Smart Contract Language: Solidity (for storing passport hashes)</a:t>
            </a:r>
          </a:p>
          <a:p>
            <a:pPr marL="748665" lvl="1" indent="-457200" algn="l">
              <a:lnSpc>
                <a:spcPts val="3779"/>
              </a:lnSpc>
              <a:buFont typeface="Arial" panose="020B0604020202020204" pitchFamily="34" charset="0"/>
              <a:buChar char="•"/>
            </a:pPr>
            <a:r>
              <a:rPr lang="en-US" sz="2700" dirty="0">
                <a:solidFill>
                  <a:srgbClr val="3BB2C4"/>
                </a:solidFill>
                <a:latin typeface="Copperplate Gothic 32 AB"/>
                <a:ea typeface="Copperplate Gothic 32 AB"/>
                <a:cs typeface="Copperplate Gothic 32 AB"/>
                <a:sym typeface="Copperplate Gothic 32 AB"/>
              </a:rPr>
              <a:t>Hashing Algorithm: SHA-256 (to generate unique passport verification hashes)</a:t>
            </a:r>
          </a:p>
          <a:p>
            <a:pPr marL="748665" lvl="1" indent="-457200" algn="l">
              <a:lnSpc>
                <a:spcPts val="3779"/>
              </a:lnSpc>
              <a:buFont typeface="Arial" panose="020B0604020202020204" pitchFamily="34" charset="0"/>
              <a:buChar char="•"/>
            </a:pPr>
            <a:r>
              <a:rPr lang="en-US" sz="2700" dirty="0">
                <a:solidFill>
                  <a:srgbClr val="3BB2C4"/>
                </a:solidFill>
                <a:latin typeface="Copperplate Gothic 32 AB"/>
                <a:ea typeface="Copperplate Gothic 32 AB"/>
                <a:cs typeface="Copperplate Gothic 32 AB"/>
                <a:sym typeface="Copperplate Gothic 32 AB"/>
              </a:rPr>
              <a:t>Interaction Library: </a:t>
            </a:r>
            <a:r>
              <a:rPr lang="en-US" sz="2700" dirty="0" err="1">
                <a:solidFill>
                  <a:srgbClr val="3BB2C4"/>
                </a:solidFill>
                <a:latin typeface="Copperplate Gothic 32 AB"/>
                <a:ea typeface="Copperplate Gothic 32 AB"/>
                <a:cs typeface="Copperplate Gothic 32 AB"/>
                <a:sym typeface="Copperplate Gothic 32 AB"/>
              </a:rPr>
              <a:t>ethers.js</a:t>
            </a:r>
            <a:r>
              <a:rPr lang="en-US" sz="2700" dirty="0">
                <a:solidFill>
                  <a:srgbClr val="3BB2C4"/>
                </a:solidFill>
                <a:latin typeface="Copperplate Gothic 32 AB"/>
                <a:ea typeface="Copperplate Gothic 32 AB"/>
                <a:cs typeface="Copperplate Gothic 32 AB"/>
                <a:sym typeface="Copperplate Gothic 32 AB"/>
              </a:rPr>
              <a:t> (to connect </a:t>
            </a:r>
            <a:r>
              <a:rPr lang="en-US" sz="2700" dirty="0" err="1">
                <a:solidFill>
                  <a:srgbClr val="3BB2C4"/>
                </a:solidFill>
                <a:latin typeface="Copperplate Gothic 32 AB"/>
                <a:ea typeface="Copperplate Gothic 32 AB"/>
                <a:cs typeface="Copperplate Gothic 32 AB"/>
                <a:sym typeface="Copperplate Gothic 32 AB"/>
              </a:rPr>
              <a:t>Next.js</a:t>
            </a:r>
            <a:r>
              <a:rPr lang="en-US" sz="2700" dirty="0">
                <a:solidFill>
                  <a:srgbClr val="3BB2C4"/>
                </a:solidFill>
                <a:latin typeface="Copperplate Gothic 32 AB"/>
                <a:ea typeface="Copperplate Gothic 32 AB"/>
                <a:cs typeface="Copperplate Gothic 32 AB"/>
                <a:sym typeface="Copperplate Gothic 32 AB"/>
              </a:rPr>
              <a:t> with Ethereum smart contracts)</a:t>
            </a:r>
          </a:p>
          <a:p>
            <a:pPr marL="291465" lvl="1" algn="l">
              <a:lnSpc>
                <a:spcPts val="3779"/>
              </a:lnSpc>
            </a:pPr>
            <a:r>
              <a:rPr lang="en-US" sz="2700" dirty="0">
                <a:solidFill>
                  <a:srgbClr val="3BB2C4"/>
                </a:solidFill>
                <a:latin typeface="Copperplate Gothic 32 AB"/>
                <a:ea typeface="Copperplate Gothic 32 AB"/>
                <a:cs typeface="Copperplate Gothic 32 AB"/>
                <a:sym typeface="Copperplate Gothic 32 AB"/>
              </a:rPr>
              <a:t>Tools &amp; Deployment:</a:t>
            </a:r>
          </a:p>
          <a:p>
            <a:pPr marL="748665" lvl="1" indent="-457200" algn="l">
              <a:lnSpc>
                <a:spcPts val="3779"/>
              </a:lnSpc>
              <a:buFont typeface="Arial" panose="020B0604020202020204" pitchFamily="34" charset="0"/>
              <a:buChar char="•"/>
            </a:pPr>
            <a:r>
              <a:rPr lang="en-US" sz="2700" dirty="0">
                <a:solidFill>
                  <a:srgbClr val="3BB2C4"/>
                </a:solidFill>
                <a:latin typeface="Copperplate Gothic 32 AB"/>
                <a:ea typeface="Copperplate Gothic 32 AB"/>
                <a:cs typeface="Copperplate Gothic 32 AB"/>
                <a:sym typeface="Copperplate Gothic 32 AB"/>
              </a:rPr>
              <a:t>Smart Contract Deployment: Hardhat / Remix IDE</a:t>
            </a:r>
          </a:p>
          <a:p>
            <a:pPr marL="748665" lvl="1" indent="-457200" algn="l">
              <a:lnSpc>
                <a:spcPts val="3779"/>
              </a:lnSpc>
              <a:buFont typeface="Arial" panose="020B0604020202020204" pitchFamily="34" charset="0"/>
              <a:buChar char="•"/>
            </a:pPr>
            <a:r>
              <a:rPr lang="en-US" sz="2700" dirty="0">
                <a:solidFill>
                  <a:srgbClr val="3BB2C4"/>
                </a:solidFill>
                <a:latin typeface="Copperplate Gothic 32 AB"/>
                <a:ea typeface="Copperplate Gothic 32 AB"/>
                <a:cs typeface="Copperplate Gothic 32 AB"/>
                <a:sym typeface="Copperplate Gothic 32 AB"/>
              </a:rPr>
              <a:t>Cloud Functions (Optional): Firebase Functions (for automated backend processing)</a:t>
            </a:r>
          </a:p>
          <a:p>
            <a:pPr marL="748665" lvl="1" indent="-457200" algn="l">
              <a:lnSpc>
                <a:spcPts val="3779"/>
              </a:lnSpc>
              <a:buFont typeface="Arial" panose="020B0604020202020204" pitchFamily="34" charset="0"/>
              <a:buChar char="•"/>
            </a:pPr>
            <a:r>
              <a:rPr lang="en-US" sz="2700" dirty="0">
                <a:solidFill>
                  <a:srgbClr val="3BB2C4"/>
                </a:solidFill>
                <a:latin typeface="Copperplate Gothic 32 AB"/>
                <a:ea typeface="Copperplate Gothic 32 AB"/>
                <a:cs typeface="Copperplate Gothic 32 AB"/>
                <a:sym typeface="Copperplate Gothic 32 AB"/>
              </a:rPr>
              <a:t>Hosting: </a:t>
            </a:r>
            <a:r>
              <a:rPr lang="en-US" sz="2700" dirty="0" err="1">
                <a:solidFill>
                  <a:srgbClr val="3BB2C4"/>
                </a:solidFill>
                <a:latin typeface="Copperplate Gothic 32 AB"/>
                <a:ea typeface="Copperplate Gothic 32 AB"/>
                <a:cs typeface="Copperplate Gothic 32 AB"/>
                <a:sym typeface="Copperplate Gothic 32 AB"/>
              </a:rPr>
              <a:t>Vercel</a:t>
            </a:r>
            <a:r>
              <a:rPr lang="en-US" sz="2700" dirty="0">
                <a:solidFill>
                  <a:srgbClr val="3BB2C4"/>
                </a:solidFill>
                <a:latin typeface="Copperplate Gothic 32 AB"/>
                <a:ea typeface="Copperplate Gothic 32 AB"/>
                <a:cs typeface="Copperplate Gothic 32 AB"/>
                <a:sym typeface="Copperplate Gothic 32 AB"/>
              </a:rPr>
              <a:t> (for </a:t>
            </a:r>
            <a:r>
              <a:rPr lang="en-US" sz="2700" dirty="0" err="1">
                <a:solidFill>
                  <a:srgbClr val="3BB2C4"/>
                </a:solidFill>
                <a:latin typeface="Copperplate Gothic 32 AB"/>
                <a:ea typeface="Copperplate Gothic 32 AB"/>
                <a:cs typeface="Copperplate Gothic 32 AB"/>
                <a:sym typeface="Copperplate Gothic 32 AB"/>
              </a:rPr>
              <a:t>Next.js</a:t>
            </a:r>
            <a:r>
              <a:rPr lang="en-US" sz="2700" dirty="0">
                <a:solidFill>
                  <a:srgbClr val="3BB2C4"/>
                </a:solidFill>
                <a:latin typeface="Copperplate Gothic 32 AB"/>
                <a:ea typeface="Copperplate Gothic 32 AB"/>
                <a:cs typeface="Copperplate Gothic 32 AB"/>
                <a:sym typeface="Copperplate Gothic 32 AB"/>
              </a:rPr>
              <a:t> app) / Firebase Hosting</a:t>
            </a:r>
          </a:p>
          <a:p>
            <a:pPr marL="291465" lvl="1" algn="l">
              <a:lnSpc>
                <a:spcPts val="3779"/>
              </a:lnSpc>
            </a:pPr>
            <a:endParaRPr lang="en-US" sz="2700" dirty="0">
              <a:solidFill>
                <a:srgbClr val="3BB2C4"/>
              </a:solidFill>
              <a:latin typeface="Copperplate Gothic 32 AB"/>
              <a:ea typeface="Copperplate Gothic 32 AB"/>
              <a:cs typeface="Copperplate Gothic 32 AB"/>
              <a:sym typeface="Copperplate Gothic 32 AB"/>
            </a:endParaRPr>
          </a:p>
        </p:txBody>
      </p:sp>
      <p:sp>
        <p:nvSpPr>
          <p:cNvPr id="7" name="Freeform 7"/>
          <p:cNvSpPr/>
          <p:nvPr/>
        </p:nvSpPr>
        <p:spPr>
          <a:xfrm>
            <a:off x="399677" y="426632"/>
            <a:ext cx="1892469" cy="920325"/>
          </a:xfrm>
          <a:custGeom>
            <a:avLst/>
            <a:gdLst/>
            <a:ahLst/>
            <a:cxnLst/>
            <a:rect l="l" t="t" r="r" b="b"/>
            <a:pathLst>
              <a:path w="1892469" h="920325">
                <a:moveTo>
                  <a:pt x="0" y="0"/>
                </a:moveTo>
                <a:lnTo>
                  <a:pt x="1892469" y="0"/>
                </a:lnTo>
                <a:lnTo>
                  <a:pt x="1892469" y="920325"/>
                </a:lnTo>
                <a:lnTo>
                  <a:pt x="0" y="920325"/>
                </a:lnTo>
                <a:lnTo>
                  <a:pt x="0" y="0"/>
                </a:lnTo>
                <a:close/>
              </a:path>
            </a:pathLst>
          </a:custGeom>
          <a:blipFill>
            <a:blip r:embed="rId4"/>
            <a:stretch>
              <a:fillRect l="-116975" t="-222613" r="-121229" b="-372838"/>
            </a:stretch>
          </a:blipFill>
        </p:spPr>
      </p:sp>
      <p:sp>
        <p:nvSpPr>
          <p:cNvPr id="8" name="Freeform 8"/>
          <p:cNvSpPr/>
          <p:nvPr/>
        </p:nvSpPr>
        <p:spPr>
          <a:xfrm>
            <a:off x="15954544" y="388532"/>
            <a:ext cx="1960746" cy="1487849"/>
          </a:xfrm>
          <a:custGeom>
            <a:avLst/>
            <a:gdLst/>
            <a:ahLst/>
            <a:cxnLst/>
            <a:rect l="l" t="t" r="r" b="b"/>
            <a:pathLst>
              <a:path w="1960746" h="1487849">
                <a:moveTo>
                  <a:pt x="0" y="0"/>
                </a:moveTo>
                <a:lnTo>
                  <a:pt x="1960746" y="0"/>
                </a:lnTo>
                <a:lnTo>
                  <a:pt x="1960746" y="1487849"/>
                </a:lnTo>
                <a:lnTo>
                  <a:pt x="0" y="1487849"/>
                </a:lnTo>
                <a:lnTo>
                  <a:pt x="0" y="0"/>
                </a:lnTo>
                <a:close/>
              </a:path>
            </a:pathLst>
          </a:custGeom>
          <a:blipFill>
            <a:blip r:embed="rId5"/>
            <a:stretch>
              <a:fillRect/>
            </a:stretch>
          </a:blipFill>
          <a:ln cap="sq">
            <a:noFill/>
            <a:prstDash val="lgDash"/>
            <a:miter/>
          </a:ln>
        </p:spPr>
      </p:sp>
      <p:sp>
        <p:nvSpPr>
          <p:cNvPr id="9" name="TextBox 9"/>
          <p:cNvSpPr txBox="1"/>
          <p:nvPr/>
        </p:nvSpPr>
        <p:spPr>
          <a:xfrm>
            <a:off x="911829" y="83732"/>
            <a:ext cx="16464341" cy="1664248"/>
          </a:xfrm>
          <a:prstGeom prst="rect">
            <a:avLst/>
          </a:prstGeom>
        </p:spPr>
        <p:txBody>
          <a:bodyPr lIns="0" tIns="0" rIns="0" bIns="0" rtlCol="0" anchor="t">
            <a:spAutoFit/>
          </a:bodyPr>
          <a:lstStyle/>
          <a:p>
            <a:pPr algn="ctr">
              <a:lnSpc>
                <a:spcPts val="12219"/>
              </a:lnSpc>
            </a:pPr>
            <a:r>
              <a:rPr lang="en-US" sz="8728" dirty="0">
                <a:solidFill>
                  <a:srgbClr val="3BB2C4"/>
                </a:solidFill>
                <a:latin typeface="Copperplate Gothic 32 AB"/>
                <a:ea typeface="Copperplate Gothic 32 AB"/>
                <a:cs typeface="Copperplate Gothic 32 AB"/>
                <a:sym typeface="Copperplate Gothic 32 AB"/>
              </a:rPr>
              <a:t>tech stack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flipH="1" flipV="1">
            <a:off x="14153651" y="7047174"/>
            <a:ext cx="4134349" cy="3239826"/>
          </a:xfrm>
          <a:custGeom>
            <a:avLst/>
            <a:gdLst/>
            <a:ahLst/>
            <a:cxnLst/>
            <a:rect l="l" t="t" r="r" b="b"/>
            <a:pathLst>
              <a:path w="4134349" h="3239826">
                <a:moveTo>
                  <a:pt x="4134349" y="3239826"/>
                </a:moveTo>
                <a:lnTo>
                  <a:pt x="0" y="3239826"/>
                </a:lnTo>
                <a:lnTo>
                  <a:pt x="0" y="0"/>
                </a:lnTo>
                <a:lnTo>
                  <a:pt x="4134349" y="0"/>
                </a:lnTo>
                <a:lnTo>
                  <a:pt x="4134349" y="323982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533400" y="2552700"/>
            <a:ext cx="17068800" cy="6781800"/>
          </a:xfrm>
          <a:custGeom>
            <a:avLst/>
            <a:gdLst/>
            <a:ahLst/>
            <a:cxnLst/>
            <a:rect l="l" t="t" r="r" b="b"/>
            <a:pathLst>
              <a:path w="15987611" h="5728181">
                <a:moveTo>
                  <a:pt x="0" y="0"/>
                </a:moveTo>
                <a:lnTo>
                  <a:pt x="15987611" y="0"/>
                </a:lnTo>
                <a:lnTo>
                  <a:pt x="15987611" y="5728182"/>
                </a:lnTo>
                <a:lnTo>
                  <a:pt x="0" y="5728182"/>
                </a:lnTo>
                <a:lnTo>
                  <a:pt x="0" y="0"/>
                </a:lnTo>
                <a:close/>
              </a:path>
            </a:pathLst>
          </a:custGeom>
          <a:blipFill>
            <a:blip r:embed="rId4"/>
            <a:stretch>
              <a:fillRect/>
            </a:stretch>
          </a:blipFill>
        </p:spPr>
        <p:txBody>
          <a:bodyPr/>
          <a:lstStyle/>
          <a:p>
            <a:endParaRPr lang="en-US" dirty="0"/>
          </a:p>
        </p:txBody>
      </p:sp>
      <p:sp>
        <p:nvSpPr>
          <p:cNvPr id="4" name="TextBox 4"/>
          <p:cNvSpPr txBox="1"/>
          <p:nvPr/>
        </p:nvSpPr>
        <p:spPr>
          <a:xfrm>
            <a:off x="1828800" y="3309501"/>
            <a:ext cx="1868239" cy="713914"/>
          </a:xfrm>
          <a:prstGeom prst="rect">
            <a:avLst/>
          </a:prstGeom>
        </p:spPr>
        <p:txBody>
          <a:bodyPr lIns="0" tIns="0" rIns="0" bIns="0" rtlCol="0" anchor="t">
            <a:spAutoFit/>
          </a:bodyPr>
          <a:lstStyle/>
          <a:p>
            <a:pPr algn="ctr">
              <a:lnSpc>
                <a:spcPts val="5275"/>
              </a:lnSpc>
              <a:spcBef>
                <a:spcPct val="0"/>
              </a:spcBef>
            </a:pPr>
            <a:r>
              <a:rPr lang="en-US" sz="3768" spc="-339" dirty="0">
                <a:solidFill>
                  <a:srgbClr val="FFFFFF"/>
                </a:solidFill>
                <a:latin typeface="Copperplate Gothic 32 AB Bold"/>
                <a:ea typeface="Copperplate Gothic 32 AB Bold"/>
                <a:cs typeface="Copperplate Gothic 32 AB Bold"/>
                <a:sym typeface="Copperplate Gothic 32 AB Bold"/>
              </a:rPr>
              <a:t>STEP 1</a:t>
            </a:r>
          </a:p>
        </p:txBody>
      </p:sp>
      <p:sp>
        <p:nvSpPr>
          <p:cNvPr id="5" name="TextBox 5"/>
          <p:cNvSpPr txBox="1"/>
          <p:nvPr/>
        </p:nvSpPr>
        <p:spPr>
          <a:xfrm>
            <a:off x="6122986" y="3309501"/>
            <a:ext cx="1868239" cy="713914"/>
          </a:xfrm>
          <a:prstGeom prst="rect">
            <a:avLst/>
          </a:prstGeom>
        </p:spPr>
        <p:txBody>
          <a:bodyPr lIns="0" tIns="0" rIns="0" bIns="0" rtlCol="0" anchor="t">
            <a:spAutoFit/>
          </a:bodyPr>
          <a:lstStyle/>
          <a:p>
            <a:pPr algn="ctr">
              <a:lnSpc>
                <a:spcPts val="5275"/>
              </a:lnSpc>
              <a:spcBef>
                <a:spcPct val="0"/>
              </a:spcBef>
            </a:pPr>
            <a:r>
              <a:rPr lang="en-US" sz="3768" spc="-339" dirty="0">
                <a:solidFill>
                  <a:srgbClr val="FFFFFF"/>
                </a:solidFill>
                <a:latin typeface="Copperplate Gothic 32 AB Bold"/>
                <a:ea typeface="Copperplate Gothic 32 AB Bold"/>
                <a:cs typeface="Copperplate Gothic 32 AB Bold"/>
                <a:sym typeface="Copperplate Gothic 32 AB Bold"/>
              </a:rPr>
              <a:t>STEP 2</a:t>
            </a:r>
          </a:p>
        </p:txBody>
      </p:sp>
      <p:sp>
        <p:nvSpPr>
          <p:cNvPr id="6" name="TextBox 6"/>
          <p:cNvSpPr txBox="1"/>
          <p:nvPr/>
        </p:nvSpPr>
        <p:spPr>
          <a:xfrm>
            <a:off x="10296777" y="3309501"/>
            <a:ext cx="1868239" cy="713914"/>
          </a:xfrm>
          <a:prstGeom prst="rect">
            <a:avLst/>
          </a:prstGeom>
        </p:spPr>
        <p:txBody>
          <a:bodyPr lIns="0" tIns="0" rIns="0" bIns="0" rtlCol="0" anchor="t">
            <a:spAutoFit/>
          </a:bodyPr>
          <a:lstStyle/>
          <a:p>
            <a:pPr algn="ctr">
              <a:lnSpc>
                <a:spcPts val="5275"/>
              </a:lnSpc>
              <a:spcBef>
                <a:spcPct val="0"/>
              </a:spcBef>
            </a:pPr>
            <a:r>
              <a:rPr lang="en-US" sz="3768" spc="-339" dirty="0">
                <a:solidFill>
                  <a:srgbClr val="FFFFFF"/>
                </a:solidFill>
                <a:latin typeface="Copperplate Gothic 32 AB Bold"/>
                <a:ea typeface="Copperplate Gothic 32 AB Bold"/>
                <a:cs typeface="Copperplate Gothic 32 AB Bold"/>
                <a:sym typeface="Copperplate Gothic 32 AB Bold"/>
              </a:rPr>
              <a:t>STEP 3</a:t>
            </a:r>
          </a:p>
        </p:txBody>
      </p:sp>
      <p:sp>
        <p:nvSpPr>
          <p:cNvPr id="7" name="TextBox 7"/>
          <p:cNvSpPr txBox="1"/>
          <p:nvPr/>
        </p:nvSpPr>
        <p:spPr>
          <a:xfrm>
            <a:off x="14371636" y="3308376"/>
            <a:ext cx="1868239" cy="713914"/>
          </a:xfrm>
          <a:prstGeom prst="rect">
            <a:avLst/>
          </a:prstGeom>
        </p:spPr>
        <p:txBody>
          <a:bodyPr lIns="0" tIns="0" rIns="0" bIns="0" rtlCol="0" anchor="t">
            <a:spAutoFit/>
          </a:bodyPr>
          <a:lstStyle/>
          <a:p>
            <a:pPr algn="ctr">
              <a:lnSpc>
                <a:spcPts val="5275"/>
              </a:lnSpc>
              <a:spcBef>
                <a:spcPct val="0"/>
              </a:spcBef>
            </a:pPr>
            <a:r>
              <a:rPr lang="en-US" sz="3768" spc="-339" dirty="0">
                <a:solidFill>
                  <a:srgbClr val="FFFFFF"/>
                </a:solidFill>
                <a:latin typeface="Copperplate Gothic 32 AB Bold"/>
                <a:ea typeface="Copperplate Gothic 32 AB Bold"/>
                <a:cs typeface="Copperplate Gothic 32 AB Bold"/>
                <a:sym typeface="Copperplate Gothic 32 AB Bold"/>
              </a:rPr>
              <a:t>STEP 4</a:t>
            </a:r>
          </a:p>
        </p:txBody>
      </p:sp>
      <p:sp>
        <p:nvSpPr>
          <p:cNvPr id="8" name="Freeform 8"/>
          <p:cNvSpPr/>
          <p:nvPr/>
        </p:nvSpPr>
        <p:spPr>
          <a:xfrm flipH="1">
            <a:off x="14153651" y="0"/>
            <a:ext cx="4134349" cy="3239826"/>
          </a:xfrm>
          <a:custGeom>
            <a:avLst/>
            <a:gdLst/>
            <a:ahLst/>
            <a:cxnLst/>
            <a:rect l="l" t="t" r="r" b="b"/>
            <a:pathLst>
              <a:path w="4134349" h="3239826">
                <a:moveTo>
                  <a:pt x="4134349" y="0"/>
                </a:moveTo>
                <a:lnTo>
                  <a:pt x="0" y="0"/>
                </a:lnTo>
                <a:lnTo>
                  <a:pt x="0" y="3239826"/>
                </a:lnTo>
                <a:lnTo>
                  <a:pt x="4134349" y="3239826"/>
                </a:lnTo>
                <a:lnTo>
                  <a:pt x="413434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99677" y="426632"/>
            <a:ext cx="1892469" cy="920325"/>
          </a:xfrm>
          <a:custGeom>
            <a:avLst/>
            <a:gdLst/>
            <a:ahLst/>
            <a:cxnLst/>
            <a:rect l="l" t="t" r="r" b="b"/>
            <a:pathLst>
              <a:path w="1892469" h="920325">
                <a:moveTo>
                  <a:pt x="0" y="0"/>
                </a:moveTo>
                <a:lnTo>
                  <a:pt x="1892469" y="0"/>
                </a:lnTo>
                <a:lnTo>
                  <a:pt x="1892469" y="920325"/>
                </a:lnTo>
                <a:lnTo>
                  <a:pt x="0" y="920325"/>
                </a:lnTo>
                <a:lnTo>
                  <a:pt x="0" y="0"/>
                </a:lnTo>
                <a:close/>
              </a:path>
            </a:pathLst>
          </a:custGeom>
          <a:blipFill>
            <a:blip r:embed="rId5"/>
            <a:stretch>
              <a:fillRect l="-116975" t="-222613" r="-121229" b="-372838"/>
            </a:stretch>
          </a:blipFill>
        </p:spPr>
      </p:sp>
      <p:sp>
        <p:nvSpPr>
          <p:cNvPr id="10" name="Freeform 10"/>
          <p:cNvSpPr/>
          <p:nvPr/>
        </p:nvSpPr>
        <p:spPr>
          <a:xfrm>
            <a:off x="15954544" y="388532"/>
            <a:ext cx="1960746" cy="1487849"/>
          </a:xfrm>
          <a:custGeom>
            <a:avLst/>
            <a:gdLst/>
            <a:ahLst/>
            <a:cxnLst/>
            <a:rect l="l" t="t" r="r" b="b"/>
            <a:pathLst>
              <a:path w="1960746" h="1487849">
                <a:moveTo>
                  <a:pt x="0" y="0"/>
                </a:moveTo>
                <a:lnTo>
                  <a:pt x="1960746" y="0"/>
                </a:lnTo>
                <a:lnTo>
                  <a:pt x="1960746" y="1487849"/>
                </a:lnTo>
                <a:lnTo>
                  <a:pt x="0" y="1487849"/>
                </a:lnTo>
                <a:lnTo>
                  <a:pt x="0" y="0"/>
                </a:lnTo>
                <a:close/>
              </a:path>
            </a:pathLst>
          </a:custGeom>
          <a:blipFill>
            <a:blip r:embed="rId6"/>
            <a:stretch>
              <a:fillRect/>
            </a:stretch>
          </a:blipFill>
          <a:ln cap="sq">
            <a:noFill/>
            <a:prstDash val="lgDash"/>
            <a:miter/>
          </a:ln>
        </p:spPr>
      </p:sp>
      <p:sp>
        <p:nvSpPr>
          <p:cNvPr id="11" name="Freeform 11"/>
          <p:cNvSpPr/>
          <p:nvPr/>
        </p:nvSpPr>
        <p:spPr>
          <a:xfrm flipV="1">
            <a:off x="0" y="7047174"/>
            <a:ext cx="4134349" cy="3239826"/>
          </a:xfrm>
          <a:custGeom>
            <a:avLst/>
            <a:gdLst/>
            <a:ahLst/>
            <a:cxnLst/>
            <a:rect l="l" t="t" r="r" b="b"/>
            <a:pathLst>
              <a:path w="4134349" h="3239826">
                <a:moveTo>
                  <a:pt x="0" y="3239826"/>
                </a:moveTo>
                <a:lnTo>
                  <a:pt x="4134349" y="3239826"/>
                </a:lnTo>
                <a:lnTo>
                  <a:pt x="4134349" y="0"/>
                </a:lnTo>
                <a:lnTo>
                  <a:pt x="0" y="0"/>
                </a:lnTo>
                <a:lnTo>
                  <a:pt x="0" y="323982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0" y="0"/>
            <a:ext cx="4134349" cy="3239826"/>
          </a:xfrm>
          <a:custGeom>
            <a:avLst/>
            <a:gdLst/>
            <a:ahLst/>
            <a:cxnLst/>
            <a:rect l="l" t="t" r="r" b="b"/>
            <a:pathLst>
              <a:path w="4134349" h="3239826">
                <a:moveTo>
                  <a:pt x="0" y="0"/>
                </a:moveTo>
                <a:lnTo>
                  <a:pt x="4134349" y="0"/>
                </a:lnTo>
                <a:lnTo>
                  <a:pt x="4134349" y="3239826"/>
                </a:lnTo>
                <a:lnTo>
                  <a:pt x="0" y="32398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1298548" y="19050"/>
            <a:ext cx="15690903" cy="2299327"/>
          </a:xfrm>
          <a:prstGeom prst="rect">
            <a:avLst/>
          </a:prstGeom>
        </p:spPr>
        <p:txBody>
          <a:bodyPr lIns="0" tIns="0" rIns="0" bIns="0" rtlCol="0" anchor="t">
            <a:spAutoFit/>
          </a:bodyPr>
          <a:lstStyle/>
          <a:p>
            <a:pPr algn="ctr">
              <a:lnSpc>
                <a:spcPts val="13579"/>
              </a:lnSpc>
            </a:pPr>
            <a:r>
              <a:rPr lang="en-US" sz="9699" dirty="0">
                <a:solidFill>
                  <a:srgbClr val="3BB2C4"/>
                </a:solidFill>
                <a:latin typeface="Copperplate Gothic 32 AB"/>
                <a:ea typeface="Copperplate Gothic 32 AB"/>
                <a:cs typeface="Copperplate Gothic 32 AB"/>
                <a:sym typeface="Copperplate Gothic 32 AB"/>
              </a:rPr>
              <a:t>workflow</a:t>
            </a:r>
          </a:p>
          <a:p>
            <a:pPr algn="ctr">
              <a:lnSpc>
                <a:spcPts val="2800"/>
              </a:lnSpc>
            </a:pPr>
            <a:r>
              <a:rPr lang="en-US" sz="2000" dirty="0">
                <a:solidFill>
                  <a:srgbClr val="3BB2C4"/>
                </a:solidFill>
                <a:latin typeface="Copperplate Gothic 32 AB"/>
                <a:ea typeface="Copperplate Gothic 32 AB"/>
                <a:cs typeface="Copperplate Gothic 32 AB"/>
                <a:sym typeface="Copperplate Gothic 32 AB"/>
              </a:rPr>
              <a:t>NOTE: Development </a:t>
            </a:r>
            <a:r>
              <a:rPr lang="en-US" sz="2000" dirty="0" err="1">
                <a:solidFill>
                  <a:srgbClr val="3BB2C4"/>
                </a:solidFill>
                <a:latin typeface="Copperplate Gothic 32 AB"/>
                <a:ea typeface="Copperplate Gothic 32 AB"/>
                <a:cs typeface="Copperplate Gothic 32 AB"/>
                <a:sym typeface="Copperplate Gothic 32 AB"/>
              </a:rPr>
              <a:t>PLan</a:t>
            </a:r>
            <a:r>
              <a:rPr lang="en-US" sz="2000" dirty="0">
                <a:solidFill>
                  <a:srgbClr val="3BB2C4"/>
                </a:solidFill>
                <a:latin typeface="Copperplate Gothic 32 AB"/>
                <a:ea typeface="Copperplate Gothic 32 AB"/>
                <a:cs typeface="Copperplate Gothic 32 AB"/>
                <a:sym typeface="Copperplate Gothic 32 AB"/>
              </a:rPr>
              <a:t> During Hackathon ( NOT PROJECT WORKFLOW )</a:t>
            </a:r>
          </a:p>
        </p:txBody>
      </p:sp>
      <p:sp>
        <p:nvSpPr>
          <p:cNvPr id="14" name="TextBox 4">
            <a:extLst>
              <a:ext uri="{FF2B5EF4-FFF2-40B4-BE49-F238E27FC236}">
                <a16:creationId xmlns:a16="http://schemas.microsoft.com/office/drawing/2014/main" id="{85A33B6F-6A36-3900-DCB5-A227EC4C5170}"/>
              </a:ext>
            </a:extLst>
          </p:cNvPr>
          <p:cNvSpPr txBox="1"/>
          <p:nvPr/>
        </p:nvSpPr>
        <p:spPr>
          <a:xfrm>
            <a:off x="1105898" y="4745172"/>
            <a:ext cx="3561851" cy="4013343"/>
          </a:xfrm>
          <a:prstGeom prst="rect">
            <a:avLst/>
          </a:prstGeom>
        </p:spPr>
        <p:txBody>
          <a:bodyPr wrap="square" lIns="0" tIns="0" rIns="0" bIns="0" rtlCol="0" anchor="t">
            <a:spAutoFit/>
          </a:bodyPr>
          <a:lstStyle/>
          <a:p>
            <a:pPr algn="ctr">
              <a:lnSpc>
                <a:spcPts val="5275"/>
              </a:lnSpc>
              <a:spcBef>
                <a:spcPct val="0"/>
              </a:spcBef>
            </a:pPr>
            <a:r>
              <a:rPr lang="en-US" sz="2800" spc="-339" dirty="0">
                <a:solidFill>
                  <a:srgbClr val="FFFFFF"/>
                </a:solidFill>
                <a:latin typeface="Copperplate Gothic 32 AB Bold"/>
                <a:ea typeface="Copperplate Gothic 32 AB Bold"/>
                <a:cs typeface="Copperplate Gothic 32 AB Bold"/>
                <a:sym typeface="Copperplate Gothic 32 AB Bold"/>
              </a:rPr>
              <a:t>Frontend Development (0-6 Hours) – Set up </a:t>
            </a:r>
            <a:r>
              <a:rPr lang="en-US" sz="2800" spc="-339" dirty="0" err="1">
                <a:solidFill>
                  <a:srgbClr val="FFFFFF"/>
                </a:solidFill>
                <a:latin typeface="Copperplate Gothic 32 AB Bold"/>
                <a:ea typeface="Copperplate Gothic 32 AB Bold"/>
                <a:cs typeface="Copperplate Gothic 32 AB Bold"/>
                <a:sym typeface="Copperplate Gothic 32 AB Bold"/>
              </a:rPr>
              <a:t>Next.js</a:t>
            </a:r>
            <a:r>
              <a:rPr lang="en-US" sz="2800" spc="-339" dirty="0">
                <a:solidFill>
                  <a:srgbClr val="FFFFFF"/>
                </a:solidFill>
                <a:latin typeface="Copperplate Gothic 32 AB Bold"/>
                <a:ea typeface="Copperplate Gothic 32 AB Bold"/>
                <a:cs typeface="Copperplate Gothic 32 AB Bold"/>
                <a:sym typeface="Copperplate Gothic 32 AB Bold"/>
              </a:rPr>
              <a:t>, Firebase authentication, and design UI for passport upload &amp; verification.</a:t>
            </a:r>
          </a:p>
        </p:txBody>
      </p:sp>
      <p:sp>
        <p:nvSpPr>
          <p:cNvPr id="16" name="TextBox 5">
            <a:extLst>
              <a:ext uri="{FF2B5EF4-FFF2-40B4-BE49-F238E27FC236}">
                <a16:creationId xmlns:a16="http://schemas.microsoft.com/office/drawing/2014/main" id="{7B40B0BB-F766-AAC8-D829-0D60A02EAE4D}"/>
              </a:ext>
            </a:extLst>
          </p:cNvPr>
          <p:cNvSpPr txBox="1"/>
          <p:nvPr/>
        </p:nvSpPr>
        <p:spPr>
          <a:xfrm>
            <a:off x="5353549" y="4699734"/>
            <a:ext cx="3409451" cy="4013343"/>
          </a:xfrm>
          <a:prstGeom prst="rect">
            <a:avLst/>
          </a:prstGeom>
        </p:spPr>
        <p:txBody>
          <a:bodyPr wrap="square" lIns="0" tIns="0" rIns="0" bIns="0" rtlCol="0" anchor="t">
            <a:spAutoFit/>
          </a:bodyPr>
          <a:lstStyle/>
          <a:p>
            <a:pPr algn="ctr">
              <a:lnSpc>
                <a:spcPts val="5275"/>
              </a:lnSpc>
              <a:spcBef>
                <a:spcPct val="0"/>
              </a:spcBef>
            </a:pPr>
            <a:r>
              <a:rPr lang="en-US" sz="2800" spc="-339" dirty="0">
                <a:solidFill>
                  <a:srgbClr val="FFFFFF"/>
                </a:solidFill>
                <a:latin typeface="Copperplate Gothic 32 AB Bold"/>
                <a:ea typeface="Copperplate Gothic 32 AB Bold"/>
                <a:cs typeface="Copperplate Gothic 32 AB Bold"/>
                <a:sym typeface="Copperplate Gothic 32 AB Bold"/>
              </a:rPr>
              <a:t>Backend Development (6-12 Hours) – Implement Firebase Storage &amp; </a:t>
            </a:r>
            <a:r>
              <a:rPr lang="en-US" sz="2800" spc="-339" dirty="0" err="1">
                <a:solidFill>
                  <a:srgbClr val="FFFFFF"/>
                </a:solidFill>
                <a:latin typeface="Copperplate Gothic 32 AB Bold"/>
                <a:ea typeface="Copperplate Gothic 32 AB Bold"/>
                <a:cs typeface="Copperplate Gothic 32 AB Bold"/>
                <a:sym typeface="Copperplate Gothic 32 AB Bold"/>
              </a:rPr>
              <a:t>Firestore</a:t>
            </a:r>
            <a:r>
              <a:rPr lang="en-US" sz="2800" spc="-339" dirty="0">
                <a:solidFill>
                  <a:srgbClr val="FFFFFF"/>
                </a:solidFill>
                <a:latin typeface="Copperplate Gothic 32 AB Bold"/>
                <a:ea typeface="Copperplate Gothic 32 AB Bold"/>
                <a:cs typeface="Copperplate Gothic 32 AB Bold"/>
                <a:sym typeface="Copperplate Gothic 32 AB Bold"/>
              </a:rPr>
              <a:t>, API endpoints, and SHA-256 hashing.</a:t>
            </a:r>
          </a:p>
        </p:txBody>
      </p:sp>
      <p:sp>
        <p:nvSpPr>
          <p:cNvPr id="17" name="TextBox 5">
            <a:extLst>
              <a:ext uri="{FF2B5EF4-FFF2-40B4-BE49-F238E27FC236}">
                <a16:creationId xmlns:a16="http://schemas.microsoft.com/office/drawing/2014/main" id="{2536459B-AFE1-A525-E2D7-8FCFCADFC74D}"/>
              </a:ext>
            </a:extLst>
          </p:cNvPr>
          <p:cNvSpPr txBox="1"/>
          <p:nvPr/>
        </p:nvSpPr>
        <p:spPr>
          <a:xfrm>
            <a:off x="9355219" y="4637216"/>
            <a:ext cx="3561851" cy="4013343"/>
          </a:xfrm>
          <a:prstGeom prst="rect">
            <a:avLst/>
          </a:prstGeom>
        </p:spPr>
        <p:txBody>
          <a:bodyPr wrap="square" lIns="0" tIns="0" rIns="0" bIns="0" rtlCol="0" anchor="t">
            <a:spAutoFit/>
          </a:bodyPr>
          <a:lstStyle/>
          <a:p>
            <a:pPr algn="ctr">
              <a:lnSpc>
                <a:spcPts val="5275"/>
              </a:lnSpc>
              <a:spcBef>
                <a:spcPct val="0"/>
              </a:spcBef>
            </a:pPr>
            <a:r>
              <a:rPr lang="en-US" sz="2800" spc="-339" dirty="0">
                <a:solidFill>
                  <a:srgbClr val="FFFFFF"/>
                </a:solidFill>
                <a:latin typeface="Copperplate Gothic 32 AB Bold"/>
                <a:ea typeface="Copperplate Gothic 32 AB Bold"/>
                <a:cs typeface="Copperplate Gothic 32 AB Bold"/>
                <a:sym typeface="Copperplate Gothic 32 AB Bold"/>
              </a:rPr>
              <a:t>Blockchain Integration (12-18 Hours) – Deploy Ethereum smart contract, connect backend, and enable passport verification.</a:t>
            </a:r>
          </a:p>
        </p:txBody>
      </p:sp>
      <p:sp>
        <p:nvSpPr>
          <p:cNvPr id="18" name="TextBox 5">
            <a:extLst>
              <a:ext uri="{FF2B5EF4-FFF2-40B4-BE49-F238E27FC236}">
                <a16:creationId xmlns:a16="http://schemas.microsoft.com/office/drawing/2014/main" id="{EE3F7F43-B296-BE1E-B665-CA3D50896F58}"/>
              </a:ext>
            </a:extLst>
          </p:cNvPr>
          <p:cNvSpPr txBox="1"/>
          <p:nvPr/>
        </p:nvSpPr>
        <p:spPr>
          <a:xfrm>
            <a:off x="13602870" y="4605956"/>
            <a:ext cx="3386582" cy="4013343"/>
          </a:xfrm>
          <a:prstGeom prst="rect">
            <a:avLst/>
          </a:prstGeom>
        </p:spPr>
        <p:txBody>
          <a:bodyPr wrap="square" lIns="0" tIns="0" rIns="0" bIns="0" rtlCol="0" anchor="t">
            <a:spAutoFit/>
          </a:bodyPr>
          <a:lstStyle/>
          <a:p>
            <a:pPr algn="ctr">
              <a:lnSpc>
                <a:spcPts val="5275"/>
              </a:lnSpc>
              <a:spcBef>
                <a:spcPct val="0"/>
              </a:spcBef>
            </a:pPr>
            <a:r>
              <a:rPr lang="en-US" sz="2800" spc="-339" dirty="0">
                <a:solidFill>
                  <a:srgbClr val="FFFFFF"/>
                </a:solidFill>
                <a:latin typeface="Copperplate Gothic 32 AB Bold"/>
                <a:ea typeface="Copperplate Gothic 32 AB Bold"/>
                <a:cs typeface="Copperplate Gothic 32 AB Bold"/>
                <a:sym typeface="Copperplate Gothic 32 AB Bold"/>
              </a:rPr>
              <a:t>Testing &amp; Deployment (18-24 Hours) – Debug, optimize UI/UX, test blockchain transactions, and deploy for final demo.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0" y="0"/>
            <a:ext cx="4134349" cy="3239826"/>
          </a:xfrm>
          <a:custGeom>
            <a:avLst/>
            <a:gdLst/>
            <a:ahLst/>
            <a:cxnLst/>
            <a:rect l="l" t="t" r="r" b="b"/>
            <a:pathLst>
              <a:path w="4134349" h="3239826">
                <a:moveTo>
                  <a:pt x="0" y="0"/>
                </a:moveTo>
                <a:lnTo>
                  <a:pt x="4134349" y="0"/>
                </a:lnTo>
                <a:lnTo>
                  <a:pt x="4134349" y="3239826"/>
                </a:lnTo>
                <a:lnTo>
                  <a:pt x="0" y="32398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V="1">
            <a:off x="0" y="7047174"/>
            <a:ext cx="4134349" cy="3239826"/>
          </a:xfrm>
          <a:custGeom>
            <a:avLst/>
            <a:gdLst/>
            <a:ahLst/>
            <a:cxnLst/>
            <a:rect l="l" t="t" r="r" b="b"/>
            <a:pathLst>
              <a:path w="4134349" h="3239826">
                <a:moveTo>
                  <a:pt x="0" y="3239826"/>
                </a:moveTo>
                <a:lnTo>
                  <a:pt x="4134349" y="3239826"/>
                </a:lnTo>
                <a:lnTo>
                  <a:pt x="4134349" y="0"/>
                </a:lnTo>
                <a:lnTo>
                  <a:pt x="0" y="0"/>
                </a:lnTo>
                <a:lnTo>
                  <a:pt x="0" y="323982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a:off x="14153651" y="0"/>
            <a:ext cx="4134349" cy="3239826"/>
          </a:xfrm>
          <a:custGeom>
            <a:avLst/>
            <a:gdLst/>
            <a:ahLst/>
            <a:cxnLst/>
            <a:rect l="l" t="t" r="r" b="b"/>
            <a:pathLst>
              <a:path w="4134349" h="3239826">
                <a:moveTo>
                  <a:pt x="4134349" y="0"/>
                </a:moveTo>
                <a:lnTo>
                  <a:pt x="0" y="0"/>
                </a:lnTo>
                <a:lnTo>
                  <a:pt x="0" y="3239826"/>
                </a:lnTo>
                <a:lnTo>
                  <a:pt x="4134349" y="3239826"/>
                </a:lnTo>
                <a:lnTo>
                  <a:pt x="413434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flipH="1" flipV="1">
            <a:off x="14153651" y="7047174"/>
            <a:ext cx="4134349" cy="3239826"/>
          </a:xfrm>
          <a:custGeom>
            <a:avLst/>
            <a:gdLst/>
            <a:ahLst/>
            <a:cxnLst/>
            <a:rect l="l" t="t" r="r" b="b"/>
            <a:pathLst>
              <a:path w="4134349" h="3239826">
                <a:moveTo>
                  <a:pt x="4134349" y="3239826"/>
                </a:moveTo>
                <a:lnTo>
                  <a:pt x="0" y="3239826"/>
                </a:lnTo>
                <a:lnTo>
                  <a:pt x="0" y="0"/>
                </a:lnTo>
                <a:lnTo>
                  <a:pt x="4134349" y="0"/>
                </a:lnTo>
                <a:lnTo>
                  <a:pt x="4134349" y="3239826"/>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609600" y="2015227"/>
            <a:ext cx="17145000" cy="8264378"/>
          </a:xfrm>
          <a:prstGeom prst="rect">
            <a:avLst/>
          </a:prstGeom>
        </p:spPr>
        <p:txBody>
          <a:bodyPr wrap="square" lIns="0" tIns="0" rIns="0" bIns="0" rtlCol="0" anchor="t">
            <a:spAutoFit/>
          </a:bodyPr>
          <a:lstStyle/>
          <a:p>
            <a:pPr algn="l">
              <a:lnSpc>
                <a:spcPts val="3779"/>
              </a:lnSpc>
            </a:pPr>
            <a:r>
              <a:rPr lang="en-US" sz="2700" spc="29" dirty="0">
                <a:solidFill>
                  <a:srgbClr val="3BB2C4"/>
                </a:solidFill>
                <a:latin typeface="Copperplate Gothic 32 AB"/>
                <a:ea typeface="Copperplate Gothic 32 AB"/>
                <a:cs typeface="Copperplate Gothic 32 AB"/>
                <a:sym typeface="Copperplate Gothic 32 AB"/>
              </a:rPr>
              <a:t>Novelty &amp; Competitors</a:t>
            </a:r>
          </a:p>
          <a:p>
            <a:pPr algn="l">
              <a:lnSpc>
                <a:spcPts val="3779"/>
              </a:lnSpc>
            </a:pPr>
            <a:r>
              <a:rPr lang="en-US" sz="2700" spc="29" dirty="0">
                <a:solidFill>
                  <a:srgbClr val="3BB2C4"/>
                </a:solidFill>
                <a:latin typeface="Copperplate Gothic 32 AB"/>
                <a:ea typeface="Copperplate Gothic 32 AB"/>
                <a:cs typeface="Copperplate Gothic 32 AB"/>
                <a:sym typeface="Copperplate Gothic 32 AB"/>
              </a:rPr>
              <a:t>Our solution leverages blockchain, Firebase, and </a:t>
            </a:r>
            <a:r>
              <a:rPr lang="en-US" sz="2700" spc="29" dirty="0" err="1">
                <a:solidFill>
                  <a:srgbClr val="3BB2C4"/>
                </a:solidFill>
                <a:latin typeface="Copperplate Gothic 32 AB"/>
                <a:ea typeface="Copperplate Gothic 32 AB"/>
                <a:cs typeface="Copperplate Gothic 32 AB"/>
                <a:sym typeface="Copperplate Gothic 32 AB"/>
              </a:rPr>
              <a:t>Next.js</a:t>
            </a:r>
            <a:r>
              <a:rPr lang="en-US" sz="2700" spc="29" dirty="0">
                <a:solidFill>
                  <a:srgbClr val="3BB2C4"/>
                </a:solidFill>
                <a:latin typeface="Copperplate Gothic 32 AB"/>
                <a:ea typeface="Copperplate Gothic 32 AB"/>
                <a:cs typeface="Copperplate Gothic 32 AB"/>
                <a:sym typeface="Copperplate Gothic 32 AB"/>
              </a:rPr>
              <a:t> to create a decentralized, tamper-proof passport verification system, eliminating reliance on vulnerable centralized databases.</a:t>
            </a:r>
          </a:p>
          <a:p>
            <a:pPr algn="l">
              <a:lnSpc>
                <a:spcPts val="3779"/>
              </a:lnSpc>
            </a:pPr>
            <a:endParaRPr lang="en-US" sz="2700" spc="29" dirty="0">
              <a:solidFill>
                <a:srgbClr val="3BB2C4"/>
              </a:solidFill>
              <a:latin typeface="Copperplate Gothic 32 AB"/>
              <a:ea typeface="Copperplate Gothic 32 AB"/>
              <a:cs typeface="Copperplate Gothic 32 AB"/>
              <a:sym typeface="Copperplate Gothic 32 AB"/>
            </a:endParaRPr>
          </a:p>
          <a:p>
            <a:pPr algn="l">
              <a:lnSpc>
                <a:spcPts val="3779"/>
              </a:lnSpc>
            </a:pPr>
            <a:r>
              <a:rPr lang="en-US" sz="2700" spc="29" dirty="0">
                <a:solidFill>
                  <a:srgbClr val="3BB2C4"/>
                </a:solidFill>
                <a:latin typeface="Copperplate Gothic 32 AB"/>
                <a:ea typeface="Copperplate Gothic 32 AB"/>
                <a:cs typeface="Copperplate Gothic 32 AB"/>
                <a:sym typeface="Copperplate Gothic 32 AB"/>
              </a:rPr>
              <a:t>🔹 Competitors &amp; Differentiation:</a:t>
            </a:r>
          </a:p>
          <a:p>
            <a:pPr algn="l">
              <a:lnSpc>
                <a:spcPts val="3779"/>
              </a:lnSpc>
            </a:pPr>
            <a:r>
              <a:rPr lang="en-US" sz="2700" spc="29" dirty="0">
                <a:solidFill>
                  <a:srgbClr val="3BB2C4"/>
                </a:solidFill>
                <a:latin typeface="Copperplate Gothic 32 AB"/>
                <a:ea typeface="Copperplate Gothic 32 AB"/>
                <a:cs typeface="Copperplate Gothic 32 AB"/>
                <a:sym typeface="Copperplate Gothic 32 AB"/>
              </a:rPr>
              <a:t>Government Databases – Slow, centralized, and breach-prone.</a:t>
            </a:r>
          </a:p>
          <a:p>
            <a:pPr algn="l">
              <a:lnSpc>
                <a:spcPts val="3779"/>
              </a:lnSpc>
            </a:pPr>
            <a:r>
              <a:rPr lang="en-US" sz="2700" spc="29" dirty="0">
                <a:solidFill>
                  <a:srgbClr val="3BB2C4"/>
                </a:solidFill>
                <a:latin typeface="Copperplate Gothic 32 AB"/>
                <a:ea typeface="Copperplate Gothic 32 AB"/>
                <a:cs typeface="Copperplate Gothic 32 AB"/>
                <a:sym typeface="Copperplate Gothic 32 AB"/>
              </a:rPr>
              <a:t>ID Verification Services (e.g., </a:t>
            </a:r>
            <a:r>
              <a:rPr lang="en-US" sz="2700" spc="29" dirty="0" err="1">
                <a:solidFill>
                  <a:srgbClr val="3BB2C4"/>
                </a:solidFill>
                <a:latin typeface="Copperplate Gothic 32 AB"/>
                <a:ea typeface="Copperplate Gothic 32 AB"/>
                <a:cs typeface="Copperplate Gothic 32 AB"/>
                <a:sym typeface="Copperplate Gothic 32 AB"/>
              </a:rPr>
              <a:t>Onfido</a:t>
            </a:r>
            <a:r>
              <a:rPr lang="en-US" sz="2700" spc="29" dirty="0">
                <a:solidFill>
                  <a:srgbClr val="3BB2C4"/>
                </a:solidFill>
                <a:latin typeface="Copperplate Gothic 32 AB"/>
                <a:ea typeface="Copperplate Gothic 32 AB"/>
                <a:cs typeface="Copperplate Gothic 32 AB"/>
                <a:sym typeface="Copperplate Gothic 32 AB"/>
              </a:rPr>
              <a:t>, </a:t>
            </a:r>
            <a:r>
              <a:rPr lang="en-US" sz="2700" spc="29" dirty="0" err="1">
                <a:solidFill>
                  <a:srgbClr val="3BB2C4"/>
                </a:solidFill>
                <a:latin typeface="Copperplate Gothic 32 AB"/>
                <a:ea typeface="Copperplate Gothic 32 AB"/>
                <a:cs typeface="Copperplate Gothic 32 AB"/>
                <a:sym typeface="Copperplate Gothic 32 AB"/>
              </a:rPr>
              <a:t>ID.me</a:t>
            </a:r>
            <a:r>
              <a:rPr lang="en-US" sz="2700" spc="29" dirty="0">
                <a:solidFill>
                  <a:srgbClr val="3BB2C4"/>
                </a:solidFill>
                <a:latin typeface="Copperplate Gothic 32 AB"/>
                <a:ea typeface="Copperplate Gothic 32 AB"/>
                <a:cs typeface="Copperplate Gothic 32 AB"/>
                <a:sym typeface="Copperplate Gothic 32 AB"/>
              </a:rPr>
              <a:t>) – Costly &amp; dependent on central authorities.</a:t>
            </a:r>
          </a:p>
          <a:p>
            <a:pPr algn="l">
              <a:lnSpc>
                <a:spcPts val="3779"/>
              </a:lnSpc>
            </a:pPr>
            <a:r>
              <a:rPr lang="en-US" sz="2700" spc="29" dirty="0">
                <a:solidFill>
                  <a:srgbClr val="3BB2C4"/>
                </a:solidFill>
                <a:latin typeface="Copperplate Gothic 32 AB"/>
                <a:ea typeface="Copperplate Gothic 32 AB"/>
                <a:cs typeface="Copperplate Gothic 32 AB"/>
                <a:sym typeface="Copperplate Gothic 32 AB"/>
              </a:rPr>
              <a:t>DID Solutions (e.g., Microsoft Entra, </a:t>
            </a:r>
            <a:r>
              <a:rPr lang="en-US" sz="2700" spc="29" dirty="0" err="1">
                <a:solidFill>
                  <a:srgbClr val="3BB2C4"/>
                </a:solidFill>
                <a:latin typeface="Copperplate Gothic 32 AB"/>
                <a:ea typeface="Copperplate Gothic 32 AB"/>
                <a:cs typeface="Copperplate Gothic 32 AB"/>
                <a:sym typeface="Copperplate Gothic 32 AB"/>
              </a:rPr>
              <a:t>uPort</a:t>
            </a:r>
            <a:r>
              <a:rPr lang="en-US" sz="2700" spc="29" dirty="0">
                <a:solidFill>
                  <a:srgbClr val="3BB2C4"/>
                </a:solidFill>
                <a:latin typeface="Copperplate Gothic 32 AB"/>
                <a:ea typeface="Copperplate Gothic 32 AB"/>
                <a:cs typeface="Copperplate Gothic 32 AB"/>
                <a:sym typeface="Copperplate Gothic 32 AB"/>
              </a:rPr>
              <a:t>) – General identity focus, not passport-specific.</a:t>
            </a:r>
          </a:p>
          <a:p>
            <a:pPr algn="l">
              <a:lnSpc>
                <a:spcPts val="3779"/>
              </a:lnSpc>
            </a:pPr>
            <a:endParaRPr lang="en-US" sz="2700" spc="29" dirty="0">
              <a:solidFill>
                <a:srgbClr val="3BB2C4"/>
              </a:solidFill>
              <a:latin typeface="Copperplate Gothic 32 AB"/>
              <a:ea typeface="Copperplate Gothic 32 AB"/>
              <a:cs typeface="Copperplate Gothic 32 AB"/>
              <a:sym typeface="Copperplate Gothic 32 AB"/>
            </a:endParaRPr>
          </a:p>
          <a:p>
            <a:pPr algn="l">
              <a:lnSpc>
                <a:spcPts val="3779"/>
              </a:lnSpc>
            </a:pPr>
            <a:r>
              <a:rPr lang="en-US" sz="2700" spc="29" dirty="0">
                <a:solidFill>
                  <a:srgbClr val="3BB2C4"/>
                </a:solidFill>
                <a:latin typeface="Copperplate Gothic 32 AB"/>
                <a:ea typeface="Copperplate Gothic 32 AB"/>
                <a:cs typeface="Copperplate Gothic 32 AB"/>
                <a:sym typeface="Copperplate Gothic 32 AB"/>
              </a:rPr>
              <a:t>🔹 What Makes Us Unique?</a:t>
            </a:r>
            <a:br>
              <a:rPr lang="en-US" sz="2700" spc="29" dirty="0">
                <a:solidFill>
                  <a:srgbClr val="3BB2C4"/>
                </a:solidFill>
                <a:latin typeface="Copperplate Gothic 32 AB"/>
                <a:ea typeface="Copperplate Gothic 32 AB"/>
                <a:cs typeface="Copperplate Gothic 32 AB"/>
                <a:sym typeface="Copperplate Gothic 32 AB"/>
              </a:rPr>
            </a:br>
            <a:r>
              <a:rPr lang="en-US" sz="2700" spc="29" dirty="0">
                <a:solidFill>
                  <a:srgbClr val="3BB2C4"/>
                </a:solidFill>
                <a:latin typeface="Copperplate Gothic 32 AB"/>
                <a:ea typeface="Copperplate Gothic 32 AB"/>
                <a:cs typeface="Copperplate Gothic 32 AB"/>
                <a:sym typeface="Copperplate Gothic 32 AB"/>
              </a:rPr>
              <a:t>Blockchain-Powered Security – Prevents forgery with immutable hashes.</a:t>
            </a:r>
            <a:br>
              <a:rPr lang="en-US" sz="2700" spc="29" dirty="0">
                <a:solidFill>
                  <a:srgbClr val="3BB2C4"/>
                </a:solidFill>
                <a:latin typeface="Copperplate Gothic 32 AB"/>
                <a:ea typeface="Copperplate Gothic 32 AB"/>
                <a:cs typeface="Copperplate Gothic 32 AB"/>
                <a:sym typeface="Copperplate Gothic 32 AB"/>
              </a:rPr>
            </a:br>
            <a:r>
              <a:rPr lang="en-US" sz="2700" spc="29" dirty="0">
                <a:solidFill>
                  <a:srgbClr val="3BB2C4"/>
                </a:solidFill>
                <a:latin typeface="Copperplate Gothic 32 AB"/>
                <a:ea typeface="Copperplate Gothic 32 AB"/>
                <a:cs typeface="Copperplate Gothic 32 AB"/>
                <a:sym typeface="Copperplate Gothic 32 AB"/>
              </a:rPr>
              <a:t>Decentralized &amp; Instant – No central authority, faster than traditional checks.</a:t>
            </a:r>
            <a:br>
              <a:rPr lang="en-US" sz="2700" spc="29" dirty="0">
                <a:solidFill>
                  <a:srgbClr val="3BB2C4"/>
                </a:solidFill>
                <a:latin typeface="Copperplate Gothic 32 AB"/>
                <a:ea typeface="Copperplate Gothic 32 AB"/>
                <a:cs typeface="Copperplate Gothic 32 AB"/>
                <a:sym typeface="Copperplate Gothic 32 AB"/>
              </a:rPr>
            </a:br>
            <a:r>
              <a:rPr lang="en-US" sz="2700" spc="29" dirty="0">
                <a:solidFill>
                  <a:srgbClr val="3BB2C4"/>
                </a:solidFill>
                <a:latin typeface="Copperplate Gothic 32 AB"/>
                <a:ea typeface="Copperplate Gothic 32 AB"/>
                <a:cs typeface="Copperplate Gothic 32 AB"/>
                <a:sym typeface="Copperplate Gothic 32 AB"/>
              </a:rPr>
              <a:t>Global &amp; Scalable – Works across borders without country-specific dependencies.</a:t>
            </a:r>
          </a:p>
          <a:p>
            <a:pPr algn="l">
              <a:lnSpc>
                <a:spcPts val="3779"/>
              </a:lnSpc>
            </a:pPr>
            <a:endParaRPr lang="en-US" sz="2700" spc="29" dirty="0">
              <a:solidFill>
                <a:srgbClr val="3BB2C4"/>
              </a:solidFill>
              <a:latin typeface="Copperplate Gothic 32 AB"/>
              <a:ea typeface="Copperplate Gothic 32 AB"/>
              <a:cs typeface="Copperplate Gothic 32 AB"/>
              <a:sym typeface="Copperplate Gothic 32 AB"/>
            </a:endParaRPr>
          </a:p>
          <a:p>
            <a:pPr algn="l">
              <a:lnSpc>
                <a:spcPts val="3779"/>
              </a:lnSpc>
            </a:pPr>
            <a:r>
              <a:rPr lang="en-US" sz="2700" spc="29" dirty="0">
                <a:solidFill>
                  <a:srgbClr val="3BB2C4"/>
                </a:solidFill>
                <a:latin typeface="Copperplate Gothic 32 AB"/>
                <a:ea typeface="Copperplate Gothic 32 AB"/>
                <a:cs typeface="Copperplate Gothic 32 AB"/>
                <a:sym typeface="Copperplate Gothic 32 AB"/>
              </a:rPr>
              <a:t>Our approach ensures secure, fast, and borderless passport verification, setting us apart from existing solutions. </a:t>
            </a:r>
          </a:p>
          <a:p>
            <a:pPr algn="l">
              <a:lnSpc>
                <a:spcPts val="3779"/>
              </a:lnSpc>
            </a:pPr>
            <a:endParaRPr lang="en-US" sz="2700" spc="29" dirty="0">
              <a:solidFill>
                <a:srgbClr val="3BB2C4"/>
              </a:solidFill>
              <a:latin typeface="Copperplate Gothic 32 AB"/>
              <a:ea typeface="Copperplate Gothic 32 AB"/>
              <a:cs typeface="Copperplate Gothic 32 AB"/>
              <a:sym typeface="Copperplate Gothic 32 AB"/>
            </a:endParaRPr>
          </a:p>
        </p:txBody>
      </p:sp>
      <p:sp>
        <p:nvSpPr>
          <p:cNvPr id="7" name="Freeform 7"/>
          <p:cNvSpPr/>
          <p:nvPr/>
        </p:nvSpPr>
        <p:spPr>
          <a:xfrm>
            <a:off x="399677" y="426632"/>
            <a:ext cx="1892469" cy="920325"/>
          </a:xfrm>
          <a:custGeom>
            <a:avLst/>
            <a:gdLst/>
            <a:ahLst/>
            <a:cxnLst/>
            <a:rect l="l" t="t" r="r" b="b"/>
            <a:pathLst>
              <a:path w="1892469" h="920325">
                <a:moveTo>
                  <a:pt x="0" y="0"/>
                </a:moveTo>
                <a:lnTo>
                  <a:pt x="1892469" y="0"/>
                </a:lnTo>
                <a:lnTo>
                  <a:pt x="1892469" y="920325"/>
                </a:lnTo>
                <a:lnTo>
                  <a:pt x="0" y="920325"/>
                </a:lnTo>
                <a:lnTo>
                  <a:pt x="0" y="0"/>
                </a:lnTo>
                <a:close/>
              </a:path>
            </a:pathLst>
          </a:custGeom>
          <a:blipFill>
            <a:blip r:embed="rId4"/>
            <a:stretch>
              <a:fillRect l="-116975" t="-222613" r="-121229" b="-372838"/>
            </a:stretch>
          </a:blipFill>
        </p:spPr>
      </p:sp>
      <p:sp>
        <p:nvSpPr>
          <p:cNvPr id="8" name="Freeform 8"/>
          <p:cNvSpPr/>
          <p:nvPr/>
        </p:nvSpPr>
        <p:spPr>
          <a:xfrm>
            <a:off x="15954544" y="388532"/>
            <a:ext cx="1960746" cy="1487849"/>
          </a:xfrm>
          <a:custGeom>
            <a:avLst/>
            <a:gdLst/>
            <a:ahLst/>
            <a:cxnLst/>
            <a:rect l="l" t="t" r="r" b="b"/>
            <a:pathLst>
              <a:path w="1960746" h="1487849">
                <a:moveTo>
                  <a:pt x="0" y="0"/>
                </a:moveTo>
                <a:lnTo>
                  <a:pt x="1960746" y="0"/>
                </a:lnTo>
                <a:lnTo>
                  <a:pt x="1960746" y="1487849"/>
                </a:lnTo>
                <a:lnTo>
                  <a:pt x="0" y="1487849"/>
                </a:lnTo>
                <a:lnTo>
                  <a:pt x="0" y="0"/>
                </a:lnTo>
                <a:close/>
              </a:path>
            </a:pathLst>
          </a:custGeom>
          <a:blipFill>
            <a:blip r:embed="rId5"/>
            <a:stretch>
              <a:fillRect/>
            </a:stretch>
          </a:blipFill>
          <a:ln cap="sq">
            <a:noFill/>
            <a:prstDash val="lgDash"/>
            <a:miter/>
          </a:ln>
        </p:spPr>
      </p:sp>
      <p:sp>
        <p:nvSpPr>
          <p:cNvPr id="9" name="TextBox 9"/>
          <p:cNvSpPr txBox="1"/>
          <p:nvPr/>
        </p:nvSpPr>
        <p:spPr>
          <a:xfrm>
            <a:off x="1298548" y="51913"/>
            <a:ext cx="15690903" cy="1849121"/>
          </a:xfrm>
          <a:prstGeom prst="rect">
            <a:avLst/>
          </a:prstGeom>
        </p:spPr>
        <p:txBody>
          <a:bodyPr lIns="0" tIns="0" rIns="0" bIns="0" rtlCol="0" anchor="t">
            <a:spAutoFit/>
          </a:bodyPr>
          <a:lstStyle/>
          <a:p>
            <a:pPr algn="ctr">
              <a:lnSpc>
                <a:spcPts val="13579"/>
              </a:lnSpc>
            </a:pPr>
            <a:r>
              <a:rPr lang="en-US" sz="9699" dirty="0">
                <a:solidFill>
                  <a:srgbClr val="3BB2C4"/>
                </a:solidFill>
                <a:latin typeface="Copperplate Gothic 32 AB"/>
                <a:ea typeface="Copperplate Gothic 32 AB"/>
                <a:cs typeface="Copperplate Gothic 32 AB"/>
                <a:sym typeface="Copperplate Gothic 32 AB"/>
              </a:rPr>
              <a:t>Originality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989</Words>
  <Application>Microsoft Macintosh PowerPoint</Application>
  <PresentationFormat>Custom</PresentationFormat>
  <Paragraphs>88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Copperplate Gothic 32 AB</vt:lpstr>
      <vt:lpstr>Copperplate Gothic 32 AB Bold</vt:lpstr>
      <vt:lpstr>Courier New</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NexGen 2.0 IDEA Template</dc:title>
  <cp:lastModifiedBy>Piyush S</cp:lastModifiedBy>
  <cp:revision>2</cp:revision>
  <dcterms:created xsi:type="dcterms:W3CDTF">2006-08-16T00:00:00Z</dcterms:created>
  <dcterms:modified xsi:type="dcterms:W3CDTF">2025-02-09T13:55:19Z</dcterms:modified>
  <dc:identifier>DAGcwrZTWe4</dc:identifier>
</cp:coreProperties>
</file>