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58" r:id="rId4"/>
    <p:sldId id="262" r:id="rId5"/>
    <p:sldId id="263" r:id="rId6"/>
    <p:sldId id="259" r:id="rId7"/>
    <p:sldId id="264" r:id="rId8"/>
    <p:sldId id="268" r:id="rId9"/>
    <p:sldId id="260" r:id="rId10"/>
    <p:sldId id="265" r:id="rId11"/>
    <p:sldId id="267" r:id="rId12"/>
    <p:sldId id="266" r:id="rId13"/>
    <p:sldId id="261" r:id="rId14"/>
    <p:sldId id="269" r:id="rId15"/>
    <p:sldId id="276" r:id="rId16"/>
    <p:sldId id="274" r:id="rId17"/>
    <p:sldId id="275" r:id="rId18"/>
    <p:sldId id="270" r:id="rId19"/>
    <p:sldId id="277" r:id="rId20"/>
    <p:sldId id="281" r:id="rId21"/>
    <p:sldId id="278" r:id="rId22"/>
    <p:sldId id="279" r:id="rId23"/>
    <p:sldId id="287" r:id="rId24"/>
    <p:sldId id="288" r:id="rId25"/>
    <p:sldId id="286" r:id="rId26"/>
    <p:sldId id="282" r:id="rId27"/>
    <p:sldId id="283" r:id="rId28"/>
    <p:sldId id="284" r:id="rId29"/>
    <p:sldId id="293" r:id="rId30"/>
    <p:sldId id="285" r:id="rId31"/>
    <p:sldId id="290" r:id="rId32"/>
    <p:sldId id="291" r:id="rId33"/>
    <p:sldId id="29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0106"/>
  </p:normalViewPr>
  <p:slideViewPr>
    <p:cSldViewPr snapToGrid="0" snapToObjects="1">
      <p:cViewPr varScale="1">
        <p:scale>
          <a:sx n="90" d="100"/>
          <a:sy n="90" d="100"/>
        </p:scale>
        <p:origin x="14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510E6-8FB0-AD49-A474-048D314D53D5}" type="datetimeFigureOut">
              <a:rPr lang="en-US" smtClean="0"/>
              <a:t>11/7/18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E47DB2-CC18-E141-BE52-125B81D97111}" type="slidenum">
              <a:rPr lang="en-US" smtClean="0"/>
              <a:t>‹#›</a:t>
            </a:fld>
            <a:endParaRPr lang="en-US"/>
          </a:p>
        </p:txBody>
      </p:sp>
    </p:spTree>
    <p:extLst>
      <p:ext uri="{BB962C8B-B14F-4D97-AF65-F5344CB8AC3E}">
        <p14:creationId xmlns:p14="http://schemas.microsoft.com/office/powerpoint/2010/main" val="840099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last week, </a:t>
            </a:r>
            <a:r>
              <a:rPr lang="en-US" baseline="0" dirty="0" err="1" smtClean="0"/>
              <a:t>ya’ll</a:t>
            </a:r>
            <a:r>
              <a:rPr lang="en-US" baseline="0" dirty="0" smtClean="0"/>
              <a:t> were quite happy about the level of programming. This week, we’ll continue with roughly the same type of material for the first half, </a:t>
            </a:r>
            <a:endParaRPr lang="en-US" dirty="0"/>
          </a:p>
        </p:txBody>
      </p:sp>
      <p:sp>
        <p:nvSpPr>
          <p:cNvPr id="4" name="Slide Number Placeholder 3"/>
          <p:cNvSpPr>
            <a:spLocks noGrp="1"/>
          </p:cNvSpPr>
          <p:nvPr>
            <p:ph type="sldNum" sz="quarter" idx="10"/>
          </p:nvPr>
        </p:nvSpPr>
        <p:spPr/>
        <p:txBody>
          <a:bodyPr/>
          <a:lstStyle/>
          <a:p>
            <a:fld id="{D5E47DB2-CC18-E141-BE52-125B81D97111}" type="slidenum">
              <a:rPr lang="en-US" smtClean="0"/>
              <a:t>2</a:t>
            </a:fld>
            <a:endParaRPr lang="en-US"/>
          </a:p>
        </p:txBody>
      </p:sp>
    </p:spTree>
    <p:extLst>
      <p:ext uri="{BB962C8B-B14F-4D97-AF65-F5344CB8AC3E}">
        <p14:creationId xmlns:p14="http://schemas.microsoft.com/office/powerpoint/2010/main" val="785502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E47DB2-CC18-E141-BE52-125B81D97111}" type="slidenum">
              <a:rPr lang="en-US" smtClean="0"/>
              <a:t>15</a:t>
            </a:fld>
            <a:endParaRPr lang="en-US"/>
          </a:p>
        </p:txBody>
      </p:sp>
    </p:spTree>
    <p:extLst>
      <p:ext uri="{BB962C8B-B14F-4D97-AF65-F5344CB8AC3E}">
        <p14:creationId xmlns:p14="http://schemas.microsoft.com/office/powerpoint/2010/main" val="1850317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E47DB2-CC18-E141-BE52-125B81D97111}" type="slidenum">
              <a:rPr lang="en-US" smtClean="0"/>
              <a:t>16</a:t>
            </a:fld>
            <a:endParaRPr lang="en-US"/>
          </a:p>
        </p:txBody>
      </p:sp>
    </p:spTree>
    <p:extLst>
      <p:ext uri="{BB962C8B-B14F-4D97-AF65-F5344CB8AC3E}">
        <p14:creationId xmlns:p14="http://schemas.microsoft.com/office/powerpoint/2010/main" val="1041329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we</a:t>
            </a:r>
            <a:r>
              <a:rPr lang="en-US" baseline="0" dirty="0" smtClean="0"/>
              <a:t> are going to have to count the number of times each character occurs twice, one time for each string we are comparing.</a:t>
            </a:r>
            <a:endParaRPr lang="en-US" dirty="0"/>
          </a:p>
        </p:txBody>
      </p:sp>
      <p:sp>
        <p:nvSpPr>
          <p:cNvPr id="4" name="Slide Number Placeholder 3"/>
          <p:cNvSpPr>
            <a:spLocks noGrp="1"/>
          </p:cNvSpPr>
          <p:nvPr>
            <p:ph type="sldNum" sz="quarter" idx="10"/>
          </p:nvPr>
        </p:nvSpPr>
        <p:spPr/>
        <p:txBody>
          <a:bodyPr/>
          <a:lstStyle/>
          <a:p>
            <a:fld id="{D5E47DB2-CC18-E141-BE52-125B81D97111}" type="slidenum">
              <a:rPr lang="en-US" smtClean="0"/>
              <a:t>17</a:t>
            </a:fld>
            <a:endParaRPr lang="en-US"/>
          </a:p>
        </p:txBody>
      </p:sp>
    </p:spTree>
    <p:extLst>
      <p:ext uri="{BB962C8B-B14F-4D97-AF65-F5344CB8AC3E}">
        <p14:creationId xmlns:p14="http://schemas.microsoft.com/office/powerpoint/2010/main" val="147462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can write</a:t>
            </a:r>
            <a:r>
              <a:rPr lang="en-US" baseline="0" dirty="0" smtClean="0"/>
              <a:t> a function that generates the counts for us, like this.</a:t>
            </a:r>
            <a:endParaRPr lang="en-US" dirty="0"/>
          </a:p>
        </p:txBody>
      </p:sp>
      <p:sp>
        <p:nvSpPr>
          <p:cNvPr id="4" name="Slide Number Placeholder 3"/>
          <p:cNvSpPr>
            <a:spLocks noGrp="1"/>
          </p:cNvSpPr>
          <p:nvPr>
            <p:ph type="sldNum" sz="quarter" idx="10"/>
          </p:nvPr>
        </p:nvSpPr>
        <p:spPr/>
        <p:txBody>
          <a:bodyPr/>
          <a:lstStyle/>
          <a:p>
            <a:fld id="{D5E47DB2-CC18-E141-BE52-125B81D97111}" type="slidenum">
              <a:rPr lang="en-US" smtClean="0"/>
              <a:t>18</a:t>
            </a:fld>
            <a:endParaRPr lang="en-US"/>
          </a:p>
        </p:txBody>
      </p:sp>
    </p:spTree>
    <p:extLst>
      <p:ext uri="{BB962C8B-B14F-4D97-AF65-F5344CB8AC3E}">
        <p14:creationId xmlns:p14="http://schemas.microsoft.com/office/powerpoint/2010/main" val="1908862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syntax for defining such a function, looks like this</a:t>
            </a:r>
            <a:endParaRPr lang="en-US" dirty="0"/>
          </a:p>
        </p:txBody>
      </p:sp>
      <p:sp>
        <p:nvSpPr>
          <p:cNvPr id="4" name="Slide Number Placeholder 3"/>
          <p:cNvSpPr>
            <a:spLocks noGrp="1"/>
          </p:cNvSpPr>
          <p:nvPr>
            <p:ph type="sldNum" sz="quarter" idx="10"/>
          </p:nvPr>
        </p:nvSpPr>
        <p:spPr/>
        <p:txBody>
          <a:bodyPr/>
          <a:lstStyle/>
          <a:p>
            <a:fld id="{D5E47DB2-CC18-E141-BE52-125B81D97111}" type="slidenum">
              <a:rPr lang="en-US" smtClean="0"/>
              <a:t>19</a:t>
            </a:fld>
            <a:endParaRPr lang="en-US"/>
          </a:p>
        </p:txBody>
      </p:sp>
    </p:spTree>
    <p:extLst>
      <p:ext uri="{BB962C8B-B14F-4D97-AF65-F5344CB8AC3E}">
        <p14:creationId xmlns:p14="http://schemas.microsoft.com/office/powerpoint/2010/main" val="321522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syntax for calling this function,</a:t>
            </a:r>
            <a:r>
              <a:rPr lang="en-US" baseline="0" dirty="0" smtClean="0"/>
              <a:t> looks like this:</a:t>
            </a:r>
            <a:endParaRPr lang="en-US" dirty="0"/>
          </a:p>
        </p:txBody>
      </p:sp>
      <p:sp>
        <p:nvSpPr>
          <p:cNvPr id="4" name="Slide Number Placeholder 3"/>
          <p:cNvSpPr>
            <a:spLocks noGrp="1"/>
          </p:cNvSpPr>
          <p:nvPr>
            <p:ph type="sldNum" sz="quarter" idx="10"/>
          </p:nvPr>
        </p:nvSpPr>
        <p:spPr/>
        <p:txBody>
          <a:bodyPr/>
          <a:lstStyle/>
          <a:p>
            <a:fld id="{D5E47DB2-CC18-E141-BE52-125B81D97111}" type="slidenum">
              <a:rPr lang="en-US" smtClean="0"/>
              <a:t>20</a:t>
            </a:fld>
            <a:endParaRPr lang="en-US"/>
          </a:p>
        </p:txBody>
      </p:sp>
    </p:spTree>
    <p:extLst>
      <p:ext uri="{BB962C8B-B14F-4D97-AF65-F5344CB8AC3E}">
        <p14:creationId xmlns:p14="http://schemas.microsoft.com/office/powerpoint/2010/main" val="1574052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Functions</a:t>
            </a:r>
            <a:r>
              <a:rPr lang="en-US" baseline="0" dirty="0" smtClean="0"/>
              <a:t> Can have multiple inputs if you like</a:t>
            </a:r>
            <a:r>
              <a:rPr lang="mr-IN" baseline="0" dirty="0" smtClean="0"/>
              <a:t>…</a:t>
            </a:r>
            <a:endParaRPr lang="en-US" dirty="0"/>
          </a:p>
        </p:txBody>
      </p:sp>
      <p:sp>
        <p:nvSpPr>
          <p:cNvPr id="4" name="Slide Number Placeholder 3"/>
          <p:cNvSpPr>
            <a:spLocks noGrp="1"/>
          </p:cNvSpPr>
          <p:nvPr>
            <p:ph type="sldNum" sz="quarter" idx="10"/>
          </p:nvPr>
        </p:nvSpPr>
        <p:spPr/>
        <p:txBody>
          <a:bodyPr/>
          <a:lstStyle/>
          <a:p>
            <a:fld id="{D5E47DB2-CC18-E141-BE52-125B81D97111}" type="slidenum">
              <a:rPr lang="en-US" smtClean="0"/>
              <a:t>21</a:t>
            </a:fld>
            <a:endParaRPr lang="en-US"/>
          </a:p>
        </p:txBody>
      </p:sp>
    </p:spTree>
    <p:extLst>
      <p:ext uri="{BB962C8B-B14F-4D97-AF65-F5344CB8AC3E}">
        <p14:creationId xmlns:p14="http://schemas.microsoft.com/office/powerpoint/2010/main" val="1890976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here</a:t>
            </a:r>
            <a:r>
              <a:rPr lang="mr-IN" baseline="0" dirty="0" smtClean="0"/>
              <a:t>’</a:t>
            </a:r>
            <a:r>
              <a:rPr lang="en-US" baseline="0" dirty="0" smtClean="0"/>
              <a:t>s some python code that solves the problem. The nice thing about breaking one problem down into multiple functions is that now you can easily test small snippets of code</a:t>
            </a:r>
          </a:p>
          <a:p>
            <a:endParaRPr lang="en-US" baseline="0" dirty="0" smtClean="0"/>
          </a:p>
          <a:p>
            <a:r>
              <a:rPr lang="en-US" baseline="0" dirty="0" smtClean="0"/>
              <a:t>[Talk about what each cell does]</a:t>
            </a:r>
            <a:endParaRPr lang="en-US" dirty="0"/>
          </a:p>
        </p:txBody>
      </p:sp>
      <p:sp>
        <p:nvSpPr>
          <p:cNvPr id="4" name="Slide Number Placeholder 3"/>
          <p:cNvSpPr>
            <a:spLocks noGrp="1"/>
          </p:cNvSpPr>
          <p:nvPr>
            <p:ph type="sldNum" sz="quarter" idx="10"/>
          </p:nvPr>
        </p:nvSpPr>
        <p:spPr/>
        <p:txBody>
          <a:bodyPr/>
          <a:lstStyle/>
          <a:p>
            <a:fld id="{D5E47DB2-CC18-E141-BE52-125B81D97111}" type="slidenum">
              <a:rPr lang="en-US" smtClean="0"/>
              <a:t>22</a:t>
            </a:fld>
            <a:endParaRPr lang="en-US"/>
          </a:p>
        </p:txBody>
      </p:sp>
    </p:spTree>
    <p:extLst>
      <p:ext uri="{BB962C8B-B14F-4D97-AF65-F5344CB8AC3E}">
        <p14:creationId xmlns:p14="http://schemas.microsoft.com/office/powerpoint/2010/main" val="122753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note that when</a:t>
            </a:r>
            <a:r>
              <a:rPr lang="en-US" baseline="0" dirty="0" smtClean="0"/>
              <a:t> we define a function, none of the code inside the function runs until we call it.</a:t>
            </a:r>
          </a:p>
        </p:txBody>
      </p:sp>
      <p:sp>
        <p:nvSpPr>
          <p:cNvPr id="4" name="Slide Number Placeholder 3"/>
          <p:cNvSpPr>
            <a:spLocks noGrp="1"/>
          </p:cNvSpPr>
          <p:nvPr>
            <p:ph type="sldNum" sz="quarter" idx="10"/>
          </p:nvPr>
        </p:nvSpPr>
        <p:spPr/>
        <p:txBody>
          <a:bodyPr/>
          <a:lstStyle/>
          <a:p>
            <a:fld id="{D5E47DB2-CC18-E141-BE52-125B81D97111}" type="slidenum">
              <a:rPr lang="en-US" smtClean="0"/>
              <a:t>23</a:t>
            </a:fld>
            <a:endParaRPr lang="en-US"/>
          </a:p>
        </p:txBody>
      </p:sp>
    </p:spTree>
    <p:extLst>
      <p:ext uri="{BB962C8B-B14F-4D97-AF65-F5344CB8AC3E}">
        <p14:creationId xmlns:p14="http://schemas.microsoft.com/office/powerpoint/2010/main" val="732616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say if there’s a bug in my function definition. Everything might look fine until I actually call the function.</a:t>
            </a:r>
          </a:p>
        </p:txBody>
      </p:sp>
      <p:sp>
        <p:nvSpPr>
          <p:cNvPr id="4" name="Slide Number Placeholder 3"/>
          <p:cNvSpPr>
            <a:spLocks noGrp="1"/>
          </p:cNvSpPr>
          <p:nvPr>
            <p:ph type="sldNum" sz="quarter" idx="10"/>
          </p:nvPr>
        </p:nvSpPr>
        <p:spPr/>
        <p:txBody>
          <a:bodyPr/>
          <a:lstStyle/>
          <a:p>
            <a:fld id="{D5E47DB2-CC18-E141-BE52-125B81D97111}" type="slidenum">
              <a:rPr lang="en-US" smtClean="0"/>
              <a:t>24</a:t>
            </a:fld>
            <a:endParaRPr lang="en-US"/>
          </a:p>
        </p:txBody>
      </p:sp>
    </p:spTree>
    <p:extLst>
      <p:ext uri="{BB962C8B-B14F-4D97-AF65-F5344CB8AC3E}">
        <p14:creationId xmlns:p14="http://schemas.microsoft.com/office/powerpoint/2010/main" val="812076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then we’ll move on to some significantly harder stuff.</a:t>
            </a:r>
            <a:endParaRPr lang="en-US" dirty="0" smtClean="0"/>
          </a:p>
        </p:txBody>
      </p:sp>
      <p:sp>
        <p:nvSpPr>
          <p:cNvPr id="4" name="Slide Number Placeholder 3"/>
          <p:cNvSpPr>
            <a:spLocks noGrp="1"/>
          </p:cNvSpPr>
          <p:nvPr>
            <p:ph type="sldNum" sz="quarter" idx="10"/>
          </p:nvPr>
        </p:nvSpPr>
        <p:spPr/>
        <p:txBody>
          <a:bodyPr/>
          <a:lstStyle/>
          <a:p>
            <a:fld id="{D5E47DB2-CC18-E141-BE52-125B81D97111}" type="slidenum">
              <a:rPr lang="en-US" smtClean="0"/>
              <a:t>3</a:t>
            </a:fld>
            <a:endParaRPr lang="en-US"/>
          </a:p>
        </p:txBody>
      </p:sp>
    </p:spTree>
    <p:extLst>
      <p:ext uri="{BB962C8B-B14F-4D97-AF65-F5344CB8AC3E}">
        <p14:creationId xmlns:p14="http://schemas.microsoft.com/office/powerpoint/2010/main" val="2077852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naturally you can</a:t>
            </a:r>
            <a:r>
              <a:rPr lang="en-US" baseline="0" dirty="0" smtClean="0"/>
              <a:t> visualize a function as code that gets copy/pasted everywhere</a:t>
            </a:r>
            <a:endParaRPr lang="en-US" dirty="0" smtClean="0"/>
          </a:p>
          <a:p>
            <a:endParaRPr lang="en-US" dirty="0" smtClean="0"/>
          </a:p>
          <a:p>
            <a:r>
              <a:rPr lang="en-US" dirty="0" smtClean="0"/>
              <a:t>But using a function isn’t exactly the</a:t>
            </a:r>
            <a:r>
              <a:rPr lang="en-US" baseline="0" dirty="0" smtClean="0"/>
              <a:t> same as copy/pasting code everywhere</a:t>
            </a:r>
            <a:endParaRPr lang="en-US" dirty="0"/>
          </a:p>
        </p:txBody>
      </p:sp>
      <p:sp>
        <p:nvSpPr>
          <p:cNvPr id="4" name="Slide Number Placeholder 3"/>
          <p:cNvSpPr>
            <a:spLocks noGrp="1"/>
          </p:cNvSpPr>
          <p:nvPr>
            <p:ph type="sldNum" sz="quarter" idx="10"/>
          </p:nvPr>
        </p:nvSpPr>
        <p:spPr/>
        <p:txBody>
          <a:bodyPr/>
          <a:lstStyle/>
          <a:p>
            <a:fld id="{D5E47DB2-CC18-E141-BE52-125B81D97111}" type="slidenum">
              <a:rPr lang="en-US" smtClean="0"/>
              <a:t>25</a:t>
            </a:fld>
            <a:endParaRPr lang="en-US"/>
          </a:p>
        </p:txBody>
      </p:sp>
    </p:spTree>
    <p:extLst>
      <p:ext uri="{BB962C8B-B14F-4D97-AF65-F5344CB8AC3E}">
        <p14:creationId xmlns:p14="http://schemas.microsoft.com/office/powerpoint/2010/main" val="761915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an important thing to notice about functions, is that any variable you create inside them gets destroyed when the function finishes.</a:t>
            </a:r>
            <a:endParaRPr lang="en-US" dirty="0"/>
          </a:p>
        </p:txBody>
      </p:sp>
      <p:sp>
        <p:nvSpPr>
          <p:cNvPr id="4" name="Slide Number Placeholder 3"/>
          <p:cNvSpPr>
            <a:spLocks noGrp="1"/>
          </p:cNvSpPr>
          <p:nvPr>
            <p:ph type="sldNum" sz="quarter" idx="10"/>
          </p:nvPr>
        </p:nvSpPr>
        <p:spPr/>
        <p:txBody>
          <a:bodyPr/>
          <a:lstStyle/>
          <a:p>
            <a:fld id="{D5E47DB2-CC18-E141-BE52-125B81D97111}" type="slidenum">
              <a:rPr lang="en-US" smtClean="0"/>
              <a:t>26</a:t>
            </a:fld>
            <a:endParaRPr lang="en-US"/>
          </a:p>
        </p:txBody>
      </p:sp>
    </p:spTree>
    <p:extLst>
      <p:ext uri="{BB962C8B-B14F-4D97-AF65-F5344CB8AC3E}">
        <p14:creationId xmlns:p14="http://schemas.microsoft.com/office/powerpoint/2010/main" val="1243276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variables, are what we call “local variables.” They exist inside the function, and are independent of what’s outside of the functions. The global variables exist everywhere outside of the function, but get ignored inside the function.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5E47DB2-CC18-E141-BE52-125B81D97111}" type="slidenum">
              <a:rPr lang="en-US" smtClean="0"/>
              <a:t>27</a:t>
            </a:fld>
            <a:endParaRPr lang="en-US"/>
          </a:p>
        </p:txBody>
      </p:sp>
    </p:spTree>
    <p:extLst>
      <p:ext uri="{BB962C8B-B14F-4D97-AF65-F5344CB8AC3E}">
        <p14:creationId xmlns:p14="http://schemas.microsoft.com/office/powerpoint/2010/main" val="676066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notice that Python complains that</a:t>
            </a:r>
            <a:r>
              <a:rPr lang="en-US" baseline="0" dirty="0" smtClean="0"/>
              <a:t> I am trying to access ”</a:t>
            </a:r>
            <a:r>
              <a:rPr lang="en-US" baseline="0" dirty="0" err="1" smtClean="0"/>
              <a:t>i</a:t>
            </a:r>
            <a:r>
              <a:rPr lang="en-US" baseline="0" dirty="0" smtClean="0"/>
              <a:t>” without permission. </a:t>
            </a:r>
            <a:endParaRPr lang="en-US" dirty="0"/>
          </a:p>
        </p:txBody>
      </p:sp>
      <p:sp>
        <p:nvSpPr>
          <p:cNvPr id="4" name="Slide Number Placeholder 3"/>
          <p:cNvSpPr>
            <a:spLocks noGrp="1"/>
          </p:cNvSpPr>
          <p:nvPr>
            <p:ph type="sldNum" sz="quarter" idx="10"/>
          </p:nvPr>
        </p:nvSpPr>
        <p:spPr/>
        <p:txBody>
          <a:bodyPr/>
          <a:lstStyle/>
          <a:p>
            <a:fld id="{D5E47DB2-CC18-E141-BE52-125B81D97111}" type="slidenum">
              <a:rPr lang="en-US" smtClean="0"/>
              <a:t>28</a:t>
            </a:fld>
            <a:endParaRPr lang="en-US"/>
          </a:p>
        </p:txBody>
      </p:sp>
    </p:spTree>
    <p:extLst>
      <p:ext uri="{BB962C8B-B14F-4D97-AF65-F5344CB8AC3E}">
        <p14:creationId xmlns:p14="http://schemas.microsoft.com/office/powerpoint/2010/main" val="2064295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I want the</a:t>
            </a:r>
            <a:r>
              <a:rPr lang="en-US" baseline="0" dirty="0" smtClean="0"/>
              <a:t> function to do something with “</a:t>
            </a:r>
            <a:r>
              <a:rPr lang="en-US" baseline="0" dirty="0" err="1" smtClean="0"/>
              <a:t>i</a:t>
            </a:r>
            <a:r>
              <a:rPr lang="en-US" baseline="0" dirty="0" smtClean="0"/>
              <a:t>”, I have to pass the variable as input into the function. And if I want to store the value that I end up with, I should return that value.</a:t>
            </a:r>
            <a:endParaRPr lang="en-US" dirty="0"/>
          </a:p>
        </p:txBody>
      </p:sp>
      <p:sp>
        <p:nvSpPr>
          <p:cNvPr id="4" name="Slide Number Placeholder 3"/>
          <p:cNvSpPr>
            <a:spLocks noGrp="1"/>
          </p:cNvSpPr>
          <p:nvPr>
            <p:ph type="sldNum" sz="quarter" idx="10"/>
          </p:nvPr>
        </p:nvSpPr>
        <p:spPr/>
        <p:txBody>
          <a:bodyPr/>
          <a:lstStyle/>
          <a:p>
            <a:fld id="{D5E47DB2-CC18-E141-BE52-125B81D97111}" type="slidenum">
              <a:rPr lang="en-US" smtClean="0"/>
              <a:t>29</a:t>
            </a:fld>
            <a:endParaRPr lang="en-US"/>
          </a:p>
        </p:txBody>
      </p:sp>
    </p:spTree>
    <p:extLst>
      <p:ext uri="{BB962C8B-B14F-4D97-AF65-F5344CB8AC3E}">
        <p14:creationId xmlns:p14="http://schemas.microsoft.com/office/powerpoint/2010/main" val="11900853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reviewing scope:</a:t>
            </a:r>
          </a:p>
          <a:p>
            <a:endParaRPr lang="en-US" baseline="0" dirty="0" smtClean="0"/>
          </a:p>
          <a:p>
            <a:r>
              <a:rPr lang="en-US" baseline="0" dirty="0" smtClean="0"/>
              <a:t>Variables initialized inside a function are called ”local variables.” Variables initialized outside of functions are “global variables.”</a:t>
            </a:r>
          </a:p>
          <a:p>
            <a:endParaRPr lang="en-US" baseline="0" dirty="0" smtClean="0"/>
          </a:p>
          <a:p>
            <a:r>
              <a:rPr lang="en-US" baseline="0" dirty="0" smtClean="0"/>
              <a:t>A function, by default, can’t change global variables. It must receive the global variables as input.</a:t>
            </a:r>
          </a:p>
          <a:p>
            <a:endParaRPr lang="en-US" baseline="0" dirty="0" smtClean="0"/>
          </a:p>
          <a:p>
            <a:r>
              <a:rPr lang="en-US" baseline="0" dirty="0" smtClean="0"/>
              <a:t>When the function is finished, the “local variables” are destroyed, and the only thing you get to keep is what the function returns.</a:t>
            </a:r>
          </a:p>
        </p:txBody>
      </p:sp>
      <p:sp>
        <p:nvSpPr>
          <p:cNvPr id="4" name="Slide Number Placeholder 3"/>
          <p:cNvSpPr>
            <a:spLocks noGrp="1"/>
          </p:cNvSpPr>
          <p:nvPr>
            <p:ph type="sldNum" sz="quarter" idx="10"/>
          </p:nvPr>
        </p:nvSpPr>
        <p:spPr/>
        <p:txBody>
          <a:bodyPr/>
          <a:lstStyle/>
          <a:p>
            <a:fld id="{D5E47DB2-CC18-E141-BE52-125B81D97111}" type="slidenum">
              <a:rPr lang="en-US" smtClean="0"/>
              <a:t>30</a:t>
            </a:fld>
            <a:endParaRPr lang="en-US"/>
          </a:p>
        </p:txBody>
      </p:sp>
    </p:spTree>
    <p:extLst>
      <p:ext uri="{BB962C8B-B14F-4D97-AF65-F5344CB8AC3E}">
        <p14:creationId xmlns:p14="http://schemas.microsoft.com/office/powerpoint/2010/main" val="20583357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E47DB2-CC18-E141-BE52-125B81D97111}" type="slidenum">
              <a:rPr lang="en-US" smtClean="0"/>
              <a:t>31</a:t>
            </a:fld>
            <a:endParaRPr lang="en-US"/>
          </a:p>
        </p:txBody>
      </p:sp>
    </p:spTree>
    <p:extLst>
      <p:ext uri="{BB962C8B-B14F-4D97-AF65-F5344CB8AC3E}">
        <p14:creationId xmlns:p14="http://schemas.microsoft.com/office/powerpoint/2010/main" val="813652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You can </a:t>
            </a:r>
            <a:endParaRPr lang="en-US" dirty="0"/>
          </a:p>
        </p:txBody>
      </p:sp>
      <p:sp>
        <p:nvSpPr>
          <p:cNvPr id="4" name="Slide Number Placeholder 3"/>
          <p:cNvSpPr>
            <a:spLocks noGrp="1"/>
          </p:cNvSpPr>
          <p:nvPr>
            <p:ph type="sldNum" sz="quarter" idx="10"/>
          </p:nvPr>
        </p:nvSpPr>
        <p:spPr/>
        <p:txBody>
          <a:bodyPr/>
          <a:lstStyle/>
          <a:p>
            <a:fld id="{D5E47DB2-CC18-E141-BE52-125B81D97111}" type="slidenum">
              <a:rPr lang="en-US" smtClean="0"/>
              <a:t>32</a:t>
            </a:fld>
            <a:endParaRPr lang="en-US"/>
          </a:p>
        </p:txBody>
      </p:sp>
    </p:spTree>
    <p:extLst>
      <p:ext uri="{BB962C8B-B14F-4D97-AF65-F5344CB8AC3E}">
        <p14:creationId xmlns:p14="http://schemas.microsoft.com/office/powerpoint/2010/main" val="784416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You can </a:t>
            </a:r>
            <a:endParaRPr lang="en-US" dirty="0"/>
          </a:p>
        </p:txBody>
      </p:sp>
      <p:sp>
        <p:nvSpPr>
          <p:cNvPr id="4" name="Slide Number Placeholder 3"/>
          <p:cNvSpPr>
            <a:spLocks noGrp="1"/>
          </p:cNvSpPr>
          <p:nvPr>
            <p:ph type="sldNum" sz="quarter" idx="10"/>
          </p:nvPr>
        </p:nvSpPr>
        <p:spPr/>
        <p:txBody>
          <a:bodyPr/>
          <a:lstStyle/>
          <a:p>
            <a:fld id="{D5E47DB2-CC18-E141-BE52-125B81D97111}" type="slidenum">
              <a:rPr lang="en-US" smtClean="0"/>
              <a:t>33</a:t>
            </a:fld>
            <a:endParaRPr lang="en-US"/>
          </a:p>
        </p:txBody>
      </p:sp>
    </p:spTree>
    <p:extLst>
      <p:ext uri="{BB962C8B-B14F-4D97-AF65-F5344CB8AC3E}">
        <p14:creationId xmlns:p14="http://schemas.microsoft.com/office/powerpoint/2010/main" val="1616023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I want you to know is that the first half of what we are doing is principally important!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programmer, you will need these tools to do anything you do in the future. Loops, functions, importing modules, and documentation are key to doing anything as a programmer. And what we do in the future will build off of this</a:t>
            </a:r>
          </a:p>
        </p:txBody>
      </p:sp>
      <p:sp>
        <p:nvSpPr>
          <p:cNvPr id="4" name="Slide Number Placeholder 3"/>
          <p:cNvSpPr>
            <a:spLocks noGrp="1"/>
          </p:cNvSpPr>
          <p:nvPr>
            <p:ph type="sldNum" sz="quarter" idx="10"/>
          </p:nvPr>
        </p:nvSpPr>
        <p:spPr/>
        <p:txBody>
          <a:bodyPr/>
          <a:lstStyle/>
          <a:p>
            <a:fld id="{D5E47DB2-CC18-E141-BE52-125B81D97111}" type="slidenum">
              <a:rPr lang="en-US" smtClean="0"/>
              <a:t>4</a:t>
            </a:fld>
            <a:endParaRPr lang="en-US"/>
          </a:p>
        </p:txBody>
      </p:sp>
    </p:spTree>
    <p:extLst>
      <p:ext uri="{BB962C8B-B14F-4D97-AF65-F5344CB8AC3E}">
        <p14:creationId xmlns:p14="http://schemas.microsoft.com/office/powerpoint/2010/main" val="981191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half of this presentation today, we’ll try some stuff that is pretty task-specific. If you get lost, that’s fine. It’s tough material, and we will not be building off of what we cover in the second half.</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Is that cool?</a:t>
            </a:r>
          </a:p>
        </p:txBody>
      </p:sp>
      <p:sp>
        <p:nvSpPr>
          <p:cNvPr id="4" name="Slide Number Placeholder 3"/>
          <p:cNvSpPr>
            <a:spLocks noGrp="1"/>
          </p:cNvSpPr>
          <p:nvPr>
            <p:ph type="sldNum" sz="quarter" idx="10"/>
          </p:nvPr>
        </p:nvSpPr>
        <p:spPr/>
        <p:txBody>
          <a:bodyPr/>
          <a:lstStyle/>
          <a:p>
            <a:fld id="{D5E47DB2-CC18-E141-BE52-125B81D97111}" type="slidenum">
              <a:rPr lang="en-US" smtClean="0"/>
              <a:t>5</a:t>
            </a:fld>
            <a:endParaRPr lang="en-US"/>
          </a:p>
        </p:txBody>
      </p:sp>
    </p:spTree>
    <p:extLst>
      <p:ext uri="{BB962C8B-B14F-4D97-AF65-F5344CB8AC3E}">
        <p14:creationId xmlns:p14="http://schemas.microsoft.com/office/powerpoint/2010/main" val="591502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 opening up your</a:t>
            </a:r>
            <a:r>
              <a:rPr lang="en-US" baseline="0" dirty="0" smtClean="0"/>
              <a:t> loop exercises.</a:t>
            </a:r>
            <a:endParaRPr lang="en-US" dirty="0"/>
          </a:p>
        </p:txBody>
      </p:sp>
      <p:sp>
        <p:nvSpPr>
          <p:cNvPr id="4" name="Slide Number Placeholder 3"/>
          <p:cNvSpPr>
            <a:spLocks noGrp="1"/>
          </p:cNvSpPr>
          <p:nvPr>
            <p:ph type="sldNum" sz="quarter" idx="10"/>
          </p:nvPr>
        </p:nvSpPr>
        <p:spPr/>
        <p:txBody>
          <a:bodyPr/>
          <a:lstStyle/>
          <a:p>
            <a:fld id="{D5E47DB2-CC18-E141-BE52-125B81D97111}" type="slidenum">
              <a:rPr lang="en-US" smtClean="0"/>
              <a:t>7</a:t>
            </a:fld>
            <a:endParaRPr lang="en-US"/>
          </a:p>
        </p:txBody>
      </p:sp>
    </p:spTree>
    <p:extLst>
      <p:ext uri="{BB962C8B-B14F-4D97-AF65-F5344CB8AC3E}">
        <p14:creationId xmlns:p14="http://schemas.microsoft.com/office/powerpoint/2010/main" val="1500358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 opening up your</a:t>
            </a:r>
            <a:r>
              <a:rPr lang="en-US" baseline="0" dirty="0" smtClean="0"/>
              <a:t> loop exercises.</a:t>
            </a:r>
            <a:endParaRPr lang="en-US" dirty="0"/>
          </a:p>
        </p:txBody>
      </p:sp>
      <p:sp>
        <p:nvSpPr>
          <p:cNvPr id="4" name="Slide Number Placeholder 3"/>
          <p:cNvSpPr>
            <a:spLocks noGrp="1"/>
          </p:cNvSpPr>
          <p:nvPr>
            <p:ph type="sldNum" sz="quarter" idx="10"/>
          </p:nvPr>
        </p:nvSpPr>
        <p:spPr/>
        <p:txBody>
          <a:bodyPr/>
          <a:lstStyle/>
          <a:p>
            <a:fld id="{D5E47DB2-CC18-E141-BE52-125B81D97111}" type="slidenum">
              <a:rPr lang="en-US" smtClean="0"/>
              <a:t>8</a:t>
            </a:fld>
            <a:endParaRPr lang="en-US"/>
          </a:p>
        </p:txBody>
      </p:sp>
    </p:spTree>
    <p:extLst>
      <p:ext uri="{BB962C8B-B14F-4D97-AF65-F5344CB8AC3E}">
        <p14:creationId xmlns:p14="http://schemas.microsoft.com/office/powerpoint/2010/main" val="212371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functions. We’ve used them before. Now we’re going to take Python one step further,</a:t>
            </a:r>
            <a:r>
              <a:rPr lang="en-US" baseline="0" dirty="0" smtClean="0"/>
              <a:t> and build them ourselves.</a:t>
            </a:r>
            <a:endParaRPr lang="en-US" dirty="0"/>
          </a:p>
        </p:txBody>
      </p:sp>
      <p:sp>
        <p:nvSpPr>
          <p:cNvPr id="4" name="Slide Number Placeholder 3"/>
          <p:cNvSpPr>
            <a:spLocks noGrp="1"/>
          </p:cNvSpPr>
          <p:nvPr>
            <p:ph type="sldNum" sz="quarter" idx="10"/>
          </p:nvPr>
        </p:nvSpPr>
        <p:spPr/>
        <p:txBody>
          <a:bodyPr/>
          <a:lstStyle/>
          <a:p>
            <a:fld id="{D5E47DB2-CC18-E141-BE52-125B81D97111}" type="slidenum">
              <a:rPr lang="en-US" smtClean="0"/>
              <a:t>11</a:t>
            </a:fld>
            <a:endParaRPr lang="en-US"/>
          </a:p>
        </p:txBody>
      </p:sp>
    </p:spTree>
    <p:extLst>
      <p:ext uri="{BB962C8B-B14F-4D97-AF65-F5344CB8AC3E}">
        <p14:creationId xmlns:p14="http://schemas.microsoft.com/office/powerpoint/2010/main" val="1922104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would we want to do this?</a:t>
            </a:r>
            <a:r>
              <a:rPr lang="en-US" baseline="0" dirty="0" smtClean="0"/>
              <a:t> If we have a set of instructions that we think are particularly useful, we might want to use it multiple times.</a:t>
            </a:r>
          </a:p>
          <a:p>
            <a:endParaRPr lang="en-US" baseline="0" dirty="0" smtClean="0"/>
          </a:p>
          <a:p>
            <a:r>
              <a:rPr lang="en-US" baseline="0" dirty="0" smtClean="0"/>
              <a:t>We only have to write a function once, and then we can use it as many times as we like. </a:t>
            </a:r>
            <a:endParaRPr lang="en-US" dirty="0"/>
          </a:p>
        </p:txBody>
      </p:sp>
      <p:sp>
        <p:nvSpPr>
          <p:cNvPr id="4" name="Slide Number Placeholder 3"/>
          <p:cNvSpPr>
            <a:spLocks noGrp="1"/>
          </p:cNvSpPr>
          <p:nvPr>
            <p:ph type="sldNum" sz="quarter" idx="10"/>
          </p:nvPr>
        </p:nvSpPr>
        <p:spPr/>
        <p:txBody>
          <a:bodyPr/>
          <a:lstStyle/>
          <a:p>
            <a:fld id="{D5E47DB2-CC18-E141-BE52-125B81D97111}" type="slidenum">
              <a:rPr lang="en-US" smtClean="0"/>
              <a:t>12</a:t>
            </a:fld>
            <a:endParaRPr lang="en-US"/>
          </a:p>
        </p:txBody>
      </p:sp>
    </p:spTree>
    <p:extLst>
      <p:ext uri="{BB962C8B-B14F-4D97-AF65-F5344CB8AC3E}">
        <p14:creationId xmlns:p14="http://schemas.microsoft.com/office/powerpoint/2010/main" val="626424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E47DB2-CC18-E141-BE52-125B81D97111}" type="slidenum">
              <a:rPr lang="en-US" smtClean="0"/>
              <a:t>14</a:t>
            </a:fld>
            <a:endParaRPr lang="en-US"/>
          </a:p>
        </p:txBody>
      </p:sp>
    </p:spTree>
    <p:extLst>
      <p:ext uri="{BB962C8B-B14F-4D97-AF65-F5344CB8AC3E}">
        <p14:creationId xmlns:p14="http://schemas.microsoft.com/office/powerpoint/2010/main" val="5777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22DC03-900D-0641-A335-01901F259AAD}"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AC806-54D7-1A48-BC29-80CB3FEF65DC}" type="slidenum">
              <a:rPr lang="en-US" smtClean="0"/>
              <a:t>‹#›</a:t>
            </a:fld>
            <a:endParaRPr lang="en-US"/>
          </a:p>
        </p:txBody>
      </p:sp>
    </p:spTree>
    <p:extLst>
      <p:ext uri="{BB962C8B-B14F-4D97-AF65-F5344CB8AC3E}">
        <p14:creationId xmlns:p14="http://schemas.microsoft.com/office/powerpoint/2010/main" val="132140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22DC03-900D-0641-A335-01901F259AAD}"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AC806-54D7-1A48-BC29-80CB3FEF65DC}" type="slidenum">
              <a:rPr lang="en-US" smtClean="0"/>
              <a:t>‹#›</a:t>
            </a:fld>
            <a:endParaRPr lang="en-US"/>
          </a:p>
        </p:txBody>
      </p:sp>
    </p:spTree>
    <p:extLst>
      <p:ext uri="{BB962C8B-B14F-4D97-AF65-F5344CB8AC3E}">
        <p14:creationId xmlns:p14="http://schemas.microsoft.com/office/powerpoint/2010/main" val="571662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22DC03-900D-0641-A335-01901F259AAD}"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AC806-54D7-1A48-BC29-80CB3FEF65DC}" type="slidenum">
              <a:rPr lang="en-US" smtClean="0"/>
              <a:t>‹#›</a:t>
            </a:fld>
            <a:endParaRPr lang="en-US"/>
          </a:p>
        </p:txBody>
      </p:sp>
    </p:spTree>
    <p:extLst>
      <p:ext uri="{BB962C8B-B14F-4D97-AF65-F5344CB8AC3E}">
        <p14:creationId xmlns:p14="http://schemas.microsoft.com/office/powerpoint/2010/main" val="95716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22DC03-900D-0641-A335-01901F259AAD}"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AC806-54D7-1A48-BC29-80CB3FEF65DC}" type="slidenum">
              <a:rPr lang="en-US" smtClean="0"/>
              <a:t>‹#›</a:t>
            </a:fld>
            <a:endParaRPr lang="en-US"/>
          </a:p>
        </p:txBody>
      </p:sp>
    </p:spTree>
    <p:extLst>
      <p:ext uri="{BB962C8B-B14F-4D97-AF65-F5344CB8AC3E}">
        <p14:creationId xmlns:p14="http://schemas.microsoft.com/office/powerpoint/2010/main" val="38846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22DC03-900D-0641-A335-01901F259AAD}" type="datetimeFigureOut">
              <a:rPr lang="en-US" smtClean="0"/>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AC806-54D7-1A48-BC29-80CB3FEF65DC}" type="slidenum">
              <a:rPr lang="en-US" smtClean="0"/>
              <a:t>‹#›</a:t>
            </a:fld>
            <a:endParaRPr lang="en-US"/>
          </a:p>
        </p:txBody>
      </p:sp>
    </p:spTree>
    <p:extLst>
      <p:ext uri="{BB962C8B-B14F-4D97-AF65-F5344CB8AC3E}">
        <p14:creationId xmlns:p14="http://schemas.microsoft.com/office/powerpoint/2010/main" val="648061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22DC03-900D-0641-A335-01901F259AAD}"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AC806-54D7-1A48-BC29-80CB3FEF65DC}" type="slidenum">
              <a:rPr lang="en-US" smtClean="0"/>
              <a:t>‹#›</a:t>
            </a:fld>
            <a:endParaRPr lang="en-US"/>
          </a:p>
        </p:txBody>
      </p:sp>
    </p:spTree>
    <p:extLst>
      <p:ext uri="{BB962C8B-B14F-4D97-AF65-F5344CB8AC3E}">
        <p14:creationId xmlns:p14="http://schemas.microsoft.com/office/powerpoint/2010/main" val="2082812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22DC03-900D-0641-A335-01901F259AAD}" type="datetimeFigureOut">
              <a:rPr lang="en-US" smtClean="0"/>
              <a:t>11/7/18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AAC806-54D7-1A48-BC29-80CB3FEF65DC}" type="slidenum">
              <a:rPr lang="en-US" smtClean="0"/>
              <a:t>‹#›</a:t>
            </a:fld>
            <a:endParaRPr lang="en-US"/>
          </a:p>
        </p:txBody>
      </p:sp>
    </p:spTree>
    <p:extLst>
      <p:ext uri="{BB962C8B-B14F-4D97-AF65-F5344CB8AC3E}">
        <p14:creationId xmlns:p14="http://schemas.microsoft.com/office/powerpoint/2010/main" val="1853149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22DC03-900D-0641-A335-01901F259AAD}" type="datetimeFigureOut">
              <a:rPr lang="en-US" smtClean="0"/>
              <a:t>11/7/18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AAC806-54D7-1A48-BC29-80CB3FEF65DC}" type="slidenum">
              <a:rPr lang="en-US" smtClean="0"/>
              <a:t>‹#›</a:t>
            </a:fld>
            <a:endParaRPr lang="en-US"/>
          </a:p>
        </p:txBody>
      </p:sp>
    </p:spTree>
    <p:extLst>
      <p:ext uri="{BB962C8B-B14F-4D97-AF65-F5344CB8AC3E}">
        <p14:creationId xmlns:p14="http://schemas.microsoft.com/office/powerpoint/2010/main" val="921204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22DC03-900D-0641-A335-01901F259AAD}" type="datetimeFigureOut">
              <a:rPr lang="en-US" smtClean="0"/>
              <a:t>11/7/18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AAC806-54D7-1A48-BC29-80CB3FEF65DC}" type="slidenum">
              <a:rPr lang="en-US" smtClean="0"/>
              <a:t>‹#›</a:t>
            </a:fld>
            <a:endParaRPr lang="en-US"/>
          </a:p>
        </p:txBody>
      </p:sp>
    </p:spTree>
    <p:extLst>
      <p:ext uri="{BB962C8B-B14F-4D97-AF65-F5344CB8AC3E}">
        <p14:creationId xmlns:p14="http://schemas.microsoft.com/office/powerpoint/2010/main" val="1477748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22DC03-900D-0641-A335-01901F259AAD}"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AC806-54D7-1A48-BC29-80CB3FEF65DC}" type="slidenum">
              <a:rPr lang="en-US" smtClean="0"/>
              <a:t>‹#›</a:t>
            </a:fld>
            <a:endParaRPr lang="en-US"/>
          </a:p>
        </p:txBody>
      </p:sp>
    </p:spTree>
    <p:extLst>
      <p:ext uri="{BB962C8B-B14F-4D97-AF65-F5344CB8AC3E}">
        <p14:creationId xmlns:p14="http://schemas.microsoft.com/office/powerpoint/2010/main" val="86331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22DC03-900D-0641-A335-01901F259AAD}" type="datetimeFigureOut">
              <a:rPr lang="en-US" smtClean="0"/>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AC806-54D7-1A48-BC29-80CB3FEF65DC}" type="slidenum">
              <a:rPr lang="en-US" smtClean="0"/>
              <a:t>‹#›</a:t>
            </a:fld>
            <a:endParaRPr lang="en-US"/>
          </a:p>
        </p:txBody>
      </p:sp>
    </p:spTree>
    <p:extLst>
      <p:ext uri="{BB962C8B-B14F-4D97-AF65-F5344CB8AC3E}">
        <p14:creationId xmlns:p14="http://schemas.microsoft.com/office/powerpoint/2010/main" val="13741066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2DC03-900D-0641-A335-01901F259AAD}" type="datetimeFigureOut">
              <a:rPr lang="en-US" smtClean="0"/>
              <a:t>11/7/18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AAC806-54D7-1A48-BC29-80CB3FEF65DC}" type="slidenum">
              <a:rPr lang="en-US" smtClean="0"/>
              <a:t>‹#›</a:t>
            </a:fld>
            <a:endParaRPr lang="en-US"/>
          </a:p>
        </p:txBody>
      </p:sp>
    </p:spTree>
    <p:extLst>
      <p:ext uri="{BB962C8B-B14F-4D97-AF65-F5344CB8AC3E}">
        <p14:creationId xmlns:p14="http://schemas.microsoft.com/office/powerpoint/2010/main" val="108870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8451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4881" y="2455816"/>
            <a:ext cx="9229725" cy="1569660"/>
          </a:xfrm>
          <a:prstGeom prst="rect">
            <a:avLst/>
          </a:prstGeom>
          <a:noFill/>
        </p:spPr>
        <p:txBody>
          <a:bodyPr wrap="square" rtlCol="0">
            <a:spAutoFit/>
          </a:bodyPr>
          <a:lstStyle/>
          <a:p>
            <a:pPr algn="ctr"/>
            <a:r>
              <a:rPr lang="en-US" sz="9600" b="1" dirty="0" smtClean="0"/>
              <a:t>Functions!</a:t>
            </a:r>
            <a:endParaRPr lang="en-US" sz="9600" b="1" dirty="0"/>
          </a:p>
        </p:txBody>
      </p:sp>
    </p:spTree>
    <p:extLst>
      <p:ext uri="{BB962C8B-B14F-4D97-AF65-F5344CB8AC3E}">
        <p14:creationId xmlns:p14="http://schemas.microsoft.com/office/powerpoint/2010/main" val="535584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912" y="428625"/>
            <a:ext cx="7113597" cy="6265863"/>
          </a:xfrm>
          <a:prstGeom prst="rect">
            <a:avLst/>
          </a:prstGeom>
        </p:spPr>
      </p:pic>
      <p:sp>
        <p:nvSpPr>
          <p:cNvPr id="3" name="Freeform 2"/>
          <p:cNvSpPr/>
          <p:nvPr/>
        </p:nvSpPr>
        <p:spPr>
          <a:xfrm>
            <a:off x="5777710" y="4193175"/>
            <a:ext cx="3320909" cy="847861"/>
          </a:xfrm>
          <a:custGeom>
            <a:avLst/>
            <a:gdLst>
              <a:gd name="connsiteX0" fmla="*/ 464493 w 3320909"/>
              <a:gd name="connsiteY0" fmla="*/ 1400175 h 1557337"/>
              <a:gd name="connsiteX1" fmla="*/ 3293418 w 3320909"/>
              <a:gd name="connsiteY1" fmla="*/ 1385887 h 1557337"/>
              <a:gd name="connsiteX2" fmla="*/ 3279130 w 3320909"/>
              <a:gd name="connsiteY2" fmla="*/ 1185862 h 1557337"/>
              <a:gd name="connsiteX3" fmla="*/ 3193405 w 3320909"/>
              <a:gd name="connsiteY3" fmla="*/ 957262 h 1557337"/>
              <a:gd name="connsiteX4" fmla="*/ 3136255 w 3320909"/>
              <a:gd name="connsiteY4" fmla="*/ 828675 h 1557337"/>
              <a:gd name="connsiteX5" fmla="*/ 3021955 w 3320909"/>
              <a:gd name="connsiteY5" fmla="*/ 600075 h 1557337"/>
              <a:gd name="connsiteX6" fmla="*/ 2907655 w 3320909"/>
              <a:gd name="connsiteY6" fmla="*/ 385762 h 1557337"/>
              <a:gd name="connsiteX7" fmla="*/ 2850505 w 3320909"/>
              <a:gd name="connsiteY7" fmla="*/ 328612 h 1557337"/>
              <a:gd name="connsiteX8" fmla="*/ 2807643 w 3320909"/>
              <a:gd name="connsiteY8" fmla="*/ 271462 h 1557337"/>
              <a:gd name="connsiteX9" fmla="*/ 2693343 w 3320909"/>
              <a:gd name="connsiteY9" fmla="*/ 171450 h 1557337"/>
              <a:gd name="connsiteX10" fmla="*/ 2621905 w 3320909"/>
              <a:gd name="connsiteY10" fmla="*/ 128587 h 1557337"/>
              <a:gd name="connsiteX11" fmla="*/ 2564755 w 3320909"/>
              <a:gd name="connsiteY11" fmla="*/ 85725 h 1557337"/>
              <a:gd name="connsiteX12" fmla="*/ 2421880 w 3320909"/>
              <a:gd name="connsiteY12" fmla="*/ 42862 h 1557337"/>
              <a:gd name="connsiteX13" fmla="*/ 2250430 w 3320909"/>
              <a:gd name="connsiteY13" fmla="*/ 14287 h 1557337"/>
              <a:gd name="connsiteX14" fmla="*/ 2164705 w 3320909"/>
              <a:gd name="connsiteY14" fmla="*/ 0 h 1557337"/>
              <a:gd name="connsiteX15" fmla="*/ 1350318 w 3320909"/>
              <a:gd name="connsiteY15" fmla="*/ 42862 h 1557337"/>
              <a:gd name="connsiteX16" fmla="*/ 1193155 w 3320909"/>
              <a:gd name="connsiteY16" fmla="*/ 85725 h 1557337"/>
              <a:gd name="connsiteX17" fmla="*/ 1064568 w 3320909"/>
              <a:gd name="connsiteY17" fmla="*/ 114300 h 1557337"/>
              <a:gd name="connsiteX18" fmla="*/ 964555 w 3320909"/>
              <a:gd name="connsiteY18" fmla="*/ 157162 h 1557337"/>
              <a:gd name="connsiteX19" fmla="*/ 821680 w 3320909"/>
              <a:gd name="connsiteY19" fmla="*/ 200025 h 1557337"/>
              <a:gd name="connsiteX20" fmla="*/ 607368 w 3320909"/>
              <a:gd name="connsiteY20" fmla="*/ 271462 h 1557337"/>
              <a:gd name="connsiteX21" fmla="*/ 521643 w 3320909"/>
              <a:gd name="connsiteY21" fmla="*/ 314325 h 1557337"/>
              <a:gd name="connsiteX22" fmla="*/ 378768 w 3320909"/>
              <a:gd name="connsiteY22" fmla="*/ 371475 h 1557337"/>
              <a:gd name="connsiteX23" fmla="*/ 207318 w 3320909"/>
              <a:gd name="connsiteY23" fmla="*/ 457200 h 1557337"/>
              <a:gd name="connsiteX24" fmla="*/ 107305 w 3320909"/>
              <a:gd name="connsiteY24" fmla="*/ 528637 h 1557337"/>
              <a:gd name="connsiteX25" fmla="*/ 50155 w 3320909"/>
              <a:gd name="connsiteY25" fmla="*/ 642937 h 1557337"/>
              <a:gd name="connsiteX26" fmla="*/ 35868 w 3320909"/>
              <a:gd name="connsiteY26" fmla="*/ 728662 h 1557337"/>
              <a:gd name="connsiteX27" fmla="*/ 21580 w 3320909"/>
              <a:gd name="connsiteY27" fmla="*/ 800100 h 1557337"/>
              <a:gd name="connsiteX28" fmla="*/ 164455 w 3320909"/>
              <a:gd name="connsiteY28" fmla="*/ 1385887 h 1557337"/>
              <a:gd name="connsiteX29" fmla="*/ 207318 w 3320909"/>
              <a:gd name="connsiteY29" fmla="*/ 1400175 h 1557337"/>
              <a:gd name="connsiteX30" fmla="*/ 307330 w 3320909"/>
              <a:gd name="connsiteY30" fmla="*/ 1471612 h 1557337"/>
              <a:gd name="connsiteX31" fmla="*/ 350193 w 3320909"/>
              <a:gd name="connsiteY31" fmla="*/ 1485900 h 1557337"/>
              <a:gd name="connsiteX32" fmla="*/ 435918 w 3320909"/>
              <a:gd name="connsiteY32" fmla="*/ 1528762 h 1557337"/>
              <a:gd name="connsiteX33" fmla="*/ 550218 w 3320909"/>
              <a:gd name="connsiteY33" fmla="*/ 1557337 h 1557337"/>
              <a:gd name="connsiteX34" fmla="*/ 707380 w 3320909"/>
              <a:gd name="connsiteY34" fmla="*/ 1543050 h 1557337"/>
              <a:gd name="connsiteX35" fmla="*/ 793105 w 3320909"/>
              <a:gd name="connsiteY35" fmla="*/ 1514475 h 1557337"/>
              <a:gd name="connsiteX36" fmla="*/ 878830 w 3320909"/>
              <a:gd name="connsiteY36" fmla="*/ 1457325 h 1557337"/>
              <a:gd name="connsiteX37" fmla="*/ 921693 w 3320909"/>
              <a:gd name="connsiteY37" fmla="*/ 1443037 h 1557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20909" h="1557337">
                <a:moveTo>
                  <a:pt x="464493" y="1400175"/>
                </a:moveTo>
                <a:cubicBezTo>
                  <a:pt x="1431838" y="1538363"/>
                  <a:pt x="1427987" y="1542976"/>
                  <a:pt x="3293418" y="1385887"/>
                </a:cubicBezTo>
                <a:cubicBezTo>
                  <a:pt x="3360027" y="1380278"/>
                  <a:pt x="3285468" y="1252406"/>
                  <a:pt x="3279130" y="1185862"/>
                </a:cubicBezTo>
                <a:cubicBezTo>
                  <a:pt x="3265228" y="1039888"/>
                  <a:pt x="3270541" y="1111533"/>
                  <a:pt x="3193405" y="957262"/>
                </a:cubicBezTo>
                <a:cubicBezTo>
                  <a:pt x="3172428" y="915309"/>
                  <a:pt x="3156552" y="870961"/>
                  <a:pt x="3136255" y="828675"/>
                </a:cubicBezTo>
                <a:cubicBezTo>
                  <a:pt x="3099389" y="751870"/>
                  <a:pt x="3060055" y="676275"/>
                  <a:pt x="3021955" y="600075"/>
                </a:cubicBezTo>
                <a:cubicBezTo>
                  <a:pt x="2999743" y="555652"/>
                  <a:pt x="2938968" y="428817"/>
                  <a:pt x="2907655" y="385762"/>
                </a:cubicBezTo>
                <a:cubicBezTo>
                  <a:pt x="2891809" y="363974"/>
                  <a:pt x="2868246" y="348887"/>
                  <a:pt x="2850505" y="328612"/>
                </a:cubicBezTo>
                <a:cubicBezTo>
                  <a:pt x="2834824" y="310691"/>
                  <a:pt x="2823324" y="289383"/>
                  <a:pt x="2807643" y="271462"/>
                </a:cubicBezTo>
                <a:cubicBezTo>
                  <a:pt x="2771433" y="230079"/>
                  <a:pt x="2738655" y="201658"/>
                  <a:pt x="2693343" y="171450"/>
                </a:cubicBezTo>
                <a:cubicBezTo>
                  <a:pt x="2670237" y="156046"/>
                  <a:pt x="2645011" y="143991"/>
                  <a:pt x="2621905" y="128587"/>
                </a:cubicBezTo>
                <a:cubicBezTo>
                  <a:pt x="2602092" y="115378"/>
                  <a:pt x="2585571" y="97289"/>
                  <a:pt x="2564755" y="85725"/>
                </a:cubicBezTo>
                <a:cubicBezTo>
                  <a:pt x="2515668" y="58455"/>
                  <a:pt x="2475954" y="52405"/>
                  <a:pt x="2421880" y="42862"/>
                </a:cubicBezTo>
                <a:lnTo>
                  <a:pt x="2250430" y="14287"/>
                </a:lnTo>
                <a:lnTo>
                  <a:pt x="2164705" y="0"/>
                </a:lnTo>
                <a:cubicBezTo>
                  <a:pt x="1893243" y="14287"/>
                  <a:pt x="1621104" y="18969"/>
                  <a:pt x="1350318" y="42862"/>
                </a:cubicBezTo>
                <a:cubicBezTo>
                  <a:pt x="1296227" y="47635"/>
                  <a:pt x="1245835" y="72555"/>
                  <a:pt x="1193155" y="85725"/>
                </a:cubicBezTo>
                <a:cubicBezTo>
                  <a:pt x="1150558" y="96374"/>
                  <a:pt x="1106477" y="101203"/>
                  <a:pt x="1064568" y="114300"/>
                </a:cubicBezTo>
                <a:cubicBezTo>
                  <a:pt x="1029949" y="125118"/>
                  <a:pt x="998642" y="144767"/>
                  <a:pt x="964555" y="157162"/>
                </a:cubicBezTo>
                <a:cubicBezTo>
                  <a:pt x="800017" y="216994"/>
                  <a:pt x="1045936" y="106586"/>
                  <a:pt x="821680" y="200025"/>
                </a:cubicBezTo>
                <a:cubicBezTo>
                  <a:pt x="643113" y="274427"/>
                  <a:pt x="840766" y="219596"/>
                  <a:pt x="607368" y="271462"/>
                </a:cubicBezTo>
                <a:cubicBezTo>
                  <a:pt x="578793" y="285750"/>
                  <a:pt x="550912" y="301520"/>
                  <a:pt x="521643" y="314325"/>
                </a:cubicBezTo>
                <a:cubicBezTo>
                  <a:pt x="474650" y="334885"/>
                  <a:pt x="422752" y="345085"/>
                  <a:pt x="378768" y="371475"/>
                </a:cubicBezTo>
                <a:cubicBezTo>
                  <a:pt x="207567" y="474193"/>
                  <a:pt x="422532" y="349592"/>
                  <a:pt x="207318" y="457200"/>
                </a:cubicBezTo>
                <a:cubicBezTo>
                  <a:pt x="186425" y="467646"/>
                  <a:pt x="120250" y="518928"/>
                  <a:pt x="107305" y="528637"/>
                </a:cubicBezTo>
                <a:cubicBezTo>
                  <a:pt x="77105" y="573937"/>
                  <a:pt x="66286" y="583789"/>
                  <a:pt x="50155" y="642937"/>
                </a:cubicBezTo>
                <a:cubicBezTo>
                  <a:pt x="42533" y="670885"/>
                  <a:pt x="41050" y="700160"/>
                  <a:pt x="35868" y="728662"/>
                </a:cubicBezTo>
                <a:cubicBezTo>
                  <a:pt x="31524" y="752555"/>
                  <a:pt x="26343" y="776287"/>
                  <a:pt x="21580" y="800100"/>
                </a:cubicBezTo>
                <a:cubicBezTo>
                  <a:pt x="27364" y="996751"/>
                  <a:pt x="-88618" y="1301528"/>
                  <a:pt x="164455" y="1385887"/>
                </a:cubicBezTo>
                <a:lnTo>
                  <a:pt x="207318" y="1400175"/>
                </a:lnTo>
                <a:cubicBezTo>
                  <a:pt x="240655" y="1423987"/>
                  <a:pt x="272200" y="1450534"/>
                  <a:pt x="307330" y="1471612"/>
                </a:cubicBezTo>
                <a:cubicBezTo>
                  <a:pt x="320244" y="1479361"/>
                  <a:pt x="336722" y="1479165"/>
                  <a:pt x="350193" y="1485900"/>
                </a:cubicBezTo>
                <a:cubicBezTo>
                  <a:pt x="428225" y="1524917"/>
                  <a:pt x="356908" y="1507214"/>
                  <a:pt x="435918" y="1528762"/>
                </a:cubicBezTo>
                <a:cubicBezTo>
                  <a:pt x="473807" y="1539095"/>
                  <a:pt x="550218" y="1557337"/>
                  <a:pt x="550218" y="1557337"/>
                </a:cubicBezTo>
                <a:cubicBezTo>
                  <a:pt x="602605" y="1552575"/>
                  <a:pt x="655577" y="1552192"/>
                  <a:pt x="707380" y="1543050"/>
                </a:cubicBezTo>
                <a:cubicBezTo>
                  <a:pt x="737042" y="1537816"/>
                  <a:pt x="793105" y="1514475"/>
                  <a:pt x="793105" y="1514475"/>
                </a:cubicBezTo>
                <a:cubicBezTo>
                  <a:pt x="821680" y="1495425"/>
                  <a:pt x="846250" y="1468185"/>
                  <a:pt x="878830" y="1457325"/>
                </a:cubicBezTo>
                <a:lnTo>
                  <a:pt x="921693" y="1443037"/>
                </a:ln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5788670" y="338138"/>
            <a:ext cx="3320909" cy="1557337"/>
          </a:xfrm>
          <a:custGeom>
            <a:avLst/>
            <a:gdLst>
              <a:gd name="connsiteX0" fmla="*/ 464493 w 3320909"/>
              <a:gd name="connsiteY0" fmla="*/ 1400175 h 1557337"/>
              <a:gd name="connsiteX1" fmla="*/ 3293418 w 3320909"/>
              <a:gd name="connsiteY1" fmla="*/ 1385887 h 1557337"/>
              <a:gd name="connsiteX2" fmla="*/ 3279130 w 3320909"/>
              <a:gd name="connsiteY2" fmla="*/ 1185862 h 1557337"/>
              <a:gd name="connsiteX3" fmla="*/ 3193405 w 3320909"/>
              <a:gd name="connsiteY3" fmla="*/ 957262 h 1557337"/>
              <a:gd name="connsiteX4" fmla="*/ 3136255 w 3320909"/>
              <a:gd name="connsiteY4" fmla="*/ 828675 h 1557337"/>
              <a:gd name="connsiteX5" fmla="*/ 3021955 w 3320909"/>
              <a:gd name="connsiteY5" fmla="*/ 600075 h 1557337"/>
              <a:gd name="connsiteX6" fmla="*/ 2907655 w 3320909"/>
              <a:gd name="connsiteY6" fmla="*/ 385762 h 1557337"/>
              <a:gd name="connsiteX7" fmla="*/ 2850505 w 3320909"/>
              <a:gd name="connsiteY7" fmla="*/ 328612 h 1557337"/>
              <a:gd name="connsiteX8" fmla="*/ 2807643 w 3320909"/>
              <a:gd name="connsiteY8" fmla="*/ 271462 h 1557337"/>
              <a:gd name="connsiteX9" fmla="*/ 2693343 w 3320909"/>
              <a:gd name="connsiteY9" fmla="*/ 171450 h 1557337"/>
              <a:gd name="connsiteX10" fmla="*/ 2621905 w 3320909"/>
              <a:gd name="connsiteY10" fmla="*/ 128587 h 1557337"/>
              <a:gd name="connsiteX11" fmla="*/ 2564755 w 3320909"/>
              <a:gd name="connsiteY11" fmla="*/ 85725 h 1557337"/>
              <a:gd name="connsiteX12" fmla="*/ 2421880 w 3320909"/>
              <a:gd name="connsiteY12" fmla="*/ 42862 h 1557337"/>
              <a:gd name="connsiteX13" fmla="*/ 2250430 w 3320909"/>
              <a:gd name="connsiteY13" fmla="*/ 14287 h 1557337"/>
              <a:gd name="connsiteX14" fmla="*/ 2164705 w 3320909"/>
              <a:gd name="connsiteY14" fmla="*/ 0 h 1557337"/>
              <a:gd name="connsiteX15" fmla="*/ 1350318 w 3320909"/>
              <a:gd name="connsiteY15" fmla="*/ 42862 h 1557337"/>
              <a:gd name="connsiteX16" fmla="*/ 1193155 w 3320909"/>
              <a:gd name="connsiteY16" fmla="*/ 85725 h 1557337"/>
              <a:gd name="connsiteX17" fmla="*/ 1064568 w 3320909"/>
              <a:gd name="connsiteY17" fmla="*/ 114300 h 1557337"/>
              <a:gd name="connsiteX18" fmla="*/ 964555 w 3320909"/>
              <a:gd name="connsiteY18" fmla="*/ 157162 h 1557337"/>
              <a:gd name="connsiteX19" fmla="*/ 821680 w 3320909"/>
              <a:gd name="connsiteY19" fmla="*/ 200025 h 1557337"/>
              <a:gd name="connsiteX20" fmla="*/ 607368 w 3320909"/>
              <a:gd name="connsiteY20" fmla="*/ 271462 h 1557337"/>
              <a:gd name="connsiteX21" fmla="*/ 521643 w 3320909"/>
              <a:gd name="connsiteY21" fmla="*/ 314325 h 1557337"/>
              <a:gd name="connsiteX22" fmla="*/ 378768 w 3320909"/>
              <a:gd name="connsiteY22" fmla="*/ 371475 h 1557337"/>
              <a:gd name="connsiteX23" fmla="*/ 207318 w 3320909"/>
              <a:gd name="connsiteY23" fmla="*/ 457200 h 1557337"/>
              <a:gd name="connsiteX24" fmla="*/ 107305 w 3320909"/>
              <a:gd name="connsiteY24" fmla="*/ 528637 h 1557337"/>
              <a:gd name="connsiteX25" fmla="*/ 50155 w 3320909"/>
              <a:gd name="connsiteY25" fmla="*/ 642937 h 1557337"/>
              <a:gd name="connsiteX26" fmla="*/ 35868 w 3320909"/>
              <a:gd name="connsiteY26" fmla="*/ 728662 h 1557337"/>
              <a:gd name="connsiteX27" fmla="*/ 21580 w 3320909"/>
              <a:gd name="connsiteY27" fmla="*/ 800100 h 1557337"/>
              <a:gd name="connsiteX28" fmla="*/ 164455 w 3320909"/>
              <a:gd name="connsiteY28" fmla="*/ 1385887 h 1557337"/>
              <a:gd name="connsiteX29" fmla="*/ 207318 w 3320909"/>
              <a:gd name="connsiteY29" fmla="*/ 1400175 h 1557337"/>
              <a:gd name="connsiteX30" fmla="*/ 307330 w 3320909"/>
              <a:gd name="connsiteY30" fmla="*/ 1471612 h 1557337"/>
              <a:gd name="connsiteX31" fmla="*/ 350193 w 3320909"/>
              <a:gd name="connsiteY31" fmla="*/ 1485900 h 1557337"/>
              <a:gd name="connsiteX32" fmla="*/ 435918 w 3320909"/>
              <a:gd name="connsiteY32" fmla="*/ 1528762 h 1557337"/>
              <a:gd name="connsiteX33" fmla="*/ 550218 w 3320909"/>
              <a:gd name="connsiteY33" fmla="*/ 1557337 h 1557337"/>
              <a:gd name="connsiteX34" fmla="*/ 707380 w 3320909"/>
              <a:gd name="connsiteY34" fmla="*/ 1543050 h 1557337"/>
              <a:gd name="connsiteX35" fmla="*/ 793105 w 3320909"/>
              <a:gd name="connsiteY35" fmla="*/ 1514475 h 1557337"/>
              <a:gd name="connsiteX36" fmla="*/ 878830 w 3320909"/>
              <a:gd name="connsiteY36" fmla="*/ 1457325 h 1557337"/>
              <a:gd name="connsiteX37" fmla="*/ 921693 w 3320909"/>
              <a:gd name="connsiteY37" fmla="*/ 1443037 h 1557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20909" h="1557337">
                <a:moveTo>
                  <a:pt x="464493" y="1400175"/>
                </a:moveTo>
                <a:cubicBezTo>
                  <a:pt x="1431838" y="1538363"/>
                  <a:pt x="1427987" y="1542976"/>
                  <a:pt x="3293418" y="1385887"/>
                </a:cubicBezTo>
                <a:cubicBezTo>
                  <a:pt x="3360027" y="1380278"/>
                  <a:pt x="3285468" y="1252406"/>
                  <a:pt x="3279130" y="1185862"/>
                </a:cubicBezTo>
                <a:cubicBezTo>
                  <a:pt x="3265228" y="1039888"/>
                  <a:pt x="3270541" y="1111533"/>
                  <a:pt x="3193405" y="957262"/>
                </a:cubicBezTo>
                <a:cubicBezTo>
                  <a:pt x="3172428" y="915309"/>
                  <a:pt x="3156552" y="870961"/>
                  <a:pt x="3136255" y="828675"/>
                </a:cubicBezTo>
                <a:cubicBezTo>
                  <a:pt x="3099389" y="751870"/>
                  <a:pt x="3060055" y="676275"/>
                  <a:pt x="3021955" y="600075"/>
                </a:cubicBezTo>
                <a:cubicBezTo>
                  <a:pt x="2999743" y="555652"/>
                  <a:pt x="2938968" y="428817"/>
                  <a:pt x="2907655" y="385762"/>
                </a:cubicBezTo>
                <a:cubicBezTo>
                  <a:pt x="2891809" y="363974"/>
                  <a:pt x="2868246" y="348887"/>
                  <a:pt x="2850505" y="328612"/>
                </a:cubicBezTo>
                <a:cubicBezTo>
                  <a:pt x="2834824" y="310691"/>
                  <a:pt x="2823324" y="289383"/>
                  <a:pt x="2807643" y="271462"/>
                </a:cubicBezTo>
                <a:cubicBezTo>
                  <a:pt x="2771433" y="230079"/>
                  <a:pt x="2738655" y="201658"/>
                  <a:pt x="2693343" y="171450"/>
                </a:cubicBezTo>
                <a:cubicBezTo>
                  <a:pt x="2670237" y="156046"/>
                  <a:pt x="2645011" y="143991"/>
                  <a:pt x="2621905" y="128587"/>
                </a:cubicBezTo>
                <a:cubicBezTo>
                  <a:pt x="2602092" y="115378"/>
                  <a:pt x="2585571" y="97289"/>
                  <a:pt x="2564755" y="85725"/>
                </a:cubicBezTo>
                <a:cubicBezTo>
                  <a:pt x="2515668" y="58455"/>
                  <a:pt x="2475954" y="52405"/>
                  <a:pt x="2421880" y="42862"/>
                </a:cubicBezTo>
                <a:lnTo>
                  <a:pt x="2250430" y="14287"/>
                </a:lnTo>
                <a:lnTo>
                  <a:pt x="2164705" y="0"/>
                </a:lnTo>
                <a:cubicBezTo>
                  <a:pt x="1893243" y="14287"/>
                  <a:pt x="1621104" y="18969"/>
                  <a:pt x="1350318" y="42862"/>
                </a:cubicBezTo>
                <a:cubicBezTo>
                  <a:pt x="1296227" y="47635"/>
                  <a:pt x="1245835" y="72555"/>
                  <a:pt x="1193155" y="85725"/>
                </a:cubicBezTo>
                <a:cubicBezTo>
                  <a:pt x="1150558" y="96374"/>
                  <a:pt x="1106477" y="101203"/>
                  <a:pt x="1064568" y="114300"/>
                </a:cubicBezTo>
                <a:cubicBezTo>
                  <a:pt x="1029949" y="125118"/>
                  <a:pt x="998642" y="144767"/>
                  <a:pt x="964555" y="157162"/>
                </a:cubicBezTo>
                <a:cubicBezTo>
                  <a:pt x="800017" y="216994"/>
                  <a:pt x="1045936" y="106586"/>
                  <a:pt x="821680" y="200025"/>
                </a:cubicBezTo>
                <a:cubicBezTo>
                  <a:pt x="643113" y="274427"/>
                  <a:pt x="840766" y="219596"/>
                  <a:pt x="607368" y="271462"/>
                </a:cubicBezTo>
                <a:cubicBezTo>
                  <a:pt x="578793" y="285750"/>
                  <a:pt x="550912" y="301520"/>
                  <a:pt x="521643" y="314325"/>
                </a:cubicBezTo>
                <a:cubicBezTo>
                  <a:pt x="474650" y="334885"/>
                  <a:pt x="422752" y="345085"/>
                  <a:pt x="378768" y="371475"/>
                </a:cubicBezTo>
                <a:cubicBezTo>
                  <a:pt x="207567" y="474193"/>
                  <a:pt x="422532" y="349592"/>
                  <a:pt x="207318" y="457200"/>
                </a:cubicBezTo>
                <a:cubicBezTo>
                  <a:pt x="186425" y="467646"/>
                  <a:pt x="120250" y="518928"/>
                  <a:pt x="107305" y="528637"/>
                </a:cubicBezTo>
                <a:cubicBezTo>
                  <a:pt x="77105" y="573937"/>
                  <a:pt x="66286" y="583789"/>
                  <a:pt x="50155" y="642937"/>
                </a:cubicBezTo>
                <a:cubicBezTo>
                  <a:pt x="42533" y="670885"/>
                  <a:pt x="41050" y="700160"/>
                  <a:pt x="35868" y="728662"/>
                </a:cubicBezTo>
                <a:cubicBezTo>
                  <a:pt x="31524" y="752555"/>
                  <a:pt x="26343" y="776287"/>
                  <a:pt x="21580" y="800100"/>
                </a:cubicBezTo>
                <a:cubicBezTo>
                  <a:pt x="27364" y="996751"/>
                  <a:pt x="-88618" y="1301528"/>
                  <a:pt x="164455" y="1385887"/>
                </a:cubicBezTo>
                <a:lnTo>
                  <a:pt x="207318" y="1400175"/>
                </a:lnTo>
                <a:cubicBezTo>
                  <a:pt x="240655" y="1423987"/>
                  <a:pt x="272200" y="1450534"/>
                  <a:pt x="307330" y="1471612"/>
                </a:cubicBezTo>
                <a:cubicBezTo>
                  <a:pt x="320244" y="1479361"/>
                  <a:pt x="336722" y="1479165"/>
                  <a:pt x="350193" y="1485900"/>
                </a:cubicBezTo>
                <a:cubicBezTo>
                  <a:pt x="428225" y="1524917"/>
                  <a:pt x="356908" y="1507214"/>
                  <a:pt x="435918" y="1528762"/>
                </a:cubicBezTo>
                <a:cubicBezTo>
                  <a:pt x="473807" y="1539095"/>
                  <a:pt x="550218" y="1557337"/>
                  <a:pt x="550218" y="1557337"/>
                </a:cubicBezTo>
                <a:cubicBezTo>
                  <a:pt x="602605" y="1552575"/>
                  <a:pt x="655577" y="1552192"/>
                  <a:pt x="707380" y="1543050"/>
                </a:cubicBezTo>
                <a:cubicBezTo>
                  <a:pt x="737042" y="1537816"/>
                  <a:pt x="793105" y="1514475"/>
                  <a:pt x="793105" y="1514475"/>
                </a:cubicBezTo>
                <a:cubicBezTo>
                  <a:pt x="821680" y="1495425"/>
                  <a:pt x="846250" y="1468185"/>
                  <a:pt x="878830" y="1457325"/>
                </a:cubicBezTo>
                <a:lnTo>
                  <a:pt x="921693" y="1443037"/>
                </a:ln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5070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92731"/>
            <a:ext cx="2965269" cy="2965269"/>
          </a:xfrm>
          <a:prstGeom prst="rect">
            <a:avLst/>
          </a:prstGeom>
        </p:spPr>
      </p:pic>
      <p:sp>
        <p:nvSpPr>
          <p:cNvPr id="4" name="TextBox 3"/>
          <p:cNvSpPr txBox="1"/>
          <p:nvPr/>
        </p:nvSpPr>
        <p:spPr>
          <a:xfrm>
            <a:off x="1514881" y="274319"/>
            <a:ext cx="9229725" cy="2308324"/>
          </a:xfrm>
          <a:prstGeom prst="rect">
            <a:avLst/>
          </a:prstGeom>
          <a:noFill/>
        </p:spPr>
        <p:txBody>
          <a:bodyPr wrap="square" rtlCol="0">
            <a:spAutoFit/>
          </a:bodyPr>
          <a:lstStyle/>
          <a:p>
            <a:pPr algn="ctr"/>
            <a:r>
              <a:rPr lang="en-US" sz="7200" b="1" dirty="0" smtClean="0"/>
              <a:t>Writing a function. Why?</a:t>
            </a:r>
            <a:endParaRPr lang="en-US" sz="7200" b="1" dirty="0"/>
          </a:p>
        </p:txBody>
      </p:sp>
    </p:spTree>
    <p:extLst>
      <p:ext uri="{BB962C8B-B14F-4D97-AF65-F5344CB8AC3E}">
        <p14:creationId xmlns:p14="http://schemas.microsoft.com/office/powerpoint/2010/main" val="1470508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4881" y="274319"/>
            <a:ext cx="9229725" cy="3908762"/>
          </a:xfrm>
          <a:prstGeom prst="rect">
            <a:avLst/>
          </a:prstGeom>
          <a:noFill/>
        </p:spPr>
        <p:txBody>
          <a:bodyPr wrap="square" rtlCol="0">
            <a:spAutoFit/>
          </a:bodyPr>
          <a:lstStyle/>
          <a:p>
            <a:pPr algn="ctr"/>
            <a:r>
              <a:rPr lang="en-US" sz="7200" b="1" dirty="0" smtClean="0"/>
              <a:t>Example:</a:t>
            </a:r>
          </a:p>
          <a:p>
            <a:pPr algn="ctr"/>
            <a:endParaRPr lang="en-US" sz="7200" b="1" dirty="0"/>
          </a:p>
          <a:p>
            <a:pPr algn="ctr"/>
            <a:r>
              <a:rPr lang="en-US" sz="5200" b="1" dirty="0" smtClean="0"/>
              <a:t>- Write a Program that checks if two lists are anagrams</a:t>
            </a:r>
            <a:endParaRPr lang="en-US" sz="5200" b="1" dirty="0"/>
          </a:p>
        </p:txBody>
      </p:sp>
    </p:spTree>
    <p:extLst>
      <p:ext uri="{BB962C8B-B14F-4D97-AF65-F5344CB8AC3E}">
        <p14:creationId xmlns:p14="http://schemas.microsoft.com/office/powerpoint/2010/main" val="1369391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334" y="187625"/>
            <a:ext cx="9493684" cy="1692771"/>
          </a:xfrm>
          <a:prstGeom prst="rect">
            <a:avLst/>
          </a:prstGeom>
        </p:spPr>
        <p:txBody>
          <a:bodyPr wrap="square">
            <a:spAutoFit/>
          </a:bodyPr>
          <a:lstStyle/>
          <a:p>
            <a:r>
              <a:rPr lang="en-US" sz="5200" b="1" smtClean="0"/>
              <a:t>Write a Program that checks if two lists are anagrams</a:t>
            </a:r>
            <a:endParaRPr lang="en-US" sz="5200"/>
          </a:p>
        </p:txBody>
      </p:sp>
    </p:spTree>
    <p:extLst>
      <p:ext uri="{BB962C8B-B14F-4D97-AF65-F5344CB8AC3E}">
        <p14:creationId xmlns:p14="http://schemas.microsoft.com/office/powerpoint/2010/main" val="234498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334" y="187625"/>
            <a:ext cx="9493684" cy="1692771"/>
          </a:xfrm>
          <a:prstGeom prst="rect">
            <a:avLst/>
          </a:prstGeom>
        </p:spPr>
        <p:txBody>
          <a:bodyPr wrap="square">
            <a:spAutoFit/>
          </a:bodyPr>
          <a:lstStyle/>
          <a:p>
            <a:r>
              <a:rPr lang="en-US" sz="5200" b="1" smtClean="0"/>
              <a:t>Write a Program that checks if two lists are anagrams</a:t>
            </a:r>
            <a:endParaRPr lang="en-US" sz="520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7806" y="3199775"/>
            <a:ext cx="3486423" cy="338463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658" y="3199775"/>
            <a:ext cx="2685868" cy="3384630"/>
          </a:xfrm>
          <a:prstGeom prst="rect">
            <a:avLst/>
          </a:prstGeom>
        </p:spPr>
      </p:pic>
      <p:sp>
        <p:nvSpPr>
          <p:cNvPr id="5" name="TextBox 4"/>
          <p:cNvSpPr txBox="1"/>
          <p:nvPr/>
        </p:nvSpPr>
        <p:spPr>
          <a:xfrm>
            <a:off x="540658" y="2468880"/>
            <a:ext cx="2280919" cy="461665"/>
          </a:xfrm>
          <a:prstGeom prst="rect">
            <a:avLst/>
          </a:prstGeom>
          <a:noFill/>
        </p:spPr>
        <p:txBody>
          <a:bodyPr wrap="square" rtlCol="0">
            <a:spAutoFit/>
          </a:bodyPr>
          <a:lstStyle/>
          <a:p>
            <a:r>
              <a:rPr lang="en-US" sz="2400" b="1" smtClean="0"/>
              <a:t>Anagrams</a:t>
            </a:r>
            <a:endParaRPr lang="en-US" sz="2400" b="1" dirty="0"/>
          </a:p>
        </p:txBody>
      </p:sp>
      <p:sp>
        <p:nvSpPr>
          <p:cNvPr id="6" name="TextBox 5"/>
          <p:cNvSpPr txBox="1"/>
          <p:nvPr/>
        </p:nvSpPr>
        <p:spPr>
          <a:xfrm>
            <a:off x="8909595" y="2468879"/>
            <a:ext cx="2280919" cy="461665"/>
          </a:xfrm>
          <a:prstGeom prst="rect">
            <a:avLst/>
          </a:prstGeom>
          <a:noFill/>
        </p:spPr>
        <p:txBody>
          <a:bodyPr wrap="square" rtlCol="0">
            <a:spAutoFit/>
          </a:bodyPr>
          <a:lstStyle/>
          <a:p>
            <a:r>
              <a:rPr lang="en-US" sz="2400" b="1" dirty="0" smtClean="0"/>
              <a:t>Not Anagrams</a:t>
            </a:r>
            <a:endParaRPr lang="en-US" sz="2400" b="1" dirty="0"/>
          </a:p>
        </p:txBody>
      </p:sp>
    </p:spTree>
    <p:extLst>
      <p:ext uri="{BB962C8B-B14F-4D97-AF65-F5344CB8AC3E}">
        <p14:creationId xmlns:p14="http://schemas.microsoft.com/office/powerpoint/2010/main" val="1730286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334" y="187625"/>
            <a:ext cx="9493684" cy="1692771"/>
          </a:xfrm>
          <a:prstGeom prst="rect">
            <a:avLst/>
          </a:prstGeom>
        </p:spPr>
        <p:txBody>
          <a:bodyPr wrap="square">
            <a:spAutoFit/>
          </a:bodyPr>
          <a:lstStyle/>
          <a:p>
            <a:r>
              <a:rPr lang="en-US" sz="5200" b="1" dirty="0" smtClean="0"/>
              <a:t>Write a Program that checks if two lists are anagrams</a:t>
            </a:r>
            <a:endParaRPr lang="en-US" sz="5200" dirty="0"/>
          </a:p>
        </p:txBody>
      </p:sp>
      <p:sp>
        <p:nvSpPr>
          <p:cNvPr id="3" name="TextBox 2"/>
          <p:cNvSpPr txBox="1"/>
          <p:nvPr/>
        </p:nvSpPr>
        <p:spPr>
          <a:xfrm>
            <a:off x="2272937" y="2011680"/>
            <a:ext cx="8530046" cy="1938992"/>
          </a:xfrm>
          <a:prstGeom prst="rect">
            <a:avLst/>
          </a:prstGeom>
          <a:noFill/>
        </p:spPr>
        <p:txBody>
          <a:bodyPr wrap="square" rtlCol="0">
            <a:spAutoFit/>
          </a:bodyPr>
          <a:lstStyle/>
          <a:p>
            <a:r>
              <a:rPr lang="en-US" sz="2400" b="1" dirty="0" smtClean="0"/>
              <a:t>Game Plan:</a:t>
            </a:r>
          </a:p>
          <a:p>
            <a:endParaRPr lang="en-US" sz="2400" b="1" dirty="0"/>
          </a:p>
          <a:p>
            <a:r>
              <a:rPr lang="en-US" sz="2400" b="1" dirty="0" smtClean="0"/>
              <a:t>-- Count the number of times each character occurs in each string.</a:t>
            </a:r>
          </a:p>
          <a:p>
            <a:r>
              <a:rPr lang="mr-IN" sz="2400" b="1" dirty="0" smtClean="0"/>
              <a:t>–</a:t>
            </a:r>
            <a:r>
              <a:rPr lang="en-US" sz="2400" b="1" dirty="0" smtClean="0"/>
              <a:t> See if the counts for both strings are equal.</a:t>
            </a:r>
          </a:p>
          <a:p>
            <a:endParaRPr lang="en-US" sz="2400" b="1" dirty="0"/>
          </a:p>
        </p:txBody>
      </p:sp>
    </p:spTree>
    <p:extLst>
      <p:ext uri="{BB962C8B-B14F-4D97-AF65-F5344CB8AC3E}">
        <p14:creationId xmlns:p14="http://schemas.microsoft.com/office/powerpoint/2010/main" val="24977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334" y="187625"/>
            <a:ext cx="9493684" cy="1692771"/>
          </a:xfrm>
          <a:prstGeom prst="rect">
            <a:avLst/>
          </a:prstGeom>
        </p:spPr>
        <p:txBody>
          <a:bodyPr wrap="square">
            <a:spAutoFit/>
          </a:bodyPr>
          <a:lstStyle/>
          <a:p>
            <a:r>
              <a:rPr lang="en-US" sz="5200" b="1" dirty="0" smtClean="0"/>
              <a:t>Write a Program that checks if two lists are anagrams</a:t>
            </a:r>
            <a:endParaRPr lang="en-US" sz="5200" dirty="0"/>
          </a:p>
        </p:txBody>
      </p:sp>
      <p:sp>
        <p:nvSpPr>
          <p:cNvPr id="4" name="TextBox 3"/>
          <p:cNvSpPr txBox="1"/>
          <p:nvPr/>
        </p:nvSpPr>
        <p:spPr>
          <a:xfrm>
            <a:off x="2272937" y="2011680"/>
            <a:ext cx="8530046" cy="1938992"/>
          </a:xfrm>
          <a:prstGeom prst="rect">
            <a:avLst/>
          </a:prstGeom>
          <a:noFill/>
        </p:spPr>
        <p:txBody>
          <a:bodyPr wrap="square" rtlCol="0">
            <a:spAutoFit/>
          </a:bodyPr>
          <a:lstStyle/>
          <a:p>
            <a:r>
              <a:rPr lang="en-US" sz="2400" b="1" dirty="0" smtClean="0"/>
              <a:t>Game Plan:</a:t>
            </a:r>
          </a:p>
          <a:p>
            <a:endParaRPr lang="en-US" sz="2400" b="1" dirty="0"/>
          </a:p>
          <a:p>
            <a:r>
              <a:rPr lang="en-US" sz="2400" b="1" dirty="0" smtClean="0"/>
              <a:t>-- Count the number of times each character occurs in each string.</a:t>
            </a:r>
          </a:p>
          <a:p>
            <a:r>
              <a:rPr lang="mr-IN" sz="2400" b="1" dirty="0" smtClean="0"/>
              <a:t>–</a:t>
            </a:r>
            <a:r>
              <a:rPr lang="en-US" sz="2400" b="1" dirty="0" smtClean="0"/>
              <a:t> See if the counts for both strings are equal.</a:t>
            </a:r>
          </a:p>
          <a:p>
            <a:endParaRPr lang="en-US" sz="2400" b="1" dirty="0"/>
          </a:p>
        </p:txBody>
      </p:sp>
      <p:sp>
        <p:nvSpPr>
          <p:cNvPr id="5" name="Freeform 4"/>
          <p:cNvSpPr/>
          <p:nvPr/>
        </p:nvSpPr>
        <p:spPr>
          <a:xfrm>
            <a:off x="1084217" y="2521131"/>
            <a:ext cx="2403566" cy="653143"/>
          </a:xfrm>
          <a:custGeom>
            <a:avLst/>
            <a:gdLst>
              <a:gd name="connsiteX0" fmla="*/ 0 w 1985554"/>
              <a:gd name="connsiteY0" fmla="*/ 1110343 h 1110343"/>
              <a:gd name="connsiteX1" fmla="*/ 52252 w 1985554"/>
              <a:gd name="connsiteY1" fmla="*/ 992778 h 1110343"/>
              <a:gd name="connsiteX2" fmla="*/ 91440 w 1985554"/>
              <a:gd name="connsiteY2" fmla="*/ 953589 h 1110343"/>
              <a:gd name="connsiteX3" fmla="*/ 169817 w 1985554"/>
              <a:gd name="connsiteY3" fmla="*/ 849086 h 1110343"/>
              <a:gd name="connsiteX4" fmla="*/ 365760 w 1985554"/>
              <a:gd name="connsiteY4" fmla="*/ 653143 h 1110343"/>
              <a:gd name="connsiteX5" fmla="*/ 431074 w 1985554"/>
              <a:gd name="connsiteY5" fmla="*/ 587829 h 1110343"/>
              <a:gd name="connsiteX6" fmla="*/ 470263 w 1985554"/>
              <a:gd name="connsiteY6" fmla="*/ 548640 h 1110343"/>
              <a:gd name="connsiteX7" fmla="*/ 613954 w 1985554"/>
              <a:gd name="connsiteY7" fmla="*/ 431075 h 1110343"/>
              <a:gd name="connsiteX8" fmla="*/ 770709 w 1985554"/>
              <a:gd name="connsiteY8" fmla="*/ 287383 h 1110343"/>
              <a:gd name="connsiteX9" fmla="*/ 875212 w 1985554"/>
              <a:gd name="connsiteY9" fmla="*/ 222069 h 1110343"/>
              <a:gd name="connsiteX10" fmla="*/ 979714 w 1985554"/>
              <a:gd name="connsiteY10" fmla="*/ 143692 h 1110343"/>
              <a:gd name="connsiteX11" fmla="*/ 1045029 w 1985554"/>
              <a:gd name="connsiteY11" fmla="*/ 91440 h 1110343"/>
              <a:gd name="connsiteX12" fmla="*/ 1084217 w 1985554"/>
              <a:gd name="connsiteY12" fmla="*/ 65315 h 1110343"/>
              <a:gd name="connsiteX13" fmla="*/ 1240972 w 1985554"/>
              <a:gd name="connsiteY13" fmla="*/ 26126 h 1110343"/>
              <a:gd name="connsiteX14" fmla="*/ 1371600 w 1985554"/>
              <a:gd name="connsiteY14" fmla="*/ 13063 h 1110343"/>
              <a:gd name="connsiteX15" fmla="*/ 1632857 w 1985554"/>
              <a:gd name="connsiteY15" fmla="*/ 26126 h 1110343"/>
              <a:gd name="connsiteX16" fmla="*/ 1685109 w 1985554"/>
              <a:gd name="connsiteY16" fmla="*/ 143692 h 1110343"/>
              <a:gd name="connsiteX17" fmla="*/ 1724297 w 1985554"/>
              <a:gd name="connsiteY17" fmla="*/ 235132 h 1110343"/>
              <a:gd name="connsiteX18" fmla="*/ 1763486 w 1985554"/>
              <a:gd name="connsiteY18" fmla="*/ 339635 h 1110343"/>
              <a:gd name="connsiteX19" fmla="*/ 1802674 w 1985554"/>
              <a:gd name="connsiteY19" fmla="*/ 365760 h 1110343"/>
              <a:gd name="connsiteX20" fmla="*/ 1750423 w 1985554"/>
              <a:gd name="connsiteY20" fmla="*/ 352698 h 1110343"/>
              <a:gd name="connsiteX21" fmla="*/ 1698172 w 1985554"/>
              <a:gd name="connsiteY21" fmla="*/ 326572 h 1110343"/>
              <a:gd name="connsiteX22" fmla="*/ 1567543 w 1985554"/>
              <a:gd name="connsiteY22" fmla="*/ 248195 h 1110343"/>
              <a:gd name="connsiteX23" fmla="*/ 1515292 w 1985554"/>
              <a:gd name="connsiteY23" fmla="*/ 235132 h 1110343"/>
              <a:gd name="connsiteX24" fmla="*/ 1476103 w 1985554"/>
              <a:gd name="connsiteY24" fmla="*/ 222069 h 1110343"/>
              <a:gd name="connsiteX25" fmla="*/ 1554480 w 1985554"/>
              <a:gd name="connsiteY25" fmla="*/ 274320 h 1110343"/>
              <a:gd name="connsiteX26" fmla="*/ 1658983 w 1985554"/>
              <a:gd name="connsiteY26" fmla="*/ 352698 h 1110343"/>
              <a:gd name="connsiteX27" fmla="*/ 1724297 w 1985554"/>
              <a:gd name="connsiteY27" fmla="*/ 391886 h 1110343"/>
              <a:gd name="connsiteX28" fmla="*/ 1776549 w 1985554"/>
              <a:gd name="connsiteY28" fmla="*/ 418012 h 1110343"/>
              <a:gd name="connsiteX29" fmla="*/ 1815737 w 1985554"/>
              <a:gd name="connsiteY29" fmla="*/ 444138 h 1110343"/>
              <a:gd name="connsiteX30" fmla="*/ 1946366 w 1985554"/>
              <a:gd name="connsiteY30" fmla="*/ 496389 h 1110343"/>
              <a:gd name="connsiteX31" fmla="*/ 1985554 w 1985554"/>
              <a:gd name="connsiteY31" fmla="*/ 509452 h 1110343"/>
              <a:gd name="connsiteX32" fmla="*/ 1972492 w 1985554"/>
              <a:gd name="connsiteY32" fmla="*/ 261258 h 1110343"/>
              <a:gd name="connsiteX33" fmla="*/ 1985554 w 1985554"/>
              <a:gd name="connsiteY33" fmla="*/ 0 h 111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85554" h="1110343">
                <a:moveTo>
                  <a:pt x="0" y="1110343"/>
                </a:moveTo>
                <a:cubicBezTo>
                  <a:pt x="18988" y="1053380"/>
                  <a:pt x="17749" y="1034181"/>
                  <a:pt x="52252" y="992778"/>
                </a:cubicBezTo>
                <a:cubicBezTo>
                  <a:pt x="64079" y="978586"/>
                  <a:pt x="79742" y="967887"/>
                  <a:pt x="91440" y="953589"/>
                </a:cubicBezTo>
                <a:cubicBezTo>
                  <a:pt x="119013" y="919889"/>
                  <a:pt x="139028" y="879875"/>
                  <a:pt x="169817" y="849086"/>
                </a:cubicBezTo>
                <a:lnTo>
                  <a:pt x="365760" y="653143"/>
                </a:lnTo>
                <a:lnTo>
                  <a:pt x="431074" y="587829"/>
                </a:lnTo>
                <a:cubicBezTo>
                  <a:pt x="444137" y="574766"/>
                  <a:pt x="455965" y="560338"/>
                  <a:pt x="470263" y="548640"/>
                </a:cubicBezTo>
                <a:cubicBezTo>
                  <a:pt x="518160" y="509452"/>
                  <a:pt x="570194" y="474835"/>
                  <a:pt x="613954" y="431075"/>
                </a:cubicBezTo>
                <a:cubicBezTo>
                  <a:pt x="671267" y="373762"/>
                  <a:pt x="705472" y="334829"/>
                  <a:pt x="770709" y="287383"/>
                </a:cubicBezTo>
                <a:cubicBezTo>
                  <a:pt x="783633" y="277984"/>
                  <a:pt x="855618" y="238864"/>
                  <a:pt x="875212" y="222069"/>
                </a:cubicBezTo>
                <a:cubicBezTo>
                  <a:pt x="967642" y="142844"/>
                  <a:pt x="884554" y="191273"/>
                  <a:pt x="979714" y="143692"/>
                </a:cubicBezTo>
                <a:cubicBezTo>
                  <a:pt x="1023755" y="77631"/>
                  <a:pt x="981932" y="122988"/>
                  <a:pt x="1045029" y="91440"/>
                </a:cubicBezTo>
                <a:cubicBezTo>
                  <a:pt x="1059071" y="84419"/>
                  <a:pt x="1069871" y="71691"/>
                  <a:pt x="1084217" y="65315"/>
                </a:cubicBezTo>
                <a:cubicBezTo>
                  <a:pt x="1137408" y="41675"/>
                  <a:pt x="1183820" y="33270"/>
                  <a:pt x="1240972" y="26126"/>
                </a:cubicBezTo>
                <a:cubicBezTo>
                  <a:pt x="1284394" y="20698"/>
                  <a:pt x="1328057" y="17417"/>
                  <a:pt x="1371600" y="13063"/>
                </a:cubicBezTo>
                <a:cubicBezTo>
                  <a:pt x="1458686" y="17417"/>
                  <a:pt x="1546395" y="14848"/>
                  <a:pt x="1632857" y="26126"/>
                </a:cubicBezTo>
                <a:cubicBezTo>
                  <a:pt x="1693729" y="34066"/>
                  <a:pt x="1677544" y="105870"/>
                  <a:pt x="1685109" y="143692"/>
                </a:cubicBezTo>
                <a:cubicBezTo>
                  <a:pt x="1691515" y="175723"/>
                  <a:pt x="1710137" y="206812"/>
                  <a:pt x="1724297" y="235132"/>
                </a:cubicBezTo>
                <a:cubicBezTo>
                  <a:pt x="1733643" y="281863"/>
                  <a:pt x="1729850" y="305999"/>
                  <a:pt x="1763486" y="339635"/>
                </a:cubicBezTo>
                <a:cubicBezTo>
                  <a:pt x="1774587" y="350736"/>
                  <a:pt x="1813775" y="354659"/>
                  <a:pt x="1802674" y="365760"/>
                </a:cubicBezTo>
                <a:cubicBezTo>
                  <a:pt x="1789979" y="378455"/>
                  <a:pt x="1767840" y="357052"/>
                  <a:pt x="1750423" y="352698"/>
                </a:cubicBezTo>
                <a:cubicBezTo>
                  <a:pt x="1733006" y="343989"/>
                  <a:pt x="1714870" y="336591"/>
                  <a:pt x="1698172" y="326572"/>
                </a:cubicBezTo>
                <a:cubicBezTo>
                  <a:pt x="1647531" y="296187"/>
                  <a:pt x="1620629" y="268102"/>
                  <a:pt x="1567543" y="248195"/>
                </a:cubicBezTo>
                <a:cubicBezTo>
                  <a:pt x="1550733" y="241891"/>
                  <a:pt x="1532554" y="240064"/>
                  <a:pt x="1515292" y="235132"/>
                </a:cubicBezTo>
                <a:cubicBezTo>
                  <a:pt x="1502052" y="231349"/>
                  <a:pt x="1466366" y="212332"/>
                  <a:pt x="1476103" y="222069"/>
                </a:cubicBezTo>
                <a:cubicBezTo>
                  <a:pt x="1498306" y="244272"/>
                  <a:pt x="1529361" y="255480"/>
                  <a:pt x="1554480" y="274320"/>
                </a:cubicBezTo>
                <a:cubicBezTo>
                  <a:pt x="1589314" y="300446"/>
                  <a:pt x="1621645" y="330295"/>
                  <a:pt x="1658983" y="352698"/>
                </a:cubicBezTo>
                <a:cubicBezTo>
                  <a:pt x="1680754" y="365761"/>
                  <a:pt x="1702103" y="379556"/>
                  <a:pt x="1724297" y="391886"/>
                </a:cubicBezTo>
                <a:cubicBezTo>
                  <a:pt x="1741320" y="401343"/>
                  <a:pt x="1759642" y="408351"/>
                  <a:pt x="1776549" y="418012"/>
                </a:cubicBezTo>
                <a:cubicBezTo>
                  <a:pt x="1790180" y="425801"/>
                  <a:pt x="1802106" y="436349"/>
                  <a:pt x="1815737" y="444138"/>
                </a:cubicBezTo>
                <a:cubicBezTo>
                  <a:pt x="1869550" y="474888"/>
                  <a:pt x="1882142" y="474981"/>
                  <a:pt x="1946366" y="496389"/>
                </a:cubicBezTo>
                <a:lnTo>
                  <a:pt x="1985554" y="509452"/>
                </a:lnTo>
                <a:cubicBezTo>
                  <a:pt x="1981200" y="426721"/>
                  <a:pt x="1972492" y="344104"/>
                  <a:pt x="1972492" y="261258"/>
                </a:cubicBezTo>
                <a:cubicBezTo>
                  <a:pt x="1972492" y="174063"/>
                  <a:pt x="1985554" y="87195"/>
                  <a:pt x="1985554" y="0"/>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172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3406" y="1672768"/>
            <a:ext cx="2141492" cy="2141492"/>
          </a:xfrm>
          <a:prstGeom prst="rect">
            <a:avLst/>
          </a:prstGeom>
        </p:spPr>
      </p:pic>
      <p:sp>
        <p:nvSpPr>
          <p:cNvPr id="3" name="Rectangle 2"/>
          <p:cNvSpPr/>
          <p:nvPr/>
        </p:nvSpPr>
        <p:spPr>
          <a:xfrm>
            <a:off x="1073196" y="1087993"/>
            <a:ext cx="3701911" cy="584775"/>
          </a:xfrm>
          <a:prstGeom prst="rect">
            <a:avLst/>
          </a:prstGeom>
        </p:spPr>
        <p:txBody>
          <a:bodyPr wrap="none">
            <a:spAutoFit/>
          </a:bodyPr>
          <a:lstStyle/>
          <a:p>
            <a:r>
              <a:rPr lang="en-US" sz="3200" b="1" dirty="0" smtClean="0"/>
              <a:t>Counts </a:t>
            </a:r>
            <a:r>
              <a:rPr lang="en-US" sz="3200" b="1" smtClean="0"/>
              <a:t>of Characters</a:t>
            </a:r>
            <a:endParaRPr lang="en-US" sz="3200"/>
          </a:p>
        </p:txBody>
      </p:sp>
      <p:sp>
        <p:nvSpPr>
          <p:cNvPr id="4" name="Rectangle 3"/>
          <p:cNvSpPr/>
          <p:nvPr/>
        </p:nvSpPr>
        <p:spPr>
          <a:xfrm>
            <a:off x="55664" y="2302210"/>
            <a:ext cx="1146789" cy="584775"/>
          </a:xfrm>
          <a:prstGeom prst="rect">
            <a:avLst/>
          </a:prstGeom>
        </p:spPr>
        <p:txBody>
          <a:bodyPr wrap="none">
            <a:spAutoFit/>
          </a:bodyPr>
          <a:lstStyle/>
          <a:p>
            <a:r>
              <a:rPr lang="en-US" sz="3200" b="1" smtClean="0"/>
              <a:t>string</a:t>
            </a:r>
            <a:endParaRPr lang="en-US" sz="3200"/>
          </a:p>
        </p:txBody>
      </p:sp>
      <p:cxnSp>
        <p:nvCxnSpPr>
          <p:cNvPr id="6" name="Straight Arrow Connector 5"/>
          <p:cNvCxnSpPr>
            <a:stCxn id="4" idx="3"/>
          </p:cNvCxnSpPr>
          <p:nvPr/>
        </p:nvCxnSpPr>
        <p:spPr>
          <a:xfrm>
            <a:off x="1202453" y="2594598"/>
            <a:ext cx="650953" cy="81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994898" y="2586446"/>
            <a:ext cx="650953" cy="81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775777" y="2284456"/>
            <a:ext cx="1904752" cy="584775"/>
          </a:xfrm>
          <a:prstGeom prst="rect">
            <a:avLst/>
          </a:prstGeom>
        </p:spPr>
        <p:txBody>
          <a:bodyPr wrap="none">
            <a:spAutoFit/>
          </a:bodyPr>
          <a:lstStyle/>
          <a:p>
            <a:r>
              <a:rPr lang="en-US" sz="3200" b="1" dirty="0"/>
              <a:t>d</a:t>
            </a:r>
            <a:r>
              <a:rPr lang="en-US" sz="3200" b="1" dirty="0" smtClean="0"/>
              <a:t>ictionary</a:t>
            </a:r>
            <a:endParaRPr lang="en-US" sz="3200" dirty="0"/>
          </a:p>
        </p:txBody>
      </p:sp>
      <p:sp>
        <p:nvSpPr>
          <p:cNvPr id="9" name="Rectangle 8"/>
          <p:cNvSpPr/>
          <p:nvPr/>
        </p:nvSpPr>
        <p:spPr>
          <a:xfrm>
            <a:off x="146679" y="3125380"/>
            <a:ext cx="1942840" cy="830997"/>
          </a:xfrm>
          <a:prstGeom prst="rect">
            <a:avLst/>
          </a:prstGeom>
        </p:spPr>
        <p:txBody>
          <a:bodyPr wrap="none">
            <a:spAutoFit/>
          </a:bodyPr>
          <a:lstStyle/>
          <a:p>
            <a:r>
              <a:rPr lang="en-US" sz="4800" b="1" dirty="0" smtClean="0">
                <a:solidFill>
                  <a:schemeClr val="accent6"/>
                </a:solidFill>
              </a:rPr>
              <a:t>“</a:t>
            </a:r>
            <a:r>
              <a:rPr lang="en-US" sz="4800" b="1" dirty="0" err="1" smtClean="0">
                <a:solidFill>
                  <a:schemeClr val="accent6"/>
                </a:solidFill>
              </a:rPr>
              <a:t>quitt</a:t>
            </a:r>
            <a:r>
              <a:rPr lang="en-US" sz="4800" b="1" dirty="0" smtClean="0">
                <a:solidFill>
                  <a:schemeClr val="accent6"/>
                </a:solidFill>
              </a:rPr>
              <a:t>”</a:t>
            </a:r>
            <a:endParaRPr lang="en-US" sz="4800" dirty="0">
              <a:solidFill>
                <a:schemeClr val="accent6"/>
              </a:solidFill>
            </a:endParaRPr>
          </a:p>
        </p:txBody>
      </p:sp>
      <p:sp>
        <p:nvSpPr>
          <p:cNvPr id="10" name="Rectangle 9"/>
          <p:cNvSpPr/>
          <p:nvPr/>
        </p:nvSpPr>
        <p:spPr>
          <a:xfrm>
            <a:off x="5049427" y="2942594"/>
            <a:ext cx="1923988" cy="3046988"/>
          </a:xfrm>
          <a:prstGeom prst="rect">
            <a:avLst/>
          </a:prstGeom>
        </p:spPr>
        <p:txBody>
          <a:bodyPr wrap="none">
            <a:spAutoFit/>
          </a:bodyPr>
          <a:lstStyle/>
          <a:p>
            <a:pPr algn="ctr"/>
            <a:r>
              <a:rPr lang="en-US" sz="4800" b="1" dirty="0" smtClean="0">
                <a:solidFill>
                  <a:schemeClr val="accent6"/>
                </a:solidFill>
              </a:rPr>
              <a:t>{’q’ : 1,</a:t>
            </a:r>
          </a:p>
          <a:p>
            <a:pPr algn="ctr"/>
            <a:r>
              <a:rPr lang="en-US" sz="4800" b="1" dirty="0" smtClean="0">
                <a:solidFill>
                  <a:schemeClr val="accent6"/>
                </a:solidFill>
              </a:rPr>
              <a:t>‘u’:1,</a:t>
            </a:r>
          </a:p>
          <a:p>
            <a:pPr algn="ctr"/>
            <a:r>
              <a:rPr lang="en-US" sz="4800" b="1" dirty="0" smtClean="0">
                <a:solidFill>
                  <a:schemeClr val="accent6"/>
                </a:solidFill>
              </a:rPr>
              <a:t>‘i’:1,</a:t>
            </a:r>
          </a:p>
          <a:p>
            <a:pPr algn="ctr"/>
            <a:r>
              <a:rPr lang="en-US" sz="4800" b="1" dirty="0" smtClean="0">
                <a:solidFill>
                  <a:schemeClr val="accent6"/>
                </a:solidFill>
              </a:rPr>
              <a:t>’t’:2}</a:t>
            </a:r>
            <a:endParaRPr lang="en-US" sz="4800" dirty="0">
              <a:solidFill>
                <a:schemeClr val="accent6"/>
              </a:solidFill>
            </a:endParaRPr>
          </a:p>
        </p:txBody>
      </p:sp>
    </p:spTree>
    <p:extLst>
      <p:ext uri="{BB962C8B-B14F-4D97-AF65-F5344CB8AC3E}">
        <p14:creationId xmlns:p14="http://schemas.microsoft.com/office/powerpoint/2010/main" val="583998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3406" y="1672768"/>
            <a:ext cx="2141492" cy="2141492"/>
          </a:xfrm>
          <a:prstGeom prst="rect">
            <a:avLst/>
          </a:prstGeom>
        </p:spPr>
      </p:pic>
      <p:sp>
        <p:nvSpPr>
          <p:cNvPr id="3" name="Rectangle 2"/>
          <p:cNvSpPr/>
          <p:nvPr/>
        </p:nvSpPr>
        <p:spPr>
          <a:xfrm>
            <a:off x="1073196" y="1087993"/>
            <a:ext cx="3701911" cy="584775"/>
          </a:xfrm>
          <a:prstGeom prst="rect">
            <a:avLst/>
          </a:prstGeom>
        </p:spPr>
        <p:txBody>
          <a:bodyPr wrap="none">
            <a:spAutoFit/>
          </a:bodyPr>
          <a:lstStyle/>
          <a:p>
            <a:r>
              <a:rPr lang="en-US" sz="3200" b="1" dirty="0" smtClean="0"/>
              <a:t>Counts </a:t>
            </a:r>
            <a:r>
              <a:rPr lang="en-US" sz="3200" b="1" smtClean="0"/>
              <a:t>of Characters</a:t>
            </a:r>
            <a:endParaRPr lang="en-US" sz="3200"/>
          </a:p>
        </p:txBody>
      </p:sp>
      <p:sp>
        <p:nvSpPr>
          <p:cNvPr id="4" name="Rectangle 3"/>
          <p:cNvSpPr/>
          <p:nvPr/>
        </p:nvSpPr>
        <p:spPr>
          <a:xfrm>
            <a:off x="55664" y="2302210"/>
            <a:ext cx="1146789" cy="584775"/>
          </a:xfrm>
          <a:prstGeom prst="rect">
            <a:avLst/>
          </a:prstGeom>
        </p:spPr>
        <p:txBody>
          <a:bodyPr wrap="none">
            <a:spAutoFit/>
          </a:bodyPr>
          <a:lstStyle/>
          <a:p>
            <a:r>
              <a:rPr lang="en-US" sz="3200" b="1" smtClean="0"/>
              <a:t>string</a:t>
            </a:r>
            <a:endParaRPr lang="en-US" sz="3200"/>
          </a:p>
        </p:txBody>
      </p:sp>
      <p:cxnSp>
        <p:nvCxnSpPr>
          <p:cNvPr id="6" name="Straight Arrow Connector 5"/>
          <p:cNvCxnSpPr>
            <a:stCxn id="4" idx="3"/>
          </p:cNvCxnSpPr>
          <p:nvPr/>
        </p:nvCxnSpPr>
        <p:spPr>
          <a:xfrm>
            <a:off x="1202453" y="2594598"/>
            <a:ext cx="650953" cy="81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994898" y="2586446"/>
            <a:ext cx="650953" cy="81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775777" y="2284456"/>
            <a:ext cx="1904752" cy="584775"/>
          </a:xfrm>
          <a:prstGeom prst="rect">
            <a:avLst/>
          </a:prstGeom>
        </p:spPr>
        <p:txBody>
          <a:bodyPr wrap="none">
            <a:spAutoFit/>
          </a:bodyPr>
          <a:lstStyle/>
          <a:p>
            <a:r>
              <a:rPr lang="en-US" sz="3200" b="1" dirty="0"/>
              <a:t>d</a:t>
            </a:r>
            <a:r>
              <a:rPr lang="en-US" sz="3200" b="1" dirty="0" smtClean="0"/>
              <a:t>ictionary</a:t>
            </a:r>
            <a:endParaRPr lang="en-US" sz="3200" dirty="0"/>
          </a:p>
        </p:txBody>
      </p:sp>
      <p:sp>
        <p:nvSpPr>
          <p:cNvPr id="9" name="Rectangle 8"/>
          <p:cNvSpPr/>
          <p:nvPr/>
        </p:nvSpPr>
        <p:spPr>
          <a:xfrm>
            <a:off x="146679" y="3125380"/>
            <a:ext cx="1942840" cy="830997"/>
          </a:xfrm>
          <a:prstGeom prst="rect">
            <a:avLst/>
          </a:prstGeom>
        </p:spPr>
        <p:txBody>
          <a:bodyPr wrap="none">
            <a:spAutoFit/>
          </a:bodyPr>
          <a:lstStyle/>
          <a:p>
            <a:r>
              <a:rPr lang="en-US" sz="4800" b="1" dirty="0" smtClean="0">
                <a:solidFill>
                  <a:schemeClr val="accent6"/>
                </a:solidFill>
              </a:rPr>
              <a:t>“</a:t>
            </a:r>
            <a:r>
              <a:rPr lang="en-US" sz="4800" b="1" dirty="0" err="1" smtClean="0">
                <a:solidFill>
                  <a:schemeClr val="accent6"/>
                </a:solidFill>
              </a:rPr>
              <a:t>quitt</a:t>
            </a:r>
            <a:r>
              <a:rPr lang="en-US" sz="4800" b="1" dirty="0" smtClean="0">
                <a:solidFill>
                  <a:schemeClr val="accent6"/>
                </a:solidFill>
              </a:rPr>
              <a:t>”</a:t>
            </a:r>
            <a:endParaRPr lang="en-US" sz="4800" dirty="0">
              <a:solidFill>
                <a:schemeClr val="accent6"/>
              </a:solidFill>
            </a:endParaRPr>
          </a:p>
        </p:txBody>
      </p:sp>
      <p:sp>
        <p:nvSpPr>
          <p:cNvPr id="10" name="Rectangle 9"/>
          <p:cNvSpPr/>
          <p:nvPr/>
        </p:nvSpPr>
        <p:spPr>
          <a:xfrm>
            <a:off x="5049427" y="2942594"/>
            <a:ext cx="1923988" cy="3046988"/>
          </a:xfrm>
          <a:prstGeom prst="rect">
            <a:avLst/>
          </a:prstGeom>
        </p:spPr>
        <p:txBody>
          <a:bodyPr wrap="none">
            <a:spAutoFit/>
          </a:bodyPr>
          <a:lstStyle/>
          <a:p>
            <a:pPr algn="ctr"/>
            <a:r>
              <a:rPr lang="en-US" sz="4800" b="1" dirty="0" smtClean="0">
                <a:solidFill>
                  <a:schemeClr val="accent6"/>
                </a:solidFill>
              </a:rPr>
              <a:t>{’q’ : 1,</a:t>
            </a:r>
          </a:p>
          <a:p>
            <a:pPr algn="ctr"/>
            <a:r>
              <a:rPr lang="en-US" sz="4800" b="1" dirty="0" smtClean="0">
                <a:solidFill>
                  <a:schemeClr val="accent6"/>
                </a:solidFill>
              </a:rPr>
              <a:t>‘u’:1,</a:t>
            </a:r>
          </a:p>
          <a:p>
            <a:pPr algn="ctr"/>
            <a:r>
              <a:rPr lang="en-US" sz="4800" b="1" dirty="0" smtClean="0">
                <a:solidFill>
                  <a:schemeClr val="accent6"/>
                </a:solidFill>
              </a:rPr>
              <a:t>‘i’:1,</a:t>
            </a:r>
          </a:p>
          <a:p>
            <a:pPr algn="ctr"/>
            <a:r>
              <a:rPr lang="en-US" sz="4800" b="1" dirty="0" smtClean="0">
                <a:solidFill>
                  <a:schemeClr val="accent6"/>
                </a:solidFill>
              </a:rPr>
              <a:t>’t’:2}</a:t>
            </a:r>
            <a:endParaRPr lang="en-US" sz="4800" dirty="0">
              <a:solidFill>
                <a:schemeClr val="accent6"/>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3415" y="323893"/>
            <a:ext cx="4829654" cy="2112974"/>
          </a:xfrm>
          <a:prstGeom prst="rect">
            <a:avLst/>
          </a:prstGeom>
        </p:spPr>
      </p:pic>
    </p:spTree>
    <p:extLst>
      <p:ext uri="{BB962C8B-B14F-4D97-AF65-F5344CB8AC3E}">
        <p14:creationId xmlns:p14="http://schemas.microsoft.com/office/powerpoint/2010/main" val="136864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8758" y="332509"/>
            <a:ext cx="6768936" cy="5016758"/>
          </a:xfrm>
          <a:prstGeom prst="rect">
            <a:avLst/>
          </a:prstGeom>
          <a:noFill/>
        </p:spPr>
        <p:txBody>
          <a:bodyPr wrap="square" rtlCol="0">
            <a:spAutoFit/>
          </a:bodyPr>
          <a:lstStyle/>
          <a:p>
            <a:r>
              <a:rPr lang="en-US" sz="4000" b="1" smtClean="0"/>
              <a:t>First half topics:</a:t>
            </a:r>
          </a:p>
          <a:p>
            <a:endParaRPr lang="en-US" sz="4000" b="1" dirty="0" smtClean="0"/>
          </a:p>
          <a:p>
            <a:r>
              <a:rPr lang="en-US" sz="4000" b="1" dirty="0" smtClean="0"/>
              <a:t>- Review Loops</a:t>
            </a:r>
          </a:p>
          <a:p>
            <a:endParaRPr lang="en-US" sz="4000" b="1" dirty="0" smtClean="0"/>
          </a:p>
          <a:p>
            <a:pPr marL="285750" indent="-285750">
              <a:buFontTx/>
              <a:buChar char="-"/>
            </a:pPr>
            <a:r>
              <a:rPr lang="en-US" sz="4000" b="1" dirty="0" smtClean="0"/>
              <a:t>Functions</a:t>
            </a:r>
          </a:p>
          <a:p>
            <a:pPr marL="285750" indent="-285750">
              <a:buFontTx/>
              <a:buChar char="-"/>
            </a:pPr>
            <a:endParaRPr lang="en-US" sz="4000" b="1" dirty="0" smtClean="0"/>
          </a:p>
          <a:p>
            <a:pPr marL="285750" indent="-285750">
              <a:buFontTx/>
              <a:buChar char="-"/>
            </a:pPr>
            <a:r>
              <a:rPr lang="en-US" sz="4000" b="1" dirty="0" smtClean="0"/>
              <a:t>Importing Modules and documentation</a:t>
            </a:r>
            <a:endParaRPr lang="en-US" sz="4000" b="1" dirty="0"/>
          </a:p>
        </p:txBody>
      </p:sp>
    </p:spTree>
    <p:extLst>
      <p:ext uri="{BB962C8B-B14F-4D97-AF65-F5344CB8AC3E}">
        <p14:creationId xmlns:p14="http://schemas.microsoft.com/office/powerpoint/2010/main" val="1992683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3406" y="1672768"/>
            <a:ext cx="2141492" cy="2141492"/>
          </a:xfrm>
          <a:prstGeom prst="rect">
            <a:avLst/>
          </a:prstGeom>
        </p:spPr>
      </p:pic>
      <p:sp>
        <p:nvSpPr>
          <p:cNvPr id="3" name="Rectangle 2"/>
          <p:cNvSpPr/>
          <p:nvPr/>
        </p:nvSpPr>
        <p:spPr>
          <a:xfrm>
            <a:off x="1073196" y="1087993"/>
            <a:ext cx="3701911" cy="584775"/>
          </a:xfrm>
          <a:prstGeom prst="rect">
            <a:avLst/>
          </a:prstGeom>
        </p:spPr>
        <p:txBody>
          <a:bodyPr wrap="none">
            <a:spAutoFit/>
          </a:bodyPr>
          <a:lstStyle/>
          <a:p>
            <a:r>
              <a:rPr lang="en-US" sz="3200" b="1" dirty="0" smtClean="0"/>
              <a:t>Counts </a:t>
            </a:r>
            <a:r>
              <a:rPr lang="en-US" sz="3200" b="1" smtClean="0"/>
              <a:t>of Characters</a:t>
            </a:r>
            <a:endParaRPr lang="en-US" sz="3200"/>
          </a:p>
        </p:txBody>
      </p:sp>
      <p:sp>
        <p:nvSpPr>
          <p:cNvPr id="4" name="Rectangle 3"/>
          <p:cNvSpPr/>
          <p:nvPr/>
        </p:nvSpPr>
        <p:spPr>
          <a:xfrm>
            <a:off x="55664" y="2302210"/>
            <a:ext cx="1146789" cy="584775"/>
          </a:xfrm>
          <a:prstGeom prst="rect">
            <a:avLst/>
          </a:prstGeom>
        </p:spPr>
        <p:txBody>
          <a:bodyPr wrap="none">
            <a:spAutoFit/>
          </a:bodyPr>
          <a:lstStyle/>
          <a:p>
            <a:r>
              <a:rPr lang="en-US" sz="3200" b="1" smtClean="0"/>
              <a:t>string</a:t>
            </a:r>
            <a:endParaRPr lang="en-US" sz="3200"/>
          </a:p>
        </p:txBody>
      </p:sp>
      <p:cxnSp>
        <p:nvCxnSpPr>
          <p:cNvPr id="6" name="Straight Arrow Connector 5"/>
          <p:cNvCxnSpPr>
            <a:stCxn id="4" idx="3"/>
          </p:cNvCxnSpPr>
          <p:nvPr/>
        </p:nvCxnSpPr>
        <p:spPr>
          <a:xfrm>
            <a:off x="1202453" y="2594598"/>
            <a:ext cx="650953" cy="81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994898" y="2586446"/>
            <a:ext cx="650953" cy="81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775777" y="2284456"/>
            <a:ext cx="1904752" cy="584775"/>
          </a:xfrm>
          <a:prstGeom prst="rect">
            <a:avLst/>
          </a:prstGeom>
        </p:spPr>
        <p:txBody>
          <a:bodyPr wrap="none">
            <a:spAutoFit/>
          </a:bodyPr>
          <a:lstStyle/>
          <a:p>
            <a:r>
              <a:rPr lang="en-US" sz="3200" b="1" dirty="0"/>
              <a:t>d</a:t>
            </a:r>
            <a:r>
              <a:rPr lang="en-US" sz="3200" b="1" dirty="0" smtClean="0"/>
              <a:t>ictionary</a:t>
            </a:r>
            <a:endParaRPr lang="en-US" sz="3200" dirty="0"/>
          </a:p>
        </p:txBody>
      </p:sp>
      <p:sp>
        <p:nvSpPr>
          <p:cNvPr id="9" name="Rectangle 8"/>
          <p:cNvSpPr/>
          <p:nvPr/>
        </p:nvSpPr>
        <p:spPr>
          <a:xfrm>
            <a:off x="146679" y="3125380"/>
            <a:ext cx="1942840" cy="830997"/>
          </a:xfrm>
          <a:prstGeom prst="rect">
            <a:avLst/>
          </a:prstGeom>
        </p:spPr>
        <p:txBody>
          <a:bodyPr wrap="none">
            <a:spAutoFit/>
          </a:bodyPr>
          <a:lstStyle/>
          <a:p>
            <a:r>
              <a:rPr lang="en-US" sz="4800" b="1" dirty="0" smtClean="0">
                <a:solidFill>
                  <a:schemeClr val="accent6"/>
                </a:solidFill>
              </a:rPr>
              <a:t>“</a:t>
            </a:r>
            <a:r>
              <a:rPr lang="en-US" sz="4800" b="1" dirty="0" err="1" smtClean="0">
                <a:solidFill>
                  <a:schemeClr val="accent6"/>
                </a:solidFill>
              </a:rPr>
              <a:t>quitt</a:t>
            </a:r>
            <a:r>
              <a:rPr lang="en-US" sz="4800" b="1" dirty="0" smtClean="0">
                <a:solidFill>
                  <a:schemeClr val="accent6"/>
                </a:solidFill>
              </a:rPr>
              <a:t>”</a:t>
            </a:r>
            <a:endParaRPr lang="en-US" sz="4800" dirty="0">
              <a:solidFill>
                <a:schemeClr val="accent6"/>
              </a:solidFill>
            </a:endParaRPr>
          </a:p>
        </p:txBody>
      </p:sp>
      <p:sp>
        <p:nvSpPr>
          <p:cNvPr id="10" name="Rectangle 9"/>
          <p:cNvSpPr/>
          <p:nvPr/>
        </p:nvSpPr>
        <p:spPr>
          <a:xfrm>
            <a:off x="5049427" y="2942594"/>
            <a:ext cx="1923988" cy="3046988"/>
          </a:xfrm>
          <a:prstGeom prst="rect">
            <a:avLst/>
          </a:prstGeom>
        </p:spPr>
        <p:txBody>
          <a:bodyPr wrap="none">
            <a:spAutoFit/>
          </a:bodyPr>
          <a:lstStyle/>
          <a:p>
            <a:pPr algn="ctr"/>
            <a:r>
              <a:rPr lang="en-US" sz="4800" b="1" dirty="0" smtClean="0">
                <a:solidFill>
                  <a:schemeClr val="accent6"/>
                </a:solidFill>
              </a:rPr>
              <a:t>{’q’ : 1,</a:t>
            </a:r>
          </a:p>
          <a:p>
            <a:pPr algn="ctr"/>
            <a:r>
              <a:rPr lang="en-US" sz="4800" b="1" dirty="0" smtClean="0">
                <a:solidFill>
                  <a:schemeClr val="accent6"/>
                </a:solidFill>
              </a:rPr>
              <a:t>‘u’:1,</a:t>
            </a:r>
          </a:p>
          <a:p>
            <a:pPr algn="ctr"/>
            <a:r>
              <a:rPr lang="en-US" sz="4800" b="1" dirty="0" smtClean="0">
                <a:solidFill>
                  <a:schemeClr val="accent6"/>
                </a:solidFill>
              </a:rPr>
              <a:t>‘i’:1,</a:t>
            </a:r>
          </a:p>
          <a:p>
            <a:pPr algn="ctr"/>
            <a:r>
              <a:rPr lang="en-US" sz="4800" b="1" dirty="0" smtClean="0">
                <a:solidFill>
                  <a:schemeClr val="accent6"/>
                </a:solidFill>
              </a:rPr>
              <a:t>’t’:2}</a:t>
            </a:r>
            <a:endParaRPr lang="en-US" sz="4800" dirty="0">
              <a:solidFill>
                <a:schemeClr val="accent6"/>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3415" y="323893"/>
            <a:ext cx="4829654" cy="211297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3673" y="3187201"/>
            <a:ext cx="4761729" cy="627059"/>
          </a:xfrm>
          <a:prstGeom prst="rect">
            <a:avLst/>
          </a:prstGeom>
        </p:spPr>
      </p:pic>
    </p:spTree>
    <p:extLst>
      <p:ext uri="{BB962C8B-B14F-4D97-AF65-F5344CB8AC3E}">
        <p14:creationId xmlns:p14="http://schemas.microsoft.com/office/powerpoint/2010/main" val="1804889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634" y="434683"/>
            <a:ext cx="9029337" cy="1623805"/>
          </a:xfrm>
          <a:prstGeom prst="rect">
            <a:avLst/>
          </a:prstGeom>
        </p:spPr>
      </p:pic>
    </p:spTree>
    <p:extLst>
      <p:ext uri="{BB962C8B-B14F-4D97-AF65-F5344CB8AC3E}">
        <p14:creationId xmlns:p14="http://schemas.microsoft.com/office/powerpoint/2010/main" val="1360852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
            <a:ext cx="7474008" cy="58864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1902" y="5723932"/>
            <a:ext cx="4660312" cy="1134068"/>
          </a:xfrm>
          <a:prstGeom prst="rect">
            <a:avLst/>
          </a:prstGeom>
        </p:spPr>
      </p:pic>
    </p:spTree>
    <p:extLst>
      <p:ext uri="{BB962C8B-B14F-4D97-AF65-F5344CB8AC3E}">
        <p14:creationId xmlns:p14="http://schemas.microsoft.com/office/powerpoint/2010/main" val="1155395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
            <a:ext cx="7474008" cy="58864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1902" y="5723932"/>
            <a:ext cx="4660312" cy="1134068"/>
          </a:xfrm>
          <a:prstGeom prst="rect">
            <a:avLst/>
          </a:prstGeom>
        </p:spPr>
      </p:pic>
      <p:sp>
        <p:nvSpPr>
          <p:cNvPr id="4" name="Freeform 3"/>
          <p:cNvSpPr/>
          <p:nvPr/>
        </p:nvSpPr>
        <p:spPr>
          <a:xfrm>
            <a:off x="6635931" y="300446"/>
            <a:ext cx="1009834" cy="1931644"/>
          </a:xfrm>
          <a:custGeom>
            <a:avLst/>
            <a:gdLst>
              <a:gd name="connsiteX0" fmla="*/ 0 w 1009834"/>
              <a:gd name="connsiteY0" fmla="*/ 26125 h 1931644"/>
              <a:gd name="connsiteX1" fmla="*/ 548640 w 1009834"/>
              <a:gd name="connsiteY1" fmla="*/ 13063 h 1931644"/>
              <a:gd name="connsiteX2" fmla="*/ 640080 w 1009834"/>
              <a:gd name="connsiteY2" fmla="*/ 0 h 1931644"/>
              <a:gd name="connsiteX3" fmla="*/ 979715 w 1009834"/>
              <a:gd name="connsiteY3" fmla="*/ 13063 h 1931644"/>
              <a:gd name="connsiteX4" fmla="*/ 953589 w 1009834"/>
              <a:gd name="connsiteY4" fmla="*/ 104503 h 1931644"/>
              <a:gd name="connsiteX5" fmla="*/ 940526 w 1009834"/>
              <a:gd name="connsiteY5" fmla="*/ 156754 h 1931644"/>
              <a:gd name="connsiteX6" fmla="*/ 953589 w 1009834"/>
              <a:gd name="connsiteY6" fmla="*/ 744583 h 1931644"/>
              <a:gd name="connsiteX7" fmla="*/ 966652 w 1009834"/>
              <a:gd name="connsiteY7" fmla="*/ 875211 h 1931644"/>
              <a:gd name="connsiteX8" fmla="*/ 979715 w 1009834"/>
              <a:gd name="connsiteY8" fmla="*/ 1306285 h 1931644"/>
              <a:gd name="connsiteX9" fmla="*/ 966652 w 1009834"/>
              <a:gd name="connsiteY9" fmla="*/ 1841863 h 1931644"/>
              <a:gd name="connsiteX10" fmla="*/ 653143 w 1009834"/>
              <a:gd name="connsiteY10" fmla="*/ 1854925 h 1931644"/>
              <a:gd name="connsiteX11" fmla="*/ 613955 w 1009834"/>
              <a:gd name="connsiteY11" fmla="*/ 1867988 h 1931644"/>
              <a:gd name="connsiteX12" fmla="*/ 548640 w 1009834"/>
              <a:gd name="connsiteY12" fmla="*/ 1881051 h 1931644"/>
              <a:gd name="connsiteX13" fmla="*/ 496389 w 1009834"/>
              <a:gd name="connsiteY13" fmla="*/ 1894114 h 1931644"/>
              <a:gd name="connsiteX14" fmla="*/ 91440 w 1009834"/>
              <a:gd name="connsiteY14" fmla="*/ 1841863 h 1931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9834" h="1931644">
                <a:moveTo>
                  <a:pt x="0" y="26125"/>
                </a:moveTo>
                <a:lnTo>
                  <a:pt x="548640" y="13063"/>
                </a:lnTo>
                <a:cubicBezTo>
                  <a:pt x="579404" y="11807"/>
                  <a:pt x="609291" y="0"/>
                  <a:pt x="640080" y="0"/>
                </a:cubicBezTo>
                <a:cubicBezTo>
                  <a:pt x="753375" y="0"/>
                  <a:pt x="866503" y="8709"/>
                  <a:pt x="979715" y="13063"/>
                </a:cubicBezTo>
                <a:cubicBezTo>
                  <a:pt x="938878" y="176406"/>
                  <a:pt x="991070" y="-26677"/>
                  <a:pt x="953589" y="104503"/>
                </a:cubicBezTo>
                <a:cubicBezTo>
                  <a:pt x="948657" y="121765"/>
                  <a:pt x="944880" y="139337"/>
                  <a:pt x="940526" y="156754"/>
                </a:cubicBezTo>
                <a:cubicBezTo>
                  <a:pt x="944880" y="352697"/>
                  <a:pt x="946467" y="548721"/>
                  <a:pt x="953589" y="744583"/>
                </a:cubicBezTo>
                <a:cubicBezTo>
                  <a:pt x="955179" y="788314"/>
                  <a:pt x="964619" y="831498"/>
                  <a:pt x="966652" y="875211"/>
                </a:cubicBezTo>
                <a:cubicBezTo>
                  <a:pt x="973331" y="1018813"/>
                  <a:pt x="975361" y="1162594"/>
                  <a:pt x="979715" y="1306285"/>
                </a:cubicBezTo>
                <a:cubicBezTo>
                  <a:pt x="975361" y="1484811"/>
                  <a:pt x="1057992" y="1688411"/>
                  <a:pt x="966652" y="1841863"/>
                </a:cubicBezTo>
                <a:cubicBezTo>
                  <a:pt x="913154" y="1931740"/>
                  <a:pt x="757451" y="1847199"/>
                  <a:pt x="653143" y="1854925"/>
                </a:cubicBezTo>
                <a:cubicBezTo>
                  <a:pt x="639411" y="1855942"/>
                  <a:pt x="627313" y="1864648"/>
                  <a:pt x="613955" y="1867988"/>
                </a:cubicBezTo>
                <a:cubicBezTo>
                  <a:pt x="592415" y="1873373"/>
                  <a:pt x="570314" y="1876234"/>
                  <a:pt x="548640" y="1881051"/>
                </a:cubicBezTo>
                <a:cubicBezTo>
                  <a:pt x="531114" y="1884946"/>
                  <a:pt x="513806" y="1889760"/>
                  <a:pt x="496389" y="1894114"/>
                </a:cubicBezTo>
                <a:cubicBezTo>
                  <a:pt x="78384" y="1880630"/>
                  <a:pt x="91440" y="2016104"/>
                  <a:pt x="91440" y="1841863"/>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7994469" y="1280160"/>
            <a:ext cx="1515291" cy="2220686"/>
          </a:xfrm>
          <a:custGeom>
            <a:avLst/>
            <a:gdLst>
              <a:gd name="connsiteX0" fmla="*/ 1515291 w 1515291"/>
              <a:gd name="connsiteY0" fmla="*/ 2220686 h 2220686"/>
              <a:gd name="connsiteX1" fmla="*/ 1502228 w 1515291"/>
              <a:gd name="connsiteY1" fmla="*/ 1384663 h 2220686"/>
              <a:gd name="connsiteX2" fmla="*/ 1476102 w 1515291"/>
              <a:gd name="connsiteY2" fmla="*/ 1240971 h 2220686"/>
              <a:gd name="connsiteX3" fmla="*/ 1449977 w 1515291"/>
              <a:gd name="connsiteY3" fmla="*/ 1162594 h 2220686"/>
              <a:gd name="connsiteX4" fmla="*/ 1423851 w 1515291"/>
              <a:gd name="connsiteY4" fmla="*/ 1110343 h 2220686"/>
              <a:gd name="connsiteX5" fmla="*/ 1384662 w 1515291"/>
              <a:gd name="connsiteY5" fmla="*/ 1005840 h 2220686"/>
              <a:gd name="connsiteX6" fmla="*/ 1306285 w 1515291"/>
              <a:gd name="connsiteY6" fmla="*/ 888274 h 2220686"/>
              <a:gd name="connsiteX7" fmla="*/ 1280160 w 1515291"/>
              <a:gd name="connsiteY7" fmla="*/ 849086 h 2220686"/>
              <a:gd name="connsiteX8" fmla="*/ 1227908 w 1515291"/>
              <a:gd name="connsiteY8" fmla="*/ 796834 h 2220686"/>
              <a:gd name="connsiteX9" fmla="*/ 1175657 w 1515291"/>
              <a:gd name="connsiteY9" fmla="*/ 718457 h 2220686"/>
              <a:gd name="connsiteX10" fmla="*/ 1136468 w 1515291"/>
              <a:gd name="connsiteY10" fmla="*/ 692331 h 2220686"/>
              <a:gd name="connsiteX11" fmla="*/ 940525 w 1515291"/>
              <a:gd name="connsiteY11" fmla="*/ 548640 h 2220686"/>
              <a:gd name="connsiteX12" fmla="*/ 901337 w 1515291"/>
              <a:gd name="connsiteY12" fmla="*/ 509451 h 2220686"/>
              <a:gd name="connsiteX13" fmla="*/ 757645 w 1515291"/>
              <a:gd name="connsiteY13" fmla="*/ 444137 h 2220686"/>
              <a:gd name="connsiteX14" fmla="*/ 705394 w 1515291"/>
              <a:gd name="connsiteY14" fmla="*/ 418011 h 2220686"/>
              <a:gd name="connsiteX15" fmla="*/ 640080 w 1515291"/>
              <a:gd name="connsiteY15" fmla="*/ 391886 h 2220686"/>
              <a:gd name="connsiteX16" fmla="*/ 587828 w 1515291"/>
              <a:gd name="connsiteY16" fmla="*/ 365760 h 2220686"/>
              <a:gd name="connsiteX17" fmla="*/ 548640 w 1515291"/>
              <a:gd name="connsiteY17" fmla="*/ 352697 h 2220686"/>
              <a:gd name="connsiteX18" fmla="*/ 483325 w 1515291"/>
              <a:gd name="connsiteY18" fmla="*/ 326571 h 2220686"/>
              <a:gd name="connsiteX19" fmla="*/ 274320 w 1515291"/>
              <a:gd name="connsiteY19" fmla="*/ 287383 h 2220686"/>
              <a:gd name="connsiteX20" fmla="*/ 222068 w 1515291"/>
              <a:gd name="connsiteY20" fmla="*/ 274320 h 2220686"/>
              <a:gd name="connsiteX21" fmla="*/ 39188 w 1515291"/>
              <a:gd name="connsiteY21" fmla="*/ 287383 h 2220686"/>
              <a:gd name="connsiteX22" fmla="*/ 52251 w 1515291"/>
              <a:gd name="connsiteY22" fmla="*/ 339634 h 2220686"/>
              <a:gd name="connsiteX23" fmla="*/ 91440 w 1515291"/>
              <a:gd name="connsiteY23" fmla="*/ 378823 h 2220686"/>
              <a:gd name="connsiteX24" fmla="*/ 156754 w 1515291"/>
              <a:gd name="connsiteY24" fmla="*/ 457200 h 2220686"/>
              <a:gd name="connsiteX25" fmla="*/ 143691 w 1515291"/>
              <a:gd name="connsiteY25" fmla="*/ 418011 h 2220686"/>
              <a:gd name="connsiteX26" fmla="*/ 104502 w 1515291"/>
              <a:gd name="connsiteY26" fmla="*/ 365760 h 2220686"/>
              <a:gd name="connsiteX27" fmla="*/ 52251 w 1515291"/>
              <a:gd name="connsiteY27" fmla="*/ 287383 h 2220686"/>
              <a:gd name="connsiteX28" fmla="*/ 26125 w 1515291"/>
              <a:gd name="connsiteY28" fmla="*/ 248194 h 2220686"/>
              <a:gd name="connsiteX29" fmla="*/ 0 w 1515291"/>
              <a:gd name="connsiteY29" fmla="*/ 209006 h 2220686"/>
              <a:gd name="connsiteX30" fmla="*/ 117565 w 1515291"/>
              <a:gd name="connsiteY30" fmla="*/ 169817 h 2220686"/>
              <a:gd name="connsiteX31" fmla="*/ 156754 w 1515291"/>
              <a:gd name="connsiteY31" fmla="*/ 156754 h 2220686"/>
              <a:gd name="connsiteX32" fmla="*/ 235131 w 1515291"/>
              <a:gd name="connsiteY32" fmla="*/ 117566 h 2220686"/>
              <a:gd name="connsiteX33" fmla="*/ 300445 w 1515291"/>
              <a:gd name="connsiteY33" fmla="*/ 91440 h 2220686"/>
              <a:gd name="connsiteX34" fmla="*/ 404948 w 1515291"/>
              <a:gd name="connsiteY34" fmla="*/ 26126 h 2220686"/>
              <a:gd name="connsiteX35" fmla="*/ 431074 w 1515291"/>
              <a:gd name="connsiteY3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515291" h="2220686">
                <a:moveTo>
                  <a:pt x="1515291" y="2220686"/>
                </a:moveTo>
                <a:cubicBezTo>
                  <a:pt x="1510937" y="1942012"/>
                  <a:pt x="1510076" y="1663261"/>
                  <a:pt x="1502228" y="1384663"/>
                </a:cubicBezTo>
                <a:cubicBezTo>
                  <a:pt x="1501179" y="1347433"/>
                  <a:pt x="1488147" y="1281120"/>
                  <a:pt x="1476102" y="1240971"/>
                </a:cubicBezTo>
                <a:cubicBezTo>
                  <a:pt x="1468189" y="1214594"/>
                  <a:pt x="1462293" y="1187225"/>
                  <a:pt x="1449977" y="1162594"/>
                </a:cubicBezTo>
                <a:cubicBezTo>
                  <a:pt x="1441268" y="1145177"/>
                  <a:pt x="1431522" y="1128241"/>
                  <a:pt x="1423851" y="1110343"/>
                </a:cubicBezTo>
                <a:cubicBezTo>
                  <a:pt x="1389930" y="1031194"/>
                  <a:pt x="1438795" y="1114106"/>
                  <a:pt x="1384662" y="1005840"/>
                </a:cubicBezTo>
                <a:cubicBezTo>
                  <a:pt x="1355213" y="946942"/>
                  <a:pt x="1342751" y="939327"/>
                  <a:pt x="1306285" y="888274"/>
                </a:cubicBezTo>
                <a:cubicBezTo>
                  <a:pt x="1297160" y="875499"/>
                  <a:pt x="1290377" y="861006"/>
                  <a:pt x="1280160" y="849086"/>
                </a:cubicBezTo>
                <a:cubicBezTo>
                  <a:pt x="1264130" y="830384"/>
                  <a:pt x="1243295" y="816068"/>
                  <a:pt x="1227908" y="796834"/>
                </a:cubicBezTo>
                <a:cubicBezTo>
                  <a:pt x="1208293" y="772315"/>
                  <a:pt x="1196333" y="742087"/>
                  <a:pt x="1175657" y="718457"/>
                </a:cubicBezTo>
                <a:cubicBezTo>
                  <a:pt x="1165319" y="706642"/>
                  <a:pt x="1148727" y="702139"/>
                  <a:pt x="1136468" y="692331"/>
                </a:cubicBezTo>
                <a:cubicBezTo>
                  <a:pt x="957184" y="548904"/>
                  <a:pt x="1046659" y="584018"/>
                  <a:pt x="940525" y="548640"/>
                </a:cubicBezTo>
                <a:cubicBezTo>
                  <a:pt x="927462" y="535577"/>
                  <a:pt x="916708" y="519698"/>
                  <a:pt x="901337" y="509451"/>
                </a:cubicBezTo>
                <a:cubicBezTo>
                  <a:pt x="853473" y="477542"/>
                  <a:pt x="808748" y="466849"/>
                  <a:pt x="757645" y="444137"/>
                </a:cubicBezTo>
                <a:cubicBezTo>
                  <a:pt x="739850" y="436228"/>
                  <a:pt x="723189" y="425920"/>
                  <a:pt x="705394" y="418011"/>
                </a:cubicBezTo>
                <a:cubicBezTo>
                  <a:pt x="683967" y="408488"/>
                  <a:pt x="661507" y="401409"/>
                  <a:pt x="640080" y="391886"/>
                </a:cubicBezTo>
                <a:cubicBezTo>
                  <a:pt x="622285" y="383977"/>
                  <a:pt x="605727" y="373431"/>
                  <a:pt x="587828" y="365760"/>
                </a:cubicBezTo>
                <a:cubicBezTo>
                  <a:pt x="575172" y="360336"/>
                  <a:pt x="561533" y="357532"/>
                  <a:pt x="548640" y="352697"/>
                </a:cubicBezTo>
                <a:cubicBezTo>
                  <a:pt x="526684" y="344464"/>
                  <a:pt x="505982" y="332613"/>
                  <a:pt x="483325" y="326571"/>
                </a:cubicBezTo>
                <a:cubicBezTo>
                  <a:pt x="380917" y="299262"/>
                  <a:pt x="364174" y="305354"/>
                  <a:pt x="274320" y="287383"/>
                </a:cubicBezTo>
                <a:cubicBezTo>
                  <a:pt x="256715" y="283862"/>
                  <a:pt x="239485" y="278674"/>
                  <a:pt x="222068" y="274320"/>
                </a:cubicBezTo>
                <a:lnTo>
                  <a:pt x="39188" y="287383"/>
                </a:lnTo>
                <a:cubicBezTo>
                  <a:pt x="22432" y="293828"/>
                  <a:pt x="43344" y="324046"/>
                  <a:pt x="52251" y="339634"/>
                </a:cubicBezTo>
                <a:cubicBezTo>
                  <a:pt x="61417" y="355674"/>
                  <a:pt x="79613" y="364631"/>
                  <a:pt x="91440" y="378823"/>
                </a:cubicBezTo>
                <a:cubicBezTo>
                  <a:pt x="182373" y="487943"/>
                  <a:pt x="42261" y="342707"/>
                  <a:pt x="156754" y="457200"/>
                </a:cubicBezTo>
                <a:cubicBezTo>
                  <a:pt x="152400" y="444137"/>
                  <a:pt x="150523" y="429966"/>
                  <a:pt x="143691" y="418011"/>
                </a:cubicBezTo>
                <a:cubicBezTo>
                  <a:pt x="132889" y="399108"/>
                  <a:pt x="116987" y="383596"/>
                  <a:pt x="104502" y="365760"/>
                </a:cubicBezTo>
                <a:cubicBezTo>
                  <a:pt x="86496" y="340037"/>
                  <a:pt x="69668" y="313509"/>
                  <a:pt x="52251" y="287383"/>
                </a:cubicBezTo>
                <a:lnTo>
                  <a:pt x="26125" y="248194"/>
                </a:lnTo>
                <a:lnTo>
                  <a:pt x="0" y="209006"/>
                </a:lnTo>
                <a:lnTo>
                  <a:pt x="117565" y="169817"/>
                </a:lnTo>
                <a:cubicBezTo>
                  <a:pt x="130628" y="165463"/>
                  <a:pt x="144438" y="162912"/>
                  <a:pt x="156754" y="156754"/>
                </a:cubicBezTo>
                <a:cubicBezTo>
                  <a:pt x="182880" y="143691"/>
                  <a:pt x="208540" y="129653"/>
                  <a:pt x="235131" y="117566"/>
                </a:cubicBezTo>
                <a:cubicBezTo>
                  <a:pt x="256478" y="107863"/>
                  <a:pt x="279472" y="101927"/>
                  <a:pt x="300445" y="91440"/>
                </a:cubicBezTo>
                <a:cubicBezTo>
                  <a:pt x="309608" y="86858"/>
                  <a:pt x="387679" y="39942"/>
                  <a:pt x="404948" y="26126"/>
                </a:cubicBezTo>
                <a:cubicBezTo>
                  <a:pt x="414565" y="18432"/>
                  <a:pt x="422365" y="8709"/>
                  <a:pt x="431074" y="0"/>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3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648095" cy="6858000"/>
          </a:xfrm>
          <a:prstGeom prst="rect">
            <a:avLst/>
          </a:prstGeom>
        </p:spPr>
      </p:pic>
      <p:sp>
        <p:nvSpPr>
          <p:cNvPr id="5" name="Freeform 4"/>
          <p:cNvSpPr/>
          <p:nvPr/>
        </p:nvSpPr>
        <p:spPr>
          <a:xfrm>
            <a:off x="2808756" y="907868"/>
            <a:ext cx="3187095" cy="2135778"/>
          </a:xfrm>
          <a:custGeom>
            <a:avLst/>
            <a:gdLst>
              <a:gd name="connsiteX0" fmla="*/ 1515291 w 1515291"/>
              <a:gd name="connsiteY0" fmla="*/ 2220686 h 2220686"/>
              <a:gd name="connsiteX1" fmla="*/ 1502228 w 1515291"/>
              <a:gd name="connsiteY1" fmla="*/ 1384663 h 2220686"/>
              <a:gd name="connsiteX2" fmla="*/ 1476102 w 1515291"/>
              <a:gd name="connsiteY2" fmla="*/ 1240971 h 2220686"/>
              <a:gd name="connsiteX3" fmla="*/ 1449977 w 1515291"/>
              <a:gd name="connsiteY3" fmla="*/ 1162594 h 2220686"/>
              <a:gd name="connsiteX4" fmla="*/ 1423851 w 1515291"/>
              <a:gd name="connsiteY4" fmla="*/ 1110343 h 2220686"/>
              <a:gd name="connsiteX5" fmla="*/ 1384662 w 1515291"/>
              <a:gd name="connsiteY5" fmla="*/ 1005840 h 2220686"/>
              <a:gd name="connsiteX6" fmla="*/ 1306285 w 1515291"/>
              <a:gd name="connsiteY6" fmla="*/ 888274 h 2220686"/>
              <a:gd name="connsiteX7" fmla="*/ 1280160 w 1515291"/>
              <a:gd name="connsiteY7" fmla="*/ 849086 h 2220686"/>
              <a:gd name="connsiteX8" fmla="*/ 1227908 w 1515291"/>
              <a:gd name="connsiteY8" fmla="*/ 796834 h 2220686"/>
              <a:gd name="connsiteX9" fmla="*/ 1175657 w 1515291"/>
              <a:gd name="connsiteY9" fmla="*/ 718457 h 2220686"/>
              <a:gd name="connsiteX10" fmla="*/ 1136468 w 1515291"/>
              <a:gd name="connsiteY10" fmla="*/ 692331 h 2220686"/>
              <a:gd name="connsiteX11" fmla="*/ 940525 w 1515291"/>
              <a:gd name="connsiteY11" fmla="*/ 548640 h 2220686"/>
              <a:gd name="connsiteX12" fmla="*/ 901337 w 1515291"/>
              <a:gd name="connsiteY12" fmla="*/ 509451 h 2220686"/>
              <a:gd name="connsiteX13" fmla="*/ 757645 w 1515291"/>
              <a:gd name="connsiteY13" fmla="*/ 444137 h 2220686"/>
              <a:gd name="connsiteX14" fmla="*/ 705394 w 1515291"/>
              <a:gd name="connsiteY14" fmla="*/ 418011 h 2220686"/>
              <a:gd name="connsiteX15" fmla="*/ 640080 w 1515291"/>
              <a:gd name="connsiteY15" fmla="*/ 391886 h 2220686"/>
              <a:gd name="connsiteX16" fmla="*/ 587828 w 1515291"/>
              <a:gd name="connsiteY16" fmla="*/ 365760 h 2220686"/>
              <a:gd name="connsiteX17" fmla="*/ 548640 w 1515291"/>
              <a:gd name="connsiteY17" fmla="*/ 352697 h 2220686"/>
              <a:gd name="connsiteX18" fmla="*/ 483325 w 1515291"/>
              <a:gd name="connsiteY18" fmla="*/ 326571 h 2220686"/>
              <a:gd name="connsiteX19" fmla="*/ 274320 w 1515291"/>
              <a:gd name="connsiteY19" fmla="*/ 287383 h 2220686"/>
              <a:gd name="connsiteX20" fmla="*/ 222068 w 1515291"/>
              <a:gd name="connsiteY20" fmla="*/ 274320 h 2220686"/>
              <a:gd name="connsiteX21" fmla="*/ 39188 w 1515291"/>
              <a:gd name="connsiteY21" fmla="*/ 287383 h 2220686"/>
              <a:gd name="connsiteX22" fmla="*/ 52251 w 1515291"/>
              <a:gd name="connsiteY22" fmla="*/ 339634 h 2220686"/>
              <a:gd name="connsiteX23" fmla="*/ 91440 w 1515291"/>
              <a:gd name="connsiteY23" fmla="*/ 378823 h 2220686"/>
              <a:gd name="connsiteX24" fmla="*/ 156754 w 1515291"/>
              <a:gd name="connsiteY24" fmla="*/ 457200 h 2220686"/>
              <a:gd name="connsiteX25" fmla="*/ 143691 w 1515291"/>
              <a:gd name="connsiteY25" fmla="*/ 418011 h 2220686"/>
              <a:gd name="connsiteX26" fmla="*/ 104502 w 1515291"/>
              <a:gd name="connsiteY26" fmla="*/ 365760 h 2220686"/>
              <a:gd name="connsiteX27" fmla="*/ 52251 w 1515291"/>
              <a:gd name="connsiteY27" fmla="*/ 287383 h 2220686"/>
              <a:gd name="connsiteX28" fmla="*/ 26125 w 1515291"/>
              <a:gd name="connsiteY28" fmla="*/ 248194 h 2220686"/>
              <a:gd name="connsiteX29" fmla="*/ 0 w 1515291"/>
              <a:gd name="connsiteY29" fmla="*/ 209006 h 2220686"/>
              <a:gd name="connsiteX30" fmla="*/ 117565 w 1515291"/>
              <a:gd name="connsiteY30" fmla="*/ 169817 h 2220686"/>
              <a:gd name="connsiteX31" fmla="*/ 156754 w 1515291"/>
              <a:gd name="connsiteY31" fmla="*/ 156754 h 2220686"/>
              <a:gd name="connsiteX32" fmla="*/ 235131 w 1515291"/>
              <a:gd name="connsiteY32" fmla="*/ 117566 h 2220686"/>
              <a:gd name="connsiteX33" fmla="*/ 300445 w 1515291"/>
              <a:gd name="connsiteY33" fmla="*/ 91440 h 2220686"/>
              <a:gd name="connsiteX34" fmla="*/ 404948 w 1515291"/>
              <a:gd name="connsiteY34" fmla="*/ 26126 h 2220686"/>
              <a:gd name="connsiteX35" fmla="*/ 431074 w 1515291"/>
              <a:gd name="connsiteY3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515291" h="2220686">
                <a:moveTo>
                  <a:pt x="1515291" y="2220686"/>
                </a:moveTo>
                <a:cubicBezTo>
                  <a:pt x="1510937" y="1942012"/>
                  <a:pt x="1510076" y="1663261"/>
                  <a:pt x="1502228" y="1384663"/>
                </a:cubicBezTo>
                <a:cubicBezTo>
                  <a:pt x="1501179" y="1347433"/>
                  <a:pt x="1488147" y="1281120"/>
                  <a:pt x="1476102" y="1240971"/>
                </a:cubicBezTo>
                <a:cubicBezTo>
                  <a:pt x="1468189" y="1214594"/>
                  <a:pt x="1462293" y="1187225"/>
                  <a:pt x="1449977" y="1162594"/>
                </a:cubicBezTo>
                <a:cubicBezTo>
                  <a:pt x="1441268" y="1145177"/>
                  <a:pt x="1431522" y="1128241"/>
                  <a:pt x="1423851" y="1110343"/>
                </a:cubicBezTo>
                <a:cubicBezTo>
                  <a:pt x="1389930" y="1031194"/>
                  <a:pt x="1438795" y="1114106"/>
                  <a:pt x="1384662" y="1005840"/>
                </a:cubicBezTo>
                <a:cubicBezTo>
                  <a:pt x="1355213" y="946942"/>
                  <a:pt x="1342751" y="939327"/>
                  <a:pt x="1306285" y="888274"/>
                </a:cubicBezTo>
                <a:cubicBezTo>
                  <a:pt x="1297160" y="875499"/>
                  <a:pt x="1290377" y="861006"/>
                  <a:pt x="1280160" y="849086"/>
                </a:cubicBezTo>
                <a:cubicBezTo>
                  <a:pt x="1264130" y="830384"/>
                  <a:pt x="1243295" y="816068"/>
                  <a:pt x="1227908" y="796834"/>
                </a:cubicBezTo>
                <a:cubicBezTo>
                  <a:pt x="1208293" y="772315"/>
                  <a:pt x="1196333" y="742087"/>
                  <a:pt x="1175657" y="718457"/>
                </a:cubicBezTo>
                <a:cubicBezTo>
                  <a:pt x="1165319" y="706642"/>
                  <a:pt x="1148727" y="702139"/>
                  <a:pt x="1136468" y="692331"/>
                </a:cubicBezTo>
                <a:cubicBezTo>
                  <a:pt x="957184" y="548904"/>
                  <a:pt x="1046659" y="584018"/>
                  <a:pt x="940525" y="548640"/>
                </a:cubicBezTo>
                <a:cubicBezTo>
                  <a:pt x="927462" y="535577"/>
                  <a:pt x="916708" y="519698"/>
                  <a:pt x="901337" y="509451"/>
                </a:cubicBezTo>
                <a:cubicBezTo>
                  <a:pt x="853473" y="477542"/>
                  <a:pt x="808748" y="466849"/>
                  <a:pt x="757645" y="444137"/>
                </a:cubicBezTo>
                <a:cubicBezTo>
                  <a:pt x="739850" y="436228"/>
                  <a:pt x="723189" y="425920"/>
                  <a:pt x="705394" y="418011"/>
                </a:cubicBezTo>
                <a:cubicBezTo>
                  <a:pt x="683967" y="408488"/>
                  <a:pt x="661507" y="401409"/>
                  <a:pt x="640080" y="391886"/>
                </a:cubicBezTo>
                <a:cubicBezTo>
                  <a:pt x="622285" y="383977"/>
                  <a:pt x="605727" y="373431"/>
                  <a:pt x="587828" y="365760"/>
                </a:cubicBezTo>
                <a:cubicBezTo>
                  <a:pt x="575172" y="360336"/>
                  <a:pt x="561533" y="357532"/>
                  <a:pt x="548640" y="352697"/>
                </a:cubicBezTo>
                <a:cubicBezTo>
                  <a:pt x="526684" y="344464"/>
                  <a:pt x="505982" y="332613"/>
                  <a:pt x="483325" y="326571"/>
                </a:cubicBezTo>
                <a:cubicBezTo>
                  <a:pt x="380917" y="299262"/>
                  <a:pt x="364174" y="305354"/>
                  <a:pt x="274320" y="287383"/>
                </a:cubicBezTo>
                <a:cubicBezTo>
                  <a:pt x="256715" y="283862"/>
                  <a:pt x="239485" y="278674"/>
                  <a:pt x="222068" y="274320"/>
                </a:cubicBezTo>
                <a:lnTo>
                  <a:pt x="39188" y="287383"/>
                </a:lnTo>
                <a:cubicBezTo>
                  <a:pt x="22432" y="293828"/>
                  <a:pt x="43344" y="324046"/>
                  <a:pt x="52251" y="339634"/>
                </a:cubicBezTo>
                <a:cubicBezTo>
                  <a:pt x="61417" y="355674"/>
                  <a:pt x="79613" y="364631"/>
                  <a:pt x="91440" y="378823"/>
                </a:cubicBezTo>
                <a:cubicBezTo>
                  <a:pt x="182373" y="487943"/>
                  <a:pt x="42261" y="342707"/>
                  <a:pt x="156754" y="457200"/>
                </a:cubicBezTo>
                <a:cubicBezTo>
                  <a:pt x="152400" y="444137"/>
                  <a:pt x="150523" y="429966"/>
                  <a:pt x="143691" y="418011"/>
                </a:cubicBezTo>
                <a:cubicBezTo>
                  <a:pt x="132889" y="399108"/>
                  <a:pt x="116987" y="383596"/>
                  <a:pt x="104502" y="365760"/>
                </a:cubicBezTo>
                <a:cubicBezTo>
                  <a:pt x="86496" y="340037"/>
                  <a:pt x="69668" y="313509"/>
                  <a:pt x="52251" y="287383"/>
                </a:cubicBezTo>
                <a:lnTo>
                  <a:pt x="26125" y="248194"/>
                </a:lnTo>
                <a:lnTo>
                  <a:pt x="0" y="209006"/>
                </a:lnTo>
                <a:lnTo>
                  <a:pt x="117565" y="169817"/>
                </a:lnTo>
                <a:cubicBezTo>
                  <a:pt x="130628" y="165463"/>
                  <a:pt x="144438" y="162912"/>
                  <a:pt x="156754" y="156754"/>
                </a:cubicBezTo>
                <a:cubicBezTo>
                  <a:pt x="182880" y="143691"/>
                  <a:pt x="208540" y="129653"/>
                  <a:pt x="235131" y="117566"/>
                </a:cubicBezTo>
                <a:cubicBezTo>
                  <a:pt x="256478" y="107863"/>
                  <a:pt x="279472" y="101927"/>
                  <a:pt x="300445" y="91440"/>
                </a:cubicBezTo>
                <a:cubicBezTo>
                  <a:pt x="309608" y="86858"/>
                  <a:pt x="387679" y="39942"/>
                  <a:pt x="404948" y="26126"/>
                </a:cubicBezTo>
                <a:cubicBezTo>
                  <a:pt x="414565" y="18432"/>
                  <a:pt x="422365" y="8709"/>
                  <a:pt x="431074" y="0"/>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995851" y="2485719"/>
            <a:ext cx="2263953" cy="769441"/>
          </a:xfrm>
          <a:prstGeom prst="rect">
            <a:avLst/>
          </a:prstGeom>
        </p:spPr>
        <p:txBody>
          <a:bodyPr wrap="none">
            <a:spAutoFit/>
          </a:bodyPr>
          <a:lstStyle/>
          <a:p>
            <a:r>
              <a:rPr lang="en-US" sz="4400" b="1" dirty="0" smtClean="0">
                <a:solidFill>
                  <a:srgbClr val="FF0000"/>
                </a:solidFill>
              </a:rPr>
              <a:t>Bug here</a:t>
            </a:r>
            <a:endParaRPr lang="en-US" sz="4400" dirty="0">
              <a:solidFill>
                <a:srgbClr val="FF0000"/>
              </a:solidFill>
            </a:endParaRPr>
          </a:p>
        </p:txBody>
      </p:sp>
    </p:spTree>
    <p:extLst>
      <p:ext uri="{BB962C8B-B14F-4D97-AF65-F5344CB8AC3E}">
        <p14:creationId xmlns:p14="http://schemas.microsoft.com/office/powerpoint/2010/main" val="478814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773" y="1859672"/>
            <a:ext cx="11649055" cy="1200329"/>
          </a:xfrm>
          <a:prstGeom prst="rect">
            <a:avLst/>
          </a:prstGeom>
        </p:spPr>
        <p:txBody>
          <a:bodyPr wrap="square">
            <a:spAutoFit/>
          </a:bodyPr>
          <a:lstStyle/>
          <a:p>
            <a:pPr algn="ctr"/>
            <a:r>
              <a:rPr lang="en-US" sz="7200" b="1" smtClean="0"/>
              <a:t>Scope</a:t>
            </a:r>
            <a:endParaRPr lang="en-US" sz="7200"/>
          </a:p>
        </p:txBody>
      </p:sp>
    </p:spTree>
    <p:extLst>
      <p:ext uri="{BB962C8B-B14F-4D97-AF65-F5344CB8AC3E}">
        <p14:creationId xmlns:p14="http://schemas.microsoft.com/office/powerpoint/2010/main" val="1784653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592" y="1022505"/>
            <a:ext cx="11682896" cy="4505169"/>
          </a:xfrm>
          <a:prstGeom prst="rect">
            <a:avLst/>
          </a:prstGeom>
        </p:spPr>
      </p:pic>
    </p:spTree>
    <p:extLst>
      <p:ext uri="{BB962C8B-B14F-4D97-AF65-F5344CB8AC3E}">
        <p14:creationId xmlns:p14="http://schemas.microsoft.com/office/powerpoint/2010/main" val="5568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481" y="653143"/>
            <a:ext cx="9555233" cy="5518332"/>
          </a:xfrm>
          <a:prstGeom prst="rect">
            <a:avLst/>
          </a:prstGeom>
        </p:spPr>
      </p:pic>
      <p:sp>
        <p:nvSpPr>
          <p:cNvPr id="5" name="Freeform 4"/>
          <p:cNvSpPr/>
          <p:nvPr/>
        </p:nvSpPr>
        <p:spPr>
          <a:xfrm>
            <a:off x="3631716" y="1025434"/>
            <a:ext cx="1933061" cy="855617"/>
          </a:xfrm>
          <a:custGeom>
            <a:avLst/>
            <a:gdLst>
              <a:gd name="connsiteX0" fmla="*/ 1515291 w 1515291"/>
              <a:gd name="connsiteY0" fmla="*/ 2220686 h 2220686"/>
              <a:gd name="connsiteX1" fmla="*/ 1502228 w 1515291"/>
              <a:gd name="connsiteY1" fmla="*/ 1384663 h 2220686"/>
              <a:gd name="connsiteX2" fmla="*/ 1476102 w 1515291"/>
              <a:gd name="connsiteY2" fmla="*/ 1240971 h 2220686"/>
              <a:gd name="connsiteX3" fmla="*/ 1449977 w 1515291"/>
              <a:gd name="connsiteY3" fmla="*/ 1162594 h 2220686"/>
              <a:gd name="connsiteX4" fmla="*/ 1423851 w 1515291"/>
              <a:gd name="connsiteY4" fmla="*/ 1110343 h 2220686"/>
              <a:gd name="connsiteX5" fmla="*/ 1384662 w 1515291"/>
              <a:gd name="connsiteY5" fmla="*/ 1005840 h 2220686"/>
              <a:gd name="connsiteX6" fmla="*/ 1306285 w 1515291"/>
              <a:gd name="connsiteY6" fmla="*/ 888274 h 2220686"/>
              <a:gd name="connsiteX7" fmla="*/ 1280160 w 1515291"/>
              <a:gd name="connsiteY7" fmla="*/ 849086 h 2220686"/>
              <a:gd name="connsiteX8" fmla="*/ 1227908 w 1515291"/>
              <a:gd name="connsiteY8" fmla="*/ 796834 h 2220686"/>
              <a:gd name="connsiteX9" fmla="*/ 1175657 w 1515291"/>
              <a:gd name="connsiteY9" fmla="*/ 718457 h 2220686"/>
              <a:gd name="connsiteX10" fmla="*/ 1136468 w 1515291"/>
              <a:gd name="connsiteY10" fmla="*/ 692331 h 2220686"/>
              <a:gd name="connsiteX11" fmla="*/ 940525 w 1515291"/>
              <a:gd name="connsiteY11" fmla="*/ 548640 h 2220686"/>
              <a:gd name="connsiteX12" fmla="*/ 901337 w 1515291"/>
              <a:gd name="connsiteY12" fmla="*/ 509451 h 2220686"/>
              <a:gd name="connsiteX13" fmla="*/ 757645 w 1515291"/>
              <a:gd name="connsiteY13" fmla="*/ 444137 h 2220686"/>
              <a:gd name="connsiteX14" fmla="*/ 705394 w 1515291"/>
              <a:gd name="connsiteY14" fmla="*/ 418011 h 2220686"/>
              <a:gd name="connsiteX15" fmla="*/ 640080 w 1515291"/>
              <a:gd name="connsiteY15" fmla="*/ 391886 h 2220686"/>
              <a:gd name="connsiteX16" fmla="*/ 587828 w 1515291"/>
              <a:gd name="connsiteY16" fmla="*/ 365760 h 2220686"/>
              <a:gd name="connsiteX17" fmla="*/ 548640 w 1515291"/>
              <a:gd name="connsiteY17" fmla="*/ 352697 h 2220686"/>
              <a:gd name="connsiteX18" fmla="*/ 483325 w 1515291"/>
              <a:gd name="connsiteY18" fmla="*/ 326571 h 2220686"/>
              <a:gd name="connsiteX19" fmla="*/ 274320 w 1515291"/>
              <a:gd name="connsiteY19" fmla="*/ 287383 h 2220686"/>
              <a:gd name="connsiteX20" fmla="*/ 222068 w 1515291"/>
              <a:gd name="connsiteY20" fmla="*/ 274320 h 2220686"/>
              <a:gd name="connsiteX21" fmla="*/ 39188 w 1515291"/>
              <a:gd name="connsiteY21" fmla="*/ 287383 h 2220686"/>
              <a:gd name="connsiteX22" fmla="*/ 52251 w 1515291"/>
              <a:gd name="connsiteY22" fmla="*/ 339634 h 2220686"/>
              <a:gd name="connsiteX23" fmla="*/ 91440 w 1515291"/>
              <a:gd name="connsiteY23" fmla="*/ 378823 h 2220686"/>
              <a:gd name="connsiteX24" fmla="*/ 156754 w 1515291"/>
              <a:gd name="connsiteY24" fmla="*/ 457200 h 2220686"/>
              <a:gd name="connsiteX25" fmla="*/ 143691 w 1515291"/>
              <a:gd name="connsiteY25" fmla="*/ 418011 h 2220686"/>
              <a:gd name="connsiteX26" fmla="*/ 104502 w 1515291"/>
              <a:gd name="connsiteY26" fmla="*/ 365760 h 2220686"/>
              <a:gd name="connsiteX27" fmla="*/ 52251 w 1515291"/>
              <a:gd name="connsiteY27" fmla="*/ 287383 h 2220686"/>
              <a:gd name="connsiteX28" fmla="*/ 26125 w 1515291"/>
              <a:gd name="connsiteY28" fmla="*/ 248194 h 2220686"/>
              <a:gd name="connsiteX29" fmla="*/ 0 w 1515291"/>
              <a:gd name="connsiteY29" fmla="*/ 209006 h 2220686"/>
              <a:gd name="connsiteX30" fmla="*/ 117565 w 1515291"/>
              <a:gd name="connsiteY30" fmla="*/ 169817 h 2220686"/>
              <a:gd name="connsiteX31" fmla="*/ 156754 w 1515291"/>
              <a:gd name="connsiteY31" fmla="*/ 156754 h 2220686"/>
              <a:gd name="connsiteX32" fmla="*/ 235131 w 1515291"/>
              <a:gd name="connsiteY32" fmla="*/ 117566 h 2220686"/>
              <a:gd name="connsiteX33" fmla="*/ 300445 w 1515291"/>
              <a:gd name="connsiteY33" fmla="*/ 91440 h 2220686"/>
              <a:gd name="connsiteX34" fmla="*/ 404948 w 1515291"/>
              <a:gd name="connsiteY34" fmla="*/ 26126 h 2220686"/>
              <a:gd name="connsiteX35" fmla="*/ 431074 w 1515291"/>
              <a:gd name="connsiteY3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515291" h="2220686">
                <a:moveTo>
                  <a:pt x="1515291" y="2220686"/>
                </a:moveTo>
                <a:cubicBezTo>
                  <a:pt x="1510937" y="1942012"/>
                  <a:pt x="1510076" y="1663261"/>
                  <a:pt x="1502228" y="1384663"/>
                </a:cubicBezTo>
                <a:cubicBezTo>
                  <a:pt x="1501179" y="1347433"/>
                  <a:pt x="1488147" y="1281120"/>
                  <a:pt x="1476102" y="1240971"/>
                </a:cubicBezTo>
                <a:cubicBezTo>
                  <a:pt x="1468189" y="1214594"/>
                  <a:pt x="1462293" y="1187225"/>
                  <a:pt x="1449977" y="1162594"/>
                </a:cubicBezTo>
                <a:cubicBezTo>
                  <a:pt x="1441268" y="1145177"/>
                  <a:pt x="1431522" y="1128241"/>
                  <a:pt x="1423851" y="1110343"/>
                </a:cubicBezTo>
                <a:cubicBezTo>
                  <a:pt x="1389930" y="1031194"/>
                  <a:pt x="1438795" y="1114106"/>
                  <a:pt x="1384662" y="1005840"/>
                </a:cubicBezTo>
                <a:cubicBezTo>
                  <a:pt x="1355213" y="946942"/>
                  <a:pt x="1342751" y="939327"/>
                  <a:pt x="1306285" y="888274"/>
                </a:cubicBezTo>
                <a:cubicBezTo>
                  <a:pt x="1297160" y="875499"/>
                  <a:pt x="1290377" y="861006"/>
                  <a:pt x="1280160" y="849086"/>
                </a:cubicBezTo>
                <a:cubicBezTo>
                  <a:pt x="1264130" y="830384"/>
                  <a:pt x="1243295" y="816068"/>
                  <a:pt x="1227908" y="796834"/>
                </a:cubicBezTo>
                <a:cubicBezTo>
                  <a:pt x="1208293" y="772315"/>
                  <a:pt x="1196333" y="742087"/>
                  <a:pt x="1175657" y="718457"/>
                </a:cubicBezTo>
                <a:cubicBezTo>
                  <a:pt x="1165319" y="706642"/>
                  <a:pt x="1148727" y="702139"/>
                  <a:pt x="1136468" y="692331"/>
                </a:cubicBezTo>
                <a:cubicBezTo>
                  <a:pt x="957184" y="548904"/>
                  <a:pt x="1046659" y="584018"/>
                  <a:pt x="940525" y="548640"/>
                </a:cubicBezTo>
                <a:cubicBezTo>
                  <a:pt x="927462" y="535577"/>
                  <a:pt x="916708" y="519698"/>
                  <a:pt x="901337" y="509451"/>
                </a:cubicBezTo>
                <a:cubicBezTo>
                  <a:pt x="853473" y="477542"/>
                  <a:pt x="808748" y="466849"/>
                  <a:pt x="757645" y="444137"/>
                </a:cubicBezTo>
                <a:cubicBezTo>
                  <a:pt x="739850" y="436228"/>
                  <a:pt x="723189" y="425920"/>
                  <a:pt x="705394" y="418011"/>
                </a:cubicBezTo>
                <a:cubicBezTo>
                  <a:pt x="683967" y="408488"/>
                  <a:pt x="661507" y="401409"/>
                  <a:pt x="640080" y="391886"/>
                </a:cubicBezTo>
                <a:cubicBezTo>
                  <a:pt x="622285" y="383977"/>
                  <a:pt x="605727" y="373431"/>
                  <a:pt x="587828" y="365760"/>
                </a:cubicBezTo>
                <a:cubicBezTo>
                  <a:pt x="575172" y="360336"/>
                  <a:pt x="561533" y="357532"/>
                  <a:pt x="548640" y="352697"/>
                </a:cubicBezTo>
                <a:cubicBezTo>
                  <a:pt x="526684" y="344464"/>
                  <a:pt x="505982" y="332613"/>
                  <a:pt x="483325" y="326571"/>
                </a:cubicBezTo>
                <a:cubicBezTo>
                  <a:pt x="380917" y="299262"/>
                  <a:pt x="364174" y="305354"/>
                  <a:pt x="274320" y="287383"/>
                </a:cubicBezTo>
                <a:cubicBezTo>
                  <a:pt x="256715" y="283862"/>
                  <a:pt x="239485" y="278674"/>
                  <a:pt x="222068" y="274320"/>
                </a:cubicBezTo>
                <a:lnTo>
                  <a:pt x="39188" y="287383"/>
                </a:lnTo>
                <a:cubicBezTo>
                  <a:pt x="22432" y="293828"/>
                  <a:pt x="43344" y="324046"/>
                  <a:pt x="52251" y="339634"/>
                </a:cubicBezTo>
                <a:cubicBezTo>
                  <a:pt x="61417" y="355674"/>
                  <a:pt x="79613" y="364631"/>
                  <a:pt x="91440" y="378823"/>
                </a:cubicBezTo>
                <a:cubicBezTo>
                  <a:pt x="182373" y="487943"/>
                  <a:pt x="42261" y="342707"/>
                  <a:pt x="156754" y="457200"/>
                </a:cubicBezTo>
                <a:cubicBezTo>
                  <a:pt x="152400" y="444137"/>
                  <a:pt x="150523" y="429966"/>
                  <a:pt x="143691" y="418011"/>
                </a:cubicBezTo>
                <a:cubicBezTo>
                  <a:pt x="132889" y="399108"/>
                  <a:pt x="116987" y="383596"/>
                  <a:pt x="104502" y="365760"/>
                </a:cubicBezTo>
                <a:cubicBezTo>
                  <a:pt x="86496" y="340037"/>
                  <a:pt x="69668" y="313509"/>
                  <a:pt x="52251" y="287383"/>
                </a:cubicBezTo>
                <a:lnTo>
                  <a:pt x="26125" y="248194"/>
                </a:lnTo>
                <a:lnTo>
                  <a:pt x="0" y="209006"/>
                </a:lnTo>
                <a:lnTo>
                  <a:pt x="117565" y="169817"/>
                </a:lnTo>
                <a:cubicBezTo>
                  <a:pt x="130628" y="165463"/>
                  <a:pt x="144438" y="162912"/>
                  <a:pt x="156754" y="156754"/>
                </a:cubicBezTo>
                <a:cubicBezTo>
                  <a:pt x="182880" y="143691"/>
                  <a:pt x="208540" y="129653"/>
                  <a:pt x="235131" y="117566"/>
                </a:cubicBezTo>
                <a:cubicBezTo>
                  <a:pt x="256478" y="107863"/>
                  <a:pt x="279472" y="101927"/>
                  <a:pt x="300445" y="91440"/>
                </a:cubicBezTo>
                <a:cubicBezTo>
                  <a:pt x="309608" y="86858"/>
                  <a:pt x="387679" y="39942"/>
                  <a:pt x="404948" y="26126"/>
                </a:cubicBezTo>
                <a:cubicBezTo>
                  <a:pt x="414565" y="18432"/>
                  <a:pt x="422365" y="8709"/>
                  <a:pt x="431074" y="0"/>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69279" y="1111610"/>
            <a:ext cx="3755580" cy="769441"/>
          </a:xfrm>
          <a:prstGeom prst="rect">
            <a:avLst/>
          </a:prstGeom>
        </p:spPr>
        <p:txBody>
          <a:bodyPr wrap="none">
            <a:spAutoFit/>
          </a:bodyPr>
          <a:lstStyle/>
          <a:p>
            <a:r>
              <a:rPr lang="en-US" sz="4400" b="1" dirty="0" smtClean="0">
                <a:solidFill>
                  <a:srgbClr val="FF0000"/>
                </a:solidFill>
              </a:rPr>
              <a:t>Global Variable</a:t>
            </a:r>
            <a:endParaRPr lang="en-US" sz="4400" dirty="0">
              <a:solidFill>
                <a:srgbClr val="FF0000"/>
              </a:solidFill>
            </a:endParaRPr>
          </a:p>
        </p:txBody>
      </p:sp>
      <p:sp>
        <p:nvSpPr>
          <p:cNvPr id="7" name="Freeform 6"/>
          <p:cNvSpPr/>
          <p:nvPr/>
        </p:nvSpPr>
        <p:spPr>
          <a:xfrm>
            <a:off x="4189065" y="2862943"/>
            <a:ext cx="1933061" cy="855617"/>
          </a:xfrm>
          <a:custGeom>
            <a:avLst/>
            <a:gdLst>
              <a:gd name="connsiteX0" fmla="*/ 1515291 w 1515291"/>
              <a:gd name="connsiteY0" fmla="*/ 2220686 h 2220686"/>
              <a:gd name="connsiteX1" fmla="*/ 1502228 w 1515291"/>
              <a:gd name="connsiteY1" fmla="*/ 1384663 h 2220686"/>
              <a:gd name="connsiteX2" fmla="*/ 1476102 w 1515291"/>
              <a:gd name="connsiteY2" fmla="*/ 1240971 h 2220686"/>
              <a:gd name="connsiteX3" fmla="*/ 1449977 w 1515291"/>
              <a:gd name="connsiteY3" fmla="*/ 1162594 h 2220686"/>
              <a:gd name="connsiteX4" fmla="*/ 1423851 w 1515291"/>
              <a:gd name="connsiteY4" fmla="*/ 1110343 h 2220686"/>
              <a:gd name="connsiteX5" fmla="*/ 1384662 w 1515291"/>
              <a:gd name="connsiteY5" fmla="*/ 1005840 h 2220686"/>
              <a:gd name="connsiteX6" fmla="*/ 1306285 w 1515291"/>
              <a:gd name="connsiteY6" fmla="*/ 888274 h 2220686"/>
              <a:gd name="connsiteX7" fmla="*/ 1280160 w 1515291"/>
              <a:gd name="connsiteY7" fmla="*/ 849086 h 2220686"/>
              <a:gd name="connsiteX8" fmla="*/ 1227908 w 1515291"/>
              <a:gd name="connsiteY8" fmla="*/ 796834 h 2220686"/>
              <a:gd name="connsiteX9" fmla="*/ 1175657 w 1515291"/>
              <a:gd name="connsiteY9" fmla="*/ 718457 h 2220686"/>
              <a:gd name="connsiteX10" fmla="*/ 1136468 w 1515291"/>
              <a:gd name="connsiteY10" fmla="*/ 692331 h 2220686"/>
              <a:gd name="connsiteX11" fmla="*/ 940525 w 1515291"/>
              <a:gd name="connsiteY11" fmla="*/ 548640 h 2220686"/>
              <a:gd name="connsiteX12" fmla="*/ 901337 w 1515291"/>
              <a:gd name="connsiteY12" fmla="*/ 509451 h 2220686"/>
              <a:gd name="connsiteX13" fmla="*/ 757645 w 1515291"/>
              <a:gd name="connsiteY13" fmla="*/ 444137 h 2220686"/>
              <a:gd name="connsiteX14" fmla="*/ 705394 w 1515291"/>
              <a:gd name="connsiteY14" fmla="*/ 418011 h 2220686"/>
              <a:gd name="connsiteX15" fmla="*/ 640080 w 1515291"/>
              <a:gd name="connsiteY15" fmla="*/ 391886 h 2220686"/>
              <a:gd name="connsiteX16" fmla="*/ 587828 w 1515291"/>
              <a:gd name="connsiteY16" fmla="*/ 365760 h 2220686"/>
              <a:gd name="connsiteX17" fmla="*/ 548640 w 1515291"/>
              <a:gd name="connsiteY17" fmla="*/ 352697 h 2220686"/>
              <a:gd name="connsiteX18" fmla="*/ 483325 w 1515291"/>
              <a:gd name="connsiteY18" fmla="*/ 326571 h 2220686"/>
              <a:gd name="connsiteX19" fmla="*/ 274320 w 1515291"/>
              <a:gd name="connsiteY19" fmla="*/ 287383 h 2220686"/>
              <a:gd name="connsiteX20" fmla="*/ 222068 w 1515291"/>
              <a:gd name="connsiteY20" fmla="*/ 274320 h 2220686"/>
              <a:gd name="connsiteX21" fmla="*/ 39188 w 1515291"/>
              <a:gd name="connsiteY21" fmla="*/ 287383 h 2220686"/>
              <a:gd name="connsiteX22" fmla="*/ 52251 w 1515291"/>
              <a:gd name="connsiteY22" fmla="*/ 339634 h 2220686"/>
              <a:gd name="connsiteX23" fmla="*/ 91440 w 1515291"/>
              <a:gd name="connsiteY23" fmla="*/ 378823 h 2220686"/>
              <a:gd name="connsiteX24" fmla="*/ 156754 w 1515291"/>
              <a:gd name="connsiteY24" fmla="*/ 457200 h 2220686"/>
              <a:gd name="connsiteX25" fmla="*/ 143691 w 1515291"/>
              <a:gd name="connsiteY25" fmla="*/ 418011 h 2220686"/>
              <a:gd name="connsiteX26" fmla="*/ 104502 w 1515291"/>
              <a:gd name="connsiteY26" fmla="*/ 365760 h 2220686"/>
              <a:gd name="connsiteX27" fmla="*/ 52251 w 1515291"/>
              <a:gd name="connsiteY27" fmla="*/ 287383 h 2220686"/>
              <a:gd name="connsiteX28" fmla="*/ 26125 w 1515291"/>
              <a:gd name="connsiteY28" fmla="*/ 248194 h 2220686"/>
              <a:gd name="connsiteX29" fmla="*/ 0 w 1515291"/>
              <a:gd name="connsiteY29" fmla="*/ 209006 h 2220686"/>
              <a:gd name="connsiteX30" fmla="*/ 117565 w 1515291"/>
              <a:gd name="connsiteY30" fmla="*/ 169817 h 2220686"/>
              <a:gd name="connsiteX31" fmla="*/ 156754 w 1515291"/>
              <a:gd name="connsiteY31" fmla="*/ 156754 h 2220686"/>
              <a:gd name="connsiteX32" fmla="*/ 235131 w 1515291"/>
              <a:gd name="connsiteY32" fmla="*/ 117566 h 2220686"/>
              <a:gd name="connsiteX33" fmla="*/ 300445 w 1515291"/>
              <a:gd name="connsiteY33" fmla="*/ 91440 h 2220686"/>
              <a:gd name="connsiteX34" fmla="*/ 404948 w 1515291"/>
              <a:gd name="connsiteY34" fmla="*/ 26126 h 2220686"/>
              <a:gd name="connsiteX35" fmla="*/ 431074 w 1515291"/>
              <a:gd name="connsiteY3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515291" h="2220686">
                <a:moveTo>
                  <a:pt x="1515291" y="2220686"/>
                </a:moveTo>
                <a:cubicBezTo>
                  <a:pt x="1510937" y="1942012"/>
                  <a:pt x="1510076" y="1663261"/>
                  <a:pt x="1502228" y="1384663"/>
                </a:cubicBezTo>
                <a:cubicBezTo>
                  <a:pt x="1501179" y="1347433"/>
                  <a:pt x="1488147" y="1281120"/>
                  <a:pt x="1476102" y="1240971"/>
                </a:cubicBezTo>
                <a:cubicBezTo>
                  <a:pt x="1468189" y="1214594"/>
                  <a:pt x="1462293" y="1187225"/>
                  <a:pt x="1449977" y="1162594"/>
                </a:cubicBezTo>
                <a:cubicBezTo>
                  <a:pt x="1441268" y="1145177"/>
                  <a:pt x="1431522" y="1128241"/>
                  <a:pt x="1423851" y="1110343"/>
                </a:cubicBezTo>
                <a:cubicBezTo>
                  <a:pt x="1389930" y="1031194"/>
                  <a:pt x="1438795" y="1114106"/>
                  <a:pt x="1384662" y="1005840"/>
                </a:cubicBezTo>
                <a:cubicBezTo>
                  <a:pt x="1355213" y="946942"/>
                  <a:pt x="1342751" y="939327"/>
                  <a:pt x="1306285" y="888274"/>
                </a:cubicBezTo>
                <a:cubicBezTo>
                  <a:pt x="1297160" y="875499"/>
                  <a:pt x="1290377" y="861006"/>
                  <a:pt x="1280160" y="849086"/>
                </a:cubicBezTo>
                <a:cubicBezTo>
                  <a:pt x="1264130" y="830384"/>
                  <a:pt x="1243295" y="816068"/>
                  <a:pt x="1227908" y="796834"/>
                </a:cubicBezTo>
                <a:cubicBezTo>
                  <a:pt x="1208293" y="772315"/>
                  <a:pt x="1196333" y="742087"/>
                  <a:pt x="1175657" y="718457"/>
                </a:cubicBezTo>
                <a:cubicBezTo>
                  <a:pt x="1165319" y="706642"/>
                  <a:pt x="1148727" y="702139"/>
                  <a:pt x="1136468" y="692331"/>
                </a:cubicBezTo>
                <a:cubicBezTo>
                  <a:pt x="957184" y="548904"/>
                  <a:pt x="1046659" y="584018"/>
                  <a:pt x="940525" y="548640"/>
                </a:cubicBezTo>
                <a:cubicBezTo>
                  <a:pt x="927462" y="535577"/>
                  <a:pt x="916708" y="519698"/>
                  <a:pt x="901337" y="509451"/>
                </a:cubicBezTo>
                <a:cubicBezTo>
                  <a:pt x="853473" y="477542"/>
                  <a:pt x="808748" y="466849"/>
                  <a:pt x="757645" y="444137"/>
                </a:cubicBezTo>
                <a:cubicBezTo>
                  <a:pt x="739850" y="436228"/>
                  <a:pt x="723189" y="425920"/>
                  <a:pt x="705394" y="418011"/>
                </a:cubicBezTo>
                <a:cubicBezTo>
                  <a:pt x="683967" y="408488"/>
                  <a:pt x="661507" y="401409"/>
                  <a:pt x="640080" y="391886"/>
                </a:cubicBezTo>
                <a:cubicBezTo>
                  <a:pt x="622285" y="383977"/>
                  <a:pt x="605727" y="373431"/>
                  <a:pt x="587828" y="365760"/>
                </a:cubicBezTo>
                <a:cubicBezTo>
                  <a:pt x="575172" y="360336"/>
                  <a:pt x="561533" y="357532"/>
                  <a:pt x="548640" y="352697"/>
                </a:cubicBezTo>
                <a:cubicBezTo>
                  <a:pt x="526684" y="344464"/>
                  <a:pt x="505982" y="332613"/>
                  <a:pt x="483325" y="326571"/>
                </a:cubicBezTo>
                <a:cubicBezTo>
                  <a:pt x="380917" y="299262"/>
                  <a:pt x="364174" y="305354"/>
                  <a:pt x="274320" y="287383"/>
                </a:cubicBezTo>
                <a:cubicBezTo>
                  <a:pt x="256715" y="283862"/>
                  <a:pt x="239485" y="278674"/>
                  <a:pt x="222068" y="274320"/>
                </a:cubicBezTo>
                <a:lnTo>
                  <a:pt x="39188" y="287383"/>
                </a:lnTo>
                <a:cubicBezTo>
                  <a:pt x="22432" y="293828"/>
                  <a:pt x="43344" y="324046"/>
                  <a:pt x="52251" y="339634"/>
                </a:cubicBezTo>
                <a:cubicBezTo>
                  <a:pt x="61417" y="355674"/>
                  <a:pt x="79613" y="364631"/>
                  <a:pt x="91440" y="378823"/>
                </a:cubicBezTo>
                <a:cubicBezTo>
                  <a:pt x="182373" y="487943"/>
                  <a:pt x="42261" y="342707"/>
                  <a:pt x="156754" y="457200"/>
                </a:cubicBezTo>
                <a:cubicBezTo>
                  <a:pt x="152400" y="444137"/>
                  <a:pt x="150523" y="429966"/>
                  <a:pt x="143691" y="418011"/>
                </a:cubicBezTo>
                <a:cubicBezTo>
                  <a:pt x="132889" y="399108"/>
                  <a:pt x="116987" y="383596"/>
                  <a:pt x="104502" y="365760"/>
                </a:cubicBezTo>
                <a:cubicBezTo>
                  <a:pt x="86496" y="340037"/>
                  <a:pt x="69668" y="313509"/>
                  <a:pt x="52251" y="287383"/>
                </a:cubicBezTo>
                <a:lnTo>
                  <a:pt x="26125" y="248194"/>
                </a:lnTo>
                <a:lnTo>
                  <a:pt x="0" y="209006"/>
                </a:lnTo>
                <a:lnTo>
                  <a:pt x="117565" y="169817"/>
                </a:lnTo>
                <a:cubicBezTo>
                  <a:pt x="130628" y="165463"/>
                  <a:pt x="144438" y="162912"/>
                  <a:pt x="156754" y="156754"/>
                </a:cubicBezTo>
                <a:cubicBezTo>
                  <a:pt x="182880" y="143691"/>
                  <a:pt x="208540" y="129653"/>
                  <a:pt x="235131" y="117566"/>
                </a:cubicBezTo>
                <a:cubicBezTo>
                  <a:pt x="256478" y="107863"/>
                  <a:pt x="279472" y="101927"/>
                  <a:pt x="300445" y="91440"/>
                </a:cubicBezTo>
                <a:cubicBezTo>
                  <a:pt x="309608" y="86858"/>
                  <a:pt x="387679" y="39942"/>
                  <a:pt x="404948" y="26126"/>
                </a:cubicBezTo>
                <a:cubicBezTo>
                  <a:pt x="414565" y="18432"/>
                  <a:pt x="422365" y="8709"/>
                  <a:pt x="431074" y="0"/>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226628" y="2949119"/>
            <a:ext cx="3427349" cy="769441"/>
          </a:xfrm>
          <a:prstGeom prst="rect">
            <a:avLst/>
          </a:prstGeom>
        </p:spPr>
        <p:txBody>
          <a:bodyPr wrap="none">
            <a:spAutoFit/>
          </a:bodyPr>
          <a:lstStyle/>
          <a:p>
            <a:r>
              <a:rPr lang="en-US" sz="4400" b="1" dirty="0" smtClean="0">
                <a:solidFill>
                  <a:srgbClr val="FF0000"/>
                </a:solidFill>
              </a:rPr>
              <a:t>Local Variable</a:t>
            </a:r>
            <a:endParaRPr lang="en-US" sz="4400" dirty="0">
              <a:solidFill>
                <a:srgbClr val="FF0000"/>
              </a:solidFill>
            </a:endParaRPr>
          </a:p>
        </p:txBody>
      </p:sp>
    </p:spTree>
    <p:extLst>
      <p:ext uri="{BB962C8B-B14F-4D97-AF65-F5344CB8AC3E}">
        <p14:creationId xmlns:p14="http://schemas.microsoft.com/office/powerpoint/2010/main" val="226965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96" y="128588"/>
            <a:ext cx="10382521" cy="6729412"/>
          </a:xfrm>
          <a:prstGeom prst="rect">
            <a:avLst/>
          </a:prstGeom>
        </p:spPr>
      </p:pic>
    </p:spTree>
    <p:extLst>
      <p:ext uri="{BB962C8B-B14F-4D97-AF65-F5344CB8AC3E}">
        <p14:creationId xmlns:p14="http://schemas.microsoft.com/office/powerpoint/2010/main" val="1568666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268078"/>
            <a:ext cx="8172450" cy="529695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8773" y="1263457"/>
            <a:ext cx="6799852" cy="5301580"/>
          </a:xfrm>
          <a:prstGeom prst="rect">
            <a:avLst/>
          </a:prstGeom>
        </p:spPr>
      </p:pic>
    </p:spTree>
    <p:extLst>
      <p:ext uri="{BB962C8B-B14F-4D97-AF65-F5344CB8AC3E}">
        <p14:creationId xmlns:p14="http://schemas.microsoft.com/office/powerpoint/2010/main" val="5692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8758" y="332509"/>
            <a:ext cx="5818910" cy="5016758"/>
          </a:xfrm>
          <a:prstGeom prst="rect">
            <a:avLst/>
          </a:prstGeom>
          <a:noFill/>
        </p:spPr>
        <p:txBody>
          <a:bodyPr wrap="square" rtlCol="0">
            <a:spAutoFit/>
          </a:bodyPr>
          <a:lstStyle/>
          <a:p>
            <a:r>
              <a:rPr lang="en-US" sz="4000" b="1" smtClean="0"/>
              <a:t>First half topics:</a:t>
            </a:r>
          </a:p>
          <a:p>
            <a:endParaRPr lang="en-US" sz="4000" b="1" dirty="0" smtClean="0"/>
          </a:p>
          <a:p>
            <a:r>
              <a:rPr lang="en-US" sz="4000" b="1" dirty="0" smtClean="0"/>
              <a:t>- Review Loops</a:t>
            </a:r>
          </a:p>
          <a:p>
            <a:endParaRPr lang="en-US" sz="4000" b="1" dirty="0" smtClean="0"/>
          </a:p>
          <a:p>
            <a:pPr marL="285750" indent="-285750">
              <a:buFontTx/>
              <a:buChar char="-"/>
            </a:pPr>
            <a:r>
              <a:rPr lang="en-US" sz="4000" b="1" dirty="0" smtClean="0"/>
              <a:t>Functions</a:t>
            </a:r>
          </a:p>
          <a:p>
            <a:pPr marL="285750" indent="-285750">
              <a:buFontTx/>
              <a:buChar char="-"/>
            </a:pPr>
            <a:endParaRPr lang="en-US" sz="4000" b="1" dirty="0" smtClean="0"/>
          </a:p>
          <a:p>
            <a:pPr marL="285750" indent="-285750">
              <a:buFontTx/>
              <a:buChar char="-"/>
            </a:pPr>
            <a:r>
              <a:rPr lang="en-US" sz="4000" b="1" dirty="0" smtClean="0"/>
              <a:t>Importing Modules and documentation</a:t>
            </a:r>
            <a:endParaRPr lang="en-US" sz="4000" b="1" dirty="0"/>
          </a:p>
        </p:txBody>
      </p:sp>
      <p:sp>
        <p:nvSpPr>
          <p:cNvPr id="3" name="TextBox 2"/>
          <p:cNvSpPr txBox="1"/>
          <p:nvPr/>
        </p:nvSpPr>
        <p:spPr>
          <a:xfrm>
            <a:off x="6127668" y="332509"/>
            <a:ext cx="5818910" cy="5016758"/>
          </a:xfrm>
          <a:prstGeom prst="rect">
            <a:avLst/>
          </a:prstGeom>
          <a:noFill/>
        </p:spPr>
        <p:txBody>
          <a:bodyPr wrap="square" rtlCol="0">
            <a:spAutoFit/>
          </a:bodyPr>
          <a:lstStyle/>
          <a:p>
            <a:r>
              <a:rPr lang="en-US" sz="4000" b="1" dirty="0" smtClean="0"/>
              <a:t>Second Half Topics</a:t>
            </a:r>
          </a:p>
          <a:p>
            <a:endParaRPr lang="en-US" sz="4000" b="1" dirty="0" smtClean="0"/>
          </a:p>
          <a:p>
            <a:pPr marL="571500" indent="-571500">
              <a:buFontTx/>
              <a:buChar char="-"/>
            </a:pPr>
            <a:r>
              <a:rPr lang="en-US" sz="4000" b="1" dirty="0" smtClean="0"/>
              <a:t>High-level programming </a:t>
            </a:r>
          </a:p>
          <a:p>
            <a:pPr marL="571500" indent="-571500">
              <a:buFontTx/>
              <a:buChar char="-"/>
            </a:pPr>
            <a:endParaRPr lang="en-US" sz="4000" b="1" dirty="0"/>
          </a:p>
          <a:p>
            <a:pPr marL="571500" indent="-571500">
              <a:buFontTx/>
              <a:buChar char="-"/>
            </a:pPr>
            <a:r>
              <a:rPr lang="en-US" sz="4000" b="1" dirty="0" err="1" smtClean="0"/>
              <a:t>Webscraping</a:t>
            </a:r>
            <a:endParaRPr lang="en-US" sz="4000" b="1" dirty="0" smtClean="0"/>
          </a:p>
          <a:p>
            <a:endParaRPr lang="en-US" sz="4000" b="1" dirty="0"/>
          </a:p>
          <a:p>
            <a:r>
              <a:rPr lang="en-US" sz="4000" b="1" dirty="0" smtClean="0"/>
              <a:t>- SMTP (Email Sending)</a:t>
            </a:r>
          </a:p>
        </p:txBody>
      </p:sp>
      <p:cxnSp>
        <p:nvCxnSpPr>
          <p:cNvPr id="5" name="Straight Connector 4"/>
          <p:cNvCxnSpPr/>
          <p:nvPr/>
        </p:nvCxnSpPr>
        <p:spPr>
          <a:xfrm>
            <a:off x="5852162" y="332509"/>
            <a:ext cx="0" cy="6381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101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459" y="266004"/>
            <a:ext cx="11649055" cy="4462760"/>
          </a:xfrm>
          <a:prstGeom prst="rect">
            <a:avLst/>
          </a:prstGeom>
        </p:spPr>
        <p:txBody>
          <a:bodyPr wrap="square">
            <a:spAutoFit/>
          </a:bodyPr>
          <a:lstStyle/>
          <a:p>
            <a:pPr algn="ctr"/>
            <a:r>
              <a:rPr lang="en-US" sz="7200" b="1" dirty="0" smtClean="0"/>
              <a:t>Scope</a:t>
            </a:r>
          </a:p>
          <a:p>
            <a:endParaRPr lang="en-US" sz="2000" b="1" dirty="0"/>
          </a:p>
          <a:p>
            <a:pPr marL="457200" indent="-457200">
              <a:buFontTx/>
              <a:buChar char="-"/>
            </a:pPr>
            <a:r>
              <a:rPr lang="en-US" sz="3200" b="1" dirty="0" smtClean="0"/>
              <a:t>”Local Variables” vs. ”Global Variables”</a:t>
            </a:r>
          </a:p>
          <a:p>
            <a:pPr marL="457200" indent="-457200">
              <a:buFontTx/>
              <a:buChar char="-"/>
            </a:pPr>
            <a:endParaRPr lang="en-US" sz="3200" b="1" dirty="0" smtClean="0"/>
          </a:p>
          <a:p>
            <a:r>
              <a:rPr lang="mr-IN" sz="3200" b="1" dirty="0" smtClean="0"/>
              <a:t>–</a:t>
            </a:r>
            <a:r>
              <a:rPr lang="en-US" sz="3200" b="1" dirty="0" smtClean="0"/>
              <a:t> A function can’t change “global variables”</a:t>
            </a:r>
          </a:p>
          <a:p>
            <a:endParaRPr lang="en-US" sz="3200" b="1" dirty="0" smtClean="0"/>
          </a:p>
          <a:p>
            <a:r>
              <a:rPr lang="mr-IN" sz="3200" b="1" dirty="0" smtClean="0"/>
              <a:t>–</a:t>
            </a:r>
            <a:r>
              <a:rPr lang="en-US" sz="3200" b="1" dirty="0" smtClean="0"/>
              <a:t> All “local variables” are destroyed. You only get to keep your return value.</a:t>
            </a:r>
            <a:endParaRPr lang="en-US" sz="3200" dirty="0"/>
          </a:p>
        </p:txBody>
      </p:sp>
    </p:spTree>
    <p:extLst>
      <p:ext uri="{BB962C8B-B14F-4D97-AF65-F5344CB8AC3E}">
        <p14:creationId xmlns:p14="http://schemas.microsoft.com/office/powerpoint/2010/main" val="2016638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3459" y="266004"/>
            <a:ext cx="11649055" cy="1200329"/>
          </a:xfrm>
          <a:prstGeom prst="rect">
            <a:avLst/>
          </a:prstGeom>
        </p:spPr>
        <p:txBody>
          <a:bodyPr wrap="square">
            <a:spAutoFit/>
          </a:bodyPr>
          <a:lstStyle/>
          <a:p>
            <a:pPr algn="ctr"/>
            <a:r>
              <a:rPr lang="en-US" sz="7200" b="1" dirty="0" smtClean="0"/>
              <a:t>Function Exercise Challenges</a:t>
            </a:r>
            <a:endParaRPr lang="en-US" sz="3200" dirty="0"/>
          </a:p>
        </p:txBody>
      </p:sp>
      <p:sp>
        <p:nvSpPr>
          <p:cNvPr id="4" name="Rectangle 3"/>
          <p:cNvSpPr/>
          <p:nvPr/>
        </p:nvSpPr>
        <p:spPr>
          <a:xfrm>
            <a:off x="303458" y="1747141"/>
            <a:ext cx="11649055" cy="2123658"/>
          </a:xfrm>
          <a:prstGeom prst="rect">
            <a:avLst/>
          </a:prstGeom>
        </p:spPr>
        <p:txBody>
          <a:bodyPr wrap="square">
            <a:spAutoFit/>
          </a:bodyPr>
          <a:lstStyle/>
          <a:p>
            <a:r>
              <a:rPr lang="en-US" sz="2200" b="1" dirty="0" smtClean="0"/>
              <a:t>Write a function that takes two lists, and returns a list of common elements between the two.</a:t>
            </a:r>
            <a:endParaRPr lang="en-US" sz="2200" b="1" dirty="0" smtClean="0"/>
          </a:p>
          <a:p>
            <a:endParaRPr lang="en-US" sz="2200" b="1" dirty="0" smtClean="0"/>
          </a:p>
          <a:p>
            <a:endParaRPr lang="en-US" sz="2200" b="1" dirty="0"/>
          </a:p>
          <a:p>
            <a:endParaRPr lang="en-US" sz="2200" b="1" dirty="0"/>
          </a:p>
          <a:p>
            <a:r>
              <a:rPr lang="en-US" sz="2200" b="1" dirty="0" smtClean="0"/>
              <a:t>Use loops to calculate the factorial of a number. Write a function </a:t>
            </a:r>
            <a:r>
              <a:rPr lang="en-US" sz="2200" b="1" i="1" dirty="0" smtClean="0"/>
              <a:t>that calls itself </a:t>
            </a:r>
            <a:r>
              <a:rPr lang="en-US" sz="2200" b="1" dirty="0" smtClean="0"/>
              <a:t>to calculate the factorial of the input. Which was easier for you?</a:t>
            </a:r>
          </a:p>
        </p:txBody>
      </p:sp>
    </p:spTree>
    <p:extLst>
      <p:ext uri="{BB962C8B-B14F-4D97-AF65-F5344CB8AC3E}">
        <p14:creationId xmlns:p14="http://schemas.microsoft.com/office/powerpoint/2010/main" val="1325567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2431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97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8758" y="332509"/>
            <a:ext cx="5818910" cy="5016758"/>
          </a:xfrm>
          <a:prstGeom prst="rect">
            <a:avLst/>
          </a:prstGeom>
          <a:noFill/>
        </p:spPr>
        <p:txBody>
          <a:bodyPr wrap="square" rtlCol="0">
            <a:spAutoFit/>
          </a:bodyPr>
          <a:lstStyle/>
          <a:p>
            <a:r>
              <a:rPr lang="en-US" sz="4000" b="1" dirty="0" smtClean="0"/>
              <a:t>First half topics:</a:t>
            </a:r>
          </a:p>
          <a:p>
            <a:endParaRPr lang="en-US" sz="4000" b="1" dirty="0" smtClean="0"/>
          </a:p>
          <a:p>
            <a:r>
              <a:rPr lang="en-US" sz="4000" b="1" dirty="0" smtClean="0"/>
              <a:t>- Review Loops</a:t>
            </a:r>
          </a:p>
          <a:p>
            <a:endParaRPr lang="en-US" sz="4000" b="1" dirty="0" smtClean="0"/>
          </a:p>
          <a:p>
            <a:pPr marL="285750" indent="-285750">
              <a:buFontTx/>
              <a:buChar char="-"/>
            </a:pPr>
            <a:r>
              <a:rPr lang="en-US" sz="4000" b="1" dirty="0" smtClean="0"/>
              <a:t>Functions</a:t>
            </a:r>
          </a:p>
          <a:p>
            <a:pPr marL="285750" indent="-285750">
              <a:buFontTx/>
              <a:buChar char="-"/>
            </a:pPr>
            <a:endParaRPr lang="en-US" sz="4000" b="1" dirty="0" smtClean="0"/>
          </a:p>
          <a:p>
            <a:pPr marL="285750" indent="-285750">
              <a:buFontTx/>
              <a:buChar char="-"/>
            </a:pPr>
            <a:r>
              <a:rPr lang="en-US" sz="4000" b="1" dirty="0" smtClean="0"/>
              <a:t>Importing Modules and documentation</a:t>
            </a:r>
            <a:endParaRPr lang="en-US" sz="4000" b="1" dirty="0"/>
          </a:p>
        </p:txBody>
      </p:sp>
      <p:sp>
        <p:nvSpPr>
          <p:cNvPr id="3" name="TextBox 2"/>
          <p:cNvSpPr txBox="1"/>
          <p:nvPr/>
        </p:nvSpPr>
        <p:spPr>
          <a:xfrm>
            <a:off x="6127668" y="332509"/>
            <a:ext cx="5818910" cy="5016758"/>
          </a:xfrm>
          <a:prstGeom prst="rect">
            <a:avLst/>
          </a:prstGeom>
          <a:noFill/>
        </p:spPr>
        <p:txBody>
          <a:bodyPr wrap="square" rtlCol="0">
            <a:spAutoFit/>
          </a:bodyPr>
          <a:lstStyle/>
          <a:p>
            <a:r>
              <a:rPr lang="en-US" sz="4000" b="1" dirty="0" smtClean="0"/>
              <a:t>Second Half Topics</a:t>
            </a:r>
          </a:p>
          <a:p>
            <a:endParaRPr lang="en-US" sz="4000" b="1" dirty="0" smtClean="0"/>
          </a:p>
          <a:p>
            <a:pPr marL="571500" indent="-571500">
              <a:buFontTx/>
              <a:buChar char="-"/>
            </a:pPr>
            <a:r>
              <a:rPr lang="en-US" sz="4000" b="1" dirty="0" smtClean="0"/>
              <a:t>High-level programming </a:t>
            </a:r>
          </a:p>
          <a:p>
            <a:pPr marL="571500" indent="-571500">
              <a:buFontTx/>
              <a:buChar char="-"/>
            </a:pPr>
            <a:endParaRPr lang="en-US" sz="4000" b="1" dirty="0"/>
          </a:p>
          <a:p>
            <a:pPr marL="571500" indent="-571500">
              <a:buFontTx/>
              <a:buChar char="-"/>
            </a:pPr>
            <a:r>
              <a:rPr lang="en-US" sz="4000" b="1" dirty="0" err="1" smtClean="0"/>
              <a:t>Webscraping</a:t>
            </a:r>
            <a:endParaRPr lang="en-US" sz="4000" b="1" dirty="0" smtClean="0"/>
          </a:p>
          <a:p>
            <a:endParaRPr lang="en-US" sz="4000" b="1" dirty="0"/>
          </a:p>
          <a:p>
            <a:r>
              <a:rPr lang="en-US" sz="4000" b="1" dirty="0" smtClean="0"/>
              <a:t>- SMTP (Email Sending)</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3259" y="2245424"/>
            <a:ext cx="1821873" cy="1821873"/>
          </a:xfrm>
          <a:prstGeom prst="rect">
            <a:avLst/>
          </a:prstGeom>
        </p:spPr>
      </p:pic>
      <p:cxnSp>
        <p:nvCxnSpPr>
          <p:cNvPr id="7" name="Straight Connector 6"/>
          <p:cNvCxnSpPr/>
          <p:nvPr/>
        </p:nvCxnSpPr>
        <p:spPr>
          <a:xfrm>
            <a:off x="5852162" y="332509"/>
            <a:ext cx="0" cy="6381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58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8758" y="332509"/>
            <a:ext cx="5818910" cy="5016758"/>
          </a:xfrm>
          <a:prstGeom prst="rect">
            <a:avLst/>
          </a:prstGeom>
          <a:noFill/>
        </p:spPr>
        <p:txBody>
          <a:bodyPr wrap="square" rtlCol="0">
            <a:spAutoFit/>
          </a:bodyPr>
          <a:lstStyle/>
          <a:p>
            <a:r>
              <a:rPr lang="en-US" sz="4000" b="1" dirty="0" smtClean="0"/>
              <a:t>First half topics:</a:t>
            </a:r>
          </a:p>
          <a:p>
            <a:endParaRPr lang="en-US" sz="4000" b="1" dirty="0" smtClean="0"/>
          </a:p>
          <a:p>
            <a:r>
              <a:rPr lang="en-US" sz="4000" b="1" dirty="0" smtClean="0"/>
              <a:t>- Review Loops</a:t>
            </a:r>
          </a:p>
          <a:p>
            <a:endParaRPr lang="en-US" sz="4000" b="1" dirty="0" smtClean="0"/>
          </a:p>
          <a:p>
            <a:pPr marL="285750" indent="-285750">
              <a:buFontTx/>
              <a:buChar char="-"/>
            </a:pPr>
            <a:r>
              <a:rPr lang="en-US" sz="4000" b="1" dirty="0" smtClean="0"/>
              <a:t>Functions</a:t>
            </a:r>
          </a:p>
          <a:p>
            <a:pPr marL="285750" indent="-285750">
              <a:buFontTx/>
              <a:buChar char="-"/>
            </a:pPr>
            <a:endParaRPr lang="en-US" sz="4000" b="1" dirty="0" smtClean="0"/>
          </a:p>
          <a:p>
            <a:pPr marL="285750" indent="-285750">
              <a:buFontTx/>
              <a:buChar char="-"/>
            </a:pPr>
            <a:r>
              <a:rPr lang="en-US" sz="4000" b="1" dirty="0" smtClean="0"/>
              <a:t>Importing Modules and documentation</a:t>
            </a:r>
            <a:endParaRPr lang="en-US" sz="4000" b="1" dirty="0"/>
          </a:p>
        </p:txBody>
      </p:sp>
      <p:sp>
        <p:nvSpPr>
          <p:cNvPr id="3" name="TextBox 2"/>
          <p:cNvSpPr txBox="1"/>
          <p:nvPr/>
        </p:nvSpPr>
        <p:spPr>
          <a:xfrm>
            <a:off x="6127668" y="332509"/>
            <a:ext cx="5818910" cy="5016758"/>
          </a:xfrm>
          <a:prstGeom prst="rect">
            <a:avLst/>
          </a:prstGeom>
          <a:noFill/>
        </p:spPr>
        <p:txBody>
          <a:bodyPr wrap="square" rtlCol="0">
            <a:spAutoFit/>
          </a:bodyPr>
          <a:lstStyle/>
          <a:p>
            <a:r>
              <a:rPr lang="en-US" sz="4000" b="1" dirty="0" smtClean="0"/>
              <a:t>Second Half Topics</a:t>
            </a:r>
          </a:p>
          <a:p>
            <a:endParaRPr lang="en-US" sz="4000" b="1" dirty="0" smtClean="0"/>
          </a:p>
          <a:p>
            <a:pPr marL="571500" indent="-571500">
              <a:buFontTx/>
              <a:buChar char="-"/>
            </a:pPr>
            <a:r>
              <a:rPr lang="en-US" sz="4000" b="1" dirty="0" smtClean="0"/>
              <a:t>High-level programming </a:t>
            </a:r>
          </a:p>
          <a:p>
            <a:pPr marL="571500" indent="-571500">
              <a:buFontTx/>
              <a:buChar char="-"/>
            </a:pPr>
            <a:endParaRPr lang="en-US" sz="4000" b="1" dirty="0"/>
          </a:p>
          <a:p>
            <a:pPr marL="571500" indent="-571500">
              <a:buFontTx/>
              <a:buChar char="-"/>
            </a:pPr>
            <a:r>
              <a:rPr lang="en-US" sz="4000" b="1" dirty="0" err="1" smtClean="0"/>
              <a:t>Webscraping</a:t>
            </a:r>
            <a:endParaRPr lang="en-US" sz="4000" b="1" dirty="0" smtClean="0"/>
          </a:p>
          <a:p>
            <a:endParaRPr lang="en-US" sz="4000" b="1" dirty="0"/>
          </a:p>
          <a:p>
            <a:r>
              <a:rPr lang="en-US" sz="4000" b="1" dirty="0" smtClean="0"/>
              <a:t>- SMTP (Email Sending)</a:t>
            </a:r>
          </a:p>
        </p:txBody>
      </p:sp>
      <p:cxnSp>
        <p:nvCxnSpPr>
          <p:cNvPr id="5" name="Straight Connector 4"/>
          <p:cNvCxnSpPr/>
          <p:nvPr/>
        </p:nvCxnSpPr>
        <p:spPr>
          <a:xfrm>
            <a:off x="5852162" y="332509"/>
            <a:ext cx="0" cy="6381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371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017" y="287383"/>
            <a:ext cx="11025052" cy="523220"/>
          </a:xfrm>
          <a:prstGeom prst="rect">
            <a:avLst/>
          </a:prstGeom>
          <a:noFill/>
        </p:spPr>
        <p:txBody>
          <a:bodyPr wrap="square" rtlCol="0">
            <a:spAutoFit/>
          </a:bodyPr>
          <a:lstStyle/>
          <a:p>
            <a:r>
              <a:rPr lang="en-US" sz="2800" b="1" dirty="0" smtClean="0"/>
              <a:t>So again we’re going to copy from GitHub and Open </a:t>
            </a:r>
            <a:r>
              <a:rPr lang="en-US" sz="2800" b="1" dirty="0" err="1" smtClean="0"/>
              <a:t>jupyter</a:t>
            </a:r>
            <a:r>
              <a:rPr lang="en-US" sz="2800" b="1" dirty="0" smtClean="0"/>
              <a:t> notebook.</a:t>
            </a:r>
            <a:endParaRPr lang="en-US" sz="2800" b="1" dirty="0"/>
          </a:p>
        </p:txBody>
      </p:sp>
      <p:sp>
        <p:nvSpPr>
          <p:cNvPr id="3" name="TextBox 2"/>
          <p:cNvSpPr txBox="1"/>
          <p:nvPr/>
        </p:nvSpPr>
        <p:spPr>
          <a:xfrm>
            <a:off x="383191" y="3226526"/>
            <a:ext cx="11512703" cy="738664"/>
          </a:xfrm>
          <a:prstGeom prst="rect">
            <a:avLst/>
          </a:prstGeom>
          <a:noFill/>
        </p:spPr>
        <p:txBody>
          <a:bodyPr wrap="none" rtlCol="0">
            <a:spAutoFit/>
          </a:bodyPr>
          <a:lstStyle/>
          <a:p>
            <a:r>
              <a:rPr lang="en-US" sz="4200" smtClean="0"/>
              <a:t>https://</a:t>
            </a:r>
            <a:r>
              <a:rPr lang="en-US" sz="4200" dirty="0" err="1" smtClean="0"/>
              <a:t>github.com</a:t>
            </a:r>
            <a:r>
              <a:rPr lang="en-US" sz="4200" dirty="0" smtClean="0"/>
              <a:t>/</a:t>
            </a:r>
            <a:r>
              <a:rPr lang="en-US" sz="4200" dirty="0" err="1" smtClean="0"/>
              <a:t>OxCodeLaborate</a:t>
            </a:r>
            <a:r>
              <a:rPr lang="en-US" sz="4200" dirty="0" smtClean="0"/>
              <a:t>/</a:t>
            </a:r>
            <a:r>
              <a:rPr lang="en-US" sz="4200" dirty="0" err="1" smtClean="0"/>
              <a:t>IntroToPython</a:t>
            </a:r>
            <a:endParaRPr lang="en-US" sz="4200" dirty="0"/>
          </a:p>
        </p:txBody>
      </p:sp>
    </p:spTree>
    <p:extLst>
      <p:ext uri="{BB962C8B-B14F-4D97-AF65-F5344CB8AC3E}">
        <p14:creationId xmlns:p14="http://schemas.microsoft.com/office/powerpoint/2010/main" val="35887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14881" y="2455816"/>
            <a:ext cx="9229725" cy="1569660"/>
          </a:xfrm>
          <a:prstGeom prst="rect">
            <a:avLst/>
          </a:prstGeom>
          <a:noFill/>
        </p:spPr>
        <p:txBody>
          <a:bodyPr wrap="square" rtlCol="0">
            <a:spAutoFit/>
          </a:bodyPr>
          <a:lstStyle/>
          <a:p>
            <a:pPr algn="ctr"/>
            <a:r>
              <a:rPr lang="en-US" sz="9600" b="1" dirty="0" smtClean="0"/>
              <a:t>Loops!</a:t>
            </a:r>
            <a:endParaRPr lang="en-US" sz="9600" b="1" dirty="0"/>
          </a:p>
        </p:txBody>
      </p:sp>
    </p:spTree>
    <p:extLst>
      <p:ext uri="{BB962C8B-B14F-4D97-AF65-F5344CB8AC3E}">
        <p14:creationId xmlns:p14="http://schemas.microsoft.com/office/powerpoint/2010/main" val="2056133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500"/>
            <a:ext cx="12192000" cy="6286500"/>
          </a:xfrm>
          <a:prstGeom prst="rect">
            <a:avLst/>
          </a:prstGeom>
        </p:spPr>
      </p:pic>
      <p:sp>
        <p:nvSpPr>
          <p:cNvPr id="5" name="TextBox 4"/>
          <p:cNvSpPr txBox="1"/>
          <p:nvPr/>
        </p:nvSpPr>
        <p:spPr>
          <a:xfrm>
            <a:off x="1671638" y="0"/>
            <a:ext cx="9229725" cy="830997"/>
          </a:xfrm>
          <a:prstGeom prst="rect">
            <a:avLst/>
          </a:prstGeom>
          <a:noFill/>
        </p:spPr>
        <p:txBody>
          <a:bodyPr wrap="square" rtlCol="0">
            <a:spAutoFit/>
          </a:bodyPr>
          <a:lstStyle/>
          <a:p>
            <a:pPr algn="ctr"/>
            <a:r>
              <a:rPr lang="en-US" sz="4800" b="1" dirty="0" smtClean="0"/>
              <a:t>Open Week 4 Part 1</a:t>
            </a:r>
            <a:endParaRPr lang="en-US" sz="4800" b="1" dirty="0"/>
          </a:p>
        </p:txBody>
      </p:sp>
    </p:spTree>
    <p:extLst>
      <p:ext uri="{BB962C8B-B14F-4D97-AF65-F5344CB8AC3E}">
        <p14:creationId xmlns:p14="http://schemas.microsoft.com/office/powerpoint/2010/main" val="1855520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182880"/>
            <a:ext cx="11260183" cy="6555641"/>
          </a:xfrm>
          <a:prstGeom prst="rect">
            <a:avLst/>
          </a:prstGeom>
          <a:noFill/>
        </p:spPr>
        <p:txBody>
          <a:bodyPr wrap="square" rtlCol="0">
            <a:spAutoFit/>
          </a:bodyPr>
          <a:lstStyle/>
          <a:p>
            <a:r>
              <a:rPr lang="en-US" sz="4800" b="1" dirty="0" smtClean="0"/>
              <a:t>Additional Loop Challenges if you finish the provided ones:</a:t>
            </a:r>
          </a:p>
          <a:p>
            <a:endParaRPr lang="en-US" sz="4800" b="1" dirty="0"/>
          </a:p>
          <a:p>
            <a:pPr marL="685800" indent="-685800">
              <a:buFontTx/>
              <a:buChar char="-"/>
            </a:pPr>
            <a:r>
              <a:rPr lang="en-US" sz="3600" b="1" dirty="0" smtClean="0"/>
              <a:t>Find the unique characters in a string.</a:t>
            </a:r>
          </a:p>
          <a:p>
            <a:pPr marL="685800" indent="-685800">
              <a:buFontTx/>
              <a:buChar char="-"/>
            </a:pPr>
            <a:endParaRPr lang="en-US" sz="3600" b="1" dirty="0" smtClean="0"/>
          </a:p>
          <a:p>
            <a:pPr marL="685800" indent="-685800">
              <a:buFontTx/>
              <a:buChar char="-"/>
            </a:pPr>
            <a:r>
              <a:rPr lang="en-US" sz="3600" b="1" dirty="0" smtClean="0"/>
              <a:t>Write a program to swap the first occurrence of the max value of a list of numbers, with the first occurrence of the min value</a:t>
            </a:r>
          </a:p>
          <a:p>
            <a:pPr marL="685800" indent="-685800">
              <a:buFontTx/>
              <a:buChar char="-"/>
            </a:pPr>
            <a:endParaRPr lang="en-US" sz="4800" b="1" dirty="0"/>
          </a:p>
          <a:p>
            <a:pPr marL="685800" indent="-685800">
              <a:buFontTx/>
              <a:buChar char="-"/>
            </a:pPr>
            <a:endParaRPr lang="en-US" sz="4800" b="1" dirty="0"/>
          </a:p>
        </p:txBody>
      </p:sp>
    </p:spTree>
    <p:extLst>
      <p:ext uri="{BB962C8B-B14F-4D97-AF65-F5344CB8AC3E}">
        <p14:creationId xmlns:p14="http://schemas.microsoft.com/office/powerpoint/2010/main" val="1533103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1123</Words>
  <Application>Microsoft Macintosh PowerPoint</Application>
  <PresentationFormat>Widescreen</PresentationFormat>
  <Paragraphs>186</Paragraphs>
  <Slides>33</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Calibri Light</vt:lpstr>
      <vt:lpstr>Mangal</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edwardhartemink@gmail.com</dc:creator>
  <cp:lastModifiedBy>edwardhartemink@gmail.com</cp:lastModifiedBy>
  <cp:revision>12</cp:revision>
  <dcterms:created xsi:type="dcterms:W3CDTF">2018-11-07T13:17:16Z</dcterms:created>
  <dcterms:modified xsi:type="dcterms:W3CDTF">2018-11-07T16:57:39Z</dcterms:modified>
</cp:coreProperties>
</file>