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0"/>
    <p:restoredTop sz="94705"/>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Thank you all for your feedback this week. We’ll be doing this week a little bit differently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43886f4ab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43886f4a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Recall that with Python, we’re trying to communicate with a computer that doesn’t think the way we think....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43886f4a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43886f4a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far we’ve written some basic instruction sets, but we want to be able to dictate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43886f4a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43886f4a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computer should do something, or under what condition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43886f4a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43886f4a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that, we borrowed a concept from mathematics called “Booleans,” and there are just two of these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43886f4ab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43886f4a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in general, if the condition is True, we will run the program, execute the code, we do SOMETHING!</a:t>
            </a:r>
            <a:endParaRPr/>
          </a:p>
          <a:p>
            <a:pPr marL="0" lvl="0" indent="0" algn="l" rtl="0">
              <a:spcBef>
                <a:spcPts val="0"/>
              </a:spcBef>
              <a:spcAft>
                <a:spcPts val="0"/>
              </a:spcAft>
              <a:buNone/>
            </a:pPr>
            <a:endParaRPr/>
          </a:p>
          <a:p>
            <a:pPr marL="0" lvl="0" indent="0" algn="l" rtl="0">
              <a:spcBef>
                <a:spcPts val="0"/>
              </a:spcBef>
              <a:spcAft>
                <a:spcPts val="0"/>
              </a:spcAft>
              <a:buNone/>
            </a:pPr>
            <a:r>
              <a:rPr lang="en"/>
              <a:t>If the condition is False, we do nothing.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43886f4ab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43886f4a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we can make a statement like: </a:t>
            </a:r>
            <a:r>
              <a:rPr lang="en">
                <a:solidFill>
                  <a:schemeClr val="dk1"/>
                </a:solidFill>
              </a:rPr>
              <a:t>it’s 8:30 in the morning.</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And then we can write some code that says: When that statement is True, sound the alarm.</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3886f4a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3886f4a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in Python in particular, we will consider these their very own datatype. These are the only boolean values in Python.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43886f4ab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43886f4a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note that Python is case-sensitive, so keep the first letters uppercase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43886f4a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43886f4a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if Python recognizes the keyword, it’ll highlight it in green.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43886f4a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43886f4a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Booleans also come with their own operators. First and easiest one is Not.</a:t>
            </a:r>
            <a:endParaRPr/>
          </a:p>
          <a:p>
            <a:pPr marL="0" lvl="0" indent="0" algn="l" rtl="0">
              <a:spcBef>
                <a:spcPts val="0"/>
              </a:spcBef>
              <a:spcAft>
                <a:spcPts val="0"/>
              </a:spcAft>
              <a:buNone/>
            </a:pPr>
            <a:endParaRPr/>
          </a:p>
          <a:p>
            <a:pPr marL="0" lvl="0" indent="0" algn="l" rtl="0">
              <a:spcBef>
                <a:spcPts val="0"/>
              </a:spcBef>
              <a:spcAft>
                <a:spcPts val="0"/>
              </a:spcAft>
              <a:buNone/>
            </a:pPr>
            <a:r>
              <a:rPr lang="en"/>
              <a:t>Not True is False</a:t>
            </a:r>
            <a:endParaRPr/>
          </a:p>
          <a:p>
            <a:pPr marL="0" lvl="0" indent="0" algn="l" rtl="0">
              <a:spcBef>
                <a:spcPts val="0"/>
              </a:spcBef>
              <a:spcAft>
                <a:spcPts val="0"/>
              </a:spcAft>
              <a:buNone/>
            </a:pPr>
            <a:r>
              <a:rPr lang="en"/>
              <a:t>Not False is True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43886f4ab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43886f4a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provided solutions for each section, so if you get stuck on any challenges, you can continue working forward.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43886f4ab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43886f4a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negatives make a positive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43886f4a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43886f4a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now we have two more boolean operators. These are “and” and “or” On their own they don’t do anything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43886f4a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43886f4a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that’s because they expect a boolean value on the left and on the right.</a:t>
            </a:r>
            <a:endParaRPr/>
          </a:p>
          <a:p>
            <a:pPr marL="0" lvl="0" indent="0" algn="l" rtl="0">
              <a:spcBef>
                <a:spcPts val="0"/>
              </a:spcBef>
              <a:spcAft>
                <a:spcPts val="0"/>
              </a:spcAft>
              <a:buNone/>
            </a:pPr>
            <a:endParaRPr/>
          </a:p>
          <a:p>
            <a:pPr marL="0" lvl="0" indent="0" algn="l" rtl="0">
              <a:spcBef>
                <a:spcPts val="0"/>
              </a:spcBef>
              <a:spcAft>
                <a:spcPts val="0"/>
              </a:spcAft>
              <a:buNone/>
            </a:pPr>
            <a:r>
              <a:rPr lang="en"/>
              <a:t>True and True make True</a:t>
            </a:r>
            <a:endParaRPr/>
          </a:p>
          <a:p>
            <a:pPr marL="0" lvl="0" indent="0" algn="l" rtl="0">
              <a:spcBef>
                <a:spcPts val="0"/>
              </a:spcBef>
              <a:spcAft>
                <a:spcPts val="0"/>
              </a:spcAft>
              <a:buNone/>
            </a:pPr>
            <a:r>
              <a:rPr lang="en"/>
              <a:t>True or True make True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43886f4ab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43886f4ab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False and False make False</a:t>
            </a:r>
            <a:endParaRPr/>
          </a:p>
          <a:p>
            <a:pPr marL="0" lvl="0" indent="0" algn="l" rtl="0">
              <a:spcBef>
                <a:spcPts val="0"/>
              </a:spcBef>
              <a:spcAft>
                <a:spcPts val="0"/>
              </a:spcAft>
              <a:buNone/>
            </a:pPr>
            <a:r>
              <a:rPr lang="en"/>
              <a:t>False or False make False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43886f4ab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43886f4a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difference is when you combine True and False.</a:t>
            </a:r>
            <a:endParaRPr/>
          </a:p>
          <a:p>
            <a:pPr marL="0" lvl="0" indent="0" algn="l" rtl="0">
              <a:spcBef>
                <a:spcPts val="0"/>
              </a:spcBef>
              <a:spcAft>
                <a:spcPts val="0"/>
              </a:spcAft>
              <a:buNone/>
            </a:pPr>
            <a:endParaRPr/>
          </a:p>
          <a:p>
            <a:pPr marL="0" lvl="0" indent="0" algn="l" rtl="0">
              <a:spcBef>
                <a:spcPts val="0"/>
              </a:spcBef>
              <a:spcAft>
                <a:spcPts val="0"/>
              </a:spcAft>
              <a:buNone/>
            </a:pPr>
            <a:r>
              <a:rPr lang="en"/>
              <a:t>True and False is False</a:t>
            </a:r>
            <a:endParaRPr/>
          </a:p>
          <a:p>
            <a:pPr marL="0" lvl="0" indent="0" algn="l" rtl="0">
              <a:spcBef>
                <a:spcPts val="0"/>
              </a:spcBef>
              <a:spcAft>
                <a:spcPts val="0"/>
              </a:spcAft>
              <a:buNone/>
            </a:pPr>
            <a:r>
              <a:rPr lang="en"/>
              <a:t>True or False is True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43886f4ab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43886f4a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43886f4ab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43886f4a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43886f4ab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43886f4a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go through part 2, that should be Booleans.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43886f4ab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43886f4ab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 sure to run each line of code as you go through it. And try to understand each cell that you’re running. If you don’t, feel free to ask what it’s doing!</a:t>
            </a:r>
            <a:endParaRPr/>
          </a:p>
          <a:p>
            <a:pPr marL="0" lvl="0" indent="0" algn="l" rtl="0">
              <a:spcBef>
                <a:spcPts val="0"/>
              </a:spcBef>
              <a:spcAft>
                <a:spcPts val="0"/>
              </a:spcAft>
              <a:buNone/>
            </a:pPr>
            <a:endParaRPr/>
          </a:p>
          <a:p>
            <a:pPr marL="0" lvl="0" indent="0" algn="l" rtl="0">
              <a:spcBef>
                <a:spcPts val="0"/>
              </a:spcBef>
              <a:spcAft>
                <a:spcPts val="0"/>
              </a:spcAft>
              <a:buNone/>
            </a:pPr>
            <a:r>
              <a:rPr lang="en"/>
              <a:t>It’ll also introduce you to two new operators, == and != , which should be fairly straightforward.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3886f4ab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3886f4a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hit the IF statements, you’re done.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3886f4ab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43886f4a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We’re also gonna do more slides now, because it’ll help me explain some of the code much better.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43886f4ab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43886f4a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finish the built-in exercises, I have a few more up here. </a:t>
            </a:r>
            <a:r>
              <a:rPr lang="en">
                <a:solidFill>
                  <a:schemeClr val="dk1"/>
                </a:solidFill>
              </a:rPr>
              <a:t>(12 minutes)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43886f4ab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43886f4a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because you </a:t>
            </a:r>
            <a:r>
              <a:rPr lang="en" i="1"/>
              <a:t>can</a:t>
            </a:r>
            <a:r>
              <a:rPr lang="en"/>
              <a:t> write code like this, doesn’t mean you should! The easier code is to read, the better.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43947ab6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43947ab6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43947ab6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43947ab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Again, we’re gonna look inside the parenthesis:</a:t>
            </a:r>
            <a:endParaRPr/>
          </a:p>
          <a:p>
            <a:pPr marL="0" lvl="0" indent="0" algn="l" rtl="0">
              <a:spcBef>
                <a:spcPts val="0"/>
              </a:spcBef>
              <a:spcAft>
                <a:spcPts val="0"/>
              </a:spcAft>
              <a:buNone/>
            </a:pPr>
            <a:r>
              <a:rPr lang="en"/>
              <a:t>Not x and not y is only true when x and y are both false</a:t>
            </a:r>
            <a:endParaRPr/>
          </a:p>
          <a:p>
            <a:pPr marL="0" lvl="0" indent="0" algn="l" rtl="0">
              <a:spcBef>
                <a:spcPts val="0"/>
              </a:spcBef>
              <a:spcAft>
                <a:spcPts val="0"/>
              </a:spcAft>
              <a:buNone/>
            </a:pPr>
            <a:r>
              <a:rPr lang="en"/>
              <a:t>So the whole expression is only false when both x and y are false.</a:t>
            </a: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43947ab6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43947ab6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43947ab6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43947ab6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43886f4ab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43886f4ab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statements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43886f4a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43886f4a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we know how to make a boolean expression. We can translate simple questions into boolean expressions</a:t>
            </a:r>
            <a:endParaRPr/>
          </a:p>
          <a:p>
            <a:pPr marL="0" lvl="0" indent="0" algn="l" rtl="0">
              <a:spcBef>
                <a:spcPts val="0"/>
              </a:spcBef>
              <a:spcAft>
                <a:spcPts val="0"/>
              </a:spcAft>
              <a:buNone/>
            </a:pPr>
            <a:endParaRPr/>
          </a:p>
          <a:p>
            <a:pPr marL="0" lvl="0" indent="0" algn="l" rtl="0">
              <a:spcBef>
                <a:spcPts val="0"/>
              </a:spcBef>
              <a:spcAft>
                <a:spcPts val="0"/>
              </a:spcAft>
              <a:buNone/>
            </a:pPr>
            <a:r>
              <a:rPr lang="en"/>
              <a:t>To be clear this won’t work in Python, this is just an example of how we think about boolean expressions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43886f4ab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43886f4a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now we want to run some code </a:t>
            </a:r>
            <a:r>
              <a:rPr lang="en" i="1"/>
              <a:t>if </a:t>
            </a:r>
            <a:r>
              <a:rPr lang="en"/>
              <a:t>an expression returns True.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43947ab6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43947ab6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naturally we come to an unsurprising keyword: If.</a:t>
            </a:r>
            <a:endParaRPr/>
          </a:p>
          <a:p>
            <a:pPr marL="0" lvl="0" indent="0" algn="l" rtl="0">
              <a:spcBef>
                <a:spcPts val="0"/>
              </a:spcBef>
              <a:spcAft>
                <a:spcPts val="0"/>
              </a:spcAft>
              <a:buNone/>
            </a:pPr>
            <a:endParaRPr/>
          </a:p>
          <a:p>
            <a:pPr marL="0" lvl="0" indent="0" algn="l" rtl="0">
              <a:spcBef>
                <a:spcPts val="0"/>
              </a:spcBef>
              <a:spcAft>
                <a:spcPts val="0"/>
              </a:spcAft>
              <a:buNone/>
            </a:pPr>
            <a:r>
              <a:rPr lang="en"/>
              <a:t>On its own, it doesn’t do much.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43886f4ab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43886f4a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now we’re gonna go to github and do the same madness of downloading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443886f4ab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443886f4a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you can use it like this to make your code do something.</a:t>
            </a:r>
            <a:endParaRPr/>
          </a:p>
          <a:p>
            <a:pPr marL="0" lvl="0" indent="0" algn="l" rtl="0">
              <a:spcBef>
                <a:spcPts val="0"/>
              </a:spcBef>
              <a:spcAft>
                <a:spcPts val="0"/>
              </a:spcAft>
              <a:buNone/>
            </a:pPr>
            <a:endParaRPr/>
          </a:p>
          <a:p>
            <a:pPr marL="0" lvl="0" indent="0" algn="l" rtl="0">
              <a:spcBef>
                <a:spcPts val="0"/>
              </a:spcBef>
              <a:spcAft>
                <a:spcPts val="0"/>
              </a:spcAft>
              <a:buNone/>
            </a:pPr>
            <a:r>
              <a:rPr lang="en"/>
              <a:t>So if our boolean expression resolves to True, all the code indented below will run.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443886f4ab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443886f4ab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have else, which essentially means “otherwise”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43886f4ab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43886f4ab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And we have “elif”, short for “else if,” which means, “otherwise, if”</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43886f4ab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43886f4ab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conditions should always come in this order: </a:t>
            </a:r>
            <a:endParaRPr/>
          </a:p>
          <a:p>
            <a:pPr marL="0" lvl="0" indent="0" algn="l" rtl="0">
              <a:spcBef>
                <a:spcPts val="0"/>
              </a:spcBef>
              <a:spcAft>
                <a:spcPts val="0"/>
              </a:spcAft>
              <a:buNone/>
            </a:pPr>
            <a:r>
              <a:rPr lang="en"/>
              <a:t>If</a:t>
            </a:r>
            <a:endParaRPr/>
          </a:p>
          <a:p>
            <a:pPr marL="0" lvl="0" indent="0" algn="l" rtl="0">
              <a:spcBef>
                <a:spcPts val="0"/>
              </a:spcBef>
              <a:spcAft>
                <a:spcPts val="0"/>
              </a:spcAft>
              <a:buNone/>
            </a:pPr>
            <a:r>
              <a:rPr lang="en"/>
              <a:t>elif</a:t>
            </a:r>
            <a:endParaRPr/>
          </a:p>
          <a:p>
            <a:pPr marL="0" lvl="0" indent="0" algn="l" rtl="0">
              <a:spcBef>
                <a:spcPts val="0"/>
              </a:spcBef>
              <a:spcAft>
                <a:spcPts val="0"/>
              </a:spcAft>
              <a:buNone/>
            </a:pPr>
            <a:r>
              <a:rPr lang="en"/>
              <a:t>else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43886f4ab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443886f4ab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you had better keep to that order, else you’ll get an error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443947ab63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443947ab63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 to this code. To understand exactly what’s going on, let’s follow the order of execution. Simply, we’ll look at the code the way the interpreter does.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43947ab63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43947ab63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 to this code. To understand exactly what’s going on, let’s follow the order of execution. Simply, we’ll look at the code the way the interpreter does.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3947ab63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3947ab63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 to this code. To understand exactly what’s going on, let’s follow the order of execution. Simply, we’ll look at the code the way the interpreter does.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443947ab63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443947ab63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 to this code. To understand exactly what’s going on, let’s follow the order of execution. Simply, we’ll look at the code the way the interpreter does.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443947ab63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443947ab6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 to this code. To understand exactly what’s going on, let’s follow the order of execution. Simply, we’ll look at the code the way the interpreter does.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43886f4ab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43886f4a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now we’re gonna go to github and do the same madness of downloading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443947ab63_1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443947ab63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we’re gonna try this again but just x set to True instead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43947ab63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43947ab63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43947ab63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43947ab63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443947ab63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443947ab63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43947ab63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43947ab63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443947ab63_1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443947ab63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43886f4ab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43886f4ab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the notebook will also explain the “in” operator, which I’m sure you’ll find fairly intuitive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443886f4ab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443886f4ab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Along with the comparison operators,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43886f4ab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43886f4ab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have a go at that until you hit Loops! While Loops! (10)</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443886f4ab_2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443886f4ab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exercises for this one will be a bit harder, so let us know if you need any help. </a:t>
            </a:r>
            <a:r>
              <a:rPr lang="en">
                <a:solidFill>
                  <a:schemeClr val="dk1"/>
                </a:solidFill>
              </a:rPr>
              <a:t>(10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43886f4ab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43886f4ab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Unzip the file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443886f4ab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443886f4ab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wanted to check a condition over and over again?</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443886f4ab_2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443886f4ab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wanted to check a condition over and over again?</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443886f4ab_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443886f4ab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Say we’re programming a vacuum cleaner to do its job automatically.</a:t>
            </a:r>
            <a:endParaRPr/>
          </a:p>
          <a:p>
            <a:pPr marL="0" lvl="0" indent="0" algn="l" rtl="0">
              <a:spcBef>
                <a:spcPts val="0"/>
              </a:spcBef>
              <a:spcAft>
                <a:spcPts val="0"/>
              </a:spcAft>
              <a:buNone/>
            </a:pPr>
            <a:endParaRPr/>
          </a:p>
          <a:p>
            <a:pPr marL="0" lvl="0" indent="0" algn="l" rtl="0">
              <a:spcBef>
                <a:spcPts val="0"/>
              </a:spcBef>
              <a:spcAft>
                <a:spcPts val="0"/>
              </a:spcAft>
              <a:buNone/>
            </a:pPr>
            <a:r>
              <a:rPr lang="en"/>
              <a:t>You can imagine we’d like to tell it: As long the room is not clean, keep vacuuming.</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443947ab6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443947ab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could write a program kinda like this...</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443886f4ab_2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443886f4ab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 we can invent a new tool to make our lives easier. The while loop.</a:t>
            </a:r>
            <a:endParaRPr/>
          </a:p>
          <a:p>
            <a:pPr marL="0" lvl="0" indent="0" algn="l" rtl="0">
              <a:spcBef>
                <a:spcPts val="0"/>
              </a:spcBef>
              <a:spcAft>
                <a:spcPts val="0"/>
              </a:spcAft>
              <a:buNone/>
            </a:pPr>
            <a:endParaRPr/>
          </a:p>
          <a:p>
            <a:pPr marL="0" lvl="0" indent="0" algn="l" rtl="0">
              <a:spcBef>
                <a:spcPts val="0"/>
              </a:spcBef>
              <a:spcAft>
                <a:spcPts val="0"/>
              </a:spcAft>
              <a:buNone/>
            </a:pPr>
            <a:r>
              <a:rPr lang="en"/>
              <a:t>So typically what you’ll have is</a:t>
            </a:r>
            <a:endParaRPr/>
          </a:p>
          <a:p>
            <a:pPr marL="0" lvl="0" indent="0" algn="l" rtl="0">
              <a:spcBef>
                <a:spcPts val="0"/>
              </a:spcBef>
              <a:spcAft>
                <a:spcPts val="0"/>
              </a:spcAft>
              <a:buNone/>
            </a:pPr>
            <a:endParaRPr/>
          </a:p>
          <a:p>
            <a:pPr marL="0" lvl="0" indent="0" algn="l" rtl="0">
              <a:spcBef>
                <a:spcPts val="0"/>
              </a:spcBef>
              <a:spcAft>
                <a:spcPts val="0"/>
              </a:spcAft>
              <a:buNone/>
            </a:pPr>
            <a:r>
              <a:rPr lang="en"/>
              <a:t>While some objective is not reached:</a:t>
            </a:r>
            <a:endParaRPr/>
          </a:p>
          <a:p>
            <a:pPr marL="0" lvl="0" indent="0" algn="l" rtl="0">
              <a:spcBef>
                <a:spcPts val="0"/>
              </a:spcBef>
              <a:spcAft>
                <a:spcPts val="0"/>
              </a:spcAft>
              <a:buNone/>
            </a:pPr>
            <a:r>
              <a:rPr lang="en"/>
              <a:t>	Work toward objective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443947ab63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443947ab6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443886f4ab_2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443886f4ab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443947ab6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443947ab6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3947ab6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3947ab6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43947ab6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43947ab6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43886f4ab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43886f4ab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443947ab63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443947ab6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443947ab6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443947ab6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443947ab63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443947ab6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443947ab6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443947ab6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43947ab63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43947ab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443947ab63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443947ab6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443947ab63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443947ab6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443947ab63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443947ab63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443947ab63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443947ab6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443947ab63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443947ab6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43886f4ab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43886f4a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443947ab63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443947ab63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3886f4ab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3886f4ab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443947ab63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443947ab6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443947ab6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443947ab6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us know if you need a hand.</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443947ab63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443947ab63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us know if you need a hand.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43886f4ab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43886f4a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4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4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4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4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4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4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4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4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4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5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127975"/>
            <a:ext cx="9144000" cy="6271471"/>
          </a:xfrm>
          <a:prstGeom prst="rect">
            <a:avLst/>
          </a:prstGeom>
          <a:noFill/>
          <a:ln>
            <a:noFill/>
          </a:ln>
        </p:spPr>
      </p:pic>
      <p:sp>
        <p:nvSpPr>
          <p:cNvPr id="55" name="Google Shape;55;p13"/>
          <p:cNvSpPr/>
          <p:nvPr/>
        </p:nvSpPr>
        <p:spPr>
          <a:xfrm>
            <a:off x="1161800" y="4207300"/>
            <a:ext cx="1127950" cy="138550"/>
          </a:xfrm>
          <a:custGeom>
            <a:avLst/>
            <a:gdLst/>
            <a:ahLst/>
            <a:cxnLst/>
            <a:rect l="l" t="t" r="r" b="b"/>
            <a:pathLst>
              <a:path w="45118" h="5542" extrusionOk="0">
                <a:moveTo>
                  <a:pt x="0" y="5414"/>
                </a:moveTo>
                <a:cubicBezTo>
                  <a:pt x="15147" y="5414"/>
                  <a:pt x="31570" y="6774"/>
                  <a:pt x="45118" y="0"/>
                </a:cubicBezTo>
              </a:path>
            </a:pathLst>
          </a:custGeom>
          <a:noFill/>
          <a:ln w="76200" cap="flat" cmpd="sng">
            <a:solidFill>
              <a:srgbClr val="FF0000"/>
            </a:solidFill>
            <a:prstDash val="solid"/>
            <a:round/>
            <a:headEnd type="none" w="med" len="med"/>
            <a:tailEnd type="none" w="med" len="med"/>
          </a:ln>
        </p:spPr>
      </p:sp>
      <p:sp>
        <p:nvSpPr>
          <p:cNvPr id="56" name="Google Shape;56;p13"/>
          <p:cNvSpPr/>
          <p:nvPr/>
        </p:nvSpPr>
        <p:spPr>
          <a:xfrm>
            <a:off x="2458950" y="3873131"/>
            <a:ext cx="440800" cy="879950"/>
          </a:xfrm>
          <a:custGeom>
            <a:avLst/>
            <a:gdLst/>
            <a:ahLst/>
            <a:cxnLst/>
            <a:rect l="l" t="t" r="r" b="b"/>
            <a:pathLst>
              <a:path w="17632" h="35198" extrusionOk="0">
                <a:moveTo>
                  <a:pt x="0" y="1185"/>
                </a:moveTo>
                <a:cubicBezTo>
                  <a:pt x="5448" y="1185"/>
                  <a:pt x="14922" y="-2296"/>
                  <a:pt x="16243" y="2989"/>
                </a:cubicBezTo>
                <a:cubicBezTo>
                  <a:pt x="17272" y="7108"/>
                  <a:pt x="14676" y="12172"/>
                  <a:pt x="11280" y="14720"/>
                </a:cubicBezTo>
                <a:cubicBezTo>
                  <a:pt x="9475" y="16074"/>
                  <a:pt x="4271" y="20376"/>
                  <a:pt x="5866" y="18781"/>
                </a:cubicBezTo>
                <a:cubicBezTo>
                  <a:pt x="8208" y="16439"/>
                  <a:pt x="13805" y="16583"/>
                  <a:pt x="15792" y="19232"/>
                </a:cubicBezTo>
                <a:cubicBezTo>
                  <a:pt x="17870" y="22002"/>
                  <a:pt x="18321" y="26839"/>
                  <a:pt x="16243" y="29609"/>
                </a:cubicBezTo>
                <a:cubicBezTo>
                  <a:pt x="13674" y="33033"/>
                  <a:pt x="5975" y="37498"/>
                  <a:pt x="4061" y="33670"/>
                </a:cubicBezTo>
              </a:path>
            </a:pathLst>
          </a:custGeom>
          <a:noFill/>
          <a:ln w="762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p:nvPr/>
        </p:nvSpPr>
        <p:spPr>
          <a:xfrm>
            <a:off x="767025" y="383500"/>
            <a:ext cx="6497100" cy="7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Recall that...</a:t>
            </a:r>
            <a:endParaRPr sz="3200" b="1"/>
          </a:p>
        </p:txBody>
      </p:sp>
      <p:pic>
        <p:nvPicPr>
          <p:cNvPr id="111" name="Google Shape;111;p22"/>
          <p:cNvPicPr preferRelativeResize="0"/>
          <p:nvPr/>
        </p:nvPicPr>
        <p:blipFill>
          <a:blip r:embed="rId3">
            <a:alphaModFix/>
          </a:blip>
          <a:stretch>
            <a:fillRect/>
          </a:stretch>
        </p:blipFill>
        <p:spPr>
          <a:xfrm>
            <a:off x="2566225" y="1141600"/>
            <a:ext cx="5117095" cy="369710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96000" y="1500188"/>
            <a:ext cx="2143125" cy="2143125"/>
          </a:xfrm>
          <a:prstGeom prst="rect">
            <a:avLst/>
          </a:prstGeom>
          <a:noFill/>
          <a:ln>
            <a:noFill/>
          </a:ln>
        </p:spPr>
      </p:pic>
      <p:pic>
        <p:nvPicPr>
          <p:cNvPr id="117" name="Google Shape;117;p23"/>
          <p:cNvPicPr preferRelativeResize="0"/>
          <p:nvPr/>
        </p:nvPicPr>
        <p:blipFill>
          <a:blip r:embed="rId3">
            <a:alphaModFix/>
          </a:blip>
          <a:stretch>
            <a:fillRect/>
          </a:stretch>
        </p:blipFill>
        <p:spPr>
          <a:xfrm>
            <a:off x="2352050" y="1500200"/>
            <a:ext cx="2143125" cy="2143125"/>
          </a:xfrm>
          <a:prstGeom prst="rect">
            <a:avLst/>
          </a:prstGeom>
          <a:noFill/>
          <a:ln>
            <a:noFill/>
          </a:ln>
        </p:spPr>
      </p:pic>
      <p:pic>
        <p:nvPicPr>
          <p:cNvPr id="118" name="Google Shape;118;p23"/>
          <p:cNvPicPr preferRelativeResize="0"/>
          <p:nvPr/>
        </p:nvPicPr>
        <p:blipFill>
          <a:blip r:embed="rId3">
            <a:alphaModFix/>
          </a:blip>
          <a:stretch>
            <a:fillRect/>
          </a:stretch>
        </p:blipFill>
        <p:spPr>
          <a:xfrm>
            <a:off x="4636213" y="1500200"/>
            <a:ext cx="2143125" cy="2143125"/>
          </a:xfrm>
          <a:prstGeom prst="rect">
            <a:avLst/>
          </a:prstGeom>
          <a:noFill/>
          <a:ln>
            <a:noFill/>
          </a:ln>
        </p:spPr>
      </p:pic>
      <p:pic>
        <p:nvPicPr>
          <p:cNvPr id="119" name="Google Shape;119;p23"/>
          <p:cNvPicPr preferRelativeResize="0"/>
          <p:nvPr/>
        </p:nvPicPr>
        <p:blipFill>
          <a:blip r:embed="rId3">
            <a:alphaModFix/>
          </a:blip>
          <a:stretch>
            <a:fillRect/>
          </a:stretch>
        </p:blipFill>
        <p:spPr>
          <a:xfrm>
            <a:off x="6920375" y="1500200"/>
            <a:ext cx="2143125" cy="21431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96000" y="1500188"/>
            <a:ext cx="2143125" cy="2143125"/>
          </a:xfrm>
          <a:prstGeom prst="rect">
            <a:avLst/>
          </a:prstGeom>
          <a:noFill/>
          <a:ln>
            <a:noFill/>
          </a:ln>
        </p:spPr>
      </p:pic>
      <p:pic>
        <p:nvPicPr>
          <p:cNvPr id="125" name="Google Shape;125;p24"/>
          <p:cNvPicPr preferRelativeResize="0"/>
          <p:nvPr/>
        </p:nvPicPr>
        <p:blipFill>
          <a:blip r:embed="rId3">
            <a:alphaModFix/>
          </a:blip>
          <a:stretch>
            <a:fillRect/>
          </a:stretch>
        </p:blipFill>
        <p:spPr>
          <a:xfrm>
            <a:off x="2352050" y="1500200"/>
            <a:ext cx="2143125" cy="2143125"/>
          </a:xfrm>
          <a:prstGeom prst="rect">
            <a:avLst/>
          </a:prstGeom>
          <a:noFill/>
          <a:ln>
            <a:noFill/>
          </a:ln>
        </p:spPr>
      </p:pic>
      <p:pic>
        <p:nvPicPr>
          <p:cNvPr id="126" name="Google Shape;126;p24"/>
          <p:cNvPicPr preferRelativeResize="0"/>
          <p:nvPr/>
        </p:nvPicPr>
        <p:blipFill>
          <a:blip r:embed="rId3">
            <a:alphaModFix/>
          </a:blip>
          <a:stretch>
            <a:fillRect/>
          </a:stretch>
        </p:blipFill>
        <p:spPr>
          <a:xfrm>
            <a:off x="4636213" y="1500200"/>
            <a:ext cx="2143125" cy="2143125"/>
          </a:xfrm>
          <a:prstGeom prst="rect">
            <a:avLst/>
          </a:prstGeom>
          <a:noFill/>
          <a:ln>
            <a:noFill/>
          </a:ln>
        </p:spPr>
      </p:pic>
      <p:pic>
        <p:nvPicPr>
          <p:cNvPr id="127" name="Google Shape;127;p24"/>
          <p:cNvPicPr preferRelativeResize="0"/>
          <p:nvPr/>
        </p:nvPicPr>
        <p:blipFill>
          <a:blip r:embed="rId3">
            <a:alphaModFix/>
          </a:blip>
          <a:stretch>
            <a:fillRect/>
          </a:stretch>
        </p:blipFill>
        <p:spPr>
          <a:xfrm>
            <a:off x="6920375" y="1500200"/>
            <a:ext cx="2143125" cy="2143125"/>
          </a:xfrm>
          <a:prstGeom prst="rect">
            <a:avLst/>
          </a:prstGeom>
          <a:noFill/>
          <a:ln>
            <a:noFill/>
          </a:ln>
        </p:spPr>
      </p:pic>
      <p:pic>
        <p:nvPicPr>
          <p:cNvPr id="128" name="Google Shape;128;p24"/>
          <p:cNvPicPr preferRelativeResize="0"/>
          <p:nvPr/>
        </p:nvPicPr>
        <p:blipFill>
          <a:blip r:embed="rId4">
            <a:alphaModFix/>
          </a:blip>
          <a:stretch>
            <a:fillRect/>
          </a:stretch>
        </p:blipFill>
        <p:spPr>
          <a:xfrm>
            <a:off x="1477600" y="90225"/>
            <a:ext cx="1579148" cy="1579148"/>
          </a:xfrm>
          <a:prstGeom prst="rect">
            <a:avLst/>
          </a:prstGeom>
          <a:noFill/>
          <a:ln>
            <a:noFill/>
          </a:ln>
        </p:spPr>
      </p:pic>
      <p:pic>
        <p:nvPicPr>
          <p:cNvPr id="129" name="Google Shape;129;p24"/>
          <p:cNvPicPr preferRelativeResize="0"/>
          <p:nvPr/>
        </p:nvPicPr>
        <p:blipFill>
          <a:blip r:embed="rId5">
            <a:alphaModFix/>
          </a:blip>
          <a:stretch>
            <a:fillRect/>
          </a:stretch>
        </p:blipFill>
        <p:spPr>
          <a:xfrm>
            <a:off x="4636225" y="3485400"/>
            <a:ext cx="2831700" cy="14866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400575" y="1267323"/>
            <a:ext cx="2464450" cy="1628275"/>
          </a:xfrm>
          <a:prstGeom prst="rect">
            <a:avLst/>
          </a:prstGeom>
          <a:noFill/>
          <a:ln>
            <a:noFill/>
          </a:ln>
        </p:spPr>
      </p:pic>
      <p:pic>
        <p:nvPicPr>
          <p:cNvPr id="135" name="Google Shape;135;p25"/>
          <p:cNvPicPr preferRelativeResize="0"/>
          <p:nvPr/>
        </p:nvPicPr>
        <p:blipFill>
          <a:blip r:embed="rId4">
            <a:alphaModFix/>
          </a:blip>
          <a:stretch>
            <a:fillRect/>
          </a:stretch>
        </p:blipFill>
        <p:spPr>
          <a:xfrm>
            <a:off x="5567625" y="1188300"/>
            <a:ext cx="2711600" cy="17073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400575" y="1267323"/>
            <a:ext cx="2464450" cy="1628275"/>
          </a:xfrm>
          <a:prstGeom prst="rect">
            <a:avLst/>
          </a:prstGeom>
          <a:noFill/>
          <a:ln>
            <a:noFill/>
          </a:ln>
        </p:spPr>
      </p:pic>
      <p:pic>
        <p:nvPicPr>
          <p:cNvPr id="141" name="Google Shape;141;p26"/>
          <p:cNvPicPr preferRelativeResize="0"/>
          <p:nvPr/>
        </p:nvPicPr>
        <p:blipFill>
          <a:blip r:embed="rId4">
            <a:alphaModFix/>
          </a:blip>
          <a:stretch>
            <a:fillRect/>
          </a:stretch>
        </p:blipFill>
        <p:spPr>
          <a:xfrm>
            <a:off x="5567625" y="1188300"/>
            <a:ext cx="2711600" cy="1707300"/>
          </a:xfrm>
          <a:prstGeom prst="rect">
            <a:avLst/>
          </a:prstGeom>
          <a:noFill/>
          <a:ln>
            <a:noFill/>
          </a:ln>
        </p:spPr>
      </p:pic>
      <p:pic>
        <p:nvPicPr>
          <p:cNvPr id="142" name="Google Shape;142;p26"/>
          <p:cNvPicPr preferRelativeResize="0"/>
          <p:nvPr/>
        </p:nvPicPr>
        <p:blipFill>
          <a:blip r:embed="rId5">
            <a:alphaModFix/>
          </a:blip>
          <a:stretch>
            <a:fillRect/>
          </a:stretch>
        </p:blipFill>
        <p:spPr>
          <a:xfrm>
            <a:off x="5927550" y="2895588"/>
            <a:ext cx="2143125" cy="2143125"/>
          </a:xfrm>
          <a:prstGeom prst="rect">
            <a:avLst/>
          </a:prstGeom>
          <a:noFill/>
          <a:ln>
            <a:noFill/>
          </a:ln>
        </p:spPr>
      </p:pic>
      <p:pic>
        <p:nvPicPr>
          <p:cNvPr id="143" name="Google Shape;143;p26"/>
          <p:cNvPicPr preferRelativeResize="0"/>
          <p:nvPr/>
        </p:nvPicPr>
        <p:blipFill>
          <a:blip r:embed="rId5">
            <a:alphaModFix/>
          </a:blip>
          <a:stretch>
            <a:fillRect/>
          </a:stretch>
        </p:blipFill>
        <p:spPr>
          <a:xfrm>
            <a:off x="561238" y="2895588"/>
            <a:ext cx="2143125" cy="2143125"/>
          </a:xfrm>
          <a:prstGeom prst="rect">
            <a:avLst/>
          </a:prstGeom>
          <a:noFill/>
          <a:ln>
            <a:noFill/>
          </a:ln>
        </p:spPr>
      </p:pic>
      <p:sp>
        <p:nvSpPr>
          <p:cNvPr id="144" name="Google Shape;144;p26"/>
          <p:cNvSpPr/>
          <p:nvPr/>
        </p:nvSpPr>
        <p:spPr>
          <a:xfrm>
            <a:off x="755725" y="3135725"/>
            <a:ext cx="2086725" cy="2041625"/>
          </a:xfrm>
          <a:custGeom>
            <a:avLst/>
            <a:gdLst/>
            <a:ahLst/>
            <a:cxnLst/>
            <a:rect l="l" t="t" r="r" b="b"/>
            <a:pathLst>
              <a:path w="83469" h="81665" extrusionOk="0">
                <a:moveTo>
                  <a:pt x="83469" y="0"/>
                </a:moveTo>
                <a:cubicBezTo>
                  <a:pt x="65698" y="14113"/>
                  <a:pt x="48249" y="28793"/>
                  <a:pt x="32486" y="45119"/>
                </a:cubicBezTo>
                <a:cubicBezTo>
                  <a:pt x="21165" y="56845"/>
                  <a:pt x="14575" y="74369"/>
                  <a:pt x="0" y="81665"/>
                </a:cubicBezTo>
              </a:path>
            </a:pathLst>
          </a:custGeom>
          <a:noFill/>
          <a:ln w="114300" cap="flat" cmpd="sng">
            <a:solidFill>
              <a:srgbClr val="FF0000"/>
            </a:solidFill>
            <a:prstDash val="solid"/>
            <a:round/>
            <a:headEnd type="none" w="med" len="med"/>
            <a:tailEnd type="none" w="med" len="med"/>
          </a:ln>
        </p:spPr>
      </p:sp>
      <p:sp>
        <p:nvSpPr>
          <p:cNvPr id="145" name="Google Shape;145;p26"/>
          <p:cNvSpPr/>
          <p:nvPr/>
        </p:nvSpPr>
        <p:spPr>
          <a:xfrm>
            <a:off x="688050" y="3147000"/>
            <a:ext cx="2041625" cy="1714500"/>
          </a:xfrm>
          <a:custGeom>
            <a:avLst/>
            <a:gdLst/>
            <a:ahLst/>
            <a:cxnLst/>
            <a:rect l="l" t="t" r="r" b="b"/>
            <a:pathLst>
              <a:path w="81665" h="68580" extrusionOk="0">
                <a:moveTo>
                  <a:pt x="0" y="0"/>
                </a:moveTo>
                <a:cubicBezTo>
                  <a:pt x="23010" y="9205"/>
                  <a:pt x="39077" y="30580"/>
                  <a:pt x="57301" y="47375"/>
                </a:cubicBezTo>
                <a:cubicBezTo>
                  <a:pt x="65218" y="54671"/>
                  <a:pt x="72034" y="63767"/>
                  <a:pt x="81665" y="68580"/>
                </a:cubicBezTo>
              </a:path>
            </a:pathLst>
          </a:custGeom>
          <a:noFill/>
          <a:ln w="1143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400575" y="1267323"/>
            <a:ext cx="2464450" cy="1628275"/>
          </a:xfrm>
          <a:prstGeom prst="rect">
            <a:avLst/>
          </a:prstGeom>
          <a:noFill/>
          <a:ln>
            <a:noFill/>
          </a:ln>
        </p:spPr>
      </p:pic>
      <p:pic>
        <p:nvPicPr>
          <p:cNvPr id="151" name="Google Shape;151;p27"/>
          <p:cNvPicPr preferRelativeResize="0"/>
          <p:nvPr/>
        </p:nvPicPr>
        <p:blipFill>
          <a:blip r:embed="rId4">
            <a:alphaModFix/>
          </a:blip>
          <a:stretch>
            <a:fillRect/>
          </a:stretch>
        </p:blipFill>
        <p:spPr>
          <a:xfrm>
            <a:off x="5567625" y="1188300"/>
            <a:ext cx="2711600" cy="1707300"/>
          </a:xfrm>
          <a:prstGeom prst="rect">
            <a:avLst/>
          </a:prstGeom>
          <a:noFill/>
          <a:ln>
            <a:noFill/>
          </a:ln>
        </p:spPr>
      </p:pic>
      <p:pic>
        <p:nvPicPr>
          <p:cNvPr id="152" name="Google Shape;152;p27"/>
          <p:cNvPicPr preferRelativeResize="0"/>
          <p:nvPr/>
        </p:nvPicPr>
        <p:blipFill>
          <a:blip r:embed="rId5">
            <a:alphaModFix/>
          </a:blip>
          <a:stretch>
            <a:fillRect/>
          </a:stretch>
        </p:blipFill>
        <p:spPr>
          <a:xfrm>
            <a:off x="5927550" y="2895588"/>
            <a:ext cx="2143125" cy="2143125"/>
          </a:xfrm>
          <a:prstGeom prst="rect">
            <a:avLst/>
          </a:prstGeom>
          <a:noFill/>
          <a:ln>
            <a:noFill/>
          </a:ln>
        </p:spPr>
      </p:pic>
      <p:pic>
        <p:nvPicPr>
          <p:cNvPr id="153" name="Google Shape;153;p27"/>
          <p:cNvPicPr preferRelativeResize="0"/>
          <p:nvPr/>
        </p:nvPicPr>
        <p:blipFill>
          <a:blip r:embed="rId5">
            <a:alphaModFix/>
          </a:blip>
          <a:stretch>
            <a:fillRect/>
          </a:stretch>
        </p:blipFill>
        <p:spPr>
          <a:xfrm>
            <a:off x="561238" y="2895588"/>
            <a:ext cx="2143125" cy="2143125"/>
          </a:xfrm>
          <a:prstGeom prst="rect">
            <a:avLst/>
          </a:prstGeom>
          <a:noFill/>
          <a:ln>
            <a:noFill/>
          </a:ln>
        </p:spPr>
      </p:pic>
      <p:pic>
        <p:nvPicPr>
          <p:cNvPr id="154" name="Google Shape;154;p27"/>
          <p:cNvPicPr preferRelativeResize="0"/>
          <p:nvPr/>
        </p:nvPicPr>
        <p:blipFill>
          <a:blip r:embed="rId6">
            <a:alphaModFix/>
          </a:blip>
          <a:stretch>
            <a:fillRect/>
          </a:stretch>
        </p:blipFill>
        <p:spPr>
          <a:xfrm>
            <a:off x="5800212" y="2768263"/>
            <a:ext cx="2397800" cy="23978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8"/>
          <p:cNvPicPr preferRelativeResize="0"/>
          <p:nvPr/>
        </p:nvPicPr>
        <p:blipFill>
          <a:blip r:embed="rId3">
            <a:alphaModFix/>
          </a:blip>
          <a:stretch>
            <a:fillRect/>
          </a:stretch>
        </p:blipFill>
        <p:spPr>
          <a:xfrm>
            <a:off x="1618750" y="293275"/>
            <a:ext cx="5519250" cy="45126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9"/>
          <p:cNvPicPr preferRelativeResize="0"/>
          <p:nvPr/>
        </p:nvPicPr>
        <p:blipFill>
          <a:blip r:embed="rId3">
            <a:alphaModFix/>
          </a:blip>
          <a:stretch>
            <a:fillRect/>
          </a:stretch>
        </p:blipFill>
        <p:spPr>
          <a:xfrm>
            <a:off x="152400" y="672600"/>
            <a:ext cx="8839201" cy="203869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30"/>
          <p:cNvPicPr preferRelativeResize="0"/>
          <p:nvPr/>
        </p:nvPicPr>
        <p:blipFill>
          <a:blip r:embed="rId3">
            <a:alphaModFix/>
          </a:blip>
          <a:stretch>
            <a:fillRect/>
          </a:stretch>
        </p:blipFill>
        <p:spPr>
          <a:xfrm>
            <a:off x="152400" y="672600"/>
            <a:ext cx="8839201" cy="2038695"/>
          </a:xfrm>
          <a:prstGeom prst="rect">
            <a:avLst/>
          </a:prstGeom>
          <a:noFill/>
          <a:ln>
            <a:noFill/>
          </a:ln>
        </p:spPr>
      </p:pic>
      <p:pic>
        <p:nvPicPr>
          <p:cNvPr id="170" name="Google Shape;170;p30"/>
          <p:cNvPicPr preferRelativeResize="0"/>
          <p:nvPr/>
        </p:nvPicPr>
        <p:blipFill>
          <a:blip r:embed="rId4">
            <a:alphaModFix/>
          </a:blip>
          <a:stretch>
            <a:fillRect/>
          </a:stretch>
        </p:blipFill>
        <p:spPr>
          <a:xfrm>
            <a:off x="50875" y="3219419"/>
            <a:ext cx="4399800" cy="1353785"/>
          </a:xfrm>
          <a:prstGeom prst="rect">
            <a:avLst/>
          </a:prstGeom>
          <a:noFill/>
          <a:ln>
            <a:noFill/>
          </a:ln>
        </p:spPr>
      </p:pic>
      <p:pic>
        <p:nvPicPr>
          <p:cNvPr id="171" name="Google Shape;171;p30"/>
          <p:cNvPicPr preferRelativeResize="0"/>
          <p:nvPr/>
        </p:nvPicPr>
        <p:blipFill>
          <a:blip r:embed="rId5">
            <a:alphaModFix/>
          </a:blip>
          <a:stretch>
            <a:fillRect/>
          </a:stretch>
        </p:blipFill>
        <p:spPr>
          <a:xfrm>
            <a:off x="4450675" y="3237254"/>
            <a:ext cx="4586675" cy="13943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p:nvPr/>
        </p:nvSpPr>
        <p:spPr>
          <a:xfrm>
            <a:off x="304550" y="304550"/>
            <a:ext cx="4267500" cy="7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800" b="1"/>
              <a:t>A New Operator!</a:t>
            </a:r>
            <a:endParaRPr sz="3800" b="1"/>
          </a:p>
        </p:txBody>
      </p:sp>
      <p:pic>
        <p:nvPicPr>
          <p:cNvPr id="177" name="Google Shape;177;p31"/>
          <p:cNvPicPr preferRelativeResize="0"/>
          <p:nvPr/>
        </p:nvPicPr>
        <p:blipFill>
          <a:blip r:embed="rId3">
            <a:alphaModFix/>
          </a:blip>
          <a:stretch>
            <a:fillRect/>
          </a:stretch>
        </p:blipFill>
        <p:spPr>
          <a:xfrm>
            <a:off x="5070325" y="83050"/>
            <a:ext cx="3671375" cy="49080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464125" y="350675"/>
            <a:ext cx="4411975" cy="13438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p:nvPr/>
        </p:nvSpPr>
        <p:spPr>
          <a:xfrm>
            <a:off x="304550" y="304550"/>
            <a:ext cx="7852200" cy="5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800" b="1"/>
              <a:t>Two negatives make a positive</a:t>
            </a:r>
            <a:endParaRPr sz="3800" b="1"/>
          </a:p>
        </p:txBody>
      </p:sp>
      <p:pic>
        <p:nvPicPr>
          <p:cNvPr id="183" name="Google Shape;183;p32"/>
          <p:cNvPicPr preferRelativeResize="0"/>
          <p:nvPr/>
        </p:nvPicPr>
        <p:blipFill>
          <a:blip r:embed="rId3">
            <a:alphaModFix/>
          </a:blip>
          <a:stretch>
            <a:fillRect/>
          </a:stretch>
        </p:blipFill>
        <p:spPr>
          <a:xfrm>
            <a:off x="1465988" y="1212825"/>
            <a:ext cx="6212025" cy="320955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152400" y="152400"/>
            <a:ext cx="8388326" cy="48387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a:blip r:embed="rId3">
            <a:alphaModFix/>
          </a:blip>
          <a:stretch>
            <a:fillRect/>
          </a:stretch>
        </p:blipFill>
        <p:spPr>
          <a:xfrm>
            <a:off x="1329600" y="290150"/>
            <a:ext cx="6484800" cy="43918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5"/>
          <p:cNvPicPr preferRelativeResize="0"/>
          <p:nvPr/>
        </p:nvPicPr>
        <p:blipFill>
          <a:blip r:embed="rId3">
            <a:alphaModFix/>
          </a:blip>
          <a:stretch>
            <a:fillRect/>
          </a:stretch>
        </p:blipFill>
        <p:spPr>
          <a:xfrm>
            <a:off x="564800" y="116875"/>
            <a:ext cx="8014400" cy="47304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6"/>
          <p:cNvPicPr preferRelativeResize="0"/>
          <p:nvPr/>
        </p:nvPicPr>
        <p:blipFill>
          <a:blip r:embed="rId3">
            <a:alphaModFix/>
          </a:blip>
          <a:stretch>
            <a:fillRect/>
          </a:stretch>
        </p:blipFill>
        <p:spPr>
          <a:xfrm>
            <a:off x="1085850" y="324725"/>
            <a:ext cx="6912875" cy="45330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7"/>
          <p:cNvPicPr preferRelativeResize="0"/>
          <p:nvPr/>
        </p:nvPicPr>
        <p:blipFill>
          <a:blip r:embed="rId3">
            <a:alphaModFix/>
          </a:blip>
          <a:stretch>
            <a:fillRect/>
          </a:stretch>
        </p:blipFill>
        <p:spPr>
          <a:xfrm>
            <a:off x="1309275" y="879750"/>
            <a:ext cx="1390650" cy="990600"/>
          </a:xfrm>
          <a:prstGeom prst="rect">
            <a:avLst/>
          </a:prstGeom>
          <a:noFill/>
          <a:ln>
            <a:noFill/>
          </a:ln>
        </p:spPr>
      </p:pic>
      <p:sp>
        <p:nvSpPr>
          <p:cNvPr id="209" name="Google Shape;209;p37"/>
          <p:cNvSpPr txBox="1"/>
          <p:nvPr/>
        </p:nvSpPr>
        <p:spPr>
          <a:xfrm>
            <a:off x="3182225" y="947100"/>
            <a:ext cx="4000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Returns True when either the left </a:t>
            </a:r>
            <a:r>
              <a:rPr lang="en" sz="3000" b="1"/>
              <a:t>OR</a:t>
            </a:r>
            <a:r>
              <a:rPr lang="en" sz="3000"/>
              <a:t> the right are True</a:t>
            </a:r>
            <a:endParaRPr sz="3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8"/>
          <p:cNvPicPr preferRelativeResize="0"/>
          <p:nvPr/>
        </p:nvPicPr>
        <p:blipFill>
          <a:blip r:embed="rId3">
            <a:alphaModFix/>
          </a:blip>
          <a:stretch>
            <a:fillRect/>
          </a:stretch>
        </p:blipFill>
        <p:spPr>
          <a:xfrm>
            <a:off x="1309275" y="879750"/>
            <a:ext cx="1390650" cy="990600"/>
          </a:xfrm>
          <a:prstGeom prst="rect">
            <a:avLst/>
          </a:prstGeom>
          <a:noFill/>
          <a:ln>
            <a:noFill/>
          </a:ln>
        </p:spPr>
      </p:pic>
      <p:pic>
        <p:nvPicPr>
          <p:cNvPr id="215" name="Google Shape;215;p38"/>
          <p:cNvPicPr preferRelativeResize="0"/>
          <p:nvPr/>
        </p:nvPicPr>
        <p:blipFill>
          <a:blip r:embed="rId4">
            <a:alphaModFix/>
          </a:blip>
          <a:stretch>
            <a:fillRect/>
          </a:stretch>
        </p:blipFill>
        <p:spPr>
          <a:xfrm>
            <a:off x="1318800" y="2854025"/>
            <a:ext cx="1371600" cy="1047750"/>
          </a:xfrm>
          <a:prstGeom prst="rect">
            <a:avLst/>
          </a:prstGeom>
          <a:noFill/>
          <a:ln>
            <a:noFill/>
          </a:ln>
        </p:spPr>
      </p:pic>
      <p:sp>
        <p:nvSpPr>
          <p:cNvPr id="216" name="Google Shape;216;p38"/>
          <p:cNvSpPr txBox="1"/>
          <p:nvPr/>
        </p:nvSpPr>
        <p:spPr>
          <a:xfrm>
            <a:off x="3182225" y="947100"/>
            <a:ext cx="4000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Returns True when either the left </a:t>
            </a:r>
            <a:r>
              <a:rPr lang="en" sz="3000" b="1"/>
              <a:t>OR</a:t>
            </a:r>
            <a:r>
              <a:rPr lang="en" sz="3000"/>
              <a:t> the right are True</a:t>
            </a:r>
            <a:endParaRPr sz="3000"/>
          </a:p>
        </p:txBody>
      </p:sp>
      <p:sp>
        <p:nvSpPr>
          <p:cNvPr id="217" name="Google Shape;217;p38"/>
          <p:cNvSpPr txBox="1"/>
          <p:nvPr/>
        </p:nvSpPr>
        <p:spPr>
          <a:xfrm>
            <a:off x="3087825" y="2949950"/>
            <a:ext cx="4000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Returns True when the left </a:t>
            </a:r>
            <a:r>
              <a:rPr lang="en" sz="3000" b="1"/>
              <a:t>AND </a:t>
            </a:r>
            <a:r>
              <a:rPr lang="en" sz="3000"/>
              <a:t>right are True</a:t>
            </a:r>
            <a:endParaRPr sz="3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p:nvPr/>
        </p:nvSpPr>
        <p:spPr>
          <a:xfrm>
            <a:off x="1467725" y="545525"/>
            <a:ext cx="24420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800" b="1"/>
              <a:t>Part 2</a:t>
            </a:r>
            <a:endParaRPr sz="3800" b="1"/>
          </a:p>
        </p:txBody>
      </p:sp>
      <p:pic>
        <p:nvPicPr>
          <p:cNvPr id="223" name="Google Shape;223;p39"/>
          <p:cNvPicPr preferRelativeResize="0"/>
          <p:nvPr/>
        </p:nvPicPr>
        <p:blipFill>
          <a:blip r:embed="rId3">
            <a:alphaModFix/>
          </a:blip>
          <a:stretch>
            <a:fillRect/>
          </a:stretch>
        </p:blipFill>
        <p:spPr>
          <a:xfrm>
            <a:off x="152400" y="1412225"/>
            <a:ext cx="8839200" cy="2606431"/>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p:nvPr/>
        </p:nvSpPr>
        <p:spPr>
          <a:xfrm>
            <a:off x="1467725" y="545525"/>
            <a:ext cx="24420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800" b="1"/>
              <a:t>Part 2</a:t>
            </a:r>
            <a:endParaRPr sz="3800" b="1"/>
          </a:p>
        </p:txBody>
      </p:sp>
      <p:sp>
        <p:nvSpPr>
          <p:cNvPr id="229" name="Google Shape;229;p40"/>
          <p:cNvSpPr txBox="1"/>
          <p:nvPr/>
        </p:nvSpPr>
        <p:spPr>
          <a:xfrm>
            <a:off x="6997125" y="1545650"/>
            <a:ext cx="11040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 </a:t>
            </a:r>
            <a:endParaRPr sz="4000" b="1"/>
          </a:p>
        </p:txBody>
      </p:sp>
      <p:sp>
        <p:nvSpPr>
          <p:cNvPr id="230" name="Google Shape;230;p40"/>
          <p:cNvSpPr txBox="1"/>
          <p:nvPr/>
        </p:nvSpPr>
        <p:spPr>
          <a:xfrm>
            <a:off x="6997125" y="2763100"/>
            <a:ext cx="11040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 </a:t>
            </a:r>
            <a:endParaRPr sz="4000" b="1"/>
          </a:p>
        </p:txBody>
      </p:sp>
      <p:pic>
        <p:nvPicPr>
          <p:cNvPr id="231" name="Google Shape;231;p40"/>
          <p:cNvPicPr preferRelativeResize="0"/>
          <p:nvPr/>
        </p:nvPicPr>
        <p:blipFill>
          <a:blip r:embed="rId3">
            <a:alphaModFix/>
          </a:blip>
          <a:stretch>
            <a:fillRect/>
          </a:stretch>
        </p:blipFill>
        <p:spPr>
          <a:xfrm>
            <a:off x="874275" y="1558975"/>
            <a:ext cx="2143125" cy="2143125"/>
          </a:xfrm>
          <a:prstGeom prst="rect">
            <a:avLst/>
          </a:prstGeom>
          <a:noFill/>
          <a:ln>
            <a:noFill/>
          </a:ln>
        </p:spPr>
      </p:pic>
      <p:sp>
        <p:nvSpPr>
          <p:cNvPr id="232" name="Google Shape;232;p40"/>
          <p:cNvSpPr/>
          <p:nvPr/>
        </p:nvSpPr>
        <p:spPr>
          <a:xfrm>
            <a:off x="5245025" y="1558975"/>
            <a:ext cx="2856164" cy="2840079"/>
          </a:xfrm>
          <a:custGeom>
            <a:avLst/>
            <a:gdLst/>
            <a:ahLst/>
            <a:cxnLst/>
            <a:rect l="l" t="t" r="r" b="b"/>
            <a:pathLst>
              <a:path w="36504" h="19340" extrusionOk="0">
                <a:moveTo>
                  <a:pt x="13236" y="17262"/>
                </a:moveTo>
                <a:cubicBezTo>
                  <a:pt x="18258" y="17262"/>
                  <a:pt x="23281" y="17262"/>
                  <a:pt x="28303" y="17262"/>
                </a:cubicBezTo>
                <a:cubicBezTo>
                  <a:pt x="30901" y="17262"/>
                  <a:pt x="34259" y="19099"/>
                  <a:pt x="36096" y="17262"/>
                </a:cubicBezTo>
                <a:cubicBezTo>
                  <a:pt x="37645" y="15713"/>
                  <a:pt x="33326" y="13106"/>
                  <a:pt x="34018" y="11028"/>
                </a:cubicBezTo>
                <a:cubicBezTo>
                  <a:pt x="34522" y="9513"/>
                  <a:pt x="35849" y="7738"/>
                  <a:pt x="35057" y="6352"/>
                </a:cubicBezTo>
                <a:cubicBezTo>
                  <a:pt x="29277" y="-3762"/>
                  <a:pt x="5458" y="-951"/>
                  <a:pt x="248" y="9469"/>
                </a:cubicBezTo>
                <a:cubicBezTo>
                  <a:pt x="-248" y="10461"/>
                  <a:pt x="1854" y="11051"/>
                  <a:pt x="2846" y="11547"/>
                </a:cubicBezTo>
                <a:cubicBezTo>
                  <a:pt x="7903" y="14075"/>
                  <a:pt x="12854" y="16813"/>
                  <a:pt x="17912" y="19340"/>
                </a:cubicBezTo>
              </a:path>
            </a:pathLst>
          </a:custGeom>
          <a:noFill/>
          <a:ln w="76200" cap="flat" cmpd="sng">
            <a:solidFill>
              <a:srgbClr val="FF0000"/>
            </a:solidFill>
            <a:prstDash val="solid"/>
            <a:round/>
            <a:headEnd type="none" w="med" len="med"/>
            <a:tailEnd type="none" w="med" len="med"/>
          </a:ln>
        </p:spPr>
      </p:sp>
      <p:sp>
        <p:nvSpPr>
          <p:cNvPr id="233" name="Google Shape;233;p40"/>
          <p:cNvSpPr txBox="1"/>
          <p:nvPr/>
        </p:nvSpPr>
        <p:spPr>
          <a:xfrm>
            <a:off x="5694450" y="2035675"/>
            <a:ext cx="11040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in </a:t>
            </a:r>
            <a:endParaRPr sz="4000" b="1"/>
          </a:p>
        </p:txBody>
      </p:sp>
      <p:sp>
        <p:nvSpPr>
          <p:cNvPr id="234" name="Google Shape;234;p40"/>
          <p:cNvSpPr txBox="1"/>
          <p:nvPr/>
        </p:nvSpPr>
        <p:spPr>
          <a:xfrm>
            <a:off x="5784700" y="3028300"/>
            <a:ext cx="11040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 </a:t>
            </a:r>
            <a:endParaRPr sz="40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41"/>
          <p:cNvPicPr preferRelativeResize="0"/>
          <p:nvPr/>
        </p:nvPicPr>
        <p:blipFill>
          <a:blip r:embed="rId3">
            <a:alphaModFix/>
          </a:blip>
          <a:stretch>
            <a:fillRect/>
          </a:stretch>
        </p:blipFill>
        <p:spPr>
          <a:xfrm>
            <a:off x="152400" y="827800"/>
            <a:ext cx="8839201" cy="314101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464125" y="350675"/>
            <a:ext cx="4411975" cy="1343875"/>
          </a:xfrm>
          <a:prstGeom prst="rect">
            <a:avLst/>
          </a:prstGeom>
          <a:noFill/>
          <a:ln>
            <a:noFill/>
          </a:ln>
        </p:spPr>
      </p:pic>
      <p:pic>
        <p:nvPicPr>
          <p:cNvPr id="67" name="Google Shape;67;p15"/>
          <p:cNvPicPr preferRelativeResize="0"/>
          <p:nvPr/>
        </p:nvPicPr>
        <p:blipFill>
          <a:blip r:embed="rId4">
            <a:alphaModFix/>
          </a:blip>
          <a:stretch>
            <a:fillRect/>
          </a:stretch>
        </p:blipFill>
        <p:spPr>
          <a:xfrm>
            <a:off x="4822150" y="2571750"/>
            <a:ext cx="3171825" cy="178117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p:nvPr/>
        </p:nvSpPr>
        <p:spPr>
          <a:xfrm>
            <a:off x="279950" y="126800"/>
            <a:ext cx="4401000" cy="6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t>What do you think the following expressions will result in ?</a:t>
            </a:r>
            <a:endParaRPr sz="2800" b="1"/>
          </a:p>
        </p:txBody>
      </p:sp>
      <p:pic>
        <p:nvPicPr>
          <p:cNvPr id="245" name="Google Shape;245;p42"/>
          <p:cNvPicPr preferRelativeResize="0"/>
          <p:nvPr/>
        </p:nvPicPr>
        <p:blipFill>
          <a:blip r:embed="rId3">
            <a:alphaModFix/>
          </a:blip>
          <a:stretch>
            <a:fillRect/>
          </a:stretch>
        </p:blipFill>
        <p:spPr>
          <a:xfrm>
            <a:off x="-389375" y="2142175"/>
            <a:ext cx="3390900" cy="2076450"/>
          </a:xfrm>
          <a:prstGeom prst="rect">
            <a:avLst/>
          </a:prstGeom>
          <a:noFill/>
          <a:ln>
            <a:noFill/>
          </a:ln>
        </p:spPr>
      </p:pic>
      <p:sp>
        <p:nvSpPr>
          <p:cNvPr id="246" name="Google Shape;246;p42"/>
          <p:cNvSpPr txBox="1"/>
          <p:nvPr/>
        </p:nvSpPr>
        <p:spPr>
          <a:xfrm>
            <a:off x="4680950" y="211525"/>
            <a:ext cx="4401000" cy="6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What do the following expressions do?</a:t>
            </a:r>
            <a:endParaRPr sz="3200" b="1"/>
          </a:p>
        </p:txBody>
      </p:sp>
      <p:pic>
        <p:nvPicPr>
          <p:cNvPr id="247" name="Google Shape;247;p42"/>
          <p:cNvPicPr preferRelativeResize="0"/>
          <p:nvPr/>
        </p:nvPicPr>
        <p:blipFill>
          <a:blip r:embed="rId4">
            <a:alphaModFix/>
          </a:blip>
          <a:stretch>
            <a:fillRect/>
          </a:stretch>
        </p:blipFill>
        <p:spPr>
          <a:xfrm>
            <a:off x="6928825" y="1836238"/>
            <a:ext cx="2215175" cy="1471025"/>
          </a:xfrm>
          <a:prstGeom prst="rect">
            <a:avLst/>
          </a:prstGeom>
          <a:noFill/>
          <a:ln>
            <a:noFill/>
          </a:ln>
        </p:spPr>
      </p:pic>
      <p:pic>
        <p:nvPicPr>
          <p:cNvPr id="248" name="Google Shape;248;p42"/>
          <p:cNvPicPr preferRelativeResize="0"/>
          <p:nvPr/>
        </p:nvPicPr>
        <p:blipFill>
          <a:blip r:embed="rId5">
            <a:alphaModFix/>
          </a:blip>
          <a:stretch>
            <a:fillRect/>
          </a:stretch>
        </p:blipFill>
        <p:spPr>
          <a:xfrm>
            <a:off x="3461525" y="3307250"/>
            <a:ext cx="5620426" cy="147102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p:nvPr/>
        </p:nvSpPr>
        <p:spPr>
          <a:xfrm>
            <a:off x="279950" y="126800"/>
            <a:ext cx="4401000" cy="6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t>What do you think the following expressions will result in ?</a:t>
            </a:r>
            <a:endParaRPr sz="2800" b="1"/>
          </a:p>
        </p:txBody>
      </p:sp>
      <p:pic>
        <p:nvPicPr>
          <p:cNvPr id="254" name="Google Shape;254;p43"/>
          <p:cNvPicPr preferRelativeResize="0"/>
          <p:nvPr/>
        </p:nvPicPr>
        <p:blipFill>
          <a:blip r:embed="rId3">
            <a:alphaModFix/>
          </a:blip>
          <a:stretch>
            <a:fillRect/>
          </a:stretch>
        </p:blipFill>
        <p:spPr>
          <a:xfrm>
            <a:off x="-389375" y="2142175"/>
            <a:ext cx="3390900" cy="2076450"/>
          </a:xfrm>
          <a:prstGeom prst="rect">
            <a:avLst/>
          </a:prstGeom>
          <a:noFill/>
          <a:ln>
            <a:noFill/>
          </a:ln>
        </p:spPr>
      </p:pic>
      <p:sp>
        <p:nvSpPr>
          <p:cNvPr id="255" name="Google Shape;255;p43"/>
          <p:cNvSpPr txBox="1"/>
          <p:nvPr/>
        </p:nvSpPr>
        <p:spPr>
          <a:xfrm>
            <a:off x="4680950" y="211525"/>
            <a:ext cx="4401000" cy="6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What do the following expressions do?</a:t>
            </a:r>
            <a:endParaRPr sz="3200" b="1"/>
          </a:p>
        </p:txBody>
      </p:sp>
      <p:pic>
        <p:nvPicPr>
          <p:cNvPr id="256" name="Google Shape;256;p43"/>
          <p:cNvPicPr preferRelativeResize="0"/>
          <p:nvPr/>
        </p:nvPicPr>
        <p:blipFill>
          <a:blip r:embed="rId4">
            <a:alphaModFix/>
          </a:blip>
          <a:stretch>
            <a:fillRect/>
          </a:stretch>
        </p:blipFill>
        <p:spPr>
          <a:xfrm>
            <a:off x="6928825" y="1836238"/>
            <a:ext cx="2215175" cy="1471025"/>
          </a:xfrm>
          <a:prstGeom prst="rect">
            <a:avLst/>
          </a:prstGeom>
          <a:noFill/>
          <a:ln>
            <a:noFill/>
          </a:ln>
        </p:spPr>
      </p:pic>
      <p:pic>
        <p:nvPicPr>
          <p:cNvPr id="257" name="Google Shape;257;p43"/>
          <p:cNvPicPr preferRelativeResize="0"/>
          <p:nvPr/>
        </p:nvPicPr>
        <p:blipFill>
          <a:blip r:embed="rId5">
            <a:alphaModFix/>
          </a:blip>
          <a:stretch>
            <a:fillRect/>
          </a:stretch>
        </p:blipFill>
        <p:spPr>
          <a:xfrm>
            <a:off x="3461525" y="3307250"/>
            <a:ext cx="5620426" cy="147102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44"/>
          <p:cNvPicPr preferRelativeResize="0"/>
          <p:nvPr/>
        </p:nvPicPr>
        <p:blipFill>
          <a:blip r:embed="rId3">
            <a:alphaModFix/>
          </a:blip>
          <a:stretch>
            <a:fillRect/>
          </a:stretch>
        </p:blipFill>
        <p:spPr>
          <a:xfrm>
            <a:off x="1761788" y="0"/>
            <a:ext cx="5620426" cy="147102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5"/>
          <p:cNvPicPr preferRelativeResize="0"/>
          <p:nvPr/>
        </p:nvPicPr>
        <p:blipFill>
          <a:blip r:embed="rId3">
            <a:alphaModFix/>
          </a:blip>
          <a:stretch>
            <a:fillRect/>
          </a:stretch>
        </p:blipFill>
        <p:spPr>
          <a:xfrm>
            <a:off x="1761788" y="0"/>
            <a:ext cx="5620426" cy="1471025"/>
          </a:xfrm>
          <a:prstGeom prst="rect">
            <a:avLst/>
          </a:prstGeom>
          <a:noFill/>
          <a:ln>
            <a:noFill/>
          </a:ln>
        </p:spPr>
      </p:pic>
      <p:pic>
        <p:nvPicPr>
          <p:cNvPr id="268" name="Google Shape;268;p45"/>
          <p:cNvPicPr preferRelativeResize="0"/>
          <p:nvPr/>
        </p:nvPicPr>
        <p:blipFill>
          <a:blip r:embed="rId4">
            <a:alphaModFix/>
          </a:blip>
          <a:stretch>
            <a:fillRect/>
          </a:stretch>
        </p:blipFill>
        <p:spPr>
          <a:xfrm>
            <a:off x="2438400" y="1651675"/>
            <a:ext cx="4267200" cy="59055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6"/>
          <p:cNvPicPr preferRelativeResize="0"/>
          <p:nvPr/>
        </p:nvPicPr>
        <p:blipFill>
          <a:blip r:embed="rId3">
            <a:alphaModFix/>
          </a:blip>
          <a:stretch>
            <a:fillRect/>
          </a:stretch>
        </p:blipFill>
        <p:spPr>
          <a:xfrm>
            <a:off x="1761788" y="0"/>
            <a:ext cx="5620426" cy="1471025"/>
          </a:xfrm>
          <a:prstGeom prst="rect">
            <a:avLst/>
          </a:prstGeom>
          <a:noFill/>
          <a:ln>
            <a:noFill/>
          </a:ln>
        </p:spPr>
      </p:pic>
      <p:pic>
        <p:nvPicPr>
          <p:cNvPr id="274" name="Google Shape;274;p46"/>
          <p:cNvPicPr preferRelativeResize="0"/>
          <p:nvPr/>
        </p:nvPicPr>
        <p:blipFill>
          <a:blip r:embed="rId4">
            <a:alphaModFix/>
          </a:blip>
          <a:stretch>
            <a:fillRect/>
          </a:stretch>
        </p:blipFill>
        <p:spPr>
          <a:xfrm>
            <a:off x="1066813" y="2571750"/>
            <a:ext cx="7010400" cy="552450"/>
          </a:xfrm>
          <a:prstGeom prst="rect">
            <a:avLst/>
          </a:prstGeom>
          <a:noFill/>
          <a:ln>
            <a:noFill/>
          </a:ln>
        </p:spPr>
      </p:pic>
      <p:pic>
        <p:nvPicPr>
          <p:cNvPr id="275" name="Google Shape;275;p46"/>
          <p:cNvPicPr preferRelativeResize="0"/>
          <p:nvPr/>
        </p:nvPicPr>
        <p:blipFill>
          <a:blip r:embed="rId5">
            <a:alphaModFix/>
          </a:blip>
          <a:stretch>
            <a:fillRect/>
          </a:stretch>
        </p:blipFill>
        <p:spPr>
          <a:xfrm>
            <a:off x="2438400" y="1651675"/>
            <a:ext cx="4267200" cy="5905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47"/>
          <p:cNvPicPr preferRelativeResize="0"/>
          <p:nvPr/>
        </p:nvPicPr>
        <p:blipFill>
          <a:blip r:embed="rId3">
            <a:alphaModFix/>
          </a:blip>
          <a:stretch>
            <a:fillRect/>
          </a:stretch>
        </p:blipFill>
        <p:spPr>
          <a:xfrm>
            <a:off x="1761788" y="0"/>
            <a:ext cx="5620426" cy="1471025"/>
          </a:xfrm>
          <a:prstGeom prst="rect">
            <a:avLst/>
          </a:prstGeom>
          <a:noFill/>
          <a:ln>
            <a:noFill/>
          </a:ln>
        </p:spPr>
      </p:pic>
      <p:pic>
        <p:nvPicPr>
          <p:cNvPr id="281" name="Google Shape;281;p47"/>
          <p:cNvPicPr preferRelativeResize="0"/>
          <p:nvPr/>
        </p:nvPicPr>
        <p:blipFill>
          <a:blip r:embed="rId4">
            <a:alphaModFix/>
          </a:blip>
          <a:stretch>
            <a:fillRect/>
          </a:stretch>
        </p:blipFill>
        <p:spPr>
          <a:xfrm>
            <a:off x="1066813" y="2571750"/>
            <a:ext cx="7010400" cy="552450"/>
          </a:xfrm>
          <a:prstGeom prst="rect">
            <a:avLst/>
          </a:prstGeom>
          <a:noFill/>
          <a:ln>
            <a:noFill/>
          </a:ln>
        </p:spPr>
      </p:pic>
      <p:pic>
        <p:nvPicPr>
          <p:cNvPr id="282" name="Google Shape;282;p47"/>
          <p:cNvPicPr preferRelativeResize="0"/>
          <p:nvPr/>
        </p:nvPicPr>
        <p:blipFill>
          <a:blip r:embed="rId5">
            <a:alphaModFix/>
          </a:blip>
          <a:stretch>
            <a:fillRect/>
          </a:stretch>
        </p:blipFill>
        <p:spPr>
          <a:xfrm>
            <a:off x="2438400" y="1651675"/>
            <a:ext cx="4267200" cy="590550"/>
          </a:xfrm>
          <a:prstGeom prst="rect">
            <a:avLst/>
          </a:prstGeom>
          <a:noFill/>
          <a:ln>
            <a:noFill/>
          </a:ln>
        </p:spPr>
      </p:pic>
      <p:pic>
        <p:nvPicPr>
          <p:cNvPr id="283" name="Google Shape;283;p47"/>
          <p:cNvPicPr preferRelativeResize="0"/>
          <p:nvPr/>
        </p:nvPicPr>
        <p:blipFill>
          <a:blip r:embed="rId6">
            <a:alphaModFix/>
          </a:blip>
          <a:stretch>
            <a:fillRect/>
          </a:stretch>
        </p:blipFill>
        <p:spPr>
          <a:xfrm>
            <a:off x="3838600" y="3848400"/>
            <a:ext cx="1466850" cy="4953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48"/>
          <p:cNvPicPr preferRelativeResize="0"/>
          <p:nvPr/>
        </p:nvPicPr>
        <p:blipFill>
          <a:blip r:embed="rId3">
            <a:alphaModFix/>
          </a:blip>
          <a:stretch>
            <a:fillRect/>
          </a:stretch>
        </p:blipFill>
        <p:spPr>
          <a:xfrm>
            <a:off x="152400" y="827800"/>
            <a:ext cx="8839201" cy="3141011"/>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9"/>
          <p:cNvSpPr txBox="1"/>
          <p:nvPr/>
        </p:nvSpPr>
        <p:spPr>
          <a:xfrm>
            <a:off x="567750" y="383525"/>
            <a:ext cx="6497100" cy="7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Is it 8:33?</a:t>
            </a:r>
            <a:endParaRPr sz="4000" b="1"/>
          </a:p>
        </p:txBody>
      </p:sp>
      <p:sp>
        <p:nvSpPr>
          <p:cNvPr id="294" name="Google Shape;294;p49"/>
          <p:cNvSpPr txBox="1"/>
          <p:nvPr/>
        </p:nvSpPr>
        <p:spPr>
          <a:xfrm>
            <a:off x="567750" y="4094500"/>
            <a:ext cx="8008500" cy="7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(now.hour == 8) and (now.minute == 33)</a:t>
            </a:r>
            <a:endParaRPr sz="3200" b="1"/>
          </a:p>
        </p:txBody>
      </p:sp>
      <p:pic>
        <p:nvPicPr>
          <p:cNvPr id="295" name="Google Shape;295;p49"/>
          <p:cNvPicPr preferRelativeResize="0"/>
          <p:nvPr/>
        </p:nvPicPr>
        <p:blipFill>
          <a:blip r:embed="rId3">
            <a:alphaModFix/>
          </a:blip>
          <a:stretch>
            <a:fillRect/>
          </a:stretch>
        </p:blipFill>
        <p:spPr>
          <a:xfrm>
            <a:off x="2615562" y="1313388"/>
            <a:ext cx="3912874" cy="2609351"/>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1827216" y="600509"/>
            <a:ext cx="4104126" cy="4104126"/>
          </a:xfrm>
          <a:prstGeom prst="rect">
            <a:avLst/>
          </a:prstGeom>
          <a:noFill/>
          <a:ln>
            <a:noFill/>
          </a:ln>
        </p:spPr>
      </p:pic>
      <p:sp>
        <p:nvSpPr>
          <p:cNvPr id="301" name="Google Shape;301;p50"/>
          <p:cNvSpPr txBox="1"/>
          <p:nvPr/>
        </p:nvSpPr>
        <p:spPr>
          <a:xfrm>
            <a:off x="0" y="0"/>
            <a:ext cx="5807700" cy="126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000" b="1">
                <a:solidFill>
                  <a:schemeClr val="dk1"/>
                </a:solidFill>
              </a:rPr>
              <a:t>It is 8:33</a:t>
            </a:r>
            <a:endParaRPr sz="4000" b="1">
              <a:solidFill>
                <a:schemeClr val="dk1"/>
              </a:solidFill>
            </a:endParaRPr>
          </a:p>
        </p:txBody>
      </p:sp>
      <p:sp>
        <p:nvSpPr>
          <p:cNvPr id="302" name="Google Shape;302;p50"/>
          <p:cNvSpPr txBox="1"/>
          <p:nvPr/>
        </p:nvSpPr>
        <p:spPr>
          <a:xfrm>
            <a:off x="1109075" y="3765225"/>
            <a:ext cx="5807700" cy="126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000" b="1">
                <a:solidFill>
                  <a:schemeClr val="dk1"/>
                </a:solidFill>
              </a:rPr>
              <a:t>True</a:t>
            </a:r>
            <a:endParaRPr sz="4000" b="1">
              <a:solidFill>
                <a:schemeClr val="dk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51"/>
          <p:cNvPicPr preferRelativeResize="0"/>
          <p:nvPr/>
        </p:nvPicPr>
        <p:blipFill>
          <a:blip r:embed="rId3">
            <a:alphaModFix/>
          </a:blip>
          <a:stretch>
            <a:fillRect/>
          </a:stretch>
        </p:blipFill>
        <p:spPr>
          <a:xfrm>
            <a:off x="361950" y="1457325"/>
            <a:ext cx="8420100" cy="22288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0" y="0"/>
            <a:ext cx="9144000" cy="83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t>https://github.com/OxCodeLaborate/IntroToPython</a:t>
            </a:r>
            <a:endParaRPr sz="2800" b="1"/>
          </a:p>
        </p:txBody>
      </p:sp>
      <p:pic>
        <p:nvPicPr>
          <p:cNvPr id="73" name="Google Shape;73;p16"/>
          <p:cNvPicPr preferRelativeResize="0"/>
          <p:nvPr/>
        </p:nvPicPr>
        <p:blipFill>
          <a:blip r:embed="rId3">
            <a:alphaModFix/>
          </a:blip>
          <a:stretch>
            <a:fillRect/>
          </a:stretch>
        </p:blipFill>
        <p:spPr>
          <a:xfrm>
            <a:off x="1061075" y="831300"/>
            <a:ext cx="7021855" cy="4159800"/>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52"/>
          <p:cNvPicPr preferRelativeResize="0"/>
          <p:nvPr/>
        </p:nvPicPr>
        <p:blipFill>
          <a:blip r:embed="rId3">
            <a:alphaModFix/>
          </a:blip>
          <a:stretch>
            <a:fillRect/>
          </a:stretch>
        </p:blipFill>
        <p:spPr>
          <a:xfrm>
            <a:off x="152400" y="152400"/>
            <a:ext cx="8806825" cy="2306550"/>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53"/>
          <p:cNvPicPr preferRelativeResize="0"/>
          <p:nvPr/>
        </p:nvPicPr>
        <p:blipFill>
          <a:blip r:embed="rId3">
            <a:alphaModFix/>
          </a:blip>
          <a:stretch>
            <a:fillRect/>
          </a:stretch>
        </p:blipFill>
        <p:spPr>
          <a:xfrm>
            <a:off x="167838" y="1023313"/>
            <a:ext cx="8808324" cy="3096875"/>
          </a:xfrm>
          <a:prstGeom prst="rect">
            <a:avLst/>
          </a:prstGeom>
          <a:noFill/>
          <a:ln>
            <a:noFill/>
          </a:ln>
        </p:spPr>
      </p:pic>
      <p:sp>
        <p:nvSpPr>
          <p:cNvPr id="318" name="Google Shape;318;p53"/>
          <p:cNvSpPr/>
          <p:nvPr/>
        </p:nvSpPr>
        <p:spPr>
          <a:xfrm>
            <a:off x="823400" y="257176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54"/>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24" name="Google Shape;324;p54"/>
          <p:cNvSpPr/>
          <p:nvPr/>
        </p:nvSpPr>
        <p:spPr>
          <a:xfrm>
            <a:off x="505900" y="234951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55"/>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30" name="Google Shape;330;p55"/>
          <p:cNvSpPr txBox="1"/>
          <p:nvPr/>
        </p:nvSpPr>
        <p:spPr>
          <a:xfrm>
            <a:off x="1194125" y="1531850"/>
            <a:ext cx="548100" cy="17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0000"/>
                </a:solidFill>
              </a:rPr>
              <a:t>1</a:t>
            </a:r>
            <a:endParaRPr sz="2000" b="1">
              <a:solidFill>
                <a:srgbClr val="FF0000"/>
              </a:solidFill>
            </a:endParaRPr>
          </a:p>
          <a:p>
            <a:pPr marL="0" lvl="0" indent="0" algn="l" rtl="0">
              <a:spcBef>
                <a:spcPts val="0"/>
              </a:spcBef>
              <a:spcAft>
                <a:spcPts val="0"/>
              </a:spcAft>
              <a:buNone/>
            </a:pPr>
            <a:endParaRPr sz="2000" b="1">
              <a:solidFill>
                <a:srgbClr val="FF0000"/>
              </a:solidFill>
            </a:endParaRPr>
          </a:p>
          <a:p>
            <a:pPr marL="0" lvl="0" indent="0" algn="l" rtl="0">
              <a:spcBef>
                <a:spcPts val="0"/>
              </a:spcBef>
              <a:spcAft>
                <a:spcPts val="0"/>
              </a:spcAft>
              <a:buNone/>
            </a:pPr>
            <a:r>
              <a:rPr lang="en" sz="2000" b="1">
                <a:solidFill>
                  <a:srgbClr val="FF0000"/>
                </a:solidFill>
              </a:rPr>
              <a:t>2</a:t>
            </a:r>
            <a:endParaRPr sz="2000" b="1">
              <a:solidFill>
                <a:srgbClr val="FF0000"/>
              </a:solidFill>
            </a:endParaRPr>
          </a:p>
          <a:p>
            <a:pPr marL="0" lvl="0" indent="0" algn="l" rtl="0">
              <a:spcBef>
                <a:spcPts val="0"/>
              </a:spcBef>
              <a:spcAft>
                <a:spcPts val="0"/>
              </a:spcAft>
              <a:buNone/>
            </a:pPr>
            <a:endParaRPr sz="2000" b="1">
              <a:solidFill>
                <a:srgbClr val="FF0000"/>
              </a:solidFill>
            </a:endParaRPr>
          </a:p>
          <a:p>
            <a:pPr marL="0" lvl="0" indent="0" algn="l" rtl="0">
              <a:spcBef>
                <a:spcPts val="0"/>
              </a:spcBef>
              <a:spcAft>
                <a:spcPts val="0"/>
              </a:spcAft>
              <a:buNone/>
            </a:pPr>
            <a:r>
              <a:rPr lang="en" sz="2000" b="1">
                <a:solidFill>
                  <a:srgbClr val="FF0000"/>
                </a:solidFill>
              </a:rPr>
              <a:t>3</a:t>
            </a:r>
            <a:endParaRPr sz="2000" b="1">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6"/>
          <p:cNvPicPr preferRelativeResize="0"/>
          <p:nvPr/>
        </p:nvPicPr>
        <p:blipFill>
          <a:blip r:embed="rId3">
            <a:alphaModFix/>
          </a:blip>
          <a:stretch>
            <a:fillRect/>
          </a:stretch>
        </p:blipFill>
        <p:spPr>
          <a:xfrm>
            <a:off x="904875" y="1333500"/>
            <a:ext cx="7334250" cy="24765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57"/>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41" name="Google Shape;341;p57"/>
          <p:cNvSpPr/>
          <p:nvPr/>
        </p:nvSpPr>
        <p:spPr>
          <a:xfrm>
            <a:off x="505875" y="143786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342" name="Google Shape;342;p57"/>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False</a:t>
            </a:r>
            <a:endParaRPr sz="3000"/>
          </a:p>
        </p:txBody>
      </p:sp>
      <p:sp>
        <p:nvSpPr>
          <p:cNvPr id="343" name="Google Shape;343;p57"/>
          <p:cNvSpPr/>
          <p:nvPr/>
        </p:nvSpPr>
        <p:spPr>
          <a:xfrm>
            <a:off x="922325" y="3641350"/>
            <a:ext cx="4097400" cy="85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8"/>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49" name="Google Shape;349;p58"/>
          <p:cNvSpPr/>
          <p:nvPr/>
        </p:nvSpPr>
        <p:spPr>
          <a:xfrm>
            <a:off x="505875" y="167421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350" name="Google Shape;350;p58"/>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False</a:t>
            </a:r>
            <a:endParaRPr sz="3000"/>
          </a:p>
        </p:txBody>
      </p:sp>
      <p:sp>
        <p:nvSpPr>
          <p:cNvPr id="351" name="Google Shape;351;p58"/>
          <p:cNvSpPr/>
          <p:nvPr/>
        </p:nvSpPr>
        <p:spPr>
          <a:xfrm>
            <a:off x="922325" y="3641350"/>
            <a:ext cx="4097400" cy="85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59"/>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57" name="Google Shape;357;p59"/>
          <p:cNvSpPr/>
          <p:nvPr/>
        </p:nvSpPr>
        <p:spPr>
          <a:xfrm>
            <a:off x="415825" y="2274050"/>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358" name="Google Shape;358;p59"/>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False</a:t>
            </a:r>
            <a:endParaRPr sz="3000"/>
          </a:p>
        </p:txBody>
      </p:sp>
      <p:sp>
        <p:nvSpPr>
          <p:cNvPr id="359" name="Google Shape;359;p59"/>
          <p:cNvSpPr/>
          <p:nvPr/>
        </p:nvSpPr>
        <p:spPr>
          <a:xfrm>
            <a:off x="922325" y="3641350"/>
            <a:ext cx="4097400" cy="85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60"/>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65" name="Google Shape;365;p60"/>
          <p:cNvSpPr/>
          <p:nvPr/>
        </p:nvSpPr>
        <p:spPr>
          <a:xfrm>
            <a:off x="415825" y="2911925"/>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366" name="Google Shape;366;p60"/>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False</a:t>
            </a:r>
            <a:endParaRPr sz="3000"/>
          </a:p>
        </p:txBody>
      </p:sp>
      <p:sp>
        <p:nvSpPr>
          <p:cNvPr id="367" name="Google Shape;367;p60"/>
          <p:cNvSpPr/>
          <p:nvPr/>
        </p:nvSpPr>
        <p:spPr>
          <a:xfrm>
            <a:off x="922325" y="3641350"/>
            <a:ext cx="4097400" cy="85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61"/>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73" name="Google Shape;373;p61"/>
          <p:cNvSpPr/>
          <p:nvPr/>
        </p:nvSpPr>
        <p:spPr>
          <a:xfrm>
            <a:off x="989825" y="3193300"/>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374" name="Google Shape;374;p61"/>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False</a:t>
            </a:r>
            <a:endParaRPr sz="3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0" y="0"/>
            <a:ext cx="9144000" cy="83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t>https://github.com/OxCodeLaborate/IntroToPython</a:t>
            </a:r>
            <a:endParaRPr sz="2800" b="1"/>
          </a:p>
        </p:txBody>
      </p:sp>
      <p:pic>
        <p:nvPicPr>
          <p:cNvPr id="79" name="Google Shape;79;p17"/>
          <p:cNvPicPr preferRelativeResize="0"/>
          <p:nvPr/>
        </p:nvPicPr>
        <p:blipFill>
          <a:blip r:embed="rId3">
            <a:alphaModFix/>
          </a:blip>
          <a:stretch>
            <a:fillRect/>
          </a:stretch>
        </p:blipFill>
        <p:spPr>
          <a:xfrm>
            <a:off x="1061075" y="831300"/>
            <a:ext cx="7021855" cy="4159800"/>
          </a:xfrm>
          <a:prstGeom prst="rect">
            <a:avLst/>
          </a:prstGeom>
          <a:noFill/>
          <a:ln>
            <a:noFill/>
          </a:ln>
        </p:spPr>
      </p:pic>
      <p:sp>
        <p:nvSpPr>
          <p:cNvPr id="80" name="Google Shape;80;p17"/>
          <p:cNvSpPr/>
          <p:nvPr/>
        </p:nvSpPr>
        <p:spPr>
          <a:xfrm>
            <a:off x="6935925" y="2192150"/>
            <a:ext cx="1146956" cy="483500"/>
          </a:xfrm>
          <a:custGeom>
            <a:avLst/>
            <a:gdLst/>
            <a:ahLst/>
            <a:cxnLst/>
            <a:rect l="l" t="t" r="r" b="b"/>
            <a:pathLst>
              <a:path w="36504" h="19340" extrusionOk="0">
                <a:moveTo>
                  <a:pt x="13236" y="17262"/>
                </a:moveTo>
                <a:cubicBezTo>
                  <a:pt x="18258" y="17262"/>
                  <a:pt x="23281" y="17262"/>
                  <a:pt x="28303" y="17262"/>
                </a:cubicBezTo>
                <a:cubicBezTo>
                  <a:pt x="30901" y="17262"/>
                  <a:pt x="34259" y="19099"/>
                  <a:pt x="36096" y="17262"/>
                </a:cubicBezTo>
                <a:cubicBezTo>
                  <a:pt x="37645" y="15713"/>
                  <a:pt x="33326" y="13106"/>
                  <a:pt x="34018" y="11028"/>
                </a:cubicBezTo>
                <a:cubicBezTo>
                  <a:pt x="34522" y="9513"/>
                  <a:pt x="35849" y="7738"/>
                  <a:pt x="35057" y="6352"/>
                </a:cubicBezTo>
                <a:cubicBezTo>
                  <a:pt x="29277" y="-3762"/>
                  <a:pt x="5458" y="-951"/>
                  <a:pt x="248" y="9469"/>
                </a:cubicBezTo>
                <a:cubicBezTo>
                  <a:pt x="-248" y="10461"/>
                  <a:pt x="1854" y="11051"/>
                  <a:pt x="2846" y="11547"/>
                </a:cubicBezTo>
                <a:cubicBezTo>
                  <a:pt x="7903" y="14075"/>
                  <a:pt x="12854" y="16813"/>
                  <a:pt x="17912" y="19340"/>
                </a:cubicBezTo>
              </a:path>
            </a:pathLst>
          </a:custGeom>
          <a:noFill/>
          <a:ln w="762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62"/>
          <p:cNvPicPr preferRelativeResize="0"/>
          <p:nvPr/>
        </p:nvPicPr>
        <p:blipFill>
          <a:blip r:embed="rId3">
            <a:alphaModFix/>
          </a:blip>
          <a:stretch>
            <a:fillRect/>
          </a:stretch>
        </p:blipFill>
        <p:spPr>
          <a:xfrm>
            <a:off x="2403375" y="666750"/>
            <a:ext cx="3810000" cy="3810000"/>
          </a:xfrm>
          <a:prstGeom prst="rect">
            <a:avLst/>
          </a:prstGeom>
          <a:noFill/>
          <a:ln>
            <a:noFill/>
          </a:ln>
        </p:spPr>
      </p:pic>
      <p:sp>
        <p:nvSpPr>
          <p:cNvPr id="380" name="Google Shape;380;p62"/>
          <p:cNvSpPr/>
          <p:nvPr/>
        </p:nvSpPr>
        <p:spPr>
          <a:xfrm>
            <a:off x="5267325" y="4130575"/>
            <a:ext cx="3590400" cy="81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800" b="1"/>
              <a:t>x = </a:t>
            </a:r>
            <a:r>
              <a:rPr lang="en" sz="6800" b="1">
                <a:solidFill>
                  <a:srgbClr val="6AA84F"/>
                </a:solidFill>
              </a:rPr>
              <a:t>True</a:t>
            </a:r>
            <a:endParaRPr sz="6800" b="1">
              <a:solidFill>
                <a:srgbClr val="6AA84F"/>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63"/>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86" name="Google Shape;386;p63"/>
          <p:cNvSpPr/>
          <p:nvPr/>
        </p:nvSpPr>
        <p:spPr>
          <a:xfrm>
            <a:off x="494600" y="1350600"/>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387" name="Google Shape;387;p63"/>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True</a:t>
            </a:r>
            <a:endParaRPr sz="3000"/>
          </a:p>
        </p:txBody>
      </p:sp>
      <p:sp>
        <p:nvSpPr>
          <p:cNvPr id="388" name="Google Shape;388;p63"/>
          <p:cNvSpPr/>
          <p:nvPr/>
        </p:nvSpPr>
        <p:spPr>
          <a:xfrm>
            <a:off x="2183450" y="1350600"/>
            <a:ext cx="1026600" cy="28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6AA84F"/>
                </a:solidFill>
              </a:rPr>
              <a:t>True</a:t>
            </a:r>
            <a:endParaRPr sz="2000" b="1">
              <a:solidFill>
                <a:srgbClr val="6AA84F"/>
              </a:solidFill>
            </a:endParaRPr>
          </a:p>
        </p:txBody>
      </p:sp>
      <p:sp>
        <p:nvSpPr>
          <p:cNvPr id="389" name="Google Shape;389;p63"/>
          <p:cNvSpPr/>
          <p:nvPr/>
        </p:nvSpPr>
        <p:spPr>
          <a:xfrm>
            <a:off x="922325" y="3641350"/>
            <a:ext cx="4097400" cy="85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64"/>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395" name="Google Shape;395;p64"/>
          <p:cNvSpPr/>
          <p:nvPr/>
        </p:nvSpPr>
        <p:spPr>
          <a:xfrm>
            <a:off x="494600" y="1632000"/>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396" name="Google Shape;396;p64"/>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True</a:t>
            </a:r>
            <a:endParaRPr sz="3000"/>
          </a:p>
        </p:txBody>
      </p:sp>
      <p:sp>
        <p:nvSpPr>
          <p:cNvPr id="397" name="Google Shape;397;p64"/>
          <p:cNvSpPr/>
          <p:nvPr/>
        </p:nvSpPr>
        <p:spPr>
          <a:xfrm>
            <a:off x="2183450" y="1350600"/>
            <a:ext cx="1026600" cy="28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6AA84F"/>
                </a:solidFill>
              </a:rPr>
              <a:t>True</a:t>
            </a:r>
            <a:endParaRPr sz="1800" b="1">
              <a:solidFill>
                <a:srgbClr val="6AA84F"/>
              </a:solidFill>
            </a:endParaRPr>
          </a:p>
        </p:txBody>
      </p:sp>
      <p:sp>
        <p:nvSpPr>
          <p:cNvPr id="398" name="Google Shape;398;p64"/>
          <p:cNvSpPr/>
          <p:nvPr/>
        </p:nvSpPr>
        <p:spPr>
          <a:xfrm>
            <a:off x="922325" y="3641350"/>
            <a:ext cx="4097400" cy="85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65"/>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404" name="Google Shape;404;p65"/>
          <p:cNvSpPr/>
          <p:nvPr/>
        </p:nvSpPr>
        <p:spPr>
          <a:xfrm>
            <a:off x="922325" y="1976300"/>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405" name="Google Shape;405;p65"/>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True</a:t>
            </a:r>
            <a:endParaRPr sz="3000"/>
          </a:p>
        </p:txBody>
      </p:sp>
      <p:sp>
        <p:nvSpPr>
          <p:cNvPr id="406" name="Google Shape;406;p65"/>
          <p:cNvSpPr/>
          <p:nvPr/>
        </p:nvSpPr>
        <p:spPr>
          <a:xfrm>
            <a:off x="2183450" y="1350600"/>
            <a:ext cx="1026600" cy="28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6AA84F"/>
                </a:solidFill>
              </a:rPr>
              <a:t>True</a:t>
            </a:r>
            <a:endParaRPr sz="1800" b="1">
              <a:solidFill>
                <a:srgbClr val="6AA84F"/>
              </a:solidFill>
            </a:endParaRPr>
          </a:p>
        </p:txBody>
      </p:sp>
      <p:sp>
        <p:nvSpPr>
          <p:cNvPr id="407" name="Google Shape;407;p65"/>
          <p:cNvSpPr/>
          <p:nvPr/>
        </p:nvSpPr>
        <p:spPr>
          <a:xfrm>
            <a:off x="922325" y="3675125"/>
            <a:ext cx="4097400" cy="85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t>If-condition was True</a:t>
            </a:r>
            <a:endParaRPr sz="2800"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66"/>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413" name="Google Shape;413;p66"/>
          <p:cNvSpPr/>
          <p:nvPr/>
        </p:nvSpPr>
        <p:spPr>
          <a:xfrm>
            <a:off x="517150" y="227403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414" name="Google Shape;414;p66"/>
          <p:cNvSpPr txBox="1"/>
          <p:nvPr/>
        </p:nvSpPr>
        <p:spPr>
          <a:xfrm>
            <a:off x="5476850" y="35073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x = True</a:t>
            </a:r>
            <a:endParaRPr sz="3000"/>
          </a:p>
        </p:txBody>
      </p:sp>
      <p:sp>
        <p:nvSpPr>
          <p:cNvPr id="415" name="Google Shape;415;p66"/>
          <p:cNvSpPr/>
          <p:nvPr/>
        </p:nvSpPr>
        <p:spPr>
          <a:xfrm>
            <a:off x="2183450" y="1350600"/>
            <a:ext cx="1026600" cy="28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6AA84F"/>
                </a:solidFill>
              </a:rPr>
              <a:t>True</a:t>
            </a:r>
            <a:endParaRPr sz="1800" b="1">
              <a:solidFill>
                <a:srgbClr val="6AA84F"/>
              </a:solidFill>
            </a:endParaRPr>
          </a:p>
        </p:txBody>
      </p:sp>
      <p:sp>
        <p:nvSpPr>
          <p:cNvPr id="416" name="Google Shape;416;p66"/>
          <p:cNvSpPr/>
          <p:nvPr/>
        </p:nvSpPr>
        <p:spPr>
          <a:xfrm>
            <a:off x="922325" y="3675125"/>
            <a:ext cx="4097400" cy="85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t>If-condition was True</a:t>
            </a:r>
            <a:endParaRPr sz="2800" b="1"/>
          </a:p>
        </p:txBody>
      </p:sp>
      <p:cxnSp>
        <p:nvCxnSpPr>
          <p:cNvPr id="417" name="Google Shape;417;p66"/>
          <p:cNvCxnSpPr/>
          <p:nvPr/>
        </p:nvCxnSpPr>
        <p:spPr>
          <a:xfrm>
            <a:off x="1543600" y="2571750"/>
            <a:ext cx="831300" cy="0"/>
          </a:xfrm>
          <a:prstGeom prst="straightConnector1">
            <a:avLst/>
          </a:prstGeom>
          <a:noFill/>
          <a:ln w="7620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67"/>
          <p:cNvPicPr preferRelativeResize="0"/>
          <p:nvPr/>
        </p:nvPicPr>
        <p:blipFill>
          <a:blip r:embed="rId3">
            <a:alphaModFix/>
          </a:blip>
          <a:stretch>
            <a:fillRect/>
          </a:stretch>
        </p:blipFill>
        <p:spPr>
          <a:xfrm>
            <a:off x="152400" y="955988"/>
            <a:ext cx="8839199" cy="3231535"/>
          </a:xfrm>
          <a:prstGeom prst="rect">
            <a:avLst/>
          </a:prstGeom>
          <a:noFill/>
          <a:ln>
            <a:noFill/>
          </a:ln>
        </p:spPr>
      </p:pic>
      <p:sp>
        <p:nvSpPr>
          <p:cNvPr id="423" name="Google Shape;423;p67"/>
          <p:cNvSpPr/>
          <p:nvPr/>
        </p:nvSpPr>
        <p:spPr>
          <a:xfrm>
            <a:off x="517150" y="291193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424" name="Google Shape;424;p67"/>
          <p:cNvSpPr/>
          <p:nvPr/>
        </p:nvSpPr>
        <p:spPr>
          <a:xfrm>
            <a:off x="2183450" y="1350600"/>
            <a:ext cx="1026600" cy="28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6AA84F"/>
                </a:solidFill>
              </a:rPr>
              <a:t>True</a:t>
            </a:r>
            <a:endParaRPr sz="1800" b="1">
              <a:solidFill>
                <a:srgbClr val="6AA84F"/>
              </a:solidFill>
            </a:endParaRPr>
          </a:p>
        </p:txBody>
      </p:sp>
      <p:cxnSp>
        <p:nvCxnSpPr>
          <p:cNvPr id="425" name="Google Shape;425;p67"/>
          <p:cNvCxnSpPr/>
          <p:nvPr/>
        </p:nvCxnSpPr>
        <p:spPr>
          <a:xfrm>
            <a:off x="1543600" y="3145775"/>
            <a:ext cx="831300" cy="0"/>
          </a:xfrm>
          <a:prstGeom prst="straightConnector1">
            <a:avLst/>
          </a:prstGeom>
          <a:noFill/>
          <a:ln w="76200" cap="flat" cmpd="sng">
            <a:solidFill>
              <a:srgbClr val="FF0000"/>
            </a:solidFill>
            <a:prstDash val="solid"/>
            <a:round/>
            <a:headEnd type="none" w="med" len="med"/>
            <a:tailEnd type="none" w="med" len="med"/>
          </a:ln>
        </p:spPr>
      </p:cxnSp>
      <p:sp>
        <p:nvSpPr>
          <p:cNvPr id="426" name="Google Shape;426;p67"/>
          <p:cNvSpPr txBox="1"/>
          <p:nvPr/>
        </p:nvSpPr>
        <p:spPr>
          <a:xfrm>
            <a:off x="1638925" y="418752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Program Ends</a:t>
            </a:r>
            <a:endParaRPr sz="3000"/>
          </a:p>
        </p:txBody>
      </p:sp>
      <p:sp>
        <p:nvSpPr>
          <p:cNvPr id="427" name="Google Shape;427;p67"/>
          <p:cNvSpPr/>
          <p:nvPr/>
        </p:nvSpPr>
        <p:spPr>
          <a:xfrm>
            <a:off x="866050" y="3676725"/>
            <a:ext cx="4097400" cy="5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p>
          <a:p>
            <a:pPr marL="0" lvl="0" indent="0" algn="l" rtl="0">
              <a:spcBef>
                <a:spcPts val="0"/>
              </a:spcBef>
              <a:spcAft>
                <a:spcPts val="0"/>
              </a:spcAft>
              <a:buNone/>
            </a:pPr>
            <a:endParaRPr sz="2800" b="1"/>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32" name="Google Shape;432;p68"/>
          <p:cNvPicPr preferRelativeResize="0"/>
          <p:nvPr/>
        </p:nvPicPr>
        <p:blipFill>
          <a:blip r:embed="rId3">
            <a:alphaModFix/>
          </a:blip>
          <a:stretch>
            <a:fillRect/>
          </a:stretch>
        </p:blipFill>
        <p:spPr>
          <a:xfrm>
            <a:off x="1846150" y="737725"/>
            <a:ext cx="5562600" cy="1314450"/>
          </a:xfrm>
          <a:prstGeom prst="rect">
            <a:avLst/>
          </a:prstGeom>
          <a:noFill/>
          <a:ln>
            <a:noFill/>
          </a:ln>
        </p:spPr>
      </p:pic>
      <p:sp>
        <p:nvSpPr>
          <p:cNvPr id="433" name="Google Shape;433;p68"/>
          <p:cNvSpPr/>
          <p:nvPr/>
        </p:nvSpPr>
        <p:spPr>
          <a:xfrm rot="2822534">
            <a:off x="3108713" y="461456"/>
            <a:ext cx="1026512" cy="595486"/>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434" name="Google Shape;434;p68"/>
          <p:cNvSpPr/>
          <p:nvPr/>
        </p:nvSpPr>
        <p:spPr>
          <a:xfrm>
            <a:off x="3444000" y="3061350"/>
            <a:ext cx="1418100" cy="92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7200" b="1">
                <a:solidFill>
                  <a:srgbClr val="6AA84F"/>
                </a:solidFill>
              </a:rPr>
              <a:t>in </a:t>
            </a:r>
            <a:endParaRPr sz="7200" b="1">
              <a:solidFill>
                <a:srgbClr val="6AA84F"/>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pic>
        <p:nvPicPr>
          <p:cNvPr id="439" name="Google Shape;439;p69"/>
          <p:cNvPicPr preferRelativeResize="0"/>
          <p:nvPr/>
        </p:nvPicPr>
        <p:blipFill>
          <a:blip r:embed="rId3">
            <a:alphaModFix/>
          </a:blip>
          <a:stretch>
            <a:fillRect/>
          </a:stretch>
        </p:blipFill>
        <p:spPr>
          <a:xfrm>
            <a:off x="1572063" y="452838"/>
            <a:ext cx="5999875" cy="4237825"/>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70"/>
          <p:cNvPicPr preferRelativeResize="0"/>
          <p:nvPr/>
        </p:nvPicPr>
        <p:blipFill>
          <a:blip r:embed="rId3">
            <a:alphaModFix/>
          </a:blip>
          <a:stretch>
            <a:fillRect/>
          </a:stretch>
        </p:blipFill>
        <p:spPr>
          <a:xfrm>
            <a:off x="152400" y="152400"/>
            <a:ext cx="8839200" cy="3249567"/>
          </a:xfrm>
          <a:prstGeom prst="rect">
            <a:avLst/>
          </a:prstGeom>
          <a:noFill/>
          <a:ln>
            <a:noFill/>
          </a:ln>
        </p:spPr>
      </p:pic>
      <p:sp>
        <p:nvSpPr>
          <p:cNvPr id="445" name="Google Shape;445;p70"/>
          <p:cNvSpPr txBox="1"/>
          <p:nvPr/>
        </p:nvSpPr>
        <p:spPr>
          <a:xfrm>
            <a:off x="247600" y="3401975"/>
            <a:ext cx="8812500" cy="166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Work through the notebook until you hit “While Loops”</a:t>
            </a:r>
            <a:endParaRPr sz="2400" b="1"/>
          </a:p>
          <a:p>
            <a:pPr marL="0" lvl="0" indent="0" algn="l" rtl="0">
              <a:spcBef>
                <a:spcPts val="0"/>
              </a:spcBef>
              <a:spcAft>
                <a:spcPts val="0"/>
              </a:spcAft>
              <a:buNone/>
            </a:pPr>
            <a:endParaRPr sz="2400" b="1"/>
          </a:p>
          <a:p>
            <a:pPr marL="0" lvl="0" indent="0" algn="l" rtl="0">
              <a:spcBef>
                <a:spcPts val="0"/>
              </a:spcBef>
              <a:spcAft>
                <a:spcPts val="0"/>
              </a:spcAft>
              <a:buNone/>
            </a:pPr>
            <a:r>
              <a:rPr lang="en" sz="2400" b="1"/>
              <a:t>Run each cell and try to understand each line of code. Ask for help if you need it!</a:t>
            </a:r>
            <a:endParaRPr sz="2400" b="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71"/>
          <p:cNvPicPr preferRelativeResize="0"/>
          <p:nvPr/>
        </p:nvPicPr>
        <p:blipFill>
          <a:blip r:embed="rId3">
            <a:alphaModFix/>
          </a:blip>
          <a:stretch>
            <a:fillRect/>
          </a:stretch>
        </p:blipFill>
        <p:spPr>
          <a:xfrm>
            <a:off x="679638" y="152400"/>
            <a:ext cx="7784714" cy="4838702"/>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0" y="0"/>
            <a:ext cx="9144000" cy="83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t>https://github.com/OxCodeLaborate/IntroToPython</a:t>
            </a:r>
            <a:endParaRPr sz="2800" b="1"/>
          </a:p>
        </p:txBody>
      </p:sp>
      <p:pic>
        <p:nvPicPr>
          <p:cNvPr id="86" name="Google Shape;86;p18"/>
          <p:cNvPicPr preferRelativeResize="0"/>
          <p:nvPr/>
        </p:nvPicPr>
        <p:blipFill>
          <a:blip r:embed="rId3">
            <a:alphaModFix/>
          </a:blip>
          <a:stretch>
            <a:fillRect/>
          </a:stretch>
        </p:blipFill>
        <p:spPr>
          <a:xfrm>
            <a:off x="815063" y="983700"/>
            <a:ext cx="7513875" cy="4007400"/>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2"/>
          <p:cNvSpPr txBox="1"/>
          <p:nvPr/>
        </p:nvSpPr>
        <p:spPr>
          <a:xfrm>
            <a:off x="1357475" y="1170675"/>
            <a:ext cx="7173600" cy="8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t>Loops!</a:t>
            </a:r>
            <a:endParaRPr sz="9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73"/>
          <p:cNvPicPr preferRelativeResize="0"/>
          <p:nvPr/>
        </p:nvPicPr>
        <p:blipFill>
          <a:blip r:embed="rId3">
            <a:alphaModFix/>
          </a:blip>
          <a:stretch>
            <a:fillRect/>
          </a:stretch>
        </p:blipFill>
        <p:spPr>
          <a:xfrm>
            <a:off x="152400" y="152400"/>
            <a:ext cx="8398575" cy="4791825"/>
          </a:xfrm>
          <a:prstGeom prst="rect">
            <a:avLst/>
          </a:prstGeom>
          <a:noFill/>
          <a:ln>
            <a:no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74"/>
          <p:cNvPicPr preferRelativeResize="0"/>
          <p:nvPr/>
        </p:nvPicPr>
        <p:blipFill>
          <a:blip r:embed="rId3">
            <a:alphaModFix/>
          </a:blip>
          <a:stretch>
            <a:fillRect/>
          </a:stretch>
        </p:blipFill>
        <p:spPr>
          <a:xfrm>
            <a:off x="2152650" y="152400"/>
            <a:ext cx="4838701" cy="4838701"/>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75"/>
          <p:cNvPicPr preferRelativeResize="0"/>
          <p:nvPr/>
        </p:nvPicPr>
        <p:blipFill>
          <a:blip r:embed="rId3">
            <a:alphaModFix/>
          </a:blip>
          <a:stretch>
            <a:fillRect/>
          </a:stretch>
        </p:blipFill>
        <p:spPr>
          <a:xfrm>
            <a:off x="152400" y="152400"/>
            <a:ext cx="8398575" cy="4791825"/>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pic>
        <p:nvPicPr>
          <p:cNvPr id="475" name="Google Shape;475;p76"/>
          <p:cNvPicPr preferRelativeResize="0"/>
          <p:nvPr/>
        </p:nvPicPr>
        <p:blipFill>
          <a:blip r:embed="rId3">
            <a:alphaModFix/>
          </a:blip>
          <a:stretch>
            <a:fillRect/>
          </a:stretch>
        </p:blipFill>
        <p:spPr>
          <a:xfrm>
            <a:off x="152400" y="152400"/>
            <a:ext cx="8776000" cy="2238775"/>
          </a:xfrm>
          <a:prstGeom prst="rect">
            <a:avLst/>
          </a:prstGeom>
          <a:noFill/>
          <a:ln>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77"/>
          <p:cNvPicPr preferRelativeResize="0"/>
          <p:nvPr/>
        </p:nvPicPr>
        <p:blipFill>
          <a:blip r:embed="rId3">
            <a:alphaModFix/>
          </a:blip>
          <a:stretch>
            <a:fillRect/>
          </a:stretch>
        </p:blipFill>
        <p:spPr>
          <a:xfrm>
            <a:off x="152400" y="152400"/>
            <a:ext cx="8763000" cy="4476750"/>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78"/>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486" name="Google Shape;486;p78"/>
          <p:cNvSpPr/>
          <p:nvPr/>
        </p:nvSpPr>
        <p:spPr>
          <a:xfrm>
            <a:off x="-450125" y="162503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487" name="Google Shape;487;p78"/>
          <p:cNvSpPr txBox="1"/>
          <p:nvPr/>
        </p:nvSpPr>
        <p:spPr>
          <a:xfrm>
            <a:off x="5454350" y="2910875"/>
            <a:ext cx="2091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0</a:t>
            </a:r>
            <a:endParaRPr sz="3000"/>
          </a:p>
          <a:p>
            <a:pPr marL="0" lvl="0" indent="0" algn="l" rtl="0">
              <a:spcBef>
                <a:spcPts val="0"/>
              </a:spcBef>
              <a:spcAft>
                <a:spcPts val="0"/>
              </a:spcAft>
              <a:buNone/>
            </a:pPr>
            <a:r>
              <a:rPr lang="en" sz="3000"/>
              <a:t>wordList</a:t>
            </a:r>
            <a:endParaRPr sz="3000"/>
          </a:p>
        </p:txBody>
      </p:sp>
      <p:sp>
        <p:nvSpPr>
          <p:cNvPr id="488" name="Google Shape;488;p78"/>
          <p:cNvSpPr/>
          <p:nvPr/>
        </p:nvSpPr>
        <p:spPr>
          <a:xfrm>
            <a:off x="576325" y="2910875"/>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Google Shape;493;p79"/>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494" name="Google Shape;494;p79"/>
          <p:cNvSpPr/>
          <p:nvPr/>
        </p:nvSpPr>
        <p:spPr>
          <a:xfrm>
            <a:off x="-450125" y="183698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495" name="Google Shape;495;p79"/>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0</a:t>
            </a:r>
            <a:endParaRPr sz="3000"/>
          </a:p>
          <a:p>
            <a:pPr marL="0" lvl="0" indent="0" algn="l" rtl="0">
              <a:spcBef>
                <a:spcPts val="0"/>
              </a:spcBef>
              <a:spcAft>
                <a:spcPts val="0"/>
              </a:spcAft>
              <a:buNone/>
            </a:pPr>
            <a:r>
              <a:rPr lang="en" sz="3000"/>
              <a:t>wordList</a:t>
            </a:r>
            <a:endParaRPr sz="3000"/>
          </a:p>
        </p:txBody>
      </p:sp>
      <p:sp>
        <p:nvSpPr>
          <p:cNvPr id="496" name="Google Shape;496;p79"/>
          <p:cNvSpPr/>
          <p:nvPr/>
        </p:nvSpPr>
        <p:spPr>
          <a:xfrm>
            <a:off x="576325" y="2910875"/>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9"/>
          <p:cNvSpPr txBox="1"/>
          <p:nvPr/>
        </p:nvSpPr>
        <p:spPr>
          <a:xfrm>
            <a:off x="5140475" y="1554375"/>
            <a:ext cx="3380100" cy="73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len(wordList) = 6</a:t>
            </a: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80"/>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03" name="Google Shape;503;p80"/>
          <p:cNvSpPr/>
          <p:nvPr/>
        </p:nvSpPr>
        <p:spPr>
          <a:xfrm>
            <a:off x="0" y="215541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04" name="Google Shape;504;p80"/>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0</a:t>
            </a:r>
            <a:endParaRPr sz="3000"/>
          </a:p>
          <a:p>
            <a:pPr marL="0" lvl="0" indent="0" algn="l" rtl="0">
              <a:spcBef>
                <a:spcPts val="0"/>
              </a:spcBef>
              <a:spcAft>
                <a:spcPts val="0"/>
              </a:spcAft>
              <a:buNone/>
            </a:pPr>
            <a:r>
              <a:rPr lang="en" sz="3000"/>
              <a:t>wordList</a:t>
            </a:r>
            <a:endParaRPr sz="3000"/>
          </a:p>
        </p:txBody>
      </p:sp>
      <p:sp>
        <p:nvSpPr>
          <p:cNvPr id="505" name="Google Shape;505;p80"/>
          <p:cNvSpPr/>
          <p:nvPr/>
        </p:nvSpPr>
        <p:spPr>
          <a:xfrm>
            <a:off x="576325" y="3201900"/>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p81"/>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11" name="Google Shape;511;p81"/>
          <p:cNvSpPr/>
          <p:nvPr/>
        </p:nvSpPr>
        <p:spPr>
          <a:xfrm>
            <a:off x="0" y="245216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12" name="Google Shape;512;p81"/>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1</a:t>
            </a:r>
            <a:endParaRPr sz="3000"/>
          </a:p>
          <a:p>
            <a:pPr marL="0" lvl="0" indent="0" algn="l" rtl="0">
              <a:spcBef>
                <a:spcPts val="0"/>
              </a:spcBef>
              <a:spcAft>
                <a:spcPts val="0"/>
              </a:spcAft>
              <a:buNone/>
            </a:pPr>
            <a:r>
              <a:rPr lang="en" sz="3000"/>
              <a:t>wordList</a:t>
            </a:r>
            <a:endParaRPr sz="3000"/>
          </a:p>
        </p:txBody>
      </p:sp>
      <p:sp>
        <p:nvSpPr>
          <p:cNvPr id="513" name="Google Shape;513;p81"/>
          <p:cNvSpPr/>
          <p:nvPr/>
        </p:nvSpPr>
        <p:spPr>
          <a:xfrm>
            <a:off x="576325" y="3201900"/>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0" y="0"/>
            <a:ext cx="9144000" cy="83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t>https://github.com/OxCodeLaborate/IntroToPython</a:t>
            </a:r>
            <a:endParaRPr sz="2800" b="1"/>
          </a:p>
        </p:txBody>
      </p:sp>
      <p:sp>
        <p:nvSpPr>
          <p:cNvPr id="92" name="Google Shape;92;p19"/>
          <p:cNvSpPr txBox="1"/>
          <p:nvPr/>
        </p:nvSpPr>
        <p:spPr>
          <a:xfrm>
            <a:off x="272750" y="1000125"/>
            <a:ext cx="4520100" cy="10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t>Windows</a:t>
            </a: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 sz="2000" b="1"/>
              <a:t>Open Anaconda Command Prompt</a:t>
            </a:r>
            <a:endParaRPr sz="2000" b="1"/>
          </a:p>
        </p:txBody>
      </p:sp>
      <p:sp>
        <p:nvSpPr>
          <p:cNvPr id="93" name="Google Shape;93;p19"/>
          <p:cNvSpPr txBox="1"/>
          <p:nvPr/>
        </p:nvSpPr>
        <p:spPr>
          <a:xfrm>
            <a:off x="4724400" y="1000125"/>
            <a:ext cx="4520100" cy="10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t>MacOS</a:t>
            </a: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 sz="2000" b="1"/>
              <a:t>Open Terminal</a:t>
            </a:r>
            <a:endParaRPr sz="2000" b="1"/>
          </a:p>
        </p:txBody>
      </p:sp>
      <p:pic>
        <p:nvPicPr>
          <p:cNvPr id="94" name="Google Shape;94;p19"/>
          <p:cNvPicPr preferRelativeResize="0"/>
          <p:nvPr/>
        </p:nvPicPr>
        <p:blipFill>
          <a:blip r:embed="rId3">
            <a:alphaModFix/>
          </a:blip>
          <a:stretch>
            <a:fillRect/>
          </a:stretch>
        </p:blipFill>
        <p:spPr>
          <a:xfrm>
            <a:off x="-214387" y="2636650"/>
            <a:ext cx="9572787" cy="2146625"/>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82"/>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19" name="Google Shape;519;p82"/>
          <p:cNvSpPr/>
          <p:nvPr/>
        </p:nvSpPr>
        <p:spPr>
          <a:xfrm>
            <a:off x="-450125" y="185868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20" name="Google Shape;520;p82"/>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1</a:t>
            </a:r>
            <a:endParaRPr sz="3000"/>
          </a:p>
          <a:p>
            <a:pPr marL="0" lvl="0" indent="0" algn="l" rtl="0">
              <a:spcBef>
                <a:spcPts val="0"/>
              </a:spcBef>
              <a:spcAft>
                <a:spcPts val="0"/>
              </a:spcAft>
              <a:buNone/>
            </a:pPr>
            <a:r>
              <a:rPr lang="en" sz="3000"/>
              <a:t>wordList</a:t>
            </a:r>
            <a:endParaRPr sz="3000"/>
          </a:p>
        </p:txBody>
      </p:sp>
      <p:sp>
        <p:nvSpPr>
          <p:cNvPr id="521" name="Google Shape;521;p82"/>
          <p:cNvSpPr/>
          <p:nvPr/>
        </p:nvSpPr>
        <p:spPr>
          <a:xfrm>
            <a:off x="576325" y="3201900"/>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2"/>
          <p:cNvSpPr txBox="1"/>
          <p:nvPr/>
        </p:nvSpPr>
        <p:spPr>
          <a:xfrm>
            <a:off x="5140475" y="1554375"/>
            <a:ext cx="3380100" cy="73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len(wordList) = 6</a:t>
            </a:r>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p83"/>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28" name="Google Shape;528;p83"/>
          <p:cNvSpPr/>
          <p:nvPr/>
        </p:nvSpPr>
        <p:spPr>
          <a:xfrm>
            <a:off x="0" y="215541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29" name="Google Shape;529;p83"/>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1</a:t>
            </a:r>
            <a:endParaRPr sz="3000"/>
          </a:p>
          <a:p>
            <a:pPr marL="0" lvl="0" indent="0" algn="l" rtl="0">
              <a:spcBef>
                <a:spcPts val="0"/>
              </a:spcBef>
              <a:spcAft>
                <a:spcPts val="0"/>
              </a:spcAft>
              <a:buNone/>
            </a:pPr>
            <a:r>
              <a:rPr lang="en" sz="3000"/>
              <a:t>wordList</a:t>
            </a:r>
            <a:endParaRPr sz="3000"/>
          </a:p>
        </p:txBody>
      </p:sp>
      <p:sp>
        <p:nvSpPr>
          <p:cNvPr id="530" name="Google Shape;530;p83"/>
          <p:cNvSpPr/>
          <p:nvPr/>
        </p:nvSpPr>
        <p:spPr>
          <a:xfrm>
            <a:off x="562175" y="3518325"/>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84"/>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36" name="Google Shape;536;p84"/>
          <p:cNvSpPr/>
          <p:nvPr/>
        </p:nvSpPr>
        <p:spPr>
          <a:xfrm>
            <a:off x="155450" y="242388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37" name="Google Shape;537;p84"/>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2</a:t>
            </a:r>
            <a:endParaRPr sz="3000"/>
          </a:p>
          <a:p>
            <a:pPr marL="0" lvl="0" indent="0" algn="l" rtl="0">
              <a:spcBef>
                <a:spcPts val="0"/>
              </a:spcBef>
              <a:spcAft>
                <a:spcPts val="0"/>
              </a:spcAft>
              <a:buNone/>
            </a:pPr>
            <a:r>
              <a:rPr lang="en" sz="3000"/>
              <a:t>wordList</a:t>
            </a:r>
            <a:endParaRPr sz="3000"/>
          </a:p>
        </p:txBody>
      </p:sp>
      <p:sp>
        <p:nvSpPr>
          <p:cNvPr id="538" name="Google Shape;538;p84"/>
          <p:cNvSpPr/>
          <p:nvPr/>
        </p:nvSpPr>
        <p:spPr>
          <a:xfrm>
            <a:off x="562175" y="3518325"/>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85"/>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44" name="Google Shape;544;p85"/>
          <p:cNvSpPr/>
          <p:nvPr/>
        </p:nvSpPr>
        <p:spPr>
          <a:xfrm>
            <a:off x="-464275" y="191518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45" name="Google Shape;545;p85"/>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2</a:t>
            </a:r>
            <a:endParaRPr sz="3000"/>
          </a:p>
          <a:p>
            <a:pPr marL="0" lvl="0" indent="0" algn="l" rtl="0">
              <a:spcBef>
                <a:spcPts val="0"/>
              </a:spcBef>
              <a:spcAft>
                <a:spcPts val="0"/>
              </a:spcAft>
              <a:buNone/>
            </a:pPr>
            <a:r>
              <a:rPr lang="en" sz="3000"/>
              <a:t>wordList</a:t>
            </a:r>
            <a:endParaRPr sz="3000"/>
          </a:p>
        </p:txBody>
      </p:sp>
      <p:sp>
        <p:nvSpPr>
          <p:cNvPr id="546" name="Google Shape;546;p85"/>
          <p:cNvSpPr/>
          <p:nvPr/>
        </p:nvSpPr>
        <p:spPr>
          <a:xfrm>
            <a:off x="562175" y="3518325"/>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5"/>
          <p:cNvSpPr txBox="1"/>
          <p:nvPr/>
        </p:nvSpPr>
        <p:spPr>
          <a:xfrm>
            <a:off x="5140475" y="1554375"/>
            <a:ext cx="3380100" cy="73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len(wordList) = 6</a:t>
            </a:r>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pic>
        <p:nvPicPr>
          <p:cNvPr id="552" name="Google Shape;552;p86"/>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53" name="Google Shape;553;p86"/>
          <p:cNvSpPr/>
          <p:nvPr/>
        </p:nvSpPr>
        <p:spPr>
          <a:xfrm>
            <a:off x="0" y="215541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54" name="Google Shape;554;p86"/>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2</a:t>
            </a:r>
            <a:endParaRPr sz="3000"/>
          </a:p>
          <a:p>
            <a:pPr marL="0" lvl="0" indent="0" algn="l" rtl="0">
              <a:spcBef>
                <a:spcPts val="0"/>
              </a:spcBef>
              <a:spcAft>
                <a:spcPts val="0"/>
              </a:spcAft>
              <a:buNone/>
            </a:pPr>
            <a:r>
              <a:rPr lang="en" sz="3000"/>
              <a:t>wordList</a:t>
            </a:r>
            <a:endParaRPr sz="3000"/>
          </a:p>
        </p:txBody>
      </p:sp>
      <p:sp>
        <p:nvSpPr>
          <p:cNvPr id="555" name="Google Shape;555;p86"/>
          <p:cNvSpPr/>
          <p:nvPr/>
        </p:nvSpPr>
        <p:spPr>
          <a:xfrm>
            <a:off x="562175" y="3766775"/>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560" name="Google Shape;560;p87"/>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61" name="Google Shape;561;p87"/>
          <p:cNvSpPr/>
          <p:nvPr/>
        </p:nvSpPr>
        <p:spPr>
          <a:xfrm>
            <a:off x="141300" y="245213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62" name="Google Shape;562;p87"/>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3</a:t>
            </a:r>
            <a:endParaRPr sz="3000"/>
          </a:p>
          <a:p>
            <a:pPr marL="0" lvl="0" indent="0" algn="l" rtl="0">
              <a:spcBef>
                <a:spcPts val="0"/>
              </a:spcBef>
              <a:spcAft>
                <a:spcPts val="0"/>
              </a:spcAft>
              <a:buNone/>
            </a:pPr>
            <a:r>
              <a:rPr lang="en" sz="3000"/>
              <a:t>wordList</a:t>
            </a:r>
            <a:endParaRPr sz="3000"/>
          </a:p>
        </p:txBody>
      </p:sp>
      <p:sp>
        <p:nvSpPr>
          <p:cNvPr id="563" name="Google Shape;563;p87"/>
          <p:cNvSpPr/>
          <p:nvPr/>
        </p:nvSpPr>
        <p:spPr>
          <a:xfrm>
            <a:off x="562175" y="3766775"/>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pic>
        <p:nvPicPr>
          <p:cNvPr id="568" name="Google Shape;568;p88"/>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69" name="Google Shape;569;p88"/>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4</a:t>
            </a:r>
            <a:endParaRPr sz="3000"/>
          </a:p>
          <a:p>
            <a:pPr marL="0" lvl="0" indent="0" algn="l" rtl="0">
              <a:spcBef>
                <a:spcPts val="0"/>
              </a:spcBef>
              <a:spcAft>
                <a:spcPts val="0"/>
              </a:spcAft>
              <a:buNone/>
            </a:pPr>
            <a:r>
              <a:rPr lang="en" sz="3000"/>
              <a:t>wordList</a:t>
            </a:r>
            <a:endParaRPr sz="3000"/>
          </a:p>
        </p:txBody>
      </p:sp>
      <p:sp>
        <p:nvSpPr>
          <p:cNvPr id="570" name="Google Shape;570;p88"/>
          <p:cNvSpPr/>
          <p:nvPr/>
        </p:nvSpPr>
        <p:spPr>
          <a:xfrm>
            <a:off x="562175" y="4035275"/>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8"/>
          <p:cNvSpPr/>
          <p:nvPr/>
        </p:nvSpPr>
        <p:spPr>
          <a:xfrm>
            <a:off x="141300" y="245213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pic>
        <p:nvPicPr>
          <p:cNvPr id="576" name="Google Shape;576;p89"/>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77" name="Google Shape;577;p89"/>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5</a:t>
            </a:r>
            <a:endParaRPr sz="3000"/>
          </a:p>
          <a:p>
            <a:pPr marL="0" lvl="0" indent="0" algn="l" rtl="0">
              <a:spcBef>
                <a:spcPts val="0"/>
              </a:spcBef>
              <a:spcAft>
                <a:spcPts val="0"/>
              </a:spcAft>
              <a:buNone/>
            </a:pPr>
            <a:r>
              <a:rPr lang="en" sz="3000"/>
              <a:t>wordList</a:t>
            </a:r>
            <a:endParaRPr sz="3000"/>
          </a:p>
        </p:txBody>
      </p:sp>
      <p:sp>
        <p:nvSpPr>
          <p:cNvPr id="578" name="Google Shape;578;p89"/>
          <p:cNvSpPr/>
          <p:nvPr/>
        </p:nvSpPr>
        <p:spPr>
          <a:xfrm>
            <a:off x="548050" y="4388550"/>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9"/>
          <p:cNvSpPr/>
          <p:nvPr/>
        </p:nvSpPr>
        <p:spPr>
          <a:xfrm>
            <a:off x="141300" y="245213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p90"/>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85" name="Google Shape;585;p90"/>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6</a:t>
            </a:r>
            <a:endParaRPr sz="3000"/>
          </a:p>
          <a:p>
            <a:pPr marL="0" lvl="0" indent="0" algn="l" rtl="0">
              <a:spcBef>
                <a:spcPts val="0"/>
              </a:spcBef>
              <a:spcAft>
                <a:spcPts val="0"/>
              </a:spcAft>
              <a:buNone/>
            </a:pPr>
            <a:r>
              <a:rPr lang="en" sz="3000"/>
              <a:t>wordList</a:t>
            </a:r>
            <a:endParaRPr sz="3000"/>
          </a:p>
        </p:txBody>
      </p:sp>
      <p:sp>
        <p:nvSpPr>
          <p:cNvPr id="586" name="Google Shape;586;p90"/>
          <p:cNvSpPr/>
          <p:nvPr/>
        </p:nvSpPr>
        <p:spPr>
          <a:xfrm>
            <a:off x="548050" y="4691500"/>
            <a:ext cx="1907700" cy="186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0"/>
          <p:cNvSpPr/>
          <p:nvPr/>
        </p:nvSpPr>
        <p:spPr>
          <a:xfrm>
            <a:off x="141300" y="245213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592" name="Google Shape;592;p91"/>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593" name="Google Shape;593;p91"/>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Memory</a:t>
            </a:r>
            <a:endParaRPr sz="3000"/>
          </a:p>
          <a:p>
            <a:pPr marL="0" lvl="0" indent="0" algn="l" rtl="0">
              <a:spcBef>
                <a:spcPts val="0"/>
              </a:spcBef>
              <a:spcAft>
                <a:spcPts val="0"/>
              </a:spcAft>
              <a:buNone/>
            </a:pPr>
            <a:r>
              <a:rPr lang="en" sz="3000"/>
              <a:t>i = 6</a:t>
            </a:r>
            <a:endParaRPr sz="3000"/>
          </a:p>
          <a:p>
            <a:pPr marL="0" lvl="0" indent="0" algn="l" rtl="0">
              <a:spcBef>
                <a:spcPts val="0"/>
              </a:spcBef>
              <a:spcAft>
                <a:spcPts val="0"/>
              </a:spcAft>
              <a:buNone/>
            </a:pPr>
            <a:r>
              <a:rPr lang="en" sz="3000"/>
              <a:t>wordList</a:t>
            </a:r>
            <a:endParaRPr sz="3000"/>
          </a:p>
        </p:txBody>
      </p:sp>
      <p:sp>
        <p:nvSpPr>
          <p:cNvPr id="594" name="Google Shape;594;p91"/>
          <p:cNvSpPr/>
          <p:nvPr/>
        </p:nvSpPr>
        <p:spPr>
          <a:xfrm>
            <a:off x="-409775" y="1844537"/>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
        <p:nvSpPr>
          <p:cNvPr id="595" name="Google Shape;595;p91"/>
          <p:cNvSpPr txBox="1"/>
          <p:nvPr/>
        </p:nvSpPr>
        <p:spPr>
          <a:xfrm>
            <a:off x="5140475" y="1554375"/>
            <a:ext cx="3380100" cy="73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6 &lt; 6 is </a:t>
            </a:r>
            <a:r>
              <a:rPr lang="en" sz="3000" b="1">
                <a:solidFill>
                  <a:srgbClr val="38761D"/>
                </a:solidFill>
              </a:rPr>
              <a:t>False</a:t>
            </a:r>
            <a:endParaRPr b="1">
              <a:solidFill>
                <a:srgbClr val="38761D"/>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p:nvPr/>
        </p:nvSpPr>
        <p:spPr>
          <a:xfrm>
            <a:off x="1467725" y="545525"/>
            <a:ext cx="1454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t>Part 1</a:t>
            </a:r>
            <a:endParaRPr sz="2800" b="1"/>
          </a:p>
        </p:txBody>
      </p:sp>
      <p:pic>
        <p:nvPicPr>
          <p:cNvPr id="100" name="Google Shape;100;p20"/>
          <p:cNvPicPr preferRelativeResize="0"/>
          <p:nvPr/>
        </p:nvPicPr>
        <p:blipFill>
          <a:blip r:embed="rId3">
            <a:alphaModFix/>
          </a:blip>
          <a:stretch>
            <a:fillRect/>
          </a:stretch>
        </p:blipFill>
        <p:spPr>
          <a:xfrm>
            <a:off x="152400" y="1700375"/>
            <a:ext cx="8839203" cy="3443124"/>
          </a:xfrm>
          <a:prstGeom prst="rect">
            <a:avLst/>
          </a:prstGeom>
          <a:noFill/>
          <a:ln>
            <a:noFill/>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92"/>
          <p:cNvPicPr preferRelativeResize="0"/>
          <p:nvPr/>
        </p:nvPicPr>
        <p:blipFill>
          <a:blip r:embed="rId3">
            <a:alphaModFix/>
          </a:blip>
          <a:stretch>
            <a:fillRect/>
          </a:stretch>
        </p:blipFill>
        <p:spPr>
          <a:xfrm>
            <a:off x="437525" y="214750"/>
            <a:ext cx="8763000" cy="4476750"/>
          </a:xfrm>
          <a:prstGeom prst="rect">
            <a:avLst/>
          </a:prstGeom>
          <a:noFill/>
          <a:ln>
            <a:noFill/>
          </a:ln>
        </p:spPr>
      </p:pic>
      <p:sp>
        <p:nvSpPr>
          <p:cNvPr id="601" name="Google Shape;601;p92"/>
          <p:cNvSpPr txBox="1"/>
          <p:nvPr/>
        </p:nvSpPr>
        <p:spPr>
          <a:xfrm>
            <a:off x="5454350" y="2910875"/>
            <a:ext cx="3249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Program Ends</a:t>
            </a:r>
            <a:endParaRPr sz="3000"/>
          </a:p>
        </p:txBody>
      </p:sp>
      <p:sp>
        <p:nvSpPr>
          <p:cNvPr id="602" name="Google Shape;602;p92"/>
          <p:cNvSpPr/>
          <p:nvPr/>
        </p:nvSpPr>
        <p:spPr>
          <a:xfrm>
            <a:off x="-409775" y="2664112"/>
            <a:ext cx="1026450" cy="595450"/>
          </a:xfrm>
          <a:custGeom>
            <a:avLst/>
            <a:gdLst/>
            <a:ahLst/>
            <a:cxnLst/>
            <a:rect l="l" t="t" r="r" b="b"/>
            <a:pathLst>
              <a:path w="41058" h="23818" extrusionOk="0">
                <a:moveTo>
                  <a:pt x="0" y="23818"/>
                </a:moveTo>
                <a:cubicBezTo>
                  <a:pt x="7931" y="14302"/>
                  <a:pt x="21407" y="11312"/>
                  <a:pt x="32486" y="5770"/>
                </a:cubicBezTo>
                <a:cubicBezTo>
                  <a:pt x="35073" y="4476"/>
                  <a:pt x="41058" y="7310"/>
                  <a:pt x="41058" y="4417"/>
                </a:cubicBezTo>
                <a:cubicBezTo>
                  <a:pt x="41058" y="182"/>
                  <a:pt x="28876" y="5042"/>
                  <a:pt x="28876" y="807"/>
                </a:cubicBezTo>
                <a:cubicBezTo>
                  <a:pt x="28876" y="-1171"/>
                  <a:pt x="32823" y="1230"/>
                  <a:pt x="34742" y="1710"/>
                </a:cubicBezTo>
                <a:cubicBezTo>
                  <a:pt x="36639" y="2184"/>
                  <a:pt x="38773" y="2584"/>
                  <a:pt x="40156" y="3966"/>
                </a:cubicBezTo>
                <a:cubicBezTo>
                  <a:pt x="42433" y="6241"/>
                  <a:pt x="37170" y="10198"/>
                  <a:pt x="34290" y="11636"/>
                </a:cubicBezTo>
              </a:path>
            </a:pathLst>
          </a:custGeom>
          <a:noFill/>
          <a:ln w="762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pic>
        <p:nvPicPr>
          <p:cNvPr id="607" name="Google Shape;607;p93"/>
          <p:cNvPicPr preferRelativeResize="0"/>
          <p:nvPr/>
        </p:nvPicPr>
        <p:blipFill>
          <a:blip r:embed="rId3">
            <a:alphaModFix/>
          </a:blip>
          <a:stretch>
            <a:fillRect/>
          </a:stretch>
        </p:blipFill>
        <p:spPr>
          <a:xfrm>
            <a:off x="152400" y="152400"/>
            <a:ext cx="8839199" cy="3993067"/>
          </a:xfrm>
          <a:prstGeom prst="rect">
            <a:avLst/>
          </a:prstGeom>
          <a:noFill/>
          <a:ln>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94"/>
          <p:cNvSpPr txBox="1"/>
          <p:nvPr/>
        </p:nvSpPr>
        <p:spPr>
          <a:xfrm>
            <a:off x="720650" y="141300"/>
            <a:ext cx="7336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What makes reading code easy?</a:t>
            </a:r>
            <a:endParaRPr sz="3200" b="1"/>
          </a:p>
          <a:p>
            <a:pPr marL="0" lvl="0" indent="0" algn="l" rtl="0">
              <a:spcBef>
                <a:spcPts val="0"/>
              </a:spcBef>
              <a:spcAft>
                <a:spcPts val="0"/>
              </a:spcAft>
              <a:buNone/>
            </a:pPr>
            <a:endParaRPr sz="3200" b="1"/>
          </a:p>
          <a:p>
            <a:pPr marL="457200" lvl="0" indent="-431800" algn="l" rtl="0">
              <a:spcBef>
                <a:spcPts val="0"/>
              </a:spcBef>
              <a:spcAft>
                <a:spcPts val="0"/>
              </a:spcAft>
              <a:buSzPts val="3200"/>
              <a:buChar char="-"/>
            </a:pPr>
            <a:r>
              <a:rPr lang="en" sz="3200" b="1"/>
              <a:t>Sticking to conventions</a:t>
            </a:r>
            <a:endParaRPr sz="3200" b="1"/>
          </a:p>
          <a:p>
            <a:pPr marL="457200" lvl="0" indent="-431800" algn="l" rtl="0">
              <a:spcBef>
                <a:spcPts val="0"/>
              </a:spcBef>
              <a:spcAft>
                <a:spcPts val="0"/>
              </a:spcAft>
              <a:buSzPts val="3200"/>
              <a:buChar char="-"/>
            </a:pPr>
            <a:r>
              <a:rPr lang="en" sz="3200" b="1"/>
              <a:t>Naming variables appropriately</a:t>
            </a:r>
            <a:endParaRPr sz="3200" b="1"/>
          </a:p>
          <a:p>
            <a:pPr marL="457200" lvl="0" indent="-431800" algn="l" rtl="0">
              <a:spcBef>
                <a:spcPts val="0"/>
              </a:spcBef>
              <a:spcAft>
                <a:spcPts val="0"/>
              </a:spcAft>
              <a:buSzPts val="3200"/>
              <a:buChar char="-"/>
            </a:pPr>
            <a:r>
              <a:rPr lang="en" sz="3200" b="1"/>
              <a:t>Avoid making things more complicated than they have to be</a:t>
            </a:r>
            <a:endParaRPr sz="3200" b="1"/>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95"/>
          <p:cNvSpPr txBox="1"/>
          <p:nvPr/>
        </p:nvSpPr>
        <p:spPr>
          <a:xfrm>
            <a:off x="522825" y="395650"/>
            <a:ext cx="6146700" cy="40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t>Remainder of Part 2</a:t>
            </a:r>
            <a:endParaRPr sz="4200" b="1"/>
          </a:p>
          <a:p>
            <a:pPr marL="0" lvl="0" indent="0" algn="l" rtl="0">
              <a:spcBef>
                <a:spcPts val="0"/>
              </a:spcBef>
              <a:spcAft>
                <a:spcPts val="0"/>
              </a:spcAft>
              <a:buNone/>
            </a:pPr>
            <a:endParaRPr sz="4200" b="1"/>
          </a:p>
          <a:p>
            <a:pPr marL="0" lvl="0" indent="0" algn="l" rtl="0">
              <a:spcBef>
                <a:spcPts val="0"/>
              </a:spcBef>
              <a:spcAft>
                <a:spcPts val="0"/>
              </a:spcAft>
              <a:buNone/>
            </a:pPr>
            <a:r>
              <a:rPr lang="en" sz="4200" b="1"/>
              <a:t>And Part 3</a:t>
            </a:r>
            <a:endParaRPr sz="4200" b="1"/>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1792331" y="573203"/>
            <a:ext cx="5577300" cy="14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dirty="0"/>
              <a:t>https://</a:t>
            </a:r>
            <a:r>
              <a:rPr lang="en" sz="4200" b="1" dirty="0" err="1"/>
              <a:t>goo.gl</a:t>
            </a:r>
            <a:r>
              <a:rPr lang="en" sz="4200" b="1" dirty="0"/>
              <a:t>/forms/MJs5QnmakIlXyk143</a:t>
            </a:r>
            <a:endParaRPr sz="4200" b="1" dirty="0"/>
          </a:p>
        </p:txBody>
      </p:sp>
      <p:sp>
        <p:nvSpPr>
          <p:cNvPr id="623" name="Google Shape;623;p96"/>
          <p:cNvSpPr txBox="1"/>
          <p:nvPr/>
        </p:nvSpPr>
        <p:spPr>
          <a:xfrm>
            <a:off x="522825" y="2877850"/>
            <a:ext cx="5577300" cy="14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2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p:nvPr/>
        </p:nvSpPr>
        <p:spPr>
          <a:xfrm>
            <a:off x="904050" y="649450"/>
            <a:ext cx="7335900" cy="85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t>Booleans</a:t>
            </a:r>
            <a:endParaRPr sz="48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1405</Words>
  <Application>Microsoft Macintosh PowerPoint</Application>
  <PresentationFormat>On-screen Show (16:9)</PresentationFormat>
  <Paragraphs>216</Paragraphs>
  <Slides>84</Slides>
  <Notes>84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84</vt:i4>
      </vt:variant>
    </vt:vector>
  </HeadingPairs>
  <TitlesOfParts>
    <vt:vector size="86"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edwardhartemink@gmail.com</cp:lastModifiedBy>
  <cp:revision>2</cp:revision>
  <dcterms:modified xsi:type="dcterms:W3CDTF">2018-10-31T21:31:03Z</dcterms:modified>
</cp:coreProperties>
</file>