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1" r:id="rId4"/>
    <p:sldId id="372" r:id="rId5"/>
    <p:sldId id="375" r:id="rId6"/>
    <p:sldId id="368" r:id="rId7"/>
    <p:sldId id="374" r:id="rId8"/>
    <p:sldId id="352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56CFB61-35F0-43A5-A6BD-579DBD448F2D}">
          <p14:sldIdLst>
            <p14:sldId id="376"/>
            <p14:sldId id="377"/>
            <p14:sldId id="371"/>
            <p14:sldId id="372"/>
            <p14:sldId id="375"/>
            <p14:sldId id="368"/>
            <p14:sldId id="374"/>
            <p14:sldId id="352"/>
          </p14:sldIdLst>
        </p14:section>
        <p14:section name="默认节" id="{18BF3AFD-AAF1-4470-ABB0-6D9DE9B714B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40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8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A8F85A2-DA37-4B5B-B9FE-524B81A3EF19}" type="datetimeFigureOut">
              <a:rPr lang="zh-CN" altLang="en-US"/>
              <a:pPr>
                <a:defRPr/>
              </a:pPr>
              <a:t>16/3/20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9DE2021-824D-490E-9D87-8FC8C414B0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19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D815056-34B0-4022-9FF4-04105E692CC6}" type="datetimeFigureOut">
              <a:rPr lang="zh-CN" altLang="en-US"/>
              <a:pPr>
                <a:defRPr/>
              </a:pPr>
              <a:t>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DB06A76-F235-4493-85B8-1F2CD401F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69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图片2(1)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6787FD-FB04-4004-981F-71C339787134}" type="datetime1">
              <a:rPr lang="zh-CN" altLang="en-US"/>
              <a:pPr>
                <a:defRPr/>
              </a:pPr>
              <a:t>16/3/20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59BF60-06B3-4B3A-9681-2E02AD8AF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1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DB88-0994-4B86-8471-474D63F4AC09}" type="datetime1">
              <a:rPr lang="zh-CN" altLang="en-US"/>
              <a:pPr>
                <a:defRPr/>
              </a:pPr>
              <a:t>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CD04F-C5E1-4E41-8E9A-1A9FC3F2A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6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279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196975"/>
            <a:ext cx="878522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fld id="{A51845DC-FE26-4D17-82BA-24D094ED0EB0}" type="datetime1">
              <a:rPr lang="zh-CN" altLang="en-US"/>
              <a:pPr>
                <a:defRPr/>
              </a:pPr>
              <a:t>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2163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DB &amp; IR (Exp1)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aramond" pitchFamily="18" charset="0"/>
              </a:defRPr>
            </a:lvl1pPr>
          </a:lstStyle>
          <a:p>
            <a:pPr>
              <a:defRPr/>
            </a:pPr>
            <a:fld id="{7833960C-4BDC-48D4-8559-4B14614D5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5804502105@163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196975"/>
            <a:ext cx="7772400" cy="4638675"/>
          </a:xfrm>
        </p:spPr>
        <p:txBody>
          <a:bodyPr/>
          <a:lstStyle/>
          <a:p>
            <a:pPr algn="ctr" eaLnBrk="1" hangingPunct="1"/>
            <a:r>
              <a:rPr kumimoji="0" lang="zh-CN" altLang="en-US" sz="7200" dirty="0" smtClean="0">
                <a:latin typeface="华文行楷" pitchFamily="2" charset="-122"/>
                <a:ea typeface="华文行楷" pitchFamily="2" charset="-122"/>
              </a:rPr>
              <a:t>数据库专题训练</a:t>
            </a:r>
            <a: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</a:br>
            <a:r>
              <a:rPr kumimoji="0" lang="en-US" altLang="zh-CN" sz="3600" dirty="0" smtClean="0"/>
              <a:t/>
            </a:r>
            <a:br>
              <a:rPr kumimoji="0" lang="en-US" altLang="zh-CN" sz="3600" dirty="0" smtClean="0"/>
            </a:br>
            <a:r>
              <a:rPr kumimoji="0" lang="zh-CN" altLang="en-US" sz="3600" dirty="0" smtClean="0">
                <a:latin typeface="华文楷体" pitchFamily="2" charset="-122"/>
                <a:ea typeface="华文楷体" pitchFamily="2" charset="-122"/>
              </a:rPr>
              <a:t>数据库新型检索技术</a:t>
            </a: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r>
              <a:rPr kumimoji="0"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小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实验二  近似</a:t>
            </a:r>
            <a:r>
              <a:rPr kumimoji="0"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连接</a:t>
            </a: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3200" dirty="0" smtClean="0">
                <a:latin typeface="华文楷体" pitchFamily="2" charset="-122"/>
                <a:ea typeface="华文楷体" pitchFamily="2" charset="-122"/>
              </a:rPr>
            </a:br>
            <a:endParaRPr kumimoji="0" lang="zh-CN" altLang="en-US" sz="2400" dirty="0" smtClean="0">
              <a:solidFill>
                <a:srgbClr val="A50021"/>
              </a:solidFill>
            </a:endParaRPr>
          </a:p>
        </p:txBody>
      </p:sp>
      <p:sp>
        <p:nvSpPr>
          <p:cNvPr id="3075" name="矩形 16"/>
          <p:cNvSpPr>
            <a:spLocks noChangeArrowheads="1"/>
          </p:cNvSpPr>
          <p:nvPr/>
        </p:nvSpPr>
        <p:spPr bwMode="auto">
          <a:xfrm>
            <a:off x="323850" y="5229225"/>
            <a:ext cx="882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宋体" pitchFamily="2" charset="-122"/>
              </a:rPr>
              <a:t>助教 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柴成亮 </a:t>
            </a:r>
            <a:r>
              <a:rPr lang="en-US" altLang="zh-CN" sz="2800" dirty="0">
                <a:latin typeface="华文行楷" pitchFamily="2" charset="-122"/>
                <a:ea typeface="华文行楷" pitchFamily="2" charset="-122"/>
                <a:hlinkClick r:id="rId2"/>
              </a:rPr>
              <a:t>15804502105@163.com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</a:t>
            </a:r>
            <a:endParaRPr lang="en-US" altLang="zh-CN" sz="2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12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实验框架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XHei"/>
                <a:cs typeface="XHei"/>
              </a:rPr>
              <a:t>请参考框架代码</a:t>
            </a:r>
            <a:r>
              <a:rPr kumimoji="0" lang="zh-CN" altLang="en-US" dirty="0" smtClean="0">
                <a:latin typeface="+mn-ea"/>
              </a:rPr>
              <a:t>，实现</a:t>
            </a:r>
            <a:r>
              <a:rPr kumimoji="0" lang="en-US" altLang="zh-CN" dirty="0" err="1" smtClean="0">
                <a:latin typeface="+mn-ea"/>
              </a:rPr>
              <a:t>SimJoiner</a:t>
            </a:r>
            <a:r>
              <a:rPr kumimoji="0" lang="zh-CN" altLang="en-US" dirty="0" smtClean="0">
                <a:latin typeface="+mn-ea"/>
              </a:rPr>
              <a:t>类的方法：</a:t>
            </a:r>
            <a:endParaRPr kumimoji="0" lang="en-US" altLang="zh-CN" dirty="0" smtClean="0">
              <a:latin typeface="+mn-ea"/>
            </a:endParaRPr>
          </a:p>
          <a:p>
            <a:pPr lvl="1"/>
            <a:r>
              <a:rPr kumimoji="0" lang="en-US" altLang="zh-CN" dirty="0" err="1" smtClean="0">
                <a:latin typeface="+mn-ea"/>
              </a:rPr>
              <a:t>joinJaccard</a:t>
            </a:r>
            <a:r>
              <a:rPr kumimoji="0" lang="en-US" altLang="zh-CN" dirty="0" smtClean="0">
                <a:latin typeface="+mn-ea"/>
              </a:rPr>
              <a:t>()</a:t>
            </a:r>
            <a:r>
              <a:rPr kumimoji="0" lang="zh-CN" altLang="en-US" dirty="0" smtClean="0">
                <a:latin typeface="+mn-ea"/>
              </a:rPr>
              <a:t>函数</a:t>
            </a:r>
            <a:endParaRPr kumimoji="0" lang="en-US" altLang="zh-CN" dirty="0" smtClean="0">
              <a:latin typeface="+mn-ea"/>
            </a:endParaRPr>
          </a:p>
          <a:p>
            <a:pPr lvl="1"/>
            <a:r>
              <a:rPr kumimoji="0" lang="en-US" altLang="zh-CN" dirty="0" err="1" smtClean="0">
                <a:latin typeface="+mn-ea"/>
              </a:rPr>
              <a:t>joinED</a:t>
            </a:r>
            <a:r>
              <a:rPr kumimoji="0" lang="en-US" altLang="zh-CN" dirty="0" smtClean="0">
                <a:latin typeface="+mn-ea"/>
              </a:rPr>
              <a:t>()</a:t>
            </a:r>
            <a:r>
              <a:rPr kumimoji="0" lang="zh-CN" altLang="en-US" dirty="0" smtClean="0">
                <a:latin typeface="+mn-ea"/>
              </a:rPr>
              <a:t>函数</a:t>
            </a:r>
            <a:endParaRPr kumimoji="0" lang="en-US" altLang="zh-CN" dirty="0" smtClean="0">
              <a:latin typeface="+mn-ea"/>
            </a:endParaRPr>
          </a:p>
          <a:p>
            <a:r>
              <a:rPr kumimoji="0" lang="zh-CN" altLang="en-US" dirty="0" smtClean="0">
                <a:solidFill>
                  <a:srgbClr val="FF0000"/>
                </a:solidFill>
                <a:latin typeface="+mn-ea"/>
              </a:rPr>
              <a:t>请不要修改这两个方法的声明，可以根据需要自行添加其他方法。</a:t>
            </a:r>
            <a:endParaRPr kumimoji="0"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2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</a:t>
            </a:r>
            <a:r>
              <a:rPr lang="en-US" altLang="zh-CN" dirty="0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5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>
                <a:latin typeface="+mj-ea"/>
              </a:rPr>
              <a:t>J</a:t>
            </a:r>
            <a:r>
              <a:rPr kumimoji="0" lang="en-US" altLang="zh-CN" dirty="0" err="1" smtClean="0">
                <a:latin typeface="+mj-ea"/>
              </a:rPr>
              <a:t>oinResult</a:t>
            </a:r>
            <a:r>
              <a:rPr kumimoji="0" lang="zh-CN" altLang="en-US" dirty="0">
                <a:latin typeface="+mj-ea"/>
              </a:rPr>
              <a:t>类</a:t>
            </a:r>
            <a:endParaRPr kumimoji="0" lang="zh-CN" altLang="en-US" dirty="0" smtClean="0">
              <a:latin typeface="+mj-ea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18435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>
                <a:latin typeface="+mn-ea"/>
              </a:rPr>
              <a:t>template &lt;</a:t>
            </a:r>
            <a:r>
              <a:rPr kumimoji="0" lang="en-US" altLang="zh-CN" sz="2000" dirty="0" err="1">
                <a:latin typeface="+mn-ea"/>
              </a:rPr>
              <a:t>typename</a:t>
            </a:r>
            <a:r>
              <a:rPr kumimoji="0" lang="en-US" altLang="zh-CN" sz="2000" dirty="0">
                <a:latin typeface="+mn-ea"/>
              </a:rPr>
              <a:t> _</a:t>
            </a:r>
            <a:r>
              <a:rPr kumimoji="0" lang="en-US" altLang="zh-CN" sz="2000" dirty="0" err="1">
                <a:latin typeface="+mn-ea"/>
              </a:rPr>
              <a:t>IDType</a:t>
            </a:r>
            <a:r>
              <a:rPr kumimoji="0" lang="en-US" altLang="zh-CN" sz="2000" dirty="0">
                <a:latin typeface="+mn-ea"/>
              </a:rPr>
              <a:t>, </a:t>
            </a:r>
            <a:r>
              <a:rPr kumimoji="0" lang="en-US" altLang="zh-CN" sz="2000" dirty="0" err="1">
                <a:latin typeface="+mn-ea"/>
              </a:rPr>
              <a:t>typename</a:t>
            </a:r>
            <a:r>
              <a:rPr kumimoji="0" lang="en-US" altLang="zh-CN" sz="2000" dirty="0">
                <a:latin typeface="+mn-ea"/>
              </a:rPr>
              <a:t> _</a:t>
            </a:r>
            <a:r>
              <a:rPr kumimoji="0" lang="en-US" altLang="zh-CN" sz="2000" dirty="0" err="1">
                <a:latin typeface="+mn-ea"/>
              </a:rPr>
              <a:t>SimType</a:t>
            </a:r>
            <a:r>
              <a:rPr kumimoji="0" lang="en-US" altLang="zh-CN" sz="2000" dirty="0" smtClean="0">
                <a:latin typeface="+mn-ea"/>
              </a:rPr>
              <a:t>&gt; 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 err="1" smtClean="0">
                <a:latin typeface="+mn-ea"/>
              </a:rPr>
              <a:t>struct</a:t>
            </a:r>
            <a:r>
              <a:rPr kumimoji="0" lang="en-US" altLang="zh-CN" sz="2000" dirty="0" smtClean="0">
                <a:latin typeface="+mn-ea"/>
              </a:rPr>
              <a:t> </a:t>
            </a:r>
            <a:r>
              <a:rPr kumimoji="0" lang="en-US" altLang="zh-CN" sz="2000" dirty="0" err="1" smtClean="0">
                <a:latin typeface="+mn-ea"/>
              </a:rPr>
              <a:t>JoinResult</a:t>
            </a:r>
            <a:endParaRPr kumimoji="0" lang="en-US" altLang="zh-CN" sz="20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 smtClean="0">
                <a:latin typeface="+mn-ea"/>
              </a:rPr>
              <a:t>{</a:t>
            </a:r>
            <a:r>
              <a:rPr kumimoji="0" lang="en-US" altLang="zh-CN" sz="2000" dirty="0">
                <a:latin typeface="+mn-ea"/>
              </a:rPr>
              <a:t>	</a:t>
            </a:r>
            <a:endParaRPr kumimoji="0" lang="en-US" altLang="zh-CN" sz="20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>
                <a:latin typeface="+mn-ea"/>
              </a:rPr>
              <a:t>	</a:t>
            </a:r>
            <a:r>
              <a:rPr kumimoji="0" lang="en-US" altLang="zh-CN" sz="2000" dirty="0" smtClean="0">
                <a:latin typeface="+mn-ea"/>
              </a:rPr>
              <a:t>_</a:t>
            </a:r>
            <a:r>
              <a:rPr kumimoji="0" lang="en-US" altLang="zh-CN" sz="2000" dirty="0" err="1">
                <a:latin typeface="+mn-ea"/>
              </a:rPr>
              <a:t>IDType</a:t>
            </a:r>
            <a:r>
              <a:rPr kumimoji="0" lang="en-US" altLang="zh-CN" sz="2000" dirty="0">
                <a:latin typeface="+mn-ea"/>
              </a:rPr>
              <a:t> id1;	</a:t>
            </a:r>
            <a:r>
              <a:rPr kumimoji="0" lang="en-US" altLang="zh-CN" sz="2000" dirty="0" smtClean="0">
                <a:latin typeface="+mn-ea"/>
              </a:rPr>
              <a:t>// file1</a:t>
            </a:r>
            <a:r>
              <a:rPr kumimoji="0" lang="zh-CN" altLang="en-US" sz="2000" dirty="0" smtClean="0">
                <a:latin typeface="+mn-ea"/>
              </a:rPr>
              <a:t>中的记录</a:t>
            </a:r>
            <a:r>
              <a:rPr kumimoji="0" lang="en-US" altLang="zh-CN" sz="2000" dirty="0" smtClean="0">
                <a:latin typeface="+mn-ea"/>
              </a:rPr>
              <a:t>id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>
                <a:latin typeface="+mn-ea"/>
              </a:rPr>
              <a:t>	</a:t>
            </a:r>
            <a:r>
              <a:rPr kumimoji="0" lang="en-US" altLang="zh-CN" sz="2000" dirty="0" smtClean="0">
                <a:latin typeface="+mn-ea"/>
              </a:rPr>
              <a:t>_</a:t>
            </a:r>
            <a:r>
              <a:rPr kumimoji="0" lang="en-US" altLang="zh-CN" sz="2000" dirty="0" err="1">
                <a:latin typeface="+mn-ea"/>
              </a:rPr>
              <a:t>IDType</a:t>
            </a:r>
            <a:r>
              <a:rPr kumimoji="0" lang="en-US" altLang="zh-CN" sz="2000" dirty="0">
                <a:latin typeface="+mn-ea"/>
              </a:rPr>
              <a:t> id2</a:t>
            </a:r>
            <a:r>
              <a:rPr kumimoji="0" lang="en-US" altLang="zh-CN" sz="2000" dirty="0" smtClean="0">
                <a:latin typeface="+mn-ea"/>
              </a:rPr>
              <a:t>;	// file2</a:t>
            </a:r>
            <a:r>
              <a:rPr kumimoji="0" lang="zh-CN" altLang="en-US" sz="2000" dirty="0" smtClean="0">
                <a:latin typeface="+mn-ea"/>
              </a:rPr>
              <a:t>中的记录</a:t>
            </a:r>
            <a:r>
              <a:rPr kumimoji="0" lang="en-US" altLang="zh-CN" sz="2000" dirty="0" smtClean="0">
                <a:latin typeface="+mn-ea"/>
              </a:rPr>
              <a:t>id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>
                <a:latin typeface="+mn-ea"/>
              </a:rPr>
              <a:t>	</a:t>
            </a:r>
            <a:r>
              <a:rPr kumimoji="0" lang="en-US" altLang="zh-CN" sz="2000" dirty="0" smtClean="0">
                <a:latin typeface="+mn-ea"/>
              </a:rPr>
              <a:t>_</a:t>
            </a:r>
            <a:r>
              <a:rPr kumimoji="0" lang="en-US" altLang="zh-CN" sz="2000" dirty="0" err="1">
                <a:latin typeface="+mn-ea"/>
              </a:rPr>
              <a:t>SimType</a:t>
            </a:r>
            <a:r>
              <a:rPr kumimoji="0" lang="en-US" altLang="zh-CN" sz="2000" dirty="0">
                <a:latin typeface="+mn-ea"/>
              </a:rPr>
              <a:t> s</a:t>
            </a:r>
            <a:r>
              <a:rPr kumimoji="0" lang="en-US" altLang="zh-CN" sz="2000" dirty="0" smtClean="0">
                <a:latin typeface="+mn-ea"/>
              </a:rPr>
              <a:t>;	// </a:t>
            </a:r>
            <a:r>
              <a:rPr kumimoji="0" lang="zh-CN" altLang="en-US" sz="2000" dirty="0" smtClean="0">
                <a:latin typeface="+mn-ea"/>
              </a:rPr>
              <a:t>相似度</a:t>
            </a:r>
            <a:r>
              <a:rPr kumimoji="0" lang="en-US" altLang="zh-CN" sz="2000" dirty="0" smtClean="0">
                <a:latin typeface="+mn-ea"/>
              </a:rPr>
              <a:t>/</a:t>
            </a:r>
            <a:r>
              <a:rPr kumimoji="0" lang="zh-CN" altLang="en-US" sz="2000" dirty="0" smtClean="0">
                <a:latin typeface="+mn-ea"/>
              </a:rPr>
              <a:t>编辑距离</a:t>
            </a:r>
            <a:endParaRPr kumimoji="0" lang="en-US" altLang="zh-CN" sz="20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 smtClean="0">
                <a:latin typeface="+mn-ea"/>
              </a:rPr>
              <a:t>};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 err="1">
                <a:latin typeface="+mn-ea"/>
              </a:rPr>
              <a:t>typedef</a:t>
            </a:r>
            <a:r>
              <a:rPr kumimoji="0" lang="en-US" altLang="zh-CN" sz="2000" dirty="0">
                <a:latin typeface="+mn-ea"/>
              </a:rPr>
              <a:t> </a:t>
            </a:r>
            <a:r>
              <a:rPr kumimoji="0" lang="en-US" altLang="zh-CN" sz="2000" dirty="0" err="1">
                <a:latin typeface="+mn-ea"/>
              </a:rPr>
              <a:t>JoinResult</a:t>
            </a:r>
            <a:r>
              <a:rPr kumimoji="0" lang="en-US" altLang="zh-CN" sz="2000" dirty="0">
                <a:latin typeface="+mn-ea"/>
              </a:rPr>
              <a:t>&lt;unsigned, double&gt; </a:t>
            </a:r>
            <a:r>
              <a:rPr kumimoji="0" lang="en-US" altLang="zh-CN" sz="2000" dirty="0" err="1">
                <a:latin typeface="+mn-ea"/>
              </a:rPr>
              <a:t>JaccardJoinResult</a:t>
            </a:r>
            <a:r>
              <a:rPr kumimoji="0" lang="en-US" altLang="zh-CN" sz="2000" dirty="0" smtClean="0">
                <a:latin typeface="+mn-ea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US" altLang="zh-CN" sz="2000" dirty="0" err="1" smtClean="0">
                <a:latin typeface="+mn-ea"/>
              </a:rPr>
              <a:t>typedef</a:t>
            </a:r>
            <a:r>
              <a:rPr kumimoji="0" lang="en-US" altLang="zh-CN" sz="2000" dirty="0" smtClean="0">
                <a:latin typeface="+mn-ea"/>
              </a:rPr>
              <a:t> </a:t>
            </a:r>
            <a:r>
              <a:rPr kumimoji="0" lang="en-US" altLang="zh-CN" sz="2000" dirty="0" err="1">
                <a:latin typeface="+mn-ea"/>
              </a:rPr>
              <a:t>JoinResult</a:t>
            </a:r>
            <a:r>
              <a:rPr kumimoji="0" lang="en-US" altLang="zh-CN" sz="2000" dirty="0">
                <a:latin typeface="+mn-ea"/>
              </a:rPr>
              <a:t>&lt;unsigned, unsigned&gt; </a:t>
            </a:r>
            <a:r>
              <a:rPr kumimoji="0" lang="en-US" altLang="zh-CN" sz="2000" dirty="0" err="1">
                <a:latin typeface="+mn-ea"/>
              </a:rPr>
              <a:t>EDJoinResult</a:t>
            </a:r>
            <a:r>
              <a:rPr kumimoji="0" lang="en-US" altLang="zh-CN" sz="2000" dirty="0">
                <a:latin typeface="+mn-ea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800" dirty="0" smtClean="0">
                <a:latin typeface="+mn-ea"/>
              </a:rPr>
              <a:t>	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+mn-ea"/>
              </a:rPr>
              <a:t>输入文件格式同实验</a:t>
            </a:r>
            <a:r>
              <a:rPr kumimoji="0" lang="en-US" altLang="zh-CN" sz="2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+mn-ea"/>
              </a:rPr>
              <a:t>，每行一个记录（字符串），记录号为从</a:t>
            </a:r>
            <a:r>
              <a:rPr kumimoji="0" lang="en-US" altLang="zh-CN" sz="2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+mn-ea"/>
              </a:rPr>
              <a:t>开始的行号。</a:t>
            </a:r>
            <a:endParaRPr kumimoji="0"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3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</a:t>
            </a:r>
            <a:r>
              <a:rPr lang="en-US" altLang="zh-CN" dirty="0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+mj-ea"/>
              </a:rPr>
              <a:t>joinJaccard</a:t>
            </a:r>
            <a:r>
              <a:rPr kumimoji="0" lang="zh-CN" altLang="en-US" dirty="0" smtClean="0"/>
              <a:t>函数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zh-CN" altLang="en-US" sz="2700" dirty="0" smtClean="0">
                <a:latin typeface="+mn-ea"/>
              </a:rPr>
              <a:t>函数声明：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kumimoji="0" lang="en-US" altLang="zh-CN" sz="2700" dirty="0" smtClean="0">
                <a:latin typeface="+mn-ea"/>
              </a:rPr>
              <a:t> </a:t>
            </a:r>
            <a:r>
              <a:rPr kumimoji="0" lang="en-US" altLang="zh-CN" sz="2700" dirty="0" err="1" smtClean="0">
                <a:latin typeface="+mn-ea"/>
              </a:rPr>
              <a:t>joinJaccard</a:t>
            </a:r>
            <a:r>
              <a:rPr kumimoji="0" lang="en-US" altLang="zh-CN" sz="2700" dirty="0" smtClean="0">
                <a:latin typeface="+mn-ea"/>
              </a:rPr>
              <a:t>(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 smtClean="0">
                <a:latin typeface="+mn-ea"/>
              </a:rPr>
              <a:t>filename1, 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 smtClean="0">
                <a:latin typeface="+mn-ea"/>
              </a:rPr>
              <a:t>filename2,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double</a:t>
            </a:r>
            <a:r>
              <a:rPr kumimoji="0" lang="en-US" altLang="zh-CN" sz="2700" dirty="0" smtClean="0">
                <a:latin typeface="+mn-ea"/>
              </a:rPr>
              <a:t> threshold,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vector&lt;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JaccardJoinResult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&gt;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kumimoji="0" lang="en-US" altLang="zh-CN" sz="2700" dirty="0" smtClean="0">
                <a:latin typeface="+mn-ea"/>
              </a:rPr>
              <a:t>result);</a:t>
            </a:r>
          </a:p>
          <a:p>
            <a:pPr lvl="1">
              <a:lnSpc>
                <a:spcPct val="130000"/>
              </a:lnSpc>
            </a:pPr>
            <a:r>
              <a:rPr kumimoji="0" lang="en-US" altLang="zh-CN" sz="2400" dirty="0">
                <a:latin typeface="+mn-ea"/>
              </a:rPr>
              <a:t>f</a:t>
            </a:r>
            <a:r>
              <a:rPr kumimoji="0" lang="en-US" altLang="zh-CN" sz="2400" dirty="0" smtClean="0">
                <a:latin typeface="+mn-ea"/>
              </a:rPr>
              <a:t>ilename1</a:t>
            </a:r>
            <a:r>
              <a:rPr kumimoji="0" lang="zh-CN" altLang="en-US" sz="2400" dirty="0" smtClean="0">
                <a:latin typeface="+mn-ea"/>
              </a:rPr>
              <a:t>，</a:t>
            </a:r>
            <a:r>
              <a:rPr kumimoji="0" lang="en-US" altLang="zh-CN" sz="2400" dirty="0" smtClean="0">
                <a:latin typeface="+mn-ea"/>
              </a:rPr>
              <a:t> filename2</a:t>
            </a:r>
            <a:r>
              <a:rPr kumimoji="0" lang="zh-CN" altLang="en-US" sz="2400" dirty="0" smtClean="0">
                <a:latin typeface="+mn-ea"/>
              </a:rPr>
              <a:t>：输入文件名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en-US" altLang="zh-CN" sz="2400" dirty="0" smtClean="0">
                <a:latin typeface="+mn-ea"/>
              </a:rPr>
              <a:t>threshold</a:t>
            </a:r>
            <a:r>
              <a:rPr kumimoji="0" lang="zh-CN" altLang="en-US" sz="2400" dirty="0" smtClean="0">
                <a:latin typeface="+mn-ea"/>
              </a:rPr>
              <a:t>：</a:t>
            </a:r>
            <a:r>
              <a:rPr kumimoji="0" lang="en-US" altLang="zh-CN" sz="2400" dirty="0" err="1" smtClean="0">
                <a:latin typeface="+mn-ea"/>
              </a:rPr>
              <a:t>Jaccard</a:t>
            </a:r>
            <a:r>
              <a:rPr kumimoji="0" lang="zh-CN" altLang="en-US" sz="2400" dirty="0" smtClean="0">
                <a:latin typeface="+mn-ea"/>
              </a:rPr>
              <a:t>阈值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en-US" altLang="zh-CN" sz="2400" dirty="0" smtClean="0">
                <a:latin typeface="+mn-ea"/>
              </a:rPr>
              <a:t>vector&lt;</a:t>
            </a:r>
            <a:r>
              <a:rPr kumimoji="0" lang="en-US" altLang="zh-CN" sz="2400" dirty="0" err="1" smtClean="0">
                <a:latin typeface="+mn-ea"/>
              </a:rPr>
              <a:t>JaccardJoinResult</a:t>
            </a:r>
            <a:r>
              <a:rPr kumimoji="0" lang="en-US" altLang="zh-CN" sz="2400" dirty="0" smtClean="0">
                <a:latin typeface="+mn-ea"/>
              </a:rPr>
              <a:t>&gt; &amp;result</a:t>
            </a:r>
            <a:r>
              <a:rPr kumimoji="0" lang="zh-CN" altLang="en-US" sz="2400" dirty="0" smtClean="0">
                <a:latin typeface="+mn-ea"/>
              </a:rPr>
              <a:t>，返回的结果，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需按照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+mn-ea"/>
              </a:rPr>
              <a:t>id1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+mn-ea"/>
              </a:rPr>
              <a:t>id2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从小到大排序，且无重复结果</a:t>
            </a:r>
            <a:endParaRPr kumimoji="0"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zh-CN" altLang="en-US" sz="2400" dirty="0" smtClean="0">
                <a:latin typeface="+mn-ea"/>
              </a:rPr>
              <a:t>返回值同实验</a:t>
            </a:r>
            <a:r>
              <a:rPr kumimoji="0" lang="en-US" altLang="zh-CN" sz="2400" dirty="0" smtClean="0">
                <a:latin typeface="+mn-ea"/>
              </a:rPr>
              <a:t>1createIndex</a:t>
            </a:r>
          </a:p>
          <a:p>
            <a:pPr lvl="2">
              <a:lnSpc>
                <a:spcPct val="150000"/>
              </a:lnSpc>
            </a:pPr>
            <a:endParaRPr kumimoji="0" lang="en-US" altLang="zh-CN" sz="2000" dirty="0" smtClean="0"/>
          </a:p>
          <a:p>
            <a:pPr marL="457200" lvl="1" indent="0">
              <a:buNone/>
            </a:pPr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4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</a:t>
            </a:r>
            <a:r>
              <a:rPr lang="en-US" altLang="zh-CN" dirty="0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+mj-ea"/>
              </a:rPr>
              <a:t>joinED</a:t>
            </a:r>
            <a:r>
              <a:rPr kumimoji="0" lang="zh-CN" altLang="en-US" dirty="0" smtClean="0"/>
              <a:t>函数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0" lang="zh-CN" altLang="en-US" sz="2700" dirty="0" smtClean="0">
                <a:latin typeface="+mn-ea"/>
              </a:rPr>
              <a:t>函数声明：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kumimoji="0" lang="en-US" altLang="zh-CN" sz="2700" dirty="0" smtClean="0">
                <a:latin typeface="+mn-ea"/>
              </a:rPr>
              <a:t> </a:t>
            </a:r>
            <a:r>
              <a:rPr kumimoji="0" lang="en-US" altLang="zh-CN" sz="2700" dirty="0" err="1" smtClean="0">
                <a:latin typeface="+mn-ea"/>
              </a:rPr>
              <a:t>joinED</a:t>
            </a:r>
            <a:r>
              <a:rPr kumimoji="0" lang="en-US" altLang="zh-CN" sz="2700" dirty="0" smtClean="0">
                <a:latin typeface="+mn-ea"/>
              </a:rPr>
              <a:t>(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 smtClean="0">
                <a:latin typeface="+mn-ea"/>
              </a:rPr>
              <a:t>filename1, </a:t>
            </a:r>
            <a:r>
              <a:rPr kumimoji="0" lang="en-US" altLang="zh-CN" sz="2700" dirty="0" err="1">
                <a:solidFill>
                  <a:srgbClr val="0070C0"/>
                </a:solidFill>
                <a:latin typeface="+mn-ea"/>
              </a:rPr>
              <a:t>const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 char *</a:t>
            </a:r>
            <a:r>
              <a:rPr kumimoji="0" lang="en-US" altLang="zh-CN" sz="2700" dirty="0" smtClean="0">
                <a:latin typeface="+mn-ea"/>
              </a:rPr>
              <a:t>filename2,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unsigned</a:t>
            </a:r>
            <a:r>
              <a:rPr kumimoji="0" lang="en-US" altLang="zh-CN" sz="2700" dirty="0" smtClean="0">
                <a:latin typeface="+mn-ea"/>
              </a:rPr>
              <a:t> threshold,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vector&lt;</a:t>
            </a:r>
            <a:r>
              <a:rPr kumimoji="0" lang="en-US" altLang="zh-CN" sz="2700" dirty="0" err="1" smtClean="0">
                <a:solidFill>
                  <a:srgbClr val="0070C0"/>
                </a:solidFill>
                <a:latin typeface="+mn-ea"/>
              </a:rPr>
              <a:t>EDJoinResult</a:t>
            </a:r>
            <a:r>
              <a:rPr kumimoji="0" lang="en-US" altLang="zh-CN" sz="2700" dirty="0">
                <a:solidFill>
                  <a:srgbClr val="0070C0"/>
                </a:solidFill>
                <a:latin typeface="+mn-ea"/>
              </a:rPr>
              <a:t>&gt; </a:t>
            </a:r>
            <a:r>
              <a:rPr kumimoji="0" lang="en-US" altLang="zh-CN" sz="2700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kumimoji="0" lang="en-US" altLang="zh-CN" sz="2700" dirty="0" smtClean="0">
                <a:latin typeface="+mn-ea"/>
              </a:rPr>
              <a:t>result);</a:t>
            </a:r>
          </a:p>
          <a:p>
            <a:pPr lvl="1">
              <a:lnSpc>
                <a:spcPct val="130000"/>
              </a:lnSpc>
            </a:pPr>
            <a:r>
              <a:rPr kumimoji="0" lang="en-US" altLang="zh-CN" sz="2400" dirty="0">
                <a:latin typeface="+mn-ea"/>
              </a:rPr>
              <a:t>f</a:t>
            </a:r>
            <a:r>
              <a:rPr kumimoji="0" lang="en-US" altLang="zh-CN" sz="2400" dirty="0" smtClean="0">
                <a:latin typeface="+mn-ea"/>
              </a:rPr>
              <a:t>ilename1</a:t>
            </a:r>
            <a:r>
              <a:rPr kumimoji="0" lang="zh-CN" altLang="en-US" sz="2400" dirty="0" smtClean="0">
                <a:latin typeface="+mn-ea"/>
              </a:rPr>
              <a:t>，</a:t>
            </a:r>
            <a:r>
              <a:rPr kumimoji="0" lang="en-US" altLang="zh-CN" sz="2400" dirty="0" smtClean="0">
                <a:latin typeface="+mn-ea"/>
              </a:rPr>
              <a:t> filename2</a:t>
            </a:r>
            <a:r>
              <a:rPr kumimoji="0" lang="zh-CN" altLang="en-US" sz="2400" dirty="0" smtClean="0">
                <a:latin typeface="+mn-ea"/>
              </a:rPr>
              <a:t>：输入文件名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en-US" altLang="zh-CN" sz="2400" dirty="0" smtClean="0">
                <a:latin typeface="+mn-ea"/>
              </a:rPr>
              <a:t>threshold</a:t>
            </a:r>
            <a:r>
              <a:rPr kumimoji="0" lang="zh-CN" altLang="en-US" sz="2400" dirty="0" smtClean="0">
                <a:latin typeface="+mn-ea"/>
              </a:rPr>
              <a:t>：</a:t>
            </a:r>
            <a:r>
              <a:rPr kumimoji="0" lang="en-US" altLang="zh-CN" sz="2400" dirty="0" smtClean="0">
                <a:latin typeface="+mn-ea"/>
              </a:rPr>
              <a:t>ED</a:t>
            </a:r>
            <a:r>
              <a:rPr kumimoji="0" lang="zh-CN" altLang="en-US" sz="2400" dirty="0" smtClean="0">
                <a:latin typeface="+mn-ea"/>
              </a:rPr>
              <a:t>阈值</a:t>
            </a:r>
            <a:endParaRPr kumimoji="0" lang="en-US" altLang="zh-CN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en-US" altLang="zh-CN" sz="2400" dirty="0" smtClean="0">
                <a:latin typeface="+mn-ea"/>
              </a:rPr>
              <a:t>vector&lt;</a:t>
            </a:r>
            <a:r>
              <a:rPr kumimoji="0" lang="en-US" altLang="zh-CN" sz="2400" dirty="0" err="1" smtClean="0">
                <a:latin typeface="+mn-ea"/>
              </a:rPr>
              <a:t>EDJoinResult</a:t>
            </a:r>
            <a:r>
              <a:rPr kumimoji="0" lang="en-US" altLang="zh-CN" sz="2400" dirty="0" smtClean="0">
                <a:latin typeface="+mn-ea"/>
              </a:rPr>
              <a:t>&gt; &amp;result</a:t>
            </a:r>
            <a:r>
              <a:rPr kumimoji="0" lang="zh-CN" altLang="en-US" sz="2400" dirty="0" smtClean="0">
                <a:latin typeface="+mn-ea"/>
              </a:rPr>
              <a:t>，返回的结果，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</a:rPr>
              <a:t>需按照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</a:rPr>
              <a:t>id1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</a:rPr>
              <a:t>id2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</a:rPr>
              <a:t>从小到大排序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n-ea"/>
              </a:rPr>
              <a:t>，且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</a:rPr>
              <a:t>无重复结果</a:t>
            </a:r>
            <a:endParaRPr kumimoji="0" lang="en-US" altLang="zh-CN" sz="240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kumimoji="0" lang="zh-CN" altLang="en-US" sz="2400" dirty="0" smtClean="0">
                <a:latin typeface="+mn-ea"/>
              </a:rPr>
              <a:t>返回值同实验</a:t>
            </a:r>
            <a:r>
              <a:rPr kumimoji="0" lang="en-US" altLang="zh-CN" sz="2400" dirty="0" smtClean="0">
                <a:latin typeface="+mn-ea"/>
              </a:rPr>
              <a:t>1createIndex</a:t>
            </a:r>
          </a:p>
          <a:p>
            <a:pPr lvl="1">
              <a:lnSpc>
                <a:spcPct val="130000"/>
              </a:lnSpc>
            </a:pPr>
            <a:r>
              <a:rPr kumimoji="0" lang="zh-CN" altLang="en-US" sz="2400" dirty="0" smtClean="0">
                <a:latin typeface="+mn-ea"/>
              </a:rPr>
              <a:t>可以自行选定</a:t>
            </a:r>
            <a:r>
              <a:rPr kumimoji="0" lang="en-US" altLang="zh-CN" sz="2400" dirty="0" smtClean="0">
                <a:latin typeface="+mn-ea"/>
              </a:rPr>
              <a:t>q</a:t>
            </a:r>
            <a:r>
              <a:rPr kumimoji="0" lang="zh-CN" altLang="en-US" sz="2400" dirty="0" smtClean="0">
                <a:latin typeface="+mn-ea"/>
              </a:rPr>
              <a:t>值</a:t>
            </a:r>
            <a:endParaRPr kumimoji="0" lang="en-US" altLang="zh-CN" sz="24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zh-CN" sz="2000" dirty="0" smtClean="0"/>
          </a:p>
          <a:p>
            <a:pPr marL="457200" lvl="1" indent="0">
              <a:buNone/>
            </a:pPr>
            <a:endParaRPr kumimoji="0" lang="en-US" altLang="zh-CN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0F374-1D9C-4576-95BB-C8BE6FF5E005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99021-A84D-4CB3-9D34-1A0D9C57853A}" type="slidenum">
              <a:rPr lang="zh-CN" altLang="en-US">
                <a:latin typeface="Garamond" pitchFamily="18" charset="0"/>
              </a:rPr>
              <a:pPr eaLnBrk="1" hangingPunct="1"/>
              <a:t>5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</a:t>
            </a:r>
            <a:r>
              <a:rPr lang="en-US" altLang="zh-CN" dirty="0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2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实验要求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256213"/>
          </a:xfrm>
        </p:spPr>
        <p:txBody>
          <a:bodyPr/>
          <a:lstStyle/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实验平台：</a:t>
            </a:r>
            <a:r>
              <a:rPr kumimoji="0" lang="en-US" altLang="zh-CN" dirty="0" smtClean="0">
                <a:latin typeface="+mn-ea"/>
              </a:rPr>
              <a:t>Ubuntu, </a:t>
            </a:r>
            <a:r>
              <a:rPr kumimoji="0" lang="en-US" altLang="zh-CN" dirty="0" err="1" smtClean="0">
                <a:latin typeface="+mn-ea"/>
              </a:rPr>
              <a:t>gcc</a:t>
            </a:r>
            <a:r>
              <a:rPr kumimoji="0" lang="en-US" altLang="zh-CN" dirty="0" smtClean="0">
                <a:latin typeface="+mn-ea"/>
              </a:rPr>
              <a:t> 4.8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评测标准</a:t>
            </a:r>
            <a:r>
              <a:rPr kumimoji="0" lang="en-US" altLang="zh-CN" dirty="0" smtClean="0">
                <a:latin typeface="+mn-ea"/>
              </a:rPr>
              <a:t>: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正确性</a:t>
            </a:r>
            <a:r>
              <a:rPr kumimoji="0" lang="zh-CN" altLang="en-US" b="1" dirty="0" smtClean="0">
                <a:latin typeface="+mn-ea"/>
              </a:rPr>
              <a:t>：</a:t>
            </a:r>
            <a:endParaRPr kumimoji="0" lang="en-US" altLang="zh-CN" b="1" dirty="0" smtClean="0">
              <a:latin typeface="+mn-ea"/>
            </a:endParaRPr>
          </a:p>
          <a:p>
            <a:pPr marL="1657350" lvl="3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返回的结果均满足查询要求</a:t>
            </a:r>
            <a:endParaRPr kumimoji="0" lang="en-US" altLang="zh-CN" dirty="0" smtClean="0">
              <a:latin typeface="+mn-ea"/>
            </a:endParaRPr>
          </a:p>
          <a:p>
            <a:pPr marL="1657350" lvl="3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>
                <a:latin typeface="+mn-ea"/>
              </a:rPr>
              <a:t>满足</a:t>
            </a:r>
            <a:r>
              <a:rPr kumimoji="0" lang="zh-CN" altLang="en-US" dirty="0" smtClean="0">
                <a:latin typeface="+mn-ea"/>
              </a:rPr>
              <a:t>查询要求的结果全部被返回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时间：跑的越快越好，最快的有奖品 </a:t>
            </a:r>
            <a:r>
              <a:rPr kumimoji="0" lang="en-US" altLang="zh-CN" dirty="0" smtClean="0">
                <a:latin typeface="+mn-ea"/>
                <a:sym typeface="Wingdings" pitchFamily="2" charset="2"/>
              </a:rPr>
              <a:t>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dirty="0" smtClean="0">
                <a:latin typeface="+mn-ea"/>
              </a:rPr>
              <a:t>空间：要求能够跑动最终评测数据集（一般不需考虑）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提交材料：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en-US" altLang="zh-CN" dirty="0" smtClean="0">
                <a:latin typeface="+mn-ea"/>
              </a:rPr>
              <a:t>OJ</a:t>
            </a:r>
            <a:r>
              <a:rPr kumimoji="0" lang="zh-CN" altLang="en-US" dirty="0" smtClean="0">
                <a:latin typeface="+mn-ea"/>
              </a:rPr>
              <a:t>上的</a:t>
            </a:r>
            <a:r>
              <a:rPr kumimoji="0" lang="en-US" altLang="zh-CN" dirty="0" smtClean="0">
                <a:latin typeface="+mn-ea"/>
              </a:rPr>
              <a:t>submission id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en-US" altLang="en-US" dirty="0" smtClean="0">
                <a:latin typeface="+mn-ea"/>
              </a:rPr>
              <a:t>简要的文档描述算法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网络学堂提交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截止时间：以网络学堂为准</a:t>
            </a:r>
            <a:endParaRPr kumimoji="0" lang="en-US" altLang="zh-CN" dirty="0" smtClean="0">
              <a:latin typeface="+mn-ea"/>
            </a:endParaRP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07DA20-B178-469F-A2EC-CF75AAE455F4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D35E08-AAF7-430A-8B81-627C37AC1883}" type="slidenum">
              <a:rPr lang="zh-CN" altLang="en-US">
                <a:latin typeface="Garamond" pitchFamily="18" charset="0"/>
              </a:rPr>
              <a:pPr eaLnBrk="1" hangingPunct="1"/>
              <a:t>6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10246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(</a:t>
            </a:r>
            <a:r>
              <a:rPr lang="en-US" altLang="zh-CN" dirty="0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评测</a:t>
            </a:r>
            <a:r>
              <a:rPr kumimoji="0" lang="zh-CN" altLang="en-US" dirty="0" smtClean="0"/>
              <a:t>说明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256213"/>
          </a:xfrm>
        </p:spPr>
        <p:txBody>
          <a:bodyPr/>
          <a:lstStyle/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最终编译会采用给定的</a:t>
            </a:r>
            <a:r>
              <a:rPr kumimoji="0" lang="en-US" altLang="zh-CN" dirty="0" err="1" smtClean="0">
                <a:latin typeface="+mn-ea"/>
              </a:rPr>
              <a:t>makefile</a:t>
            </a:r>
            <a:r>
              <a:rPr kumimoji="0" lang="zh-CN" altLang="en-US" dirty="0" smtClean="0">
                <a:latin typeface="+mn-ea"/>
              </a:rPr>
              <a:t>，大家可以自行测试自己的代码是否能通过编译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可以使用</a:t>
            </a:r>
            <a:r>
              <a:rPr kumimoji="0" lang="en-US" altLang="zh-CN" dirty="0" err="1" smtClean="0">
                <a:latin typeface="+mn-ea"/>
              </a:rPr>
              <a:t>c++</a:t>
            </a:r>
            <a:r>
              <a:rPr kumimoji="0" lang="en-US" altLang="zh-CN" dirty="0" smtClean="0">
                <a:latin typeface="+mn-ea"/>
              </a:rPr>
              <a:t>11</a:t>
            </a:r>
            <a:r>
              <a:rPr kumimoji="0" lang="zh-CN" altLang="en-US" dirty="0" smtClean="0">
                <a:latin typeface="+mn-ea"/>
              </a:rPr>
              <a:t>中的特性来简化代码，可以使用</a:t>
            </a:r>
            <a:r>
              <a:rPr kumimoji="0" lang="en-US" altLang="zh-CN" dirty="0" err="1" smtClean="0">
                <a:latin typeface="+mn-ea"/>
              </a:rPr>
              <a:t>stl</a:t>
            </a:r>
            <a:r>
              <a:rPr kumimoji="0" lang="zh-CN" altLang="en-US" dirty="0" smtClean="0">
                <a:latin typeface="+mn-ea"/>
              </a:rPr>
              <a:t>标准库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请不要使用多线程等手段来加速程序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最终提交文件中请不要包含</a:t>
            </a:r>
            <a:r>
              <a:rPr kumimoji="0" lang="en-US" altLang="zh-CN" dirty="0" smtClean="0">
                <a:latin typeface="+mn-ea"/>
              </a:rPr>
              <a:t>main</a:t>
            </a:r>
            <a:r>
              <a:rPr kumimoji="0" lang="zh-CN" altLang="en-US" dirty="0" smtClean="0">
                <a:latin typeface="+mn-ea"/>
              </a:rPr>
              <a:t>函数，以避免链接失败。最终评测流程为：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将提交的代码压缩包解压缩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将评测用的</a:t>
            </a:r>
            <a:r>
              <a:rPr kumimoji="0" lang="en-US" altLang="zh-CN" dirty="0" smtClean="0">
                <a:latin typeface="+mn-ea"/>
              </a:rPr>
              <a:t>main.cpp</a:t>
            </a:r>
            <a:r>
              <a:rPr kumimoji="0" lang="zh-CN" altLang="en-US" dirty="0" smtClean="0">
                <a:latin typeface="+mn-ea"/>
              </a:rPr>
              <a:t>，</a:t>
            </a:r>
            <a:r>
              <a:rPr kumimoji="0" lang="en-US" altLang="zh-CN" dirty="0" err="1" smtClean="0">
                <a:latin typeface="+mn-ea"/>
              </a:rPr>
              <a:t>makefile</a:t>
            </a:r>
            <a:r>
              <a:rPr kumimoji="0" lang="zh-CN" altLang="en-US" dirty="0" smtClean="0">
                <a:latin typeface="+mn-ea"/>
              </a:rPr>
              <a:t>复制到同一目录</a:t>
            </a:r>
            <a:endParaRPr kumimoji="0" lang="en-US" altLang="zh-CN" dirty="0" smtClean="0">
              <a:latin typeface="+mn-ea"/>
            </a:endParaRP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编译，运行得到的程序</a:t>
            </a:r>
            <a:endParaRPr kumimoji="0" lang="en-US" altLang="zh-CN" dirty="0" smtClean="0">
              <a:latin typeface="+mn-ea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kumimoji="0" lang="zh-CN" altLang="en-US" dirty="0" smtClean="0">
                <a:latin typeface="+mn-ea"/>
              </a:rPr>
              <a:t>请不要尝试攻击实验室服务器</a:t>
            </a:r>
            <a:r>
              <a:rPr kumimoji="0" lang="en-US" altLang="zh-CN" dirty="0" smtClean="0">
                <a:latin typeface="+mn-ea"/>
                <a:sym typeface="Wingdings" pitchFamily="2" charset="2"/>
              </a:rPr>
              <a:t></a:t>
            </a:r>
            <a:endParaRPr kumimoji="0" lang="en-US" altLang="zh-CN" dirty="0" smtClean="0">
              <a:latin typeface="+mn-ea"/>
            </a:endParaRP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07DA20-B178-469F-A2EC-CF75AAE455F4}" type="datetime1">
              <a:rPr lang="zh-CN" altLang="en-US">
                <a:latin typeface="Garamond" pitchFamily="18" charset="0"/>
              </a:rPr>
              <a:pPr eaLnBrk="1" hangingPunct="1"/>
              <a:t>16/3/20</a:t>
            </a:fld>
            <a:endParaRPr lang="zh-CN" altLang="en-US" dirty="0">
              <a:latin typeface="Garamond" pitchFamily="18" charset="0"/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D35E08-AAF7-430A-8B81-627C37AC1883}" type="slidenum">
              <a:rPr lang="zh-CN" altLang="en-US">
                <a:latin typeface="Garamond" pitchFamily="18" charset="0"/>
              </a:rPr>
              <a:pPr eaLnBrk="1" hangingPunct="1"/>
              <a:t>7</a:t>
            </a:fld>
            <a:endParaRPr lang="zh-CN" altLang="en-US">
              <a:latin typeface="Garamond" pitchFamily="18" charset="0"/>
            </a:endParaRPr>
          </a:p>
        </p:txBody>
      </p:sp>
      <p:sp>
        <p:nvSpPr>
          <p:cNvPr id="10246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Garamond" pitchFamily="18" charset="0"/>
              </a:rPr>
              <a:t>DB &amp; IR </a:t>
            </a:r>
            <a:r>
              <a:rPr lang="en-US" altLang="zh-CN">
                <a:latin typeface="Garamond" pitchFamily="18" charset="0"/>
              </a:rPr>
              <a:t>(</a:t>
            </a:r>
            <a:r>
              <a:rPr lang="en-US" altLang="zh-CN" smtClean="0">
                <a:latin typeface="Garamond" pitchFamily="18" charset="0"/>
              </a:rPr>
              <a:t>Exp2)</a:t>
            </a:r>
            <a:endParaRPr lang="zh-CN" alt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3608" y="2924944"/>
            <a:ext cx="69942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Thanks,  Questions?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336</Words>
  <Application>Microsoft Macintosh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数据库专题训练  数据库新型检索技术   小实验二  近似连接  </vt:lpstr>
      <vt:lpstr>实验框架</vt:lpstr>
      <vt:lpstr>JoinResult类</vt:lpstr>
      <vt:lpstr>joinJaccard函数</vt:lpstr>
      <vt:lpstr>joinED函数</vt:lpstr>
      <vt:lpstr>实验要求</vt:lpstr>
      <vt:lpstr>评测说明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数据库专题训练  数据库新型检索技术   小实验一  近似查询</dc:title>
  <dc:creator>LiGuoliang</dc:creator>
  <cp:lastModifiedBy>Guoliang Li</cp:lastModifiedBy>
  <cp:revision>256</cp:revision>
  <dcterms:created xsi:type="dcterms:W3CDTF">2008-03-14T23:03:12Z</dcterms:created>
  <dcterms:modified xsi:type="dcterms:W3CDTF">2016-03-20T09:13:59Z</dcterms:modified>
</cp:coreProperties>
</file>