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queline Gerencser" initials="J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57018" autoAdjust="0"/>
  </p:normalViewPr>
  <p:slideViewPr>
    <p:cSldViewPr>
      <p:cViewPr>
        <p:scale>
          <a:sx n="100" d="100"/>
          <a:sy n="100" d="100"/>
        </p:scale>
        <p:origin x="-4528" y="90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4C4519-3809-7B45-AF52-A988FBE8F100}" type="datetimeFigureOut">
              <a:rPr lang="en-US" smtClean="0"/>
              <a:t>15/08/17</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D01877-23B3-1644-A91C-6668B4549664}" type="slidenum">
              <a:rPr lang="en-US" smtClean="0"/>
              <a:t>‹#›</a:t>
            </a:fld>
            <a:endParaRPr lang="en-US"/>
          </a:p>
        </p:txBody>
      </p:sp>
    </p:spTree>
    <p:extLst>
      <p:ext uri="{BB962C8B-B14F-4D97-AF65-F5344CB8AC3E}">
        <p14:creationId xmlns:p14="http://schemas.microsoft.com/office/powerpoint/2010/main" val="32154879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would be the card handed out to</a:t>
            </a:r>
            <a:r>
              <a:rPr lang="en-US" baseline="0" dirty="0" smtClean="0"/>
              <a:t> participants</a:t>
            </a:r>
            <a:endParaRPr lang="en-US" dirty="0"/>
          </a:p>
        </p:txBody>
      </p:sp>
      <p:sp>
        <p:nvSpPr>
          <p:cNvPr id="4" name="Slide Number Placeholder 3"/>
          <p:cNvSpPr>
            <a:spLocks noGrp="1"/>
          </p:cNvSpPr>
          <p:nvPr>
            <p:ph type="sldNum" sz="quarter" idx="10"/>
          </p:nvPr>
        </p:nvSpPr>
        <p:spPr/>
        <p:txBody>
          <a:bodyPr/>
          <a:lstStyle/>
          <a:p>
            <a:fld id="{83D01877-23B3-1644-A91C-6668B4549664}" type="slidenum">
              <a:rPr lang="en-US" smtClean="0"/>
              <a:t>1</a:t>
            </a:fld>
            <a:endParaRPr lang="en-US"/>
          </a:p>
        </p:txBody>
      </p:sp>
    </p:spTree>
    <p:extLst>
      <p:ext uri="{BB962C8B-B14F-4D97-AF65-F5344CB8AC3E}">
        <p14:creationId xmlns:p14="http://schemas.microsoft.com/office/powerpoint/2010/main" val="103483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information sheet we would give to participants</a:t>
            </a:r>
            <a:endParaRPr lang="en-US" dirty="0"/>
          </a:p>
        </p:txBody>
      </p:sp>
      <p:sp>
        <p:nvSpPr>
          <p:cNvPr id="4" name="Slide Number Placeholder 3"/>
          <p:cNvSpPr>
            <a:spLocks noGrp="1"/>
          </p:cNvSpPr>
          <p:nvPr>
            <p:ph type="sldNum" sz="quarter" idx="10"/>
          </p:nvPr>
        </p:nvSpPr>
        <p:spPr/>
        <p:txBody>
          <a:bodyPr/>
          <a:lstStyle/>
          <a:p>
            <a:fld id="{83D01877-23B3-1644-A91C-6668B4549664}" type="slidenum">
              <a:rPr lang="en-US" smtClean="0"/>
              <a:t>2</a:t>
            </a:fld>
            <a:endParaRPr lang="en-US"/>
          </a:p>
        </p:txBody>
      </p:sp>
    </p:spTree>
    <p:extLst>
      <p:ext uri="{BB962C8B-B14F-4D97-AF65-F5344CB8AC3E}">
        <p14:creationId xmlns:p14="http://schemas.microsoft.com/office/powerpoint/2010/main" val="10174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GB"/>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08B420B-CD4C-400A-8462-DB9098D6C11A}" type="datetimeFigureOut">
              <a:rPr lang="en-GB" smtClean="0"/>
              <a:t>15/08/17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14B04C-E869-4DB0-86C9-1BB450616B6D}" type="slidenum">
              <a:rPr lang="en-GB" smtClean="0"/>
              <a:t>‹#›</a:t>
            </a:fld>
            <a:endParaRPr lang="en-GB"/>
          </a:p>
        </p:txBody>
      </p:sp>
    </p:spTree>
    <p:extLst>
      <p:ext uri="{BB962C8B-B14F-4D97-AF65-F5344CB8AC3E}">
        <p14:creationId xmlns:p14="http://schemas.microsoft.com/office/powerpoint/2010/main" val="274510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8B420B-CD4C-400A-8462-DB9098D6C11A}" type="datetimeFigureOut">
              <a:rPr lang="en-GB" smtClean="0"/>
              <a:t>15/08/17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14B04C-E869-4DB0-86C9-1BB450616B6D}" type="slidenum">
              <a:rPr lang="en-GB" smtClean="0"/>
              <a:t>‹#›</a:t>
            </a:fld>
            <a:endParaRPr lang="en-GB"/>
          </a:p>
        </p:txBody>
      </p:sp>
    </p:spTree>
    <p:extLst>
      <p:ext uri="{BB962C8B-B14F-4D97-AF65-F5344CB8AC3E}">
        <p14:creationId xmlns:p14="http://schemas.microsoft.com/office/powerpoint/2010/main" val="174556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8B420B-CD4C-400A-8462-DB9098D6C11A}" type="datetimeFigureOut">
              <a:rPr lang="en-GB" smtClean="0"/>
              <a:t>15/08/17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14B04C-E869-4DB0-86C9-1BB450616B6D}" type="slidenum">
              <a:rPr lang="en-GB" smtClean="0"/>
              <a:t>‹#›</a:t>
            </a:fld>
            <a:endParaRPr lang="en-GB"/>
          </a:p>
        </p:txBody>
      </p:sp>
    </p:spTree>
    <p:extLst>
      <p:ext uri="{BB962C8B-B14F-4D97-AF65-F5344CB8AC3E}">
        <p14:creationId xmlns:p14="http://schemas.microsoft.com/office/powerpoint/2010/main" val="187763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8B420B-CD4C-400A-8462-DB9098D6C11A}" type="datetimeFigureOut">
              <a:rPr lang="en-GB" smtClean="0"/>
              <a:t>15/08/17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14B04C-E869-4DB0-86C9-1BB450616B6D}" type="slidenum">
              <a:rPr lang="en-GB" smtClean="0"/>
              <a:t>‹#›</a:t>
            </a:fld>
            <a:endParaRPr lang="en-GB"/>
          </a:p>
        </p:txBody>
      </p:sp>
    </p:spTree>
    <p:extLst>
      <p:ext uri="{BB962C8B-B14F-4D97-AF65-F5344CB8AC3E}">
        <p14:creationId xmlns:p14="http://schemas.microsoft.com/office/powerpoint/2010/main" val="426565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8B420B-CD4C-400A-8462-DB9098D6C11A}" type="datetimeFigureOut">
              <a:rPr lang="en-GB" smtClean="0"/>
              <a:t>15/08/17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14B04C-E869-4DB0-86C9-1BB450616B6D}" type="slidenum">
              <a:rPr lang="en-GB" smtClean="0"/>
              <a:t>‹#›</a:t>
            </a:fld>
            <a:endParaRPr lang="en-GB"/>
          </a:p>
        </p:txBody>
      </p:sp>
    </p:spTree>
    <p:extLst>
      <p:ext uri="{BB962C8B-B14F-4D97-AF65-F5344CB8AC3E}">
        <p14:creationId xmlns:p14="http://schemas.microsoft.com/office/powerpoint/2010/main" val="90869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08B420B-CD4C-400A-8462-DB9098D6C11A}" type="datetimeFigureOut">
              <a:rPr lang="en-GB" smtClean="0"/>
              <a:t>15/08/17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14B04C-E869-4DB0-86C9-1BB450616B6D}" type="slidenum">
              <a:rPr lang="en-GB" smtClean="0"/>
              <a:t>‹#›</a:t>
            </a:fld>
            <a:endParaRPr lang="en-GB"/>
          </a:p>
        </p:txBody>
      </p:sp>
    </p:spTree>
    <p:extLst>
      <p:ext uri="{BB962C8B-B14F-4D97-AF65-F5344CB8AC3E}">
        <p14:creationId xmlns:p14="http://schemas.microsoft.com/office/powerpoint/2010/main" val="2488571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08B420B-CD4C-400A-8462-DB9098D6C11A}" type="datetimeFigureOut">
              <a:rPr lang="en-GB" smtClean="0"/>
              <a:t>15/08/17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D14B04C-E869-4DB0-86C9-1BB450616B6D}" type="slidenum">
              <a:rPr lang="en-GB" smtClean="0"/>
              <a:t>‹#›</a:t>
            </a:fld>
            <a:endParaRPr lang="en-GB"/>
          </a:p>
        </p:txBody>
      </p:sp>
    </p:spTree>
    <p:extLst>
      <p:ext uri="{BB962C8B-B14F-4D97-AF65-F5344CB8AC3E}">
        <p14:creationId xmlns:p14="http://schemas.microsoft.com/office/powerpoint/2010/main" val="182086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08B420B-CD4C-400A-8462-DB9098D6C11A}" type="datetimeFigureOut">
              <a:rPr lang="en-GB" smtClean="0"/>
              <a:t>15/08/17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D14B04C-E869-4DB0-86C9-1BB450616B6D}" type="slidenum">
              <a:rPr lang="en-GB" smtClean="0"/>
              <a:t>‹#›</a:t>
            </a:fld>
            <a:endParaRPr lang="en-GB"/>
          </a:p>
        </p:txBody>
      </p:sp>
    </p:spTree>
    <p:extLst>
      <p:ext uri="{BB962C8B-B14F-4D97-AF65-F5344CB8AC3E}">
        <p14:creationId xmlns:p14="http://schemas.microsoft.com/office/powerpoint/2010/main" val="187485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B420B-CD4C-400A-8462-DB9098D6C11A}" type="datetimeFigureOut">
              <a:rPr lang="en-GB" smtClean="0"/>
              <a:t>15/08/17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D14B04C-E869-4DB0-86C9-1BB450616B6D}" type="slidenum">
              <a:rPr lang="en-GB" smtClean="0"/>
              <a:t>‹#›</a:t>
            </a:fld>
            <a:endParaRPr lang="en-GB"/>
          </a:p>
        </p:txBody>
      </p:sp>
    </p:spTree>
    <p:extLst>
      <p:ext uri="{BB962C8B-B14F-4D97-AF65-F5344CB8AC3E}">
        <p14:creationId xmlns:p14="http://schemas.microsoft.com/office/powerpoint/2010/main" val="280184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B420B-CD4C-400A-8462-DB9098D6C11A}" type="datetimeFigureOut">
              <a:rPr lang="en-GB" smtClean="0"/>
              <a:t>15/08/17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14B04C-E869-4DB0-86C9-1BB450616B6D}" type="slidenum">
              <a:rPr lang="en-GB" smtClean="0"/>
              <a:t>‹#›</a:t>
            </a:fld>
            <a:endParaRPr lang="en-GB"/>
          </a:p>
        </p:txBody>
      </p:sp>
    </p:spTree>
    <p:extLst>
      <p:ext uri="{BB962C8B-B14F-4D97-AF65-F5344CB8AC3E}">
        <p14:creationId xmlns:p14="http://schemas.microsoft.com/office/powerpoint/2010/main" val="159408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B420B-CD4C-400A-8462-DB9098D6C11A}" type="datetimeFigureOut">
              <a:rPr lang="en-GB" smtClean="0"/>
              <a:t>15/08/17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14B04C-E869-4DB0-86C9-1BB450616B6D}" type="slidenum">
              <a:rPr lang="en-GB" smtClean="0"/>
              <a:t>‹#›</a:t>
            </a:fld>
            <a:endParaRPr lang="en-GB"/>
          </a:p>
        </p:txBody>
      </p:sp>
    </p:spTree>
    <p:extLst>
      <p:ext uri="{BB962C8B-B14F-4D97-AF65-F5344CB8AC3E}">
        <p14:creationId xmlns:p14="http://schemas.microsoft.com/office/powerpoint/2010/main" val="40208175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C08B420B-CD4C-400A-8462-DB9098D6C11A}" type="datetimeFigureOut">
              <a:rPr lang="en-GB" smtClean="0"/>
              <a:t>15/08/17</a:t>
            </a:fld>
            <a:endParaRPr lang="en-GB"/>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D14B04C-E869-4DB0-86C9-1BB450616B6D}" type="slidenum">
              <a:rPr lang="en-GB" smtClean="0"/>
              <a:t>‹#›</a:t>
            </a:fld>
            <a:endParaRPr lang="en-GB"/>
          </a:p>
        </p:txBody>
      </p:sp>
    </p:spTree>
    <p:extLst>
      <p:ext uri="{BB962C8B-B14F-4D97-AF65-F5344CB8AC3E}">
        <p14:creationId xmlns:p14="http://schemas.microsoft.com/office/powerpoint/2010/main" val="1447991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640" y="107504"/>
            <a:ext cx="6480720" cy="1080120"/>
          </a:xfrm>
          <a:solidFill>
            <a:schemeClr val="accent1">
              <a:lumMod val="40000"/>
              <a:lumOff val="60000"/>
            </a:schemeClr>
          </a:solidFill>
          <a:ln w="38100">
            <a:solidFill>
              <a:schemeClr val="tx1"/>
            </a:solidFill>
          </a:ln>
        </p:spPr>
        <p:txBody>
          <a:bodyPr>
            <a:noAutofit/>
          </a:bodyPr>
          <a:lstStyle/>
          <a:p>
            <a:r>
              <a:rPr lang="en-GB" sz="3200" b="1" dirty="0" smtClean="0">
                <a:solidFill>
                  <a:srgbClr val="002060"/>
                </a:solidFill>
              </a:rPr>
              <a:t>Wearable </a:t>
            </a:r>
            <a:r>
              <a:rPr lang="en-GB" sz="3200" b="1" dirty="0" smtClean="0">
                <a:solidFill>
                  <a:srgbClr val="002060"/>
                </a:solidFill>
              </a:rPr>
              <a:t/>
            </a:r>
            <a:br>
              <a:rPr lang="en-GB" sz="3200" b="1" dirty="0" smtClean="0">
                <a:solidFill>
                  <a:srgbClr val="002060"/>
                </a:solidFill>
              </a:rPr>
            </a:br>
            <a:r>
              <a:rPr lang="en-GB" sz="3200" b="1" dirty="0" smtClean="0">
                <a:solidFill>
                  <a:srgbClr val="002060"/>
                </a:solidFill>
              </a:rPr>
              <a:t>Devices Study</a:t>
            </a:r>
            <a:endParaRPr lang="en-GB" sz="3200" dirty="0">
              <a:solidFill>
                <a:srgbClr val="002060"/>
              </a:solidFill>
            </a:endParaRPr>
          </a:p>
        </p:txBody>
      </p:sp>
      <p:sp>
        <p:nvSpPr>
          <p:cNvPr id="4" name="TextBox 3"/>
          <p:cNvSpPr txBox="1"/>
          <p:nvPr/>
        </p:nvSpPr>
        <p:spPr>
          <a:xfrm>
            <a:off x="0" y="1283439"/>
            <a:ext cx="6858000" cy="923330"/>
          </a:xfrm>
          <a:prstGeom prst="rect">
            <a:avLst/>
          </a:prstGeom>
          <a:noFill/>
        </p:spPr>
        <p:txBody>
          <a:bodyPr wrap="square" rtlCol="0">
            <a:spAutoFit/>
          </a:bodyPr>
          <a:lstStyle/>
          <a:p>
            <a:pPr algn="ctr"/>
            <a:r>
              <a:rPr lang="en-GB" i="1" dirty="0"/>
              <a:t>“I am volunteering for a research project into my everyday activities. This is a wearable </a:t>
            </a:r>
            <a:r>
              <a:rPr lang="en-GB" i="1" dirty="0" smtClean="0"/>
              <a:t>camera and </a:t>
            </a:r>
            <a:r>
              <a:rPr lang="en-GB" i="1" dirty="0"/>
              <a:t>the images record my normal health behaviours</a:t>
            </a:r>
            <a:r>
              <a:rPr lang="en-GB" i="1" dirty="0" smtClean="0"/>
              <a:t>. I would be happy to remove it if you would like me to.”</a:t>
            </a:r>
            <a:endParaRPr lang="en-GB" b="1" i="1" dirty="0">
              <a:solidFill>
                <a:srgbClr val="7030A0"/>
              </a:solidFill>
            </a:endParaRPr>
          </a:p>
        </p:txBody>
      </p:sp>
      <p:sp>
        <p:nvSpPr>
          <p:cNvPr id="5" name="TextBox 4"/>
          <p:cNvSpPr txBox="1"/>
          <p:nvPr/>
        </p:nvSpPr>
        <p:spPr>
          <a:xfrm>
            <a:off x="0" y="3131840"/>
            <a:ext cx="6493734" cy="1231106"/>
          </a:xfrm>
          <a:prstGeom prst="rect">
            <a:avLst/>
          </a:prstGeom>
          <a:solidFill>
            <a:schemeClr val="accent3">
              <a:lumMod val="40000"/>
              <a:lumOff val="60000"/>
            </a:schemeClr>
          </a:solidFill>
          <a:ln w="3175">
            <a:solidFill>
              <a:schemeClr val="tx1"/>
            </a:solidFill>
          </a:ln>
        </p:spPr>
        <p:txBody>
          <a:bodyPr wrap="square" rtlCol="0">
            <a:spAutoFit/>
          </a:bodyPr>
          <a:lstStyle/>
          <a:p>
            <a:pPr algn="ctr"/>
            <a:r>
              <a:rPr lang="en-GB" sz="1600" b="1" dirty="0" smtClean="0">
                <a:solidFill>
                  <a:srgbClr val="002060"/>
                </a:solidFill>
              </a:rPr>
              <a:t>Study team contact details</a:t>
            </a:r>
          </a:p>
          <a:p>
            <a:pPr algn="ctr"/>
            <a:endParaRPr lang="en-GB" sz="1600" b="1" dirty="0" smtClean="0">
              <a:solidFill>
                <a:srgbClr val="002060"/>
              </a:solidFill>
            </a:endParaRPr>
          </a:p>
          <a:p>
            <a:r>
              <a:rPr lang="en-GB" sz="1400" b="1" dirty="0"/>
              <a:t>By phone: </a:t>
            </a:r>
            <a:r>
              <a:rPr lang="en-GB" sz="1400" b="1" dirty="0" smtClean="0"/>
              <a:t>xxx xxx xxx</a:t>
            </a:r>
            <a:endParaRPr lang="en-GB" sz="1400" dirty="0"/>
          </a:p>
          <a:p>
            <a:r>
              <a:rPr lang="en-GB" sz="1400" b="1" dirty="0"/>
              <a:t>By post: </a:t>
            </a:r>
            <a:endParaRPr lang="en-GB" sz="1400" b="1" dirty="0" smtClean="0"/>
          </a:p>
          <a:p>
            <a:r>
              <a:rPr lang="en-GB" sz="1400" b="1" dirty="0" smtClean="0"/>
              <a:t>By </a:t>
            </a:r>
            <a:r>
              <a:rPr lang="en-GB" sz="1400" b="1" dirty="0"/>
              <a:t>email</a:t>
            </a:r>
            <a:r>
              <a:rPr lang="en-GB" sz="1400" b="1" dirty="0" smtClean="0"/>
              <a:t>:</a:t>
            </a:r>
            <a:endParaRPr lang="en-GB" sz="1100" dirty="0">
              <a:solidFill>
                <a:srgbClr val="002060"/>
              </a:solidFill>
            </a:endParaRPr>
          </a:p>
        </p:txBody>
      </p:sp>
      <p:sp>
        <p:nvSpPr>
          <p:cNvPr id="11" name="TextBox 10"/>
          <p:cNvSpPr txBox="1"/>
          <p:nvPr/>
        </p:nvSpPr>
        <p:spPr>
          <a:xfrm>
            <a:off x="188681" y="8811180"/>
            <a:ext cx="6408671" cy="369332"/>
          </a:xfrm>
          <a:prstGeom prst="rect">
            <a:avLst/>
          </a:prstGeom>
          <a:noFill/>
        </p:spPr>
        <p:txBody>
          <a:bodyPr wrap="square" rtlCol="0">
            <a:spAutoFit/>
          </a:bodyPr>
          <a:lstStyle/>
          <a:p>
            <a:pPr algn="r"/>
            <a:r>
              <a:rPr lang="en-GB" sz="900" dirty="0"/>
              <a:t>IRAS no: 207456: Can wearable devices be used to record arrhythmias and physical activity for streamlined cardiovascular </a:t>
            </a:r>
            <a:r>
              <a:rPr lang="en-GB" sz="900" dirty="0" smtClean="0"/>
              <a:t>trial…? </a:t>
            </a:r>
          </a:p>
          <a:p>
            <a:pPr algn="r"/>
            <a:r>
              <a:rPr lang="en-GB" sz="900" dirty="0" smtClean="0"/>
              <a:t>V1.0 7th July 2016</a:t>
            </a:r>
            <a:endParaRPr lang="en-GB" sz="900" dirty="0"/>
          </a:p>
        </p:txBody>
      </p:sp>
      <p:sp>
        <p:nvSpPr>
          <p:cNvPr id="8" name="TextBox 7"/>
          <p:cNvSpPr txBox="1"/>
          <p:nvPr/>
        </p:nvSpPr>
        <p:spPr>
          <a:xfrm>
            <a:off x="980728" y="2627784"/>
            <a:ext cx="3816424" cy="369332"/>
          </a:xfrm>
          <a:prstGeom prst="rect">
            <a:avLst/>
          </a:prstGeom>
          <a:noFill/>
        </p:spPr>
        <p:txBody>
          <a:bodyPr wrap="square" rtlCol="0">
            <a:spAutoFit/>
          </a:bodyPr>
          <a:lstStyle/>
          <a:p>
            <a:r>
              <a:rPr lang="en-US" dirty="0" smtClean="0">
                <a:solidFill>
                  <a:srgbClr val="FF0000"/>
                </a:solidFill>
              </a:rPr>
              <a:t>Other side of card (below):</a:t>
            </a:r>
            <a:endParaRPr lang="en-US" dirty="0">
              <a:solidFill>
                <a:srgbClr val="FF0000"/>
              </a:solidFill>
            </a:endParaRPr>
          </a:p>
        </p:txBody>
      </p:sp>
      <p:cxnSp>
        <p:nvCxnSpPr>
          <p:cNvPr id="10" name="Straight Connector 9"/>
          <p:cNvCxnSpPr/>
          <p:nvPr/>
        </p:nvCxnSpPr>
        <p:spPr>
          <a:xfrm>
            <a:off x="116632" y="2411760"/>
            <a:ext cx="6741368"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17350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640" y="107504"/>
            <a:ext cx="6480720" cy="1080120"/>
          </a:xfrm>
          <a:solidFill>
            <a:schemeClr val="accent1">
              <a:lumMod val="40000"/>
              <a:lumOff val="60000"/>
            </a:schemeClr>
          </a:solidFill>
          <a:ln w="38100">
            <a:solidFill>
              <a:schemeClr val="tx1"/>
            </a:solidFill>
          </a:ln>
        </p:spPr>
        <p:txBody>
          <a:bodyPr>
            <a:noAutofit/>
          </a:bodyPr>
          <a:lstStyle/>
          <a:p>
            <a:r>
              <a:rPr lang="en-GB" sz="3200" b="1" dirty="0" smtClean="0">
                <a:solidFill>
                  <a:srgbClr val="002060"/>
                </a:solidFill>
              </a:rPr>
              <a:t>Wearable </a:t>
            </a:r>
            <a:r>
              <a:rPr lang="en-GB" sz="3200" b="1" dirty="0" smtClean="0">
                <a:solidFill>
                  <a:srgbClr val="002060"/>
                </a:solidFill>
              </a:rPr>
              <a:t/>
            </a:r>
            <a:br>
              <a:rPr lang="en-GB" sz="3200" b="1" dirty="0" smtClean="0">
                <a:solidFill>
                  <a:srgbClr val="002060"/>
                </a:solidFill>
              </a:rPr>
            </a:br>
            <a:r>
              <a:rPr lang="en-GB" sz="3200" b="1" dirty="0" smtClean="0">
                <a:solidFill>
                  <a:srgbClr val="002060"/>
                </a:solidFill>
              </a:rPr>
              <a:t>Devices Study</a:t>
            </a:r>
            <a:endParaRPr lang="en-GB" sz="3200" dirty="0">
              <a:solidFill>
                <a:srgbClr val="002060"/>
              </a:solidFill>
            </a:endParaRPr>
          </a:p>
        </p:txBody>
      </p:sp>
      <p:sp>
        <p:nvSpPr>
          <p:cNvPr id="3" name="Subtitle 2"/>
          <p:cNvSpPr>
            <a:spLocks noGrp="1"/>
          </p:cNvSpPr>
          <p:nvPr>
            <p:ph type="subTitle" idx="1"/>
          </p:nvPr>
        </p:nvSpPr>
        <p:spPr>
          <a:xfrm>
            <a:off x="195147" y="2569712"/>
            <a:ext cx="6480720" cy="4450560"/>
          </a:xfrm>
          <a:solidFill>
            <a:schemeClr val="accent1">
              <a:lumMod val="20000"/>
              <a:lumOff val="80000"/>
            </a:schemeClr>
          </a:solidFill>
          <a:ln w="12700">
            <a:solidFill>
              <a:schemeClr val="tx1"/>
            </a:solidFill>
          </a:ln>
          <a:effectLst/>
        </p:spPr>
        <p:txBody>
          <a:bodyPr>
            <a:normAutofit fontScale="62500" lnSpcReduction="20000"/>
          </a:bodyPr>
          <a:lstStyle/>
          <a:p>
            <a:pPr algn="l"/>
            <a:r>
              <a:rPr lang="en-GB" sz="2000" b="1" dirty="0" smtClean="0">
                <a:solidFill>
                  <a:schemeClr val="tx1"/>
                </a:solidFill>
              </a:rPr>
              <a:t>Do you want some images to be deleted?</a:t>
            </a:r>
          </a:p>
          <a:p>
            <a:pPr algn="l"/>
            <a:endParaRPr lang="en-GB" sz="2000" b="1" dirty="0">
              <a:solidFill>
                <a:schemeClr val="tx1"/>
              </a:solidFill>
            </a:endParaRPr>
          </a:p>
          <a:p>
            <a:pPr algn="l"/>
            <a:r>
              <a:rPr lang="en-GB" sz="2000" dirty="0" smtClean="0">
                <a:solidFill>
                  <a:schemeClr val="tx1"/>
                </a:solidFill>
              </a:rPr>
              <a:t>We have asked some people to wear cameras and activity monitors for a few days as part of a research project. These cameras record images but do not record sound. </a:t>
            </a:r>
          </a:p>
          <a:p>
            <a:pPr algn="l"/>
            <a:endParaRPr lang="en-GB" sz="2000" dirty="0">
              <a:solidFill>
                <a:schemeClr val="tx1"/>
              </a:solidFill>
            </a:endParaRPr>
          </a:p>
          <a:p>
            <a:pPr algn="l"/>
            <a:r>
              <a:rPr lang="en-GB" sz="2000" dirty="0" smtClean="0">
                <a:solidFill>
                  <a:schemeClr val="tx1"/>
                </a:solidFill>
              </a:rPr>
              <a:t>You have been given this card as you may have been affected by this research and may want captured images to be deleted.  The person wearing the camera can turn the camera off so no new images will be captured, but cannot delete images without help of the research team. </a:t>
            </a:r>
            <a:endParaRPr lang="en-GB" sz="2000" dirty="0">
              <a:solidFill>
                <a:schemeClr val="tx1"/>
              </a:solidFill>
            </a:endParaRPr>
          </a:p>
          <a:p>
            <a:pPr algn="l"/>
            <a:endParaRPr lang="en-GB" sz="2000" dirty="0" smtClean="0">
              <a:solidFill>
                <a:schemeClr val="tx1"/>
              </a:solidFill>
            </a:endParaRPr>
          </a:p>
          <a:p>
            <a:pPr algn="l"/>
            <a:r>
              <a:rPr lang="en-GB" sz="2000" dirty="0" smtClean="0">
                <a:solidFill>
                  <a:schemeClr val="tx1"/>
                </a:solidFill>
              </a:rPr>
              <a:t>You can ask for images to be deleted by two methods:</a:t>
            </a:r>
          </a:p>
          <a:p>
            <a:pPr algn="l"/>
            <a:endParaRPr lang="en-GB" sz="2000" dirty="0" smtClean="0">
              <a:solidFill>
                <a:schemeClr val="tx1"/>
              </a:solidFill>
            </a:endParaRPr>
          </a:p>
          <a:p>
            <a:pPr marL="342900" indent="-342900" algn="l">
              <a:buAutoNum type="arabicPeriod"/>
            </a:pPr>
            <a:r>
              <a:rPr lang="en-GB" sz="2000" dirty="0" smtClean="0">
                <a:solidFill>
                  <a:schemeClr val="tx1"/>
                </a:solidFill>
              </a:rPr>
              <a:t>You can ask the camera wearer to delete the images in the future - they will have the opportunity to review and delete images captured by the camera device when it is returned (before the research team can view any images) </a:t>
            </a:r>
          </a:p>
          <a:p>
            <a:pPr marL="342900" indent="-342900" algn="l">
              <a:buAutoNum type="arabicPeriod"/>
            </a:pPr>
            <a:endParaRPr lang="en-GB" sz="2000" dirty="0" smtClean="0">
              <a:solidFill>
                <a:schemeClr val="tx1"/>
              </a:solidFill>
            </a:endParaRPr>
          </a:p>
          <a:p>
            <a:pPr marL="342900" indent="-342900" algn="l">
              <a:buFont typeface="Arial" pitchFamily="34" charset="0"/>
              <a:buAutoNum type="arabicPeriod"/>
            </a:pPr>
            <a:r>
              <a:rPr lang="en-GB" sz="2000" dirty="0" smtClean="0">
                <a:solidFill>
                  <a:schemeClr val="tx1"/>
                </a:solidFill>
              </a:rPr>
              <a:t>Alternatively, you can contact the research team directly and ask for all the images on the camera to be deleted. For this you will need to know the camera </a:t>
            </a:r>
            <a:r>
              <a:rPr lang="en-GB" sz="2000" dirty="0">
                <a:solidFill>
                  <a:schemeClr val="tx1"/>
                </a:solidFill>
              </a:rPr>
              <a:t>wearer’s </a:t>
            </a:r>
            <a:r>
              <a:rPr lang="en-GB" sz="2000" dirty="0" smtClean="0">
                <a:solidFill>
                  <a:schemeClr val="tx1"/>
                </a:solidFill>
              </a:rPr>
              <a:t>surname.</a:t>
            </a:r>
          </a:p>
          <a:p>
            <a:pPr marL="342900" indent="-342900" algn="l">
              <a:buFont typeface="Arial" pitchFamily="34" charset="0"/>
              <a:buAutoNum type="arabicPeriod"/>
            </a:pPr>
            <a:endParaRPr lang="en-GB" sz="2000" dirty="0">
              <a:solidFill>
                <a:schemeClr val="tx1"/>
              </a:solidFill>
            </a:endParaRPr>
          </a:p>
          <a:p>
            <a:pPr algn="l"/>
            <a:r>
              <a:rPr lang="en-GB" sz="2000" dirty="0" smtClean="0">
                <a:solidFill>
                  <a:schemeClr val="tx1"/>
                </a:solidFill>
              </a:rPr>
              <a:t>         Camera wearer’s surname</a:t>
            </a:r>
            <a:r>
              <a:rPr lang="en-GB" sz="2000" smtClean="0">
                <a:solidFill>
                  <a:schemeClr val="tx1"/>
                </a:solidFill>
              </a:rPr>
              <a:t>:  Mr/Mrs/Miss _____________________________</a:t>
            </a:r>
            <a:endParaRPr lang="en-GB" sz="2000" dirty="0">
              <a:solidFill>
                <a:schemeClr val="tx1"/>
              </a:solidFill>
            </a:endParaRPr>
          </a:p>
          <a:p>
            <a:pPr algn="l"/>
            <a:endParaRPr lang="en-GB" sz="1600" dirty="0">
              <a:solidFill>
                <a:schemeClr val="tx1"/>
              </a:solidFill>
            </a:endParaRPr>
          </a:p>
        </p:txBody>
      </p:sp>
      <p:sp>
        <p:nvSpPr>
          <p:cNvPr id="4" name="TextBox 3"/>
          <p:cNvSpPr txBox="1"/>
          <p:nvPr/>
        </p:nvSpPr>
        <p:spPr>
          <a:xfrm>
            <a:off x="0" y="1283439"/>
            <a:ext cx="6858000" cy="923330"/>
          </a:xfrm>
          <a:prstGeom prst="rect">
            <a:avLst/>
          </a:prstGeom>
          <a:noFill/>
        </p:spPr>
        <p:txBody>
          <a:bodyPr wrap="square" rtlCol="0">
            <a:spAutoFit/>
          </a:bodyPr>
          <a:lstStyle/>
          <a:p>
            <a:pPr algn="ctr"/>
            <a:r>
              <a:rPr lang="en-GB" i="1" dirty="0"/>
              <a:t>“I am volunteering for a research project into my everyday activities. This is a wearable </a:t>
            </a:r>
            <a:r>
              <a:rPr lang="en-GB" i="1" dirty="0" smtClean="0"/>
              <a:t>camera and </a:t>
            </a:r>
            <a:r>
              <a:rPr lang="en-GB" i="1" dirty="0"/>
              <a:t>the images record my normal health behaviours</a:t>
            </a:r>
            <a:r>
              <a:rPr lang="en-GB" i="1" dirty="0" smtClean="0"/>
              <a:t>. I would be happy to remove it if you would like me to.”</a:t>
            </a:r>
            <a:endParaRPr lang="en-GB" b="1" i="1" dirty="0">
              <a:solidFill>
                <a:srgbClr val="7030A0"/>
              </a:solidFill>
            </a:endParaRPr>
          </a:p>
        </p:txBody>
      </p:sp>
      <p:sp>
        <p:nvSpPr>
          <p:cNvPr id="5" name="TextBox 4"/>
          <p:cNvSpPr txBox="1"/>
          <p:nvPr/>
        </p:nvSpPr>
        <p:spPr>
          <a:xfrm>
            <a:off x="188640" y="7092280"/>
            <a:ext cx="6493734" cy="1231106"/>
          </a:xfrm>
          <a:prstGeom prst="rect">
            <a:avLst/>
          </a:prstGeom>
          <a:solidFill>
            <a:schemeClr val="accent3">
              <a:lumMod val="40000"/>
              <a:lumOff val="60000"/>
            </a:schemeClr>
          </a:solidFill>
          <a:ln w="3175">
            <a:solidFill>
              <a:schemeClr val="tx1"/>
            </a:solidFill>
          </a:ln>
        </p:spPr>
        <p:txBody>
          <a:bodyPr wrap="square" rtlCol="0">
            <a:spAutoFit/>
          </a:bodyPr>
          <a:lstStyle/>
          <a:p>
            <a:pPr algn="ctr"/>
            <a:r>
              <a:rPr lang="en-GB" sz="1600" b="1" dirty="0" smtClean="0">
                <a:solidFill>
                  <a:srgbClr val="002060"/>
                </a:solidFill>
              </a:rPr>
              <a:t>Study team contact details</a:t>
            </a:r>
          </a:p>
          <a:p>
            <a:pPr algn="ctr"/>
            <a:endParaRPr lang="en-GB" sz="1600" b="1" dirty="0" smtClean="0">
              <a:solidFill>
                <a:srgbClr val="002060"/>
              </a:solidFill>
            </a:endParaRPr>
          </a:p>
          <a:p>
            <a:r>
              <a:rPr lang="en-GB" sz="1400" b="1" dirty="0"/>
              <a:t>By phone</a:t>
            </a:r>
            <a:r>
              <a:rPr lang="en-GB" sz="1400" b="1" dirty="0" smtClean="0"/>
              <a:t>:</a:t>
            </a:r>
            <a:endParaRPr lang="en-GB" sz="1400" dirty="0"/>
          </a:p>
          <a:p>
            <a:r>
              <a:rPr lang="en-GB" sz="1400" b="1" dirty="0"/>
              <a:t>By post</a:t>
            </a:r>
            <a:r>
              <a:rPr lang="en-GB" sz="1400" b="1" dirty="0" smtClean="0"/>
              <a:t>:</a:t>
            </a:r>
            <a:endParaRPr lang="en-GB" sz="1400" dirty="0"/>
          </a:p>
          <a:p>
            <a:r>
              <a:rPr lang="en-GB" sz="1400" b="1" dirty="0"/>
              <a:t>By email</a:t>
            </a:r>
            <a:r>
              <a:rPr lang="en-GB" sz="1400" b="1" dirty="0" smtClean="0"/>
              <a:t>:</a:t>
            </a:r>
            <a:endParaRPr lang="en-GB" sz="1100" dirty="0">
              <a:solidFill>
                <a:srgbClr val="002060"/>
              </a:solidFill>
            </a:endParaRPr>
          </a:p>
        </p:txBody>
      </p:sp>
      <p:sp>
        <p:nvSpPr>
          <p:cNvPr id="11" name="TextBox 10"/>
          <p:cNvSpPr txBox="1"/>
          <p:nvPr/>
        </p:nvSpPr>
        <p:spPr>
          <a:xfrm>
            <a:off x="188681" y="8811180"/>
            <a:ext cx="6408671" cy="369332"/>
          </a:xfrm>
          <a:prstGeom prst="rect">
            <a:avLst/>
          </a:prstGeom>
          <a:noFill/>
        </p:spPr>
        <p:txBody>
          <a:bodyPr wrap="square" rtlCol="0">
            <a:spAutoFit/>
          </a:bodyPr>
          <a:lstStyle/>
          <a:p>
            <a:pPr algn="r"/>
            <a:r>
              <a:rPr lang="en-GB" sz="900" dirty="0" smtClean="0"/>
              <a:t>&lt;Ethics reference + study name&gt;</a:t>
            </a:r>
            <a:endParaRPr lang="en-GB" sz="900" dirty="0" smtClean="0"/>
          </a:p>
          <a:p>
            <a:pPr algn="r"/>
            <a:r>
              <a:rPr lang="en-GB" sz="900" dirty="0" smtClean="0"/>
              <a:t>V1.0 7th July 2016</a:t>
            </a:r>
            <a:endParaRPr lang="en-GB" sz="900" dirty="0"/>
          </a:p>
        </p:txBody>
      </p:sp>
    </p:spTree>
    <p:extLst>
      <p:ext uri="{BB962C8B-B14F-4D97-AF65-F5344CB8AC3E}">
        <p14:creationId xmlns:p14="http://schemas.microsoft.com/office/powerpoint/2010/main" val="5218165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293</TotalTime>
  <Words>375</Words>
  <Application>Microsoft Macintosh PowerPoint</Application>
  <PresentationFormat>On-screen Show (4:3)</PresentationFormat>
  <Paragraphs>36</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Wearable  Devices Study</vt:lpstr>
      <vt:lpstr>Wearable  Devices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HARP-III Heart and Renal Protection Study</dc:title>
  <dc:creator>Parminder Judge</dc:creator>
  <cp:lastModifiedBy>Aiden Doherty</cp:lastModifiedBy>
  <cp:revision>37</cp:revision>
  <dcterms:created xsi:type="dcterms:W3CDTF">2013-09-09T11:13:17Z</dcterms:created>
  <dcterms:modified xsi:type="dcterms:W3CDTF">2017-08-15T08:49:08Z</dcterms:modified>
</cp:coreProperties>
</file>