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FE6AD-4380-44FC-8770-F74ED6494C47}"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81E43-0331-4275-8DE0-52CEADB3360E}" type="slidenum">
              <a:rPr lang="en-US" smtClean="0"/>
              <a:t>‹#›</a:t>
            </a:fld>
            <a:endParaRPr lang="en-US"/>
          </a:p>
        </p:txBody>
      </p:sp>
    </p:spTree>
    <p:extLst>
      <p:ext uri="{BB962C8B-B14F-4D97-AF65-F5344CB8AC3E}">
        <p14:creationId xmlns:p14="http://schemas.microsoft.com/office/powerpoint/2010/main" val="916807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F81E43-0331-4275-8DE0-52CEADB3360E}" type="slidenum">
              <a:rPr lang="en-US" smtClean="0"/>
              <a:t>8</a:t>
            </a:fld>
            <a:endParaRPr lang="en-US"/>
          </a:p>
        </p:txBody>
      </p:sp>
    </p:spTree>
    <p:extLst>
      <p:ext uri="{BB962C8B-B14F-4D97-AF65-F5344CB8AC3E}">
        <p14:creationId xmlns:p14="http://schemas.microsoft.com/office/powerpoint/2010/main" val="21229476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C99A2-F87A-4E36-81B0-AB75407088A0}"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76A235B-4513-453D-B0AF-C2F84701236F}" type="slidenum">
              <a:rPr lang="en-US" smtClean="0"/>
              <a:t>‹#›</a:t>
            </a:fld>
            <a:endParaRPr lang="en-US"/>
          </a:p>
        </p:txBody>
      </p:sp>
    </p:spTree>
    <p:extLst>
      <p:ext uri="{BB962C8B-B14F-4D97-AF65-F5344CB8AC3E}">
        <p14:creationId xmlns:p14="http://schemas.microsoft.com/office/powerpoint/2010/main" val="360139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C99A2-F87A-4E36-81B0-AB75407088A0}"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A235B-4513-453D-B0AF-C2F84701236F}" type="slidenum">
              <a:rPr lang="en-US" smtClean="0"/>
              <a:t>‹#›</a:t>
            </a:fld>
            <a:endParaRPr lang="en-US"/>
          </a:p>
        </p:txBody>
      </p:sp>
    </p:spTree>
    <p:extLst>
      <p:ext uri="{BB962C8B-B14F-4D97-AF65-F5344CB8AC3E}">
        <p14:creationId xmlns:p14="http://schemas.microsoft.com/office/powerpoint/2010/main" val="51384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C99A2-F87A-4E36-81B0-AB75407088A0}"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A235B-4513-453D-B0AF-C2F84701236F}" type="slidenum">
              <a:rPr lang="en-US" smtClean="0"/>
              <a:t>‹#›</a:t>
            </a:fld>
            <a:endParaRPr lang="en-US"/>
          </a:p>
        </p:txBody>
      </p:sp>
    </p:spTree>
    <p:extLst>
      <p:ext uri="{BB962C8B-B14F-4D97-AF65-F5344CB8AC3E}">
        <p14:creationId xmlns:p14="http://schemas.microsoft.com/office/powerpoint/2010/main" val="2808939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C99A2-F87A-4E36-81B0-AB75407088A0}"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A235B-4513-453D-B0AF-C2F84701236F}" type="slidenum">
              <a:rPr lang="en-US" smtClean="0"/>
              <a:t>‹#›</a:t>
            </a:fld>
            <a:endParaRPr lang="en-US"/>
          </a:p>
        </p:txBody>
      </p:sp>
    </p:spTree>
    <p:extLst>
      <p:ext uri="{BB962C8B-B14F-4D97-AF65-F5344CB8AC3E}">
        <p14:creationId xmlns:p14="http://schemas.microsoft.com/office/powerpoint/2010/main" val="22604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C99A2-F87A-4E36-81B0-AB75407088A0}"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A235B-4513-453D-B0AF-C2F84701236F}" type="slidenum">
              <a:rPr lang="en-US" smtClean="0"/>
              <a:t>‹#›</a:t>
            </a:fld>
            <a:endParaRPr lang="en-US"/>
          </a:p>
        </p:txBody>
      </p:sp>
    </p:spTree>
    <p:extLst>
      <p:ext uri="{BB962C8B-B14F-4D97-AF65-F5344CB8AC3E}">
        <p14:creationId xmlns:p14="http://schemas.microsoft.com/office/powerpoint/2010/main" val="220327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4AC99A2-F87A-4E36-81B0-AB75407088A0}" type="datetimeFigureOut">
              <a:rPr lang="en-US" smtClean="0"/>
              <a:t>10/10/2019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76A235B-4513-453D-B0AF-C2F84701236F}" type="slidenum">
              <a:rPr lang="en-US" smtClean="0"/>
              <a:t>‹#›</a:t>
            </a:fld>
            <a:endParaRPr lang="en-US"/>
          </a:p>
        </p:txBody>
      </p:sp>
    </p:spTree>
    <p:extLst>
      <p:ext uri="{BB962C8B-B14F-4D97-AF65-F5344CB8AC3E}">
        <p14:creationId xmlns:p14="http://schemas.microsoft.com/office/powerpoint/2010/main" val="20419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AC99A2-F87A-4E36-81B0-AB75407088A0}"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A235B-4513-453D-B0AF-C2F84701236F}" type="slidenum">
              <a:rPr lang="en-US" smtClean="0"/>
              <a:t>‹#›</a:t>
            </a:fld>
            <a:endParaRPr lang="en-US"/>
          </a:p>
        </p:txBody>
      </p:sp>
    </p:spTree>
    <p:extLst>
      <p:ext uri="{BB962C8B-B14F-4D97-AF65-F5344CB8AC3E}">
        <p14:creationId xmlns:p14="http://schemas.microsoft.com/office/powerpoint/2010/main" val="10371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AC99A2-F87A-4E36-81B0-AB75407088A0}"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6A235B-4513-453D-B0AF-C2F84701236F}" type="slidenum">
              <a:rPr lang="en-US" smtClean="0"/>
              <a:t>‹#›</a:t>
            </a:fld>
            <a:endParaRPr lang="en-US"/>
          </a:p>
        </p:txBody>
      </p:sp>
    </p:spTree>
    <p:extLst>
      <p:ext uri="{BB962C8B-B14F-4D97-AF65-F5344CB8AC3E}">
        <p14:creationId xmlns:p14="http://schemas.microsoft.com/office/powerpoint/2010/main" val="1271957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AC99A2-F87A-4E36-81B0-AB75407088A0}"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6A235B-4513-453D-B0AF-C2F84701236F}" type="slidenum">
              <a:rPr lang="en-US" smtClean="0"/>
              <a:t>‹#›</a:t>
            </a:fld>
            <a:endParaRPr lang="en-US"/>
          </a:p>
        </p:txBody>
      </p:sp>
    </p:spTree>
    <p:extLst>
      <p:ext uri="{BB962C8B-B14F-4D97-AF65-F5344CB8AC3E}">
        <p14:creationId xmlns:p14="http://schemas.microsoft.com/office/powerpoint/2010/main" val="160317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C99A2-F87A-4E36-81B0-AB75407088A0}"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6A235B-4513-453D-B0AF-C2F84701236F}" type="slidenum">
              <a:rPr lang="en-US" smtClean="0"/>
              <a:t>‹#›</a:t>
            </a:fld>
            <a:endParaRPr lang="en-US"/>
          </a:p>
        </p:txBody>
      </p:sp>
    </p:spTree>
    <p:extLst>
      <p:ext uri="{BB962C8B-B14F-4D97-AF65-F5344CB8AC3E}">
        <p14:creationId xmlns:p14="http://schemas.microsoft.com/office/powerpoint/2010/main" val="141902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AC99A2-F87A-4E36-81B0-AB75407088A0}"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76A235B-4513-453D-B0AF-C2F84701236F}" type="slidenum">
              <a:rPr lang="en-US" smtClean="0"/>
              <a:t>‹#›</a:t>
            </a:fld>
            <a:endParaRPr lang="en-US"/>
          </a:p>
        </p:txBody>
      </p:sp>
    </p:spTree>
    <p:extLst>
      <p:ext uri="{BB962C8B-B14F-4D97-AF65-F5344CB8AC3E}">
        <p14:creationId xmlns:p14="http://schemas.microsoft.com/office/powerpoint/2010/main" val="133320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AC99A2-F87A-4E36-81B0-AB75407088A0}" type="datetimeFigureOut">
              <a:rPr lang="en-US" smtClean="0"/>
              <a:t>10/10/2019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76A235B-4513-453D-B0AF-C2F84701236F}" type="slidenum">
              <a:rPr lang="en-US" smtClean="0"/>
              <a:t>‹#›</a:t>
            </a:fld>
            <a:endParaRPr lang="en-US"/>
          </a:p>
        </p:txBody>
      </p:sp>
    </p:spTree>
    <p:extLst>
      <p:ext uri="{BB962C8B-B14F-4D97-AF65-F5344CB8AC3E}">
        <p14:creationId xmlns:p14="http://schemas.microsoft.com/office/powerpoint/2010/main" val="1774364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4AC99A2-F87A-4E36-81B0-AB75407088A0}" type="datetimeFigureOut">
              <a:rPr lang="en-US" smtClean="0"/>
              <a:t>10/10/2019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76A235B-4513-453D-B0AF-C2F84701236F}" type="slidenum">
              <a:rPr lang="en-US" smtClean="0"/>
              <a:t>‹#›</a:t>
            </a:fld>
            <a:endParaRPr lang="en-US"/>
          </a:p>
        </p:txBody>
      </p:sp>
    </p:spTree>
    <p:extLst>
      <p:ext uri="{BB962C8B-B14F-4D97-AF65-F5344CB8AC3E}">
        <p14:creationId xmlns:p14="http://schemas.microsoft.com/office/powerpoint/2010/main" val="35237226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55244-9BC5-4D58-97FB-E5C0B3D43FB6}"/>
              </a:ext>
            </a:extLst>
          </p:cNvPr>
          <p:cNvSpPr>
            <a:spLocks noGrp="1"/>
          </p:cNvSpPr>
          <p:nvPr>
            <p:ph type="ctrTitle"/>
          </p:nvPr>
        </p:nvSpPr>
        <p:spPr/>
        <p:txBody>
          <a:bodyPr>
            <a:normAutofit fontScale="90000"/>
          </a:bodyPr>
          <a:lstStyle/>
          <a:p>
            <a:r>
              <a:rPr lang="en-US" b="1" dirty="0"/>
              <a:t>CRIME RATE IN SAN FRANCISCO</a:t>
            </a:r>
            <a:br>
              <a:rPr lang="en-US" dirty="0"/>
            </a:br>
            <a:endParaRPr lang="en-US" dirty="0"/>
          </a:p>
        </p:txBody>
      </p:sp>
      <p:sp>
        <p:nvSpPr>
          <p:cNvPr id="3" name="Subtitle 2">
            <a:extLst>
              <a:ext uri="{FF2B5EF4-FFF2-40B4-BE49-F238E27FC236}">
                <a16:creationId xmlns:a16="http://schemas.microsoft.com/office/drawing/2014/main" id="{AD6131D7-2356-4701-9689-5EBAA44C440A}"/>
              </a:ext>
            </a:extLst>
          </p:cNvPr>
          <p:cNvSpPr>
            <a:spLocks noGrp="1"/>
          </p:cNvSpPr>
          <p:nvPr>
            <p:ph type="subTitle" idx="1"/>
          </p:nvPr>
        </p:nvSpPr>
        <p:spPr/>
        <p:txBody>
          <a:bodyPr/>
          <a:lstStyle/>
          <a:p>
            <a:endParaRPr lang="en-US" dirty="0"/>
          </a:p>
          <a:p>
            <a:r>
              <a:rPr lang="en-US" dirty="0"/>
              <a:t>Made by : </a:t>
            </a:r>
            <a:r>
              <a:rPr lang="en-US" b="1" dirty="0"/>
              <a:t>Muhammad OZAIR</a:t>
            </a:r>
          </a:p>
        </p:txBody>
      </p:sp>
    </p:spTree>
    <p:extLst>
      <p:ext uri="{BB962C8B-B14F-4D97-AF65-F5344CB8AC3E}">
        <p14:creationId xmlns:p14="http://schemas.microsoft.com/office/powerpoint/2010/main" val="425054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8A2E-FB24-4CF2-8AEF-5D74332EE27F}"/>
              </a:ext>
            </a:extLst>
          </p:cNvPr>
          <p:cNvSpPr>
            <a:spLocks noGrp="1"/>
          </p:cNvSpPr>
          <p:nvPr>
            <p:ph type="title"/>
          </p:nvPr>
        </p:nvSpPr>
        <p:spPr/>
        <p:txBody>
          <a:bodyPr>
            <a:normAutofit/>
          </a:bodyPr>
          <a:lstStyle/>
          <a:p>
            <a:r>
              <a:rPr lang="en-US" b="1" dirty="0"/>
              <a:t>INTRODUCTION</a:t>
            </a:r>
            <a:endParaRPr lang="en-US" dirty="0"/>
          </a:p>
        </p:txBody>
      </p:sp>
      <p:sp>
        <p:nvSpPr>
          <p:cNvPr id="3" name="Content Placeholder 2">
            <a:extLst>
              <a:ext uri="{FF2B5EF4-FFF2-40B4-BE49-F238E27FC236}">
                <a16:creationId xmlns:a16="http://schemas.microsoft.com/office/drawing/2014/main" id="{E32F6484-2018-41F8-AFE4-4EDB23860799}"/>
              </a:ext>
            </a:extLst>
          </p:cNvPr>
          <p:cNvSpPr>
            <a:spLocks noGrp="1"/>
          </p:cNvSpPr>
          <p:nvPr>
            <p:ph sz="quarter" idx="13"/>
          </p:nvPr>
        </p:nvSpPr>
        <p:spPr/>
        <p:txBody>
          <a:bodyPr>
            <a:normAutofit/>
          </a:bodyPr>
          <a:lstStyle/>
          <a:p>
            <a:pPr marL="0" indent="0">
              <a:buNone/>
            </a:pPr>
            <a:r>
              <a:rPr lang="en-US" spc="-150" dirty="0">
                <a:latin typeface="Consolas" panose="020B0609020204030204" pitchFamily="49" charset="0"/>
              </a:rPr>
              <a:t>People want to move to San Francisco for a better living, but the important factor that must be looked upon is 'Security'. This project analyzes the safe areas in the city where we will explore the crime rate in the city to solve the problem. The audience that will be benefitted are:</a:t>
            </a:r>
          </a:p>
          <a:p>
            <a:pPr marL="0" indent="0">
              <a:buNone/>
            </a:pPr>
            <a:endParaRPr lang="en-US" spc="-150" dirty="0">
              <a:latin typeface="Consolas" panose="020B0609020204030204" pitchFamily="49" charset="0"/>
            </a:endParaRPr>
          </a:p>
          <a:p>
            <a:pPr lvl="1"/>
            <a:r>
              <a:rPr lang="en-US" spc="-150" dirty="0">
                <a:latin typeface="Consolas" panose="020B0609020204030204" pitchFamily="49" charset="0"/>
              </a:rPr>
              <a:t>Tourists</a:t>
            </a:r>
          </a:p>
          <a:p>
            <a:pPr lvl="1"/>
            <a:r>
              <a:rPr lang="en-US" spc="-150" dirty="0">
                <a:latin typeface="Consolas" panose="020B0609020204030204" pitchFamily="49" charset="0"/>
              </a:rPr>
              <a:t>The business community for the investment </a:t>
            </a:r>
          </a:p>
          <a:p>
            <a:pPr lvl="1"/>
            <a:r>
              <a:rPr lang="en-US" spc="-150" dirty="0">
                <a:latin typeface="Consolas" panose="020B0609020204030204" pitchFamily="49" charset="0"/>
              </a:rPr>
              <a:t>People looking for a better living </a:t>
            </a:r>
          </a:p>
          <a:p>
            <a:pPr lvl="1"/>
            <a:r>
              <a:rPr lang="en-US" spc="-150" dirty="0">
                <a:latin typeface="Consolas" panose="020B0609020204030204" pitchFamily="49" charset="0"/>
              </a:rPr>
              <a:t>People looking for Relocation</a:t>
            </a:r>
          </a:p>
        </p:txBody>
      </p:sp>
    </p:spTree>
    <p:extLst>
      <p:ext uri="{BB962C8B-B14F-4D97-AF65-F5344CB8AC3E}">
        <p14:creationId xmlns:p14="http://schemas.microsoft.com/office/powerpoint/2010/main" val="3747961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F754-1419-4836-A2CB-34D6FC82A08E}"/>
              </a:ext>
            </a:extLst>
          </p:cNvPr>
          <p:cNvSpPr>
            <a:spLocks noGrp="1"/>
          </p:cNvSpPr>
          <p:nvPr>
            <p:ph type="title"/>
          </p:nvPr>
        </p:nvSpPr>
        <p:spPr/>
        <p:txBody>
          <a:bodyPr>
            <a:normAutofit/>
          </a:bodyPr>
          <a:lstStyle/>
          <a:p>
            <a:r>
              <a:rPr lang="en-US" b="1" dirty="0"/>
              <a:t>DATA</a:t>
            </a:r>
            <a:br>
              <a:rPr lang="en-US" dirty="0"/>
            </a:br>
            <a:endParaRPr lang="en-US" dirty="0"/>
          </a:p>
        </p:txBody>
      </p:sp>
      <p:sp>
        <p:nvSpPr>
          <p:cNvPr id="3" name="Content Placeholder 2">
            <a:extLst>
              <a:ext uri="{FF2B5EF4-FFF2-40B4-BE49-F238E27FC236}">
                <a16:creationId xmlns:a16="http://schemas.microsoft.com/office/drawing/2014/main" id="{8FDB3696-8A63-4C57-AF93-65329834A1E9}"/>
              </a:ext>
            </a:extLst>
          </p:cNvPr>
          <p:cNvSpPr>
            <a:spLocks noGrp="1"/>
          </p:cNvSpPr>
          <p:nvPr>
            <p:ph sz="quarter" idx="13"/>
          </p:nvPr>
        </p:nvSpPr>
        <p:spPr/>
        <p:txBody>
          <a:bodyPr/>
          <a:lstStyle/>
          <a:p>
            <a:r>
              <a:rPr lang="en-US" spc="-150" dirty="0">
                <a:latin typeface="Consolas" panose="020B0609020204030204" pitchFamily="49" charset="0"/>
              </a:rPr>
              <a:t>Crime dataset in San Francisco:</a:t>
            </a:r>
          </a:p>
          <a:p>
            <a:pPr marL="274320" lvl="1" indent="0">
              <a:buNone/>
            </a:pPr>
            <a:r>
              <a:rPr lang="en-US" spc="-150" dirty="0">
                <a:latin typeface="Consolas" panose="020B0609020204030204" pitchFamily="49" charset="0"/>
              </a:rPr>
              <a:t>	https://cocl.us/sanfran_crime_dataset</a:t>
            </a:r>
          </a:p>
          <a:p>
            <a:r>
              <a:rPr lang="en-US" spc="-150" dirty="0">
                <a:latin typeface="Consolas" panose="020B0609020204030204" pitchFamily="49" charset="0"/>
              </a:rPr>
              <a:t>Map of San Francisco:</a:t>
            </a:r>
          </a:p>
          <a:p>
            <a:pPr marL="274320" lvl="1" indent="0">
              <a:buNone/>
            </a:pPr>
            <a:r>
              <a:rPr lang="en-US" spc="-150" dirty="0">
                <a:latin typeface="Consolas" panose="020B0609020204030204" pitchFamily="49" charset="0"/>
              </a:rPr>
              <a:t>	https://cocl.us/sanfran_geojson.</a:t>
            </a:r>
          </a:p>
          <a:p>
            <a:r>
              <a:rPr lang="en-US" spc="-150" dirty="0">
                <a:latin typeface="Consolas" panose="020B0609020204030204" pitchFamily="49" charset="0"/>
              </a:rPr>
              <a:t>Data is having following column list:</a:t>
            </a:r>
          </a:p>
          <a:p>
            <a:r>
              <a:rPr lang="en-US" spc="-150" dirty="0" err="1">
                <a:latin typeface="Consolas" panose="020B0609020204030204" pitchFamily="49" charset="0"/>
              </a:rPr>
              <a:t>IncidntNum</a:t>
            </a:r>
            <a:r>
              <a:rPr lang="en-US" spc="-150" dirty="0">
                <a:latin typeface="Consolas" panose="020B0609020204030204" pitchFamily="49" charset="0"/>
              </a:rPr>
              <a:t>, Category, Descript, </a:t>
            </a:r>
            <a:r>
              <a:rPr lang="en-US" spc="-150" dirty="0" err="1">
                <a:latin typeface="Consolas" panose="020B0609020204030204" pitchFamily="49" charset="0"/>
              </a:rPr>
              <a:t>DayOfWeek</a:t>
            </a:r>
            <a:r>
              <a:rPr lang="en-US" spc="-150" dirty="0">
                <a:latin typeface="Consolas" panose="020B0609020204030204" pitchFamily="49" charset="0"/>
              </a:rPr>
              <a:t>, Date, Time, </a:t>
            </a:r>
            <a:r>
              <a:rPr lang="en-US" spc="-150" dirty="0" err="1">
                <a:latin typeface="Consolas" panose="020B0609020204030204" pitchFamily="49" charset="0"/>
              </a:rPr>
              <a:t>PdDistrict</a:t>
            </a:r>
            <a:r>
              <a:rPr lang="en-US" spc="-150" dirty="0">
                <a:latin typeface="Consolas" panose="020B0609020204030204" pitchFamily="49" charset="0"/>
              </a:rPr>
              <a:t>, Resolution, Address, X, Y, Location, </a:t>
            </a:r>
            <a:r>
              <a:rPr lang="en-US" spc="-150" dirty="0" err="1">
                <a:latin typeface="Consolas" panose="020B0609020204030204" pitchFamily="49" charset="0"/>
              </a:rPr>
              <a:t>PdId</a:t>
            </a:r>
            <a:r>
              <a:rPr lang="en-US" spc="-150" dirty="0">
                <a:latin typeface="Consolas" panose="020B0609020204030204" pitchFamily="49" charset="0"/>
              </a:rPr>
              <a:t>, Neighborhood, Ranking</a:t>
            </a:r>
          </a:p>
          <a:p>
            <a:endParaRPr lang="en-US" spc="-150" dirty="0">
              <a:latin typeface="Consolas" panose="020B0609020204030204" pitchFamily="49" charset="0"/>
            </a:endParaRPr>
          </a:p>
        </p:txBody>
      </p:sp>
    </p:spTree>
    <p:extLst>
      <p:ext uri="{BB962C8B-B14F-4D97-AF65-F5344CB8AC3E}">
        <p14:creationId xmlns:p14="http://schemas.microsoft.com/office/powerpoint/2010/main" val="279264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8108C-CF95-4D10-BE35-C7C46C208EAD}"/>
              </a:ext>
            </a:extLst>
          </p:cNvPr>
          <p:cNvSpPr>
            <a:spLocks noGrp="1"/>
          </p:cNvSpPr>
          <p:nvPr>
            <p:ph type="title"/>
          </p:nvPr>
        </p:nvSpPr>
        <p:spPr/>
        <p:txBody>
          <a:bodyPr/>
          <a:lstStyle/>
          <a:p>
            <a:r>
              <a:rPr lang="en-US" dirty="0"/>
              <a:t>DATA Presentation</a:t>
            </a:r>
          </a:p>
        </p:txBody>
      </p:sp>
      <p:pic>
        <p:nvPicPr>
          <p:cNvPr id="4" name="Content Placeholder 3">
            <a:extLst>
              <a:ext uri="{FF2B5EF4-FFF2-40B4-BE49-F238E27FC236}">
                <a16:creationId xmlns:a16="http://schemas.microsoft.com/office/drawing/2014/main" id="{61681B89-CEC0-4A3A-B569-50BADA54C5D5}"/>
              </a:ext>
            </a:extLst>
          </p:cNvPr>
          <p:cNvPicPr>
            <a:picLocks noGrp="1"/>
          </p:cNvPicPr>
          <p:nvPr>
            <p:ph sz="quarter" idx="13"/>
          </p:nvPr>
        </p:nvPicPr>
        <p:blipFill>
          <a:blip r:embed="rId2"/>
          <a:stretch>
            <a:fillRect/>
          </a:stretch>
        </p:blipFill>
        <p:spPr>
          <a:xfrm>
            <a:off x="1168924" y="2063750"/>
            <a:ext cx="9953228" cy="4157941"/>
          </a:xfrm>
          <a:prstGeom prst="rect">
            <a:avLst/>
          </a:prstGeom>
        </p:spPr>
      </p:pic>
    </p:spTree>
    <p:extLst>
      <p:ext uri="{BB962C8B-B14F-4D97-AF65-F5344CB8AC3E}">
        <p14:creationId xmlns:p14="http://schemas.microsoft.com/office/powerpoint/2010/main" val="212794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FB699-2F19-4954-BAA9-777D5D43EFB4}"/>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936A8D38-DBF3-4521-BFA1-3D1C93CFC1E7}"/>
              </a:ext>
            </a:extLst>
          </p:cNvPr>
          <p:cNvSpPr>
            <a:spLocks noGrp="1"/>
          </p:cNvSpPr>
          <p:nvPr>
            <p:ph sz="quarter" idx="13"/>
          </p:nvPr>
        </p:nvSpPr>
        <p:spPr>
          <a:xfrm>
            <a:off x="685801" y="2063396"/>
            <a:ext cx="6629400" cy="3311189"/>
          </a:xfrm>
        </p:spPr>
        <p:txBody>
          <a:bodyPr>
            <a:normAutofit fontScale="92500" lnSpcReduction="10000"/>
          </a:bodyPr>
          <a:lstStyle/>
          <a:p>
            <a:pPr marL="0" indent="0">
              <a:buNone/>
            </a:pPr>
            <a:r>
              <a:rPr lang="en-US" dirty="0">
                <a:latin typeface="Consolas" panose="020B0609020204030204" pitchFamily="49" charset="0"/>
              </a:rPr>
              <a:t>The Neighborhoods are; Central, Northern, Park, Southern, Mission, Tenderloin, Richmond, Taraval, Ingleside, Bayview</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Methodology was simple to analyze the total number of crimes in the neighborhoods and establish the output on the map.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The number shows the high and the low crime rates and the safe areas are well versed the data-frame.</a:t>
            </a:r>
          </a:p>
          <a:p>
            <a:pPr marL="0" indent="0">
              <a:buNone/>
            </a:pPr>
            <a:endParaRPr lang="en-US" dirty="0">
              <a:latin typeface="Consolas" panose="020B0609020204030204" pitchFamily="49" charset="0"/>
            </a:endParaRPr>
          </a:p>
          <a:p>
            <a:endParaRPr lang="en-US" dirty="0">
              <a:latin typeface="Consolas" panose="020B0609020204030204" pitchFamily="49" charset="0"/>
            </a:endParaRPr>
          </a:p>
        </p:txBody>
      </p:sp>
      <p:pic>
        <p:nvPicPr>
          <p:cNvPr id="9" name="Picture 8">
            <a:extLst>
              <a:ext uri="{FF2B5EF4-FFF2-40B4-BE49-F238E27FC236}">
                <a16:creationId xmlns:a16="http://schemas.microsoft.com/office/drawing/2014/main" id="{D522DE36-99DC-48D1-8C29-220D8707E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893" y="1473382"/>
            <a:ext cx="2667785" cy="4342905"/>
          </a:xfrm>
          <a:prstGeom prst="rect">
            <a:avLst/>
          </a:prstGeom>
        </p:spPr>
      </p:pic>
    </p:spTree>
    <p:extLst>
      <p:ext uri="{BB962C8B-B14F-4D97-AF65-F5344CB8AC3E}">
        <p14:creationId xmlns:p14="http://schemas.microsoft.com/office/powerpoint/2010/main" val="153955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89D11B-B918-4264-8AB0-EC412D82C107}"/>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88206" cy="10510789"/>
          </a:xfrm>
          <a:prstGeom prst="rect">
            <a:avLst/>
          </a:prstGeom>
        </p:spPr>
      </p:pic>
      <p:sp>
        <p:nvSpPr>
          <p:cNvPr id="2" name="Title 1">
            <a:extLst>
              <a:ext uri="{FF2B5EF4-FFF2-40B4-BE49-F238E27FC236}">
                <a16:creationId xmlns:a16="http://schemas.microsoft.com/office/drawing/2014/main" id="{EAAD5014-1939-4B22-8C9C-855C108B755D}"/>
              </a:ext>
            </a:extLst>
          </p:cNvPr>
          <p:cNvSpPr>
            <a:spLocks noGrp="1"/>
          </p:cNvSpPr>
          <p:nvPr>
            <p:ph type="title"/>
          </p:nvPr>
        </p:nvSpPr>
        <p:spPr>
          <a:xfrm>
            <a:off x="1069848" y="484632"/>
            <a:ext cx="10058400" cy="1609344"/>
          </a:xfrm>
        </p:spPr>
        <p:txBody>
          <a:bodyPr/>
          <a:lstStyle/>
          <a:p>
            <a:r>
              <a:rPr lang="en-US" b="1" dirty="0"/>
              <a:t>RESULTS</a:t>
            </a:r>
            <a:endParaRPr lang="en-US" dirty="0"/>
          </a:p>
        </p:txBody>
      </p:sp>
      <p:sp>
        <p:nvSpPr>
          <p:cNvPr id="3" name="Content Placeholder 2">
            <a:extLst>
              <a:ext uri="{FF2B5EF4-FFF2-40B4-BE49-F238E27FC236}">
                <a16:creationId xmlns:a16="http://schemas.microsoft.com/office/drawing/2014/main" id="{A3A9B038-1B40-4A05-93AD-BD4FBD928C72}"/>
              </a:ext>
            </a:extLst>
          </p:cNvPr>
          <p:cNvSpPr>
            <a:spLocks noGrp="1"/>
          </p:cNvSpPr>
          <p:nvPr>
            <p:ph sz="quarter" idx="13"/>
          </p:nvPr>
        </p:nvSpPr>
        <p:spPr>
          <a:xfrm>
            <a:off x="685800" y="2063396"/>
            <a:ext cx="5410199" cy="2838542"/>
          </a:xfrm>
        </p:spPr>
        <p:txBody>
          <a:bodyPr>
            <a:normAutofit/>
          </a:bodyPr>
          <a:lstStyle/>
          <a:p>
            <a:pPr marL="0" indent="0">
              <a:buNone/>
            </a:pPr>
            <a:r>
              <a:rPr lang="en-US" b="1" dirty="0">
                <a:latin typeface="Consolas" panose="020B0609020204030204" pitchFamily="49" charset="0"/>
              </a:rPr>
              <a:t>The table in the Methodology section shows the crime rate.</a:t>
            </a: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The highlighted areas show the areas where highly crimes exist. </a:t>
            </a:r>
          </a:p>
        </p:txBody>
      </p:sp>
    </p:spTree>
    <p:extLst>
      <p:ext uri="{BB962C8B-B14F-4D97-AF65-F5344CB8AC3E}">
        <p14:creationId xmlns:p14="http://schemas.microsoft.com/office/powerpoint/2010/main" val="1805534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5611-EA06-4404-AE06-2D0E512A917B}"/>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E1590B3D-2D49-4384-AA23-EE57F7A03676}"/>
              </a:ext>
            </a:extLst>
          </p:cNvPr>
          <p:cNvSpPr>
            <a:spLocks noGrp="1"/>
          </p:cNvSpPr>
          <p:nvPr>
            <p:ph sz="quarter" idx="13"/>
          </p:nvPr>
        </p:nvSpPr>
        <p:spPr/>
        <p:txBody>
          <a:bodyPr>
            <a:normAutofit fontScale="85000" lnSpcReduction="10000"/>
          </a:bodyPr>
          <a:lstStyle/>
          <a:p>
            <a:pPr marL="0" indent="0">
              <a:buNone/>
            </a:pPr>
            <a:r>
              <a:rPr lang="en-US" dirty="0">
                <a:latin typeface="Consolas" panose="020B0609020204030204" pitchFamily="49" charset="0"/>
              </a:rPr>
              <a:t>The map clearly shows the highly affected areas with the low crime rate areas of the city. The highest affected section is the SOUTHERN part having the highest rate of crime and the lowest are the PARK as the Methodology data frame shows.</a:t>
            </a:r>
          </a:p>
          <a:p>
            <a:pPr marL="0" indent="0">
              <a:buNone/>
            </a:pPr>
            <a:r>
              <a:rPr lang="en-US" dirty="0">
                <a:latin typeface="Consolas" panose="020B0609020204030204" pitchFamily="49" charset="0"/>
              </a:rPr>
              <a:t>The people can now move towards the city after reviewing the areas where they can live easily with their family. The businessmen can now review for their investment purpose, the burger joint is likely to invest in the area that is not higher in crime rate and like the remaining sections of the society will decide according to their needs.</a:t>
            </a:r>
          </a:p>
          <a:p>
            <a:pPr marL="0" indent="0">
              <a:buNone/>
            </a:pPr>
            <a:r>
              <a:rPr lang="en-US" dirty="0">
                <a:latin typeface="Consolas" panose="020B0609020204030204" pitchFamily="49" charset="0"/>
              </a:rPr>
              <a:t>The recommended areas after watching the map closely are the following:</a:t>
            </a:r>
          </a:p>
          <a:p>
            <a:pPr lvl="1"/>
            <a:r>
              <a:rPr lang="en-US" dirty="0">
                <a:latin typeface="Consolas" panose="020B0609020204030204" pitchFamily="49" charset="0"/>
              </a:rPr>
              <a:t>RICHMOND</a:t>
            </a:r>
          </a:p>
          <a:p>
            <a:pPr lvl="1"/>
            <a:r>
              <a:rPr lang="en-US" dirty="0">
                <a:latin typeface="Consolas" panose="020B0609020204030204" pitchFamily="49" charset="0"/>
              </a:rPr>
              <a:t>TENDERLOIN</a:t>
            </a:r>
          </a:p>
          <a:p>
            <a:pPr marL="0" indent="0">
              <a:buNone/>
            </a:pPr>
            <a:r>
              <a:rPr lang="en-US" dirty="0">
                <a:latin typeface="Consolas" panose="020B0609020204030204" pitchFamily="49" charset="0"/>
              </a:rPr>
              <a:t>Whereas, the not recommended areas are already pointed out as per visualization.</a:t>
            </a:r>
          </a:p>
        </p:txBody>
      </p:sp>
    </p:spTree>
    <p:extLst>
      <p:ext uri="{BB962C8B-B14F-4D97-AF65-F5344CB8AC3E}">
        <p14:creationId xmlns:p14="http://schemas.microsoft.com/office/powerpoint/2010/main" val="354739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55C9-811F-4648-9090-C458274D66C1}"/>
              </a:ext>
            </a:extLst>
          </p:cNvPr>
          <p:cNvSpPr>
            <a:spLocks noGrp="1"/>
          </p:cNvSpPr>
          <p:nvPr>
            <p:ph type="title"/>
          </p:nvPr>
        </p:nvSpPr>
        <p:spPr/>
        <p:txBody>
          <a:bodyPr>
            <a:normAutofit/>
          </a:bodyPr>
          <a:lstStyle/>
          <a:p>
            <a:pPr algn="ctr"/>
            <a:r>
              <a:rPr lang="en-US" sz="7500" dirty="0">
                <a:solidFill>
                  <a:srgbClr val="FF0000"/>
                </a:solidFill>
              </a:rPr>
              <a:t>Thank you</a:t>
            </a:r>
          </a:p>
        </p:txBody>
      </p:sp>
      <p:sp>
        <p:nvSpPr>
          <p:cNvPr id="8" name="Text Placeholder 7">
            <a:extLst>
              <a:ext uri="{FF2B5EF4-FFF2-40B4-BE49-F238E27FC236}">
                <a16:creationId xmlns:a16="http://schemas.microsoft.com/office/drawing/2014/main" id="{BB4E0A5D-1969-45C8-AB7C-0F886D8338CA}"/>
              </a:ext>
            </a:extLst>
          </p:cNvPr>
          <p:cNvSpPr>
            <a:spLocks noGrp="1"/>
          </p:cNvSpPr>
          <p:nvPr>
            <p:ph type="body" idx="1"/>
          </p:nvPr>
        </p:nvSpPr>
        <p:spPr>
          <a:xfrm>
            <a:off x="1345642" y="5632704"/>
            <a:ext cx="9052560" cy="1066800"/>
          </a:xfrm>
        </p:spPr>
        <p:txBody>
          <a:bodyPr>
            <a:noAutofit/>
          </a:bodyPr>
          <a:lstStyle/>
          <a:p>
            <a:pPr algn="ctr"/>
            <a:r>
              <a:rPr lang="en-US" sz="7500" dirty="0">
                <a:solidFill>
                  <a:schemeClr val="tx1">
                    <a:lumMod val="85000"/>
                    <a:lumOff val="15000"/>
                  </a:schemeClr>
                </a:solidFill>
                <a:latin typeface="+mj-lt"/>
              </a:rPr>
              <a:t>THANK YOU</a:t>
            </a:r>
          </a:p>
        </p:txBody>
      </p:sp>
      <p:pic>
        <p:nvPicPr>
          <p:cNvPr id="5" name="Content Placeholder 4">
            <a:extLst>
              <a:ext uri="{FF2B5EF4-FFF2-40B4-BE49-F238E27FC236}">
                <a16:creationId xmlns:a16="http://schemas.microsoft.com/office/drawing/2014/main" id="{733EDA31-D1A4-48A4-A25A-C57B3237CE3D}"/>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5858" y="-26428"/>
            <a:ext cx="12290129" cy="5400279"/>
          </a:xfrm>
        </p:spPr>
      </p:pic>
    </p:spTree>
    <p:extLst>
      <p:ext uri="{BB962C8B-B14F-4D97-AF65-F5344CB8AC3E}">
        <p14:creationId xmlns:p14="http://schemas.microsoft.com/office/powerpoint/2010/main" val="2231049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31</TotalTime>
  <Words>323</Words>
  <Application>Microsoft Office PowerPoint</Application>
  <PresentationFormat>Widescreen</PresentationFormat>
  <Paragraphs>38</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Consolas</vt:lpstr>
      <vt:lpstr>Rockwell</vt:lpstr>
      <vt:lpstr>Rockwell Condensed</vt:lpstr>
      <vt:lpstr>Wingdings</vt:lpstr>
      <vt:lpstr>Wood Type</vt:lpstr>
      <vt:lpstr>CRIME RATE IN SAN FRANCISCO </vt:lpstr>
      <vt:lpstr>INTRODUCTION</vt:lpstr>
      <vt:lpstr>DATA </vt:lpstr>
      <vt:lpstr>DATA Presentation</vt:lpstr>
      <vt:lpstr>METHODOLOGY</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Ozair</dc:creator>
  <cp:lastModifiedBy>Muhammad Ozair</cp:lastModifiedBy>
  <cp:revision>4</cp:revision>
  <dcterms:created xsi:type="dcterms:W3CDTF">2019-10-10T09:23:39Z</dcterms:created>
  <dcterms:modified xsi:type="dcterms:W3CDTF">2019-10-10T09:54:40Z</dcterms:modified>
</cp:coreProperties>
</file>