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9"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2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BD862E7-95FA-4FC4-9EC5-DDBFA8DC7417}"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DB987F2-A784-4F72-BB57-0E9EACDE722E}"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0BBD51E-4B19-444E-85C0-DBD7EB6263F4}"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0D7255A-4AD5-4D3E-9A0A-689DA3BA976C}"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EE0AD15-87AC-45B2-9EE5-8D165AF83CD7}" type="datetimeFigureOut">
              <a:rPr lang="en-US" dirty="0"/>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FCC40CCD-F0D6-4CC2-A4C8-2D7D0D875F02}" type="datetimeFigureOut">
              <a:rPr lang="en-US" dirty="0"/>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9/4/2018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9A00F7B-89C5-4DF7-A309-6263220147D4}"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9/4/2018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9/4/2018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DCB01F-D966-4C62-B900-0BE008A90C98}"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E73A0EA-7DC7-4964-BB97-B173EF3B859A}"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9/4/2018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foursquare.com/v2/venues/search"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 Id="rId5" Type="http://schemas.openxmlformats.org/officeDocument/2006/relationships/hyperlink" Target="http://www.city-data.com/nbmaps/neigh-Brooklyn-New-York.html" TargetMode="External"/><Relationship Id="rId4" Type="http://schemas.openxmlformats.org/officeDocument/2006/relationships/hyperlink" Target="https://api.foursquare.com/v2/venues/explo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19F70-1881-4CBB-ADF9-66C05236D1E6}"/>
              </a:ext>
            </a:extLst>
          </p:cNvPr>
          <p:cNvSpPr>
            <a:spLocks noGrp="1"/>
          </p:cNvSpPr>
          <p:nvPr>
            <p:ph type="ctrTitle"/>
          </p:nvPr>
        </p:nvSpPr>
        <p:spPr/>
        <p:txBody>
          <a:bodyPr/>
          <a:lstStyle/>
          <a:p>
            <a:r>
              <a:rPr lang="de-DE" dirty="0"/>
              <a:t>Coursera </a:t>
            </a:r>
            <a:r>
              <a:rPr lang="de-DE" dirty="0" err="1"/>
              <a:t>Capstone</a:t>
            </a:r>
            <a:r>
              <a:rPr lang="de-DE" dirty="0"/>
              <a:t> </a:t>
            </a:r>
            <a:br>
              <a:rPr lang="de-DE" dirty="0"/>
            </a:br>
            <a:r>
              <a:rPr lang="de-DE" dirty="0"/>
              <a:t>Final Project</a:t>
            </a:r>
          </a:p>
        </p:txBody>
      </p:sp>
      <p:sp>
        <p:nvSpPr>
          <p:cNvPr id="3" name="Untertitel 2">
            <a:extLst>
              <a:ext uri="{FF2B5EF4-FFF2-40B4-BE49-F238E27FC236}">
                <a16:creationId xmlns:a16="http://schemas.microsoft.com/office/drawing/2014/main" id="{569B3DC1-3280-49BC-B172-20466E70390B}"/>
              </a:ext>
            </a:extLst>
          </p:cNvPr>
          <p:cNvSpPr>
            <a:spLocks noGrp="1"/>
          </p:cNvSpPr>
          <p:nvPr>
            <p:ph type="subTitle" idx="1"/>
          </p:nvPr>
        </p:nvSpPr>
        <p:spPr/>
        <p:txBody>
          <a:bodyPr>
            <a:normAutofit/>
          </a:bodyPr>
          <a:lstStyle/>
          <a:p>
            <a:r>
              <a:rPr lang="de-DE" sz="4000" dirty="0"/>
              <a:t>Battle </a:t>
            </a:r>
            <a:r>
              <a:rPr lang="de-DE" sz="4000" dirty="0" err="1"/>
              <a:t>of</a:t>
            </a:r>
            <a:r>
              <a:rPr lang="de-DE" sz="4000" dirty="0"/>
              <a:t> </a:t>
            </a:r>
            <a:r>
              <a:rPr lang="de-DE" sz="4000" dirty="0" err="1"/>
              <a:t>neighborhoods</a:t>
            </a:r>
            <a:endParaRPr lang="de-DE" sz="4000" dirty="0"/>
          </a:p>
        </p:txBody>
      </p:sp>
    </p:spTree>
    <p:extLst>
      <p:ext uri="{BB962C8B-B14F-4D97-AF65-F5344CB8AC3E}">
        <p14:creationId xmlns:p14="http://schemas.microsoft.com/office/powerpoint/2010/main" val="195634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889C63-6ABF-4CBC-935D-57BD87DFE6CF}"/>
              </a:ext>
            </a:extLst>
          </p:cNvPr>
          <p:cNvSpPr>
            <a:spLocks noGrp="1"/>
          </p:cNvSpPr>
          <p:nvPr>
            <p:ph type="title"/>
          </p:nvPr>
        </p:nvSpPr>
        <p:spPr/>
        <p:txBody>
          <a:bodyPr/>
          <a:lstStyle/>
          <a:p>
            <a:r>
              <a:rPr lang="de-DE" dirty="0"/>
              <a:t>6. </a:t>
            </a:r>
            <a:r>
              <a:rPr lang="de-DE" dirty="0" err="1"/>
              <a:t>Apply</a:t>
            </a:r>
            <a:r>
              <a:rPr lang="de-DE" dirty="0"/>
              <a:t> K-</a:t>
            </a:r>
            <a:r>
              <a:rPr lang="de-DE" dirty="0" err="1"/>
              <a:t>Means</a:t>
            </a:r>
            <a:r>
              <a:rPr lang="de-DE" dirty="0"/>
              <a:t> </a:t>
            </a:r>
            <a:r>
              <a:rPr lang="de-DE" dirty="0" err="1"/>
              <a:t>clustering</a:t>
            </a:r>
            <a:r>
              <a:rPr lang="de-DE" dirty="0"/>
              <a:t> </a:t>
            </a:r>
            <a:r>
              <a:rPr lang="de-DE" dirty="0" err="1"/>
              <a:t>to</a:t>
            </a:r>
            <a:r>
              <a:rPr lang="de-DE" dirty="0"/>
              <a:t> </a:t>
            </a:r>
            <a:r>
              <a:rPr lang="de-DE" dirty="0" err="1"/>
              <a:t>the</a:t>
            </a:r>
            <a:r>
              <a:rPr lang="de-DE" dirty="0"/>
              <a:t> </a:t>
            </a:r>
            <a:r>
              <a:rPr lang="de-DE" dirty="0" err="1"/>
              <a:t>dataframe</a:t>
            </a:r>
            <a:r>
              <a:rPr lang="de-DE" dirty="0"/>
              <a:t> and </a:t>
            </a:r>
            <a:r>
              <a:rPr lang="de-DE" dirty="0" err="1"/>
              <a:t>visualize</a:t>
            </a:r>
            <a:r>
              <a:rPr lang="de-DE" dirty="0"/>
              <a:t> </a:t>
            </a:r>
            <a:r>
              <a:rPr lang="de-DE" dirty="0" err="1"/>
              <a:t>it</a:t>
            </a:r>
            <a:r>
              <a:rPr lang="de-DE" dirty="0"/>
              <a:t>:</a:t>
            </a:r>
          </a:p>
        </p:txBody>
      </p:sp>
      <p:sp>
        <p:nvSpPr>
          <p:cNvPr id="3" name="Inhaltsplatzhalter 2">
            <a:extLst>
              <a:ext uri="{FF2B5EF4-FFF2-40B4-BE49-F238E27FC236}">
                <a16:creationId xmlns:a16="http://schemas.microsoft.com/office/drawing/2014/main" id="{A51CE793-0733-4C34-A8E8-850C1D9BDB1E}"/>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06276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80BAA6-04D4-484E-8A3F-3C9EA8FA7E72}"/>
              </a:ext>
            </a:extLst>
          </p:cNvPr>
          <p:cNvSpPr>
            <a:spLocks noGrp="1"/>
          </p:cNvSpPr>
          <p:nvPr>
            <p:ph type="title"/>
          </p:nvPr>
        </p:nvSpPr>
        <p:spPr/>
        <p:txBody>
          <a:bodyPr/>
          <a:lstStyle/>
          <a:p>
            <a:r>
              <a:rPr lang="de-DE" dirty="0"/>
              <a:t>7. Find </a:t>
            </a:r>
            <a:r>
              <a:rPr lang="de-DE" dirty="0" err="1"/>
              <a:t>the</a:t>
            </a:r>
            <a:r>
              <a:rPr lang="de-DE" dirty="0"/>
              <a:t> </a:t>
            </a:r>
            <a:r>
              <a:rPr lang="de-DE" dirty="0" err="1"/>
              <a:t>cluster</a:t>
            </a:r>
            <a:r>
              <a:rPr lang="de-DE" dirty="0"/>
              <a:t> </a:t>
            </a:r>
            <a:r>
              <a:rPr lang="de-DE" dirty="0" err="1"/>
              <a:t>where</a:t>
            </a:r>
            <a:r>
              <a:rPr lang="de-DE" dirty="0"/>
              <a:t> </a:t>
            </a:r>
            <a:r>
              <a:rPr lang="de-DE" dirty="0" err="1"/>
              <a:t>the</a:t>
            </a:r>
            <a:r>
              <a:rPr lang="de-DE" dirty="0"/>
              <a:t> </a:t>
            </a:r>
            <a:r>
              <a:rPr lang="de-DE" dirty="0" err="1"/>
              <a:t>neigborhood</a:t>
            </a:r>
            <a:r>
              <a:rPr lang="de-DE" dirty="0"/>
              <a:t> </a:t>
            </a:r>
            <a:r>
              <a:rPr lang="de-DE" dirty="0" err="1"/>
              <a:t>Greenpoint</a:t>
            </a:r>
            <a:r>
              <a:rPr lang="de-DE" dirty="0"/>
              <a:t> </a:t>
            </a:r>
            <a:r>
              <a:rPr lang="de-DE" dirty="0" err="1"/>
              <a:t>lays</a:t>
            </a:r>
            <a:r>
              <a:rPr lang="de-DE" dirty="0"/>
              <a:t>. </a:t>
            </a:r>
            <a:r>
              <a:rPr lang="de-DE" dirty="0" err="1"/>
              <a:t>It</a:t>
            </a:r>
            <a:r>
              <a:rPr lang="de-DE" dirty="0"/>
              <a:t> </a:t>
            </a:r>
            <a:r>
              <a:rPr lang="de-DE" dirty="0" err="1"/>
              <a:t>is</a:t>
            </a:r>
            <a:r>
              <a:rPr lang="de-DE" dirty="0"/>
              <a:t> 0:</a:t>
            </a:r>
          </a:p>
        </p:txBody>
      </p:sp>
      <p:graphicFrame>
        <p:nvGraphicFramePr>
          <p:cNvPr id="4" name="Inhaltsplatzhalter 3">
            <a:extLst>
              <a:ext uri="{FF2B5EF4-FFF2-40B4-BE49-F238E27FC236}">
                <a16:creationId xmlns:a16="http://schemas.microsoft.com/office/drawing/2014/main" id="{4753EBA4-1A73-49AD-A4A1-7B466DE407DB}"/>
              </a:ext>
            </a:extLst>
          </p:cNvPr>
          <p:cNvGraphicFramePr>
            <a:graphicFrameLocks noGrp="1"/>
          </p:cNvGraphicFramePr>
          <p:nvPr>
            <p:ph idx="1"/>
            <p:extLst>
              <p:ext uri="{D42A27DB-BD31-4B8C-83A1-F6EECF244321}">
                <p14:modId xmlns:p14="http://schemas.microsoft.com/office/powerpoint/2010/main" val="2406582872"/>
              </p:ext>
            </p:extLst>
          </p:nvPr>
        </p:nvGraphicFramePr>
        <p:xfrm>
          <a:off x="680321" y="2290115"/>
          <a:ext cx="10770272" cy="4291918"/>
        </p:xfrm>
        <a:graphic>
          <a:graphicData uri="http://schemas.openxmlformats.org/drawingml/2006/table">
            <a:tbl>
              <a:tblPr/>
              <a:tblGrid>
                <a:gridCol w="250555">
                  <a:extLst>
                    <a:ext uri="{9D8B030D-6E8A-4147-A177-3AD203B41FA5}">
                      <a16:colId xmlns:a16="http://schemas.microsoft.com/office/drawing/2014/main" val="1538348971"/>
                    </a:ext>
                  </a:extLst>
                </a:gridCol>
                <a:gridCol w="1095729">
                  <a:extLst>
                    <a:ext uri="{9D8B030D-6E8A-4147-A177-3AD203B41FA5}">
                      <a16:colId xmlns:a16="http://schemas.microsoft.com/office/drawing/2014/main" val="749771864"/>
                    </a:ext>
                  </a:extLst>
                </a:gridCol>
                <a:gridCol w="673142">
                  <a:extLst>
                    <a:ext uri="{9D8B030D-6E8A-4147-A177-3AD203B41FA5}">
                      <a16:colId xmlns:a16="http://schemas.microsoft.com/office/drawing/2014/main" val="2200965676"/>
                    </a:ext>
                  </a:extLst>
                </a:gridCol>
                <a:gridCol w="673142">
                  <a:extLst>
                    <a:ext uri="{9D8B030D-6E8A-4147-A177-3AD203B41FA5}">
                      <a16:colId xmlns:a16="http://schemas.microsoft.com/office/drawing/2014/main" val="774961157"/>
                    </a:ext>
                  </a:extLst>
                </a:gridCol>
                <a:gridCol w="673142">
                  <a:extLst>
                    <a:ext uri="{9D8B030D-6E8A-4147-A177-3AD203B41FA5}">
                      <a16:colId xmlns:a16="http://schemas.microsoft.com/office/drawing/2014/main" val="4135360655"/>
                    </a:ext>
                  </a:extLst>
                </a:gridCol>
                <a:gridCol w="673142">
                  <a:extLst>
                    <a:ext uri="{9D8B030D-6E8A-4147-A177-3AD203B41FA5}">
                      <a16:colId xmlns:a16="http://schemas.microsoft.com/office/drawing/2014/main" val="1692240698"/>
                    </a:ext>
                  </a:extLst>
                </a:gridCol>
                <a:gridCol w="673142">
                  <a:extLst>
                    <a:ext uri="{9D8B030D-6E8A-4147-A177-3AD203B41FA5}">
                      <a16:colId xmlns:a16="http://schemas.microsoft.com/office/drawing/2014/main" val="3673222881"/>
                    </a:ext>
                  </a:extLst>
                </a:gridCol>
                <a:gridCol w="673142">
                  <a:extLst>
                    <a:ext uri="{9D8B030D-6E8A-4147-A177-3AD203B41FA5}">
                      <a16:colId xmlns:a16="http://schemas.microsoft.com/office/drawing/2014/main" val="3817222166"/>
                    </a:ext>
                  </a:extLst>
                </a:gridCol>
                <a:gridCol w="673142">
                  <a:extLst>
                    <a:ext uri="{9D8B030D-6E8A-4147-A177-3AD203B41FA5}">
                      <a16:colId xmlns:a16="http://schemas.microsoft.com/office/drawing/2014/main" val="273953858"/>
                    </a:ext>
                  </a:extLst>
                </a:gridCol>
                <a:gridCol w="673142">
                  <a:extLst>
                    <a:ext uri="{9D8B030D-6E8A-4147-A177-3AD203B41FA5}">
                      <a16:colId xmlns:a16="http://schemas.microsoft.com/office/drawing/2014/main" val="2435311559"/>
                    </a:ext>
                  </a:extLst>
                </a:gridCol>
                <a:gridCol w="673142">
                  <a:extLst>
                    <a:ext uri="{9D8B030D-6E8A-4147-A177-3AD203B41FA5}">
                      <a16:colId xmlns:a16="http://schemas.microsoft.com/office/drawing/2014/main" val="4148022221"/>
                    </a:ext>
                  </a:extLst>
                </a:gridCol>
                <a:gridCol w="673142">
                  <a:extLst>
                    <a:ext uri="{9D8B030D-6E8A-4147-A177-3AD203B41FA5}">
                      <a16:colId xmlns:a16="http://schemas.microsoft.com/office/drawing/2014/main" val="2737166006"/>
                    </a:ext>
                  </a:extLst>
                </a:gridCol>
                <a:gridCol w="517780">
                  <a:extLst>
                    <a:ext uri="{9D8B030D-6E8A-4147-A177-3AD203B41FA5}">
                      <a16:colId xmlns:a16="http://schemas.microsoft.com/office/drawing/2014/main" val="3509271077"/>
                    </a:ext>
                  </a:extLst>
                </a:gridCol>
                <a:gridCol w="659027">
                  <a:extLst>
                    <a:ext uri="{9D8B030D-6E8A-4147-A177-3AD203B41FA5}">
                      <a16:colId xmlns:a16="http://schemas.microsoft.com/office/drawing/2014/main" val="3345827208"/>
                    </a:ext>
                  </a:extLst>
                </a:gridCol>
                <a:gridCol w="716692">
                  <a:extLst>
                    <a:ext uri="{9D8B030D-6E8A-4147-A177-3AD203B41FA5}">
                      <a16:colId xmlns:a16="http://schemas.microsoft.com/office/drawing/2014/main" val="2506792294"/>
                    </a:ext>
                  </a:extLst>
                </a:gridCol>
                <a:gridCol w="799069">
                  <a:extLst>
                    <a:ext uri="{9D8B030D-6E8A-4147-A177-3AD203B41FA5}">
                      <a16:colId xmlns:a16="http://schemas.microsoft.com/office/drawing/2014/main" val="1144481278"/>
                    </a:ext>
                  </a:extLst>
                </a:gridCol>
              </a:tblGrid>
              <a:tr h="731040">
                <a:tc>
                  <a:txBody>
                    <a:bodyPr/>
                    <a:lstStyle/>
                    <a:p>
                      <a:pPr marL="0" marR="0">
                        <a:spcBef>
                          <a:spcPts val="0"/>
                        </a:spcBef>
                        <a:spcAft>
                          <a:spcPts val="0"/>
                        </a:spcAft>
                      </a:pPr>
                      <a:endParaRPr lang="de-DE" sz="1000" dirty="0">
                        <a:effectLst/>
                      </a:endParaRP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err="1">
                          <a:effectLst/>
                        </a:rPr>
                        <a:t>Neighborhood</a:t>
                      </a:r>
                      <a:endParaRPr lang="de-DE" sz="1000" dirty="0">
                        <a:effectLst/>
                      </a:endParaRP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Area sq.m.</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Population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Pop. density</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Median household income</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Median rent</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Number males</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Number females</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Median age males</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Median age females</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Restaurants per 1000 residents</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Cluster labels</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Borough</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Latitude</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Longitude</a:t>
                      </a:r>
                    </a:p>
                  </a:txBody>
                  <a:tcPr marL="19774" marR="19774" marT="9887" marB="9887" anchor="ctr">
                    <a:lnL>
                      <a:noFill/>
                    </a:lnL>
                    <a:lnR>
                      <a:noFill/>
                    </a:lnR>
                    <a:lnT>
                      <a:noFill/>
                    </a:lnT>
                    <a:lnB>
                      <a:noFill/>
                    </a:lnB>
                  </a:tcPr>
                </a:tc>
                <a:extLst>
                  <a:ext uri="{0D108BD9-81ED-4DB2-BD59-A6C34878D82A}">
                    <a16:rowId xmlns:a16="http://schemas.microsoft.com/office/drawing/2014/main" val="1815450910"/>
                  </a:ext>
                </a:extLst>
              </a:tr>
              <a:tr h="306566">
                <a:tc>
                  <a:txBody>
                    <a:bodyPr/>
                    <a:lstStyle/>
                    <a:p>
                      <a:pPr marL="0" marR="0">
                        <a:spcBef>
                          <a:spcPts val="0"/>
                        </a:spcBef>
                        <a:spcAft>
                          <a:spcPts val="0"/>
                        </a:spcAft>
                      </a:pPr>
                      <a:r>
                        <a:rPr lang="de-DE" sz="1000">
                          <a:effectLst/>
                        </a:rPr>
                        <a:t>1</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Bay Ridge</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1.779</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83083.0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46696.0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63178.0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1269.0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39460.0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43622.0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38.9</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41.5</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0.337012</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40.625801</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-74.030621</a:t>
                      </a:r>
                    </a:p>
                  </a:txBody>
                  <a:tcPr marL="19774" marR="19774" marT="9887" marB="9887" anchor="ctr">
                    <a:lnL>
                      <a:noFill/>
                    </a:lnL>
                    <a:lnR>
                      <a:noFill/>
                    </a:lnR>
                    <a:lnT>
                      <a:noFill/>
                    </a:lnT>
                    <a:lnB>
                      <a:noFill/>
                    </a:lnB>
                  </a:tcPr>
                </a:tc>
                <a:extLst>
                  <a:ext uri="{0D108BD9-81ED-4DB2-BD59-A6C34878D82A}">
                    <a16:rowId xmlns:a16="http://schemas.microsoft.com/office/drawing/2014/main" val="3867779644"/>
                  </a:ext>
                </a:extLst>
              </a:tr>
              <a:tr h="377312">
                <a:tc>
                  <a:txBody>
                    <a:bodyPr/>
                    <a:lstStyle/>
                    <a:p>
                      <a:pPr marL="0" marR="0">
                        <a:spcBef>
                          <a:spcPts val="0"/>
                        </a:spcBef>
                        <a:spcAft>
                          <a:spcPts val="0"/>
                        </a:spcAft>
                      </a:pPr>
                      <a:r>
                        <a:rPr lang="de-DE" sz="1000">
                          <a:effectLst/>
                        </a:rPr>
                        <a:t>6</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Borough Park</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2.071</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135597.0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65487.0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40212.0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1163.0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68904.0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66693.0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28.2</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30.1</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0.036874</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40.633131</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-73.990498</a:t>
                      </a:r>
                    </a:p>
                  </a:txBody>
                  <a:tcPr marL="19774" marR="19774" marT="9887" marB="9887" anchor="ctr">
                    <a:lnL>
                      <a:noFill/>
                    </a:lnL>
                    <a:lnR>
                      <a:noFill/>
                    </a:lnR>
                    <a:lnT>
                      <a:noFill/>
                    </a:lnT>
                    <a:lnB>
                      <a:noFill/>
                    </a:lnB>
                  </a:tcPr>
                </a:tc>
                <a:extLst>
                  <a:ext uri="{0D108BD9-81ED-4DB2-BD59-A6C34878D82A}">
                    <a16:rowId xmlns:a16="http://schemas.microsoft.com/office/drawing/2014/main" val="4116169003"/>
                  </a:ext>
                </a:extLst>
              </a:tr>
              <a:tr h="306566">
                <a:tc>
                  <a:txBody>
                    <a:bodyPr/>
                    <a:lstStyle/>
                    <a:p>
                      <a:pPr marL="0" marR="0">
                        <a:spcBef>
                          <a:spcPts val="0"/>
                        </a:spcBef>
                        <a:spcAft>
                          <a:spcPts val="0"/>
                        </a:spcAft>
                      </a:pPr>
                      <a:r>
                        <a:rPr lang="de-DE" sz="1000">
                          <a:effectLst/>
                        </a:rPr>
                        <a:t>9</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Bushwick</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1.305</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85392.0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65452.0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42470.0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1178.0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42185.0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43206.0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29.7</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33.0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0.210793</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40.698116</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-73.925258</a:t>
                      </a:r>
                    </a:p>
                  </a:txBody>
                  <a:tcPr marL="19774" marR="19774" marT="9887" marB="9887" anchor="ctr">
                    <a:lnL>
                      <a:noFill/>
                    </a:lnL>
                    <a:lnR>
                      <a:noFill/>
                    </a:lnR>
                    <a:lnT>
                      <a:noFill/>
                    </a:lnT>
                    <a:lnB>
                      <a:noFill/>
                    </a:lnB>
                  </a:tcPr>
                </a:tc>
                <a:extLst>
                  <a:ext uri="{0D108BD9-81ED-4DB2-BD59-A6C34878D82A}">
                    <a16:rowId xmlns:a16="http://schemas.microsoft.com/office/drawing/2014/main" val="3678953639"/>
                  </a:ext>
                </a:extLst>
              </a:tr>
              <a:tr h="377312">
                <a:tc>
                  <a:txBody>
                    <a:bodyPr/>
                    <a:lstStyle/>
                    <a:p>
                      <a:pPr marL="0" marR="0">
                        <a:spcBef>
                          <a:spcPts val="0"/>
                        </a:spcBef>
                        <a:spcAft>
                          <a:spcPts val="0"/>
                        </a:spcAft>
                      </a:pPr>
                      <a:r>
                        <a:rPr lang="de-DE" sz="1000">
                          <a:effectLst/>
                        </a:rPr>
                        <a:t>16</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Crown Heights</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1.418</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85886.0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60570.0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45776.0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1020.0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38794.0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47092.0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31.4</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36.5</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0.000000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40.670829</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-73.943291</a:t>
                      </a:r>
                    </a:p>
                  </a:txBody>
                  <a:tcPr marL="19774" marR="19774" marT="9887" marB="9887" anchor="ctr">
                    <a:lnL>
                      <a:noFill/>
                    </a:lnL>
                    <a:lnR>
                      <a:noFill/>
                    </a:lnR>
                    <a:lnT>
                      <a:noFill/>
                    </a:lnT>
                    <a:lnB>
                      <a:noFill/>
                    </a:lnB>
                  </a:tcPr>
                </a:tc>
                <a:extLst>
                  <a:ext uri="{0D108BD9-81ED-4DB2-BD59-A6C34878D82A}">
                    <a16:rowId xmlns:a16="http://schemas.microsoft.com/office/drawing/2014/main" val="4047570468"/>
                  </a:ext>
                </a:extLst>
              </a:tr>
              <a:tr h="377312">
                <a:tc>
                  <a:txBody>
                    <a:bodyPr/>
                    <a:lstStyle/>
                    <a:p>
                      <a:pPr marL="0" marR="0">
                        <a:spcBef>
                          <a:spcPts val="0"/>
                        </a:spcBef>
                        <a:spcAft>
                          <a:spcPts val="0"/>
                        </a:spcAft>
                      </a:pPr>
                      <a:r>
                        <a:rPr lang="de-DE" sz="1000">
                          <a:effectLst/>
                        </a:rPr>
                        <a:t>22</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East Flatbush</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2.887</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132692.0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45969.0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45630.0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1107.0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62013.0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74444.0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34.8</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40.7</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0.022609</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40.641718</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-73.936103</a:t>
                      </a:r>
                    </a:p>
                  </a:txBody>
                  <a:tcPr marL="19774" marR="19774" marT="9887" marB="9887" anchor="ctr">
                    <a:lnL>
                      <a:noFill/>
                    </a:lnL>
                    <a:lnR>
                      <a:noFill/>
                    </a:lnR>
                    <a:lnT>
                      <a:noFill/>
                    </a:lnT>
                    <a:lnB>
                      <a:noFill/>
                    </a:lnB>
                  </a:tcPr>
                </a:tc>
                <a:extLst>
                  <a:ext uri="{0D108BD9-81ED-4DB2-BD59-A6C34878D82A}">
                    <a16:rowId xmlns:a16="http://schemas.microsoft.com/office/drawing/2014/main" val="2900970636"/>
                  </a:ext>
                </a:extLst>
              </a:tr>
              <a:tr h="448056">
                <a:tc>
                  <a:txBody>
                    <a:bodyPr/>
                    <a:lstStyle/>
                    <a:p>
                      <a:pPr marL="0" marR="0">
                        <a:spcBef>
                          <a:spcPts val="0"/>
                        </a:spcBef>
                        <a:spcAft>
                          <a:spcPts val="0"/>
                        </a:spcAft>
                      </a:pPr>
                      <a:r>
                        <a:rPr lang="de-DE" sz="1000">
                          <a:effectLst/>
                        </a:rPr>
                        <a:t>23</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East New York</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1.867</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89017.0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47678.0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36773.0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1010.0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40300.0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48717.0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29.6</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34.5</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0.056169</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40.669926</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-73.880699</a:t>
                      </a:r>
                    </a:p>
                  </a:txBody>
                  <a:tcPr marL="19774" marR="19774" marT="9887" marB="9887" anchor="ctr">
                    <a:lnL>
                      <a:noFill/>
                    </a:lnL>
                    <a:lnR>
                      <a:noFill/>
                    </a:lnR>
                    <a:lnT>
                      <a:noFill/>
                    </a:lnT>
                    <a:lnB>
                      <a:noFill/>
                    </a:lnB>
                  </a:tcPr>
                </a:tc>
                <a:extLst>
                  <a:ext uri="{0D108BD9-81ED-4DB2-BD59-A6C34878D82A}">
                    <a16:rowId xmlns:a16="http://schemas.microsoft.com/office/drawing/2014/main" val="618740590"/>
                  </a:ext>
                </a:extLst>
              </a:tr>
              <a:tr h="448056">
                <a:tc>
                  <a:txBody>
                    <a:bodyPr/>
                    <a:lstStyle/>
                    <a:p>
                      <a:pPr marL="0" marR="0">
                        <a:spcBef>
                          <a:spcPts val="0"/>
                        </a:spcBef>
                        <a:spcAft>
                          <a:spcPts val="0"/>
                        </a:spcAft>
                      </a:pPr>
                      <a:r>
                        <a:rPr lang="de-DE" sz="1000">
                          <a:effectLst/>
                        </a:rPr>
                        <a:t>24</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East Williamsburg</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2.508</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96265.0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38382.0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58314.0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1496.0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47334.0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49119.0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30.9</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33.5</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0.124656</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40.708492</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-73.938858</a:t>
                      </a:r>
                    </a:p>
                  </a:txBody>
                  <a:tcPr marL="19774" marR="19774" marT="9887" marB="9887" anchor="ctr">
                    <a:lnL>
                      <a:noFill/>
                    </a:lnL>
                    <a:lnR>
                      <a:noFill/>
                    </a:lnR>
                    <a:lnT>
                      <a:noFill/>
                    </a:lnT>
                    <a:lnB>
                      <a:noFill/>
                    </a:lnB>
                  </a:tcPr>
                </a:tc>
                <a:extLst>
                  <a:ext uri="{0D108BD9-81ED-4DB2-BD59-A6C34878D82A}">
                    <a16:rowId xmlns:a16="http://schemas.microsoft.com/office/drawing/2014/main" val="2405330341"/>
                  </a:ext>
                </a:extLst>
              </a:tr>
              <a:tr h="377312">
                <a:tc>
                  <a:txBody>
                    <a:bodyPr/>
                    <a:lstStyle/>
                    <a:p>
                      <a:pPr marL="0" marR="0">
                        <a:spcBef>
                          <a:spcPts val="0"/>
                        </a:spcBef>
                        <a:spcAft>
                          <a:spcPts val="0"/>
                        </a:spcAft>
                      </a:pPr>
                      <a:r>
                        <a:rPr lang="de-DE" sz="1000">
                          <a:effectLst/>
                        </a:rPr>
                        <a:t>55</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Sheepshead Bay</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3.108</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126369.0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40660.0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55781.0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1133.0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60880.0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65489.0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37.8</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41.1</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0.055393</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40.586890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-73.943186</a:t>
                      </a:r>
                    </a:p>
                  </a:txBody>
                  <a:tcPr marL="19774" marR="19774" marT="9887" marB="9887" anchor="ctr">
                    <a:lnL>
                      <a:noFill/>
                    </a:lnL>
                    <a:lnR>
                      <a:noFill/>
                    </a:lnR>
                    <a:lnT>
                      <a:noFill/>
                    </a:lnT>
                    <a:lnB>
                      <a:noFill/>
                    </a:lnB>
                  </a:tcPr>
                </a:tc>
                <a:extLst>
                  <a:ext uri="{0D108BD9-81ED-4DB2-BD59-A6C34878D82A}">
                    <a16:rowId xmlns:a16="http://schemas.microsoft.com/office/drawing/2014/main" val="3507424990"/>
                  </a:ext>
                </a:extLst>
              </a:tr>
              <a:tr h="306566">
                <a:tc>
                  <a:txBody>
                    <a:bodyPr/>
                    <a:lstStyle/>
                    <a:p>
                      <a:pPr marL="0" marR="0">
                        <a:spcBef>
                          <a:spcPts val="0"/>
                        </a:spcBef>
                        <a:spcAft>
                          <a:spcPts val="0"/>
                        </a:spcAft>
                      </a:pPr>
                      <a:r>
                        <a:rPr lang="de-DE" sz="1000">
                          <a:effectLst/>
                        </a:rPr>
                        <a:t>57</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Sunset Park</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1.581</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91456.0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57830.0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48323.0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1241.0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46869.0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44586.0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32.4</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34.1</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0.076540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40.645103</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-74.010316</a:t>
                      </a:r>
                    </a:p>
                  </a:txBody>
                  <a:tcPr marL="19774" marR="19774" marT="9887" marB="9887" anchor="ctr">
                    <a:lnL>
                      <a:noFill/>
                    </a:lnL>
                    <a:lnR>
                      <a:noFill/>
                    </a:lnR>
                    <a:lnT>
                      <a:noFill/>
                    </a:lnT>
                    <a:lnB>
                      <a:noFill/>
                    </a:lnB>
                  </a:tcPr>
                </a:tc>
                <a:extLst>
                  <a:ext uri="{0D108BD9-81ED-4DB2-BD59-A6C34878D82A}">
                    <a16:rowId xmlns:a16="http://schemas.microsoft.com/office/drawing/2014/main" val="1450075180"/>
                  </a:ext>
                </a:extLst>
              </a:tr>
              <a:tr h="235820">
                <a:tc>
                  <a:txBody>
                    <a:bodyPr/>
                    <a:lstStyle/>
                    <a:p>
                      <a:pPr marL="0" marR="0">
                        <a:spcBef>
                          <a:spcPts val="0"/>
                        </a:spcBef>
                        <a:spcAft>
                          <a:spcPts val="0"/>
                        </a:spcAft>
                      </a:pPr>
                      <a:r>
                        <a:rPr lang="de-DE" sz="1000">
                          <a:effectLst/>
                        </a:rPr>
                        <a:t>63</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Wingate</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1.885</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111322.0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59051.0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42056.0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1096.0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49938.0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61383.0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32.3</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37.9</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0.026949</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0</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Brooklyn</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a:effectLst/>
                        </a:rPr>
                        <a:t>40.660947</a:t>
                      </a:r>
                    </a:p>
                  </a:txBody>
                  <a:tcPr marL="19774" marR="19774" marT="9887" marB="9887" anchor="ctr">
                    <a:lnL>
                      <a:noFill/>
                    </a:lnL>
                    <a:lnR>
                      <a:noFill/>
                    </a:lnR>
                    <a:lnT>
                      <a:noFill/>
                    </a:lnT>
                    <a:lnB>
                      <a:noFill/>
                    </a:lnB>
                  </a:tcPr>
                </a:tc>
                <a:tc>
                  <a:txBody>
                    <a:bodyPr/>
                    <a:lstStyle/>
                    <a:p>
                      <a:pPr marL="0" marR="0">
                        <a:spcBef>
                          <a:spcPts val="0"/>
                        </a:spcBef>
                        <a:spcAft>
                          <a:spcPts val="0"/>
                        </a:spcAft>
                      </a:pPr>
                      <a:r>
                        <a:rPr lang="de-DE" sz="1000" dirty="0">
                          <a:effectLst/>
                        </a:rPr>
                        <a:t>-</a:t>
                      </a:r>
                    </a:p>
                  </a:txBody>
                  <a:tcPr marL="19774" marR="19774" marT="9887" marB="9887" anchor="ctr">
                    <a:lnL>
                      <a:noFill/>
                    </a:lnL>
                    <a:lnR>
                      <a:noFill/>
                    </a:lnR>
                    <a:lnT>
                      <a:noFill/>
                    </a:lnT>
                    <a:lnB>
                      <a:noFill/>
                    </a:lnB>
                  </a:tcPr>
                </a:tc>
                <a:extLst>
                  <a:ext uri="{0D108BD9-81ED-4DB2-BD59-A6C34878D82A}">
                    <a16:rowId xmlns:a16="http://schemas.microsoft.com/office/drawing/2014/main" val="575633138"/>
                  </a:ext>
                </a:extLst>
              </a:tr>
            </a:tbl>
          </a:graphicData>
        </a:graphic>
      </p:graphicFrame>
    </p:spTree>
    <p:extLst>
      <p:ext uri="{BB962C8B-B14F-4D97-AF65-F5344CB8AC3E}">
        <p14:creationId xmlns:p14="http://schemas.microsoft.com/office/powerpoint/2010/main" val="44918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D32A26-87F1-402A-98E0-23EE77F6C8BD}"/>
              </a:ext>
            </a:extLst>
          </p:cNvPr>
          <p:cNvSpPr>
            <a:spLocks noGrp="1"/>
          </p:cNvSpPr>
          <p:nvPr>
            <p:ph type="title"/>
          </p:nvPr>
        </p:nvSpPr>
        <p:spPr/>
        <p:txBody>
          <a:bodyPr>
            <a:normAutofit fontScale="90000"/>
          </a:bodyPr>
          <a:lstStyle/>
          <a:p>
            <a:r>
              <a:rPr lang="de-DE" dirty="0"/>
              <a:t>8. Find </a:t>
            </a:r>
            <a:r>
              <a:rPr lang="de-DE" dirty="0" err="1"/>
              <a:t>the</a:t>
            </a:r>
            <a:r>
              <a:rPr lang="de-DE" dirty="0"/>
              <a:t> </a:t>
            </a:r>
            <a:r>
              <a:rPr lang="de-DE" dirty="0" err="1"/>
              <a:t>neighborhoods</a:t>
            </a:r>
            <a:r>
              <a:rPr lang="de-DE" dirty="0"/>
              <a:t> </a:t>
            </a:r>
            <a:r>
              <a:rPr lang="de-DE" dirty="0" err="1"/>
              <a:t>from</a:t>
            </a:r>
            <a:r>
              <a:rPr lang="de-DE" dirty="0"/>
              <a:t> </a:t>
            </a:r>
            <a:r>
              <a:rPr lang="de-DE" dirty="0" err="1"/>
              <a:t>cluster</a:t>
            </a:r>
            <a:r>
              <a:rPr lang="de-DE" dirty="0"/>
              <a:t> 0, </a:t>
            </a:r>
            <a:r>
              <a:rPr lang="de-DE" dirty="0" err="1"/>
              <a:t>that</a:t>
            </a:r>
            <a:r>
              <a:rPr lang="de-DE" dirty="0"/>
              <a:t> </a:t>
            </a:r>
            <a:r>
              <a:rPr lang="de-DE" dirty="0" err="1"/>
              <a:t>already</a:t>
            </a:r>
            <a:r>
              <a:rPr lang="de-DE" dirty="0"/>
              <a:t> </a:t>
            </a:r>
            <a:r>
              <a:rPr lang="de-DE" dirty="0" err="1"/>
              <a:t>have</a:t>
            </a:r>
            <a:r>
              <a:rPr lang="de-DE" dirty="0"/>
              <a:t> </a:t>
            </a:r>
            <a:r>
              <a:rPr lang="de-DE" dirty="0" err="1"/>
              <a:t>interior</a:t>
            </a:r>
            <a:r>
              <a:rPr lang="de-DE" dirty="0"/>
              <a:t> </a:t>
            </a:r>
            <a:r>
              <a:rPr lang="de-DE" dirty="0" err="1"/>
              <a:t>shops</a:t>
            </a:r>
            <a:r>
              <a:rPr lang="de-DE" dirty="0"/>
              <a:t>. </a:t>
            </a:r>
            <a:r>
              <a:rPr lang="de-DE" dirty="0" err="1"/>
              <a:t>They</a:t>
            </a:r>
            <a:r>
              <a:rPr lang="de-DE" dirty="0"/>
              <a:t> will </a:t>
            </a:r>
            <a:r>
              <a:rPr lang="de-DE" dirty="0" err="1"/>
              <a:t>be</a:t>
            </a:r>
            <a:r>
              <a:rPr lang="de-DE" dirty="0"/>
              <a:t> </a:t>
            </a:r>
            <a:r>
              <a:rPr lang="de-DE" dirty="0" err="1"/>
              <a:t>removed</a:t>
            </a:r>
            <a:r>
              <a:rPr lang="de-DE" dirty="0"/>
              <a:t> </a:t>
            </a:r>
            <a:r>
              <a:rPr lang="de-DE" dirty="0" err="1"/>
              <a:t>from</a:t>
            </a:r>
            <a:r>
              <a:rPr lang="de-DE" dirty="0"/>
              <a:t> </a:t>
            </a:r>
            <a:r>
              <a:rPr lang="de-DE" dirty="0" err="1"/>
              <a:t>the</a:t>
            </a:r>
            <a:r>
              <a:rPr lang="de-DE" dirty="0"/>
              <a:t> </a:t>
            </a:r>
            <a:r>
              <a:rPr lang="de-DE" dirty="0" err="1"/>
              <a:t>list</a:t>
            </a:r>
            <a:r>
              <a:rPr lang="de-DE" dirty="0"/>
              <a:t>:</a:t>
            </a:r>
          </a:p>
        </p:txBody>
      </p:sp>
      <p:graphicFrame>
        <p:nvGraphicFramePr>
          <p:cNvPr id="4" name="Inhaltsplatzhalter 3">
            <a:extLst>
              <a:ext uri="{FF2B5EF4-FFF2-40B4-BE49-F238E27FC236}">
                <a16:creationId xmlns:a16="http://schemas.microsoft.com/office/drawing/2014/main" id="{F5BA3404-46D5-4868-B268-0BF01D522C49}"/>
              </a:ext>
            </a:extLst>
          </p:cNvPr>
          <p:cNvGraphicFramePr>
            <a:graphicFrameLocks noGrp="1"/>
          </p:cNvGraphicFramePr>
          <p:nvPr>
            <p:ph idx="1"/>
            <p:extLst>
              <p:ext uri="{D42A27DB-BD31-4B8C-83A1-F6EECF244321}">
                <p14:modId xmlns:p14="http://schemas.microsoft.com/office/powerpoint/2010/main" val="1977171196"/>
              </p:ext>
            </p:extLst>
          </p:nvPr>
        </p:nvGraphicFramePr>
        <p:xfrm>
          <a:off x="1029729" y="2233680"/>
          <a:ext cx="8765056" cy="3598863"/>
        </p:xfrm>
        <a:graphic>
          <a:graphicData uri="http://schemas.openxmlformats.org/drawingml/2006/table">
            <a:tbl>
              <a:tblPr/>
              <a:tblGrid>
                <a:gridCol w="1095632">
                  <a:extLst>
                    <a:ext uri="{9D8B030D-6E8A-4147-A177-3AD203B41FA5}">
                      <a16:colId xmlns:a16="http://schemas.microsoft.com/office/drawing/2014/main" val="438536262"/>
                    </a:ext>
                  </a:extLst>
                </a:gridCol>
                <a:gridCol w="1095632">
                  <a:extLst>
                    <a:ext uri="{9D8B030D-6E8A-4147-A177-3AD203B41FA5}">
                      <a16:colId xmlns:a16="http://schemas.microsoft.com/office/drawing/2014/main" val="1635819103"/>
                    </a:ext>
                  </a:extLst>
                </a:gridCol>
                <a:gridCol w="1095632">
                  <a:extLst>
                    <a:ext uri="{9D8B030D-6E8A-4147-A177-3AD203B41FA5}">
                      <a16:colId xmlns:a16="http://schemas.microsoft.com/office/drawing/2014/main" val="1114265901"/>
                    </a:ext>
                  </a:extLst>
                </a:gridCol>
                <a:gridCol w="1095632">
                  <a:extLst>
                    <a:ext uri="{9D8B030D-6E8A-4147-A177-3AD203B41FA5}">
                      <a16:colId xmlns:a16="http://schemas.microsoft.com/office/drawing/2014/main" val="1329547380"/>
                    </a:ext>
                  </a:extLst>
                </a:gridCol>
                <a:gridCol w="1095632">
                  <a:extLst>
                    <a:ext uri="{9D8B030D-6E8A-4147-A177-3AD203B41FA5}">
                      <a16:colId xmlns:a16="http://schemas.microsoft.com/office/drawing/2014/main" val="1222669750"/>
                    </a:ext>
                  </a:extLst>
                </a:gridCol>
                <a:gridCol w="1095632">
                  <a:extLst>
                    <a:ext uri="{9D8B030D-6E8A-4147-A177-3AD203B41FA5}">
                      <a16:colId xmlns:a16="http://schemas.microsoft.com/office/drawing/2014/main" val="2666567180"/>
                    </a:ext>
                  </a:extLst>
                </a:gridCol>
                <a:gridCol w="1095632">
                  <a:extLst>
                    <a:ext uri="{9D8B030D-6E8A-4147-A177-3AD203B41FA5}">
                      <a16:colId xmlns:a16="http://schemas.microsoft.com/office/drawing/2014/main" val="2816456462"/>
                    </a:ext>
                  </a:extLst>
                </a:gridCol>
                <a:gridCol w="1095632">
                  <a:extLst>
                    <a:ext uri="{9D8B030D-6E8A-4147-A177-3AD203B41FA5}">
                      <a16:colId xmlns:a16="http://schemas.microsoft.com/office/drawing/2014/main" val="3125600488"/>
                    </a:ext>
                  </a:extLst>
                </a:gridCol>
              </a:tblGrid>
              <a:tr h="499842">
                <a:tc>
                  <a:txBody>
                    <a:bodyPr/>
                    <a:lstStyle/>
                    <a:p>
                      <a:pPr marL="0" marR="0">
                        <a:spcBef>
                          <a:spcPts val="0"/>
                        </a:spcBef>
                        <a:spcAft>
                          <a:spcPts val="0"/>
                        </a:spcAft>
                      </a:pPr>
                      <a:r>
                        <a:rPr lang="de-DE" sz="1000">
                          <a:effectLst/>
                        </a:rPr>
                        <a:t>Neighborhood</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Neighborhood Latitude</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Neighborhood Longitude</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Venue</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Venue Latitude</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Venue Longitude</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Venue Category</a:t>
                      </a:r>
                    </a:p>
                  </a:txBody>
                  <a:tcPr marL="49984" marR="49984" marT="24992" marB="24992" anchor="ctr">
                    <a:lnL>
                      <a:noFill/>
                    </a:lnL>
                    <a:lnR>
                      <a:noFill/>
                    </a:lnR>
                    <a:lnT>
                      <a:noFill/>
                    </a:lnT>
                    <a:lnB>
                      <a:noFill/>
                    </a:lnB>
                  </a:tcPr>
                </a:tc>
                <a:tc>
                  <a:txBody>
                    <a:bodyPr/>
                    <a:lstStyle/>
                    <a:p>
                      <a:endParaRPr lang="de-DE" sz="1000"/>
                    </a:p>
                  </a:txBody>
                  <a:tcPr marL="49984" marR="49984" marT="24992" marB="24992">
                    <a:lnL>
                      <a:noFill/>
                    </a:lnL>
                  </a:tcPr>
                </a:tc>
                <a:extLst>
                  <a:ext uri="{0D108BD9-81ED-4DB2-BD59-A6C34878D82A}">
                    <a16:rowId xmlns:a16="http://schemas.microsoft.com/office/drawing/2014/main" val="2613702945"/>
                  </a:ext>
                </a:extLst>
              </a:tr>
              <a:tr h="499842">
                <a:tc>
                  <a:txBody>
                    <a:bodyPr/>
                    <a:lstStyle/>
                    <a:p>
                      <a:pPr marL="0" marR="0">
                        <a:spcBef>
                          <a:spcPts val="0"/>
                        </a:spcBef>
                        <a:spcAft>
                          <a:spcPts val="0"/>
                        </a:spcAft>
                      </a:pPr>
                      <a:r>
                        <a:rPr lang="de-DE" sz="1000">
                          <a:effectLst/>
                        </a:rPr>
                        <a:t>0</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Borough Park</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40.633131</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-73.990498</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AJ Madison</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40.641880</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-73.984512</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Furniture / Home Store</a:t>
                      </a:r>
                    </a:p>
                  </a:txBody>
                  <a:tcPr marL="49984" marR="49984" marT="24992" marB="24992" anchor="ctr">
                    <a:lnL>
                      <a:noFill/>
                    </a:lnL>
                    <a:lnR>
                      <a:noFill/>
                    </a:lnR>
                    <a:lnB>
                      <a:noFill/>
                    </a:lnB>
                  </a:tcPr>
                </a:tc>
                <a:extLst>
                  <a:ext uri="{0D108BD9-81ED-4DB2-BD59-A6C34878D82A}">
                    <a16:rowId xmlns:a16="http://schemas.microsoft.com/office/drawing/2014/main" val="189545260"/>
                  </a:ext>
                </a:extLst>
              </a:tr>
              <a:tr h="499842">
                <a:tc>
                  <a:txBody>
                    <a:bodyPr/>
                    <a:lstStyle/>
                    <a:p>
                      <a:pPr marL="0" marR="0">
                        <a:spcBef>
                          <a:spcPts val="0"/>
                        </a:spcBef>
                        <a:spcAft>
                          <a:spcPts val="0"/>
                        </a:spcAft>
                      </a:pPr>
                      <a:r>
                        <a:rPr lang="de-DE" sz="1000">
                          <a:effectLst/>
                        </a:rPr>
                        <a:t>1</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East Flatbush</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40.641718</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-73.936103</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HomeGoods</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40.631514</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-73.946310</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Furniture / Home Store</a:t>
                      </a:r>
                    </a:p>
                  </a:txBody>
                  <a:tcPr marL="49984" marR="49984" marT="24992" marB="24992" anchor="ctr">
                    <a:lnL>
                      <a:noFill/>
                    </a:lnL>
                    <a:lnR>
                      <a:noFill/>
                    </a:lnR>
                    <a:lnT>
                      <a:noFill/>
                    </a:lnT>
                    <a:lnB>
                      <a:noFill/>
                    </a:lnB>
                  </a:tcPr>
                </a:tc>
                <a:extLst>
                  <a:ext uri="{0D108BD9-81ED-4DB2-BD59-A6C34878D82A}">
                    <a16:rowId xmlns:a16="http://schemas.microsoft.com/office/drawing/2014/main" val="3934581678"/>
                  </a:ext>
                </a:extLst>
              </a:tr>
              <a:tr h="1099653">
                <a:tc>
                  <a:txBody>
                    <a:bodyPr/>
                    <a:lstStyle/>
                    <a:p>
                      <a:pPr marL="0" marR="0">
                        <a:spcBef>
                          <a:spcPts val="0"/>
                        </a:spcBef>
                        <a:spcAft>
                          <a:spcPts val="0"/>
                        </a:spcAft>
                      </a:pPr>
                      <a:r>
                        <a:rPr lang="de-DE" sz="1000">
                          <a:effectLst/>
                        </a:rPr>
                        <a:t>2</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East Flatbush</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40.641718</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-73.936103</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Courts (Furniture, Electronics, &amp; Appliances)</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40.650529</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-73.950617</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Furniture / Home Store</a:t>
                      </a:r>
                    </a:p>
                  </a:txBody>
                  <a:tcPr marL="49984" marR="49984" marT="24992" marB="24992" anchor="ctr">
                    <a:lnL>
                      <a:noFill/>
                    </a:lnL>
                    <a:lnR>
                      <a:noFill/>
                    </a:lnR>
                    <a:lnT>
                      <a:noFill/>
                    </a:lnT>
                    <a:lnB>
                      <a:noFill/>
                    </a:lnB>
                  </a:tcPr>
                </a:tc>
                <a:extLst>
                  <a:ext uri="{0D108BD9-81ED-4DB2-BD59-A6C34878D82A}">
                    <a16:rowId xmlns:a16="http://schemas.microsoft.com/office/drawing/2014/main" val="712513098"/>
                  </a:ext>
                </a:extLst>
              </a:tr>
              <a:tr h="499842">
                <a:tc>
                  <a:txBody>
                    <a:bodyPr/>
                    <a:lstStyle/>
                    <a:p>
                      <a:pPr marL="0" marR="0">
                        <a:spcBef>
                          <a:spcPts val="0"/>
                        </a:spcBef>
                        <a:spcAft>
                          <a:spcPts val="0"/>
                        </a:spcAft>
                      </a:pPr>
                      <a:r>
                        <a:rPr lang="de-DE" sz="1000">
                          <a:effectLst/>
                        </a:rPr>
                        <a:t>3</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East New York</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40.669926</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-73.880699</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Pier 1 Imports</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40.653062</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-73.872661</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Furniture / Home Store</a:t>
                      </a:r>
                    </a:p>
                  </a:txBody>
                  <a:tcPr marL="49984" marR="49984" marT="24992" marB="24992" anchor="ctr">
                    <a:lnL>
                      <a:noFill/>
                    </a:lnL>
                    <a:lnR>
                      <a:noFill/>
                    </a:lnR>
                    <a:lnT>
                      <a:noFill/>
                    </a:lnT>
                    <a:lnB>
                      <a:noFill/>
                    </a:lnB>
                  </a:tcPr>
                </a:tc>
                <a:extLst>
                  <a:ext uri="{0D108BD9-81ED-4DB2-BD59-A6C34878D82A}">
                    <a16:rowId xmlns:a16="http://schemas.microsoft.com/office/drawing/2014/main" val="712336633"/>
                  </a:ext>
                </a:extLst>
              </a:tr>
              <a:tr h="499842">
                <a:tc>
                  <a:txBody>
                    <a:bodyPr/>
                    <a:lstStyle/>
                    <a:p>
                      <a:pPr marL="0" marR="0">
                        <a:spcBef>
                          <a:spcPts val="0"/>
                        </a:spcBef>
                        <a:spcAft>
                          <a:spcPts val="0"/>
                        </a:spcAft>
                      </a:pPr>
                      <a:r>
                        <a:rPr lang="de-DE" sz="1000">
                          <a:effectLst/>
                        </a:rPr>
                        <a:t>4</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Sunset Park</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40.645103</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-74.010316</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Cost Plus World Market</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40.659293</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a:effectLst/>
                        </a:rPr>
                        <a:t>-74.004411</a:t>
                      </a:r>
                    </a:p>
                  </a:txBody>
                  <a:tcPr marL="49984" marR="49984" marT="24992" marB="24992" anchor="ctr">
                    <a:lnL>
                      <a:noFill/>
                    </a:lnL>
                    <a:lnR>
                      <a:noFill/>
                    </a:lnR>
                    <a:lnT>
                      <a:noFill/>
                    </a:lnT>
                    <a:lnB>
                      <a:noFill/>
                    </a:lnB>
                  </a:tcPr>
                </a:tc>
                <a:tc>
                  <a:txBody>
                    <a:bodyPr/>
                    <a:lstStyle/>
                    <a:p>
                      <a:pPr marL="0" marR="0">
                        <a:spcBef>
                          <a:spcPts val="0"/>
                        </a:spcBef>
                        <a:spcAft>
                          <a:spcPts val="0"/>
                        </a:spcAft>
                      </a:pPr>
                      <a:r>
                        <a:rPr lang="de-DE" sz="1000" dirty="0" err="1">
                          <a:effectLst/>
                        </a:rPr>
                        <a:t>Furniture</a:t>
                      </a:r>
                      <a:r>
                        <a:rPr lang="de-DE" sz="1000" dirty="0">
                          <a:effectLst/>
                        </a:rPr>
                        <a:t> / Home Store</a:t>
                      </a:r>
                    </a:p>
                  </a:txBody>
                  <a:tcPr marL="49984" marR="49984" marT="24992" marB="24992" anchor="ctr">
                    <a:lnL>
                      <a:noFill/>
                    </a:lnL>
                    <a:lnR>
                      <a:noFill/>
                    </a:lnR>
                    <a:lnT>
                      <a:noFill/>
                    </a:lnT>
                    <a:lnB>
                      <a:noFill/>
                    </a:lnB>
                  </a:tcPr>
                </a:tc>
                <a:extLst>
                  <a:ext uri="{0D108BD9-81ED-4DB2-BD59-A6C34878D82A}">
                    <a16:rowId xmlns:a16="http://schemas.microsoft.com/office/drawing/2014/main" val="2982019002"/>
                  </a:ext>
                </a:extLst>
              </a:tr>
            </a:tbl>
          </a:graphicData>
        </a:graphic>
      </p:graphicFrame>
    </p:spTree>
    <p:extLst>
      <p:ext uri="{BB962C8B-B14F-4D97-AF65-F5344CB8AC3E}">
        <p14:creationId xmlns:p14="http://schemas.microsoft.com/office/powerpoint/2010/main" val="263258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F8BB51-D707-4D40-9B1F-8A405DBAB8BF}"/>
              </a:ext>
            </a:extLst>
          </p:cNvPr>
          <p:cNvSpPr>
            <a:spLocks noGrp="1"/>
          </p:cNvSpPr>
          <p:nvPr>
            <p:ph type="title"/>
          </p:nvPr>
        </p:nvSpPr>
        <p:spPr/>
        <p:txBody>
          <a:bodyPr>
            <a:normAutofit/>
          </a:bodyPr>
          <a:lstStyle/>
          <a:p>
            <a:r>
              <a:rPr lang="de-DE" sz="2000" dirty="0"/>
              <a:t>9. </a:t>
            </a:r>
            <a:r>
              <a:rPr lang="de-DE" sz="2000" dirty="0" err="1"/>
              <a:t>There</a:t>
            </a:r>
            <a:r>
              <a:rPr lang="de-DE" sz="2000" dirty="0"/>
              <a:t> still 7 </a:t>
            </a:r>
            <a:r>
              <a:rPr lang="de-DE" sz="2000" dirty="0" err="1"/>
              <a:t>neighborhoods</a:t>
            </a:r>
            <a:r>
              <a:rPr lang="de-DE" sz="2000" dirty="0"/>
              <a:t>. </a:t>
            </a:r>
            <a:r>
              <a:rPr lang="de-DE" sz="2000" dirty="0" err="1"/>
              <a:t>It</a:t>
            </a:r>
            <a:r>
              <a:rPr lang="de-DE" sz="2000" dirty="0"/>
              <a:t> </a:t>
            </a:r>
            <a:r>
              <a:rPr lang="de-DE" sz="2000" dirty="0" err="1"/>
              <a:t>makes</a:t>
            </a:r>
            <a:r>
              <a:rPr lang="de-DE" sz="2000" dirty="0"/>
              <a:t> sense </a:t>
            </a:r>
            <a:r>
              <a:rPr lang="de-DE" sz="2000" dirty="0" err="1"/>
              <a:t>to</a:t>
            </a:r>
            <a:r>
              <a:rPr lang="de-DE" sz="2000" dirty="0"/>
              <a:t> find </a:t>
            </a:r>
            <a:r>
              <a:rPr lang="de-DE" sz="2000" dirty="0" err="1"/>
              <a:t>the</a:t>
            </a:r>
            <a:r>
              <a:rPr lang="de-DE" sz="2000" dirty="0"/>
              <a:t> </a:t>
            </a:r>
            <a:r>
              <a:rPr lang="de-DE" sz="2000" dirty="0" err="1"/>
              <a:t>mean</a:t>
            </a:r>
            <a:r>
              <a:rPr lang="de-DE" sz="2000" dirty="0"/>
              <a:t> </a:t>
            </a:r>
            <a:r>
              <a:rPr lang="de-DE" sz="2000" dirty="0" err="1"/>
              <a:t>from</a:t>
            </a:r>
            <a:r>
              <a:rPr lang="de-DE" sz="2000" dirty="0"/>
              <a:t> median </a:t>
            </a:r>
            <a:r>
              <a:rPr lang="de-DE" sz="2000" dirty="0" err="1"/>
              <a:t>household</a:t>
            </a:r>
            <a:r>
              <a:rPr lang="de-DE" sz="2000" dirty="0"/>
              <a:t> </a:t>
            </a:r>
            <a:r>
              <a:rPr lang="de-DE" sz="2000" dirty="0" err="1"/>
              <a:t>income</a:t>
            </a:r>
            <a:r>
              <a:rPr lang="de-DE" sz="2000" dirty="0"/>
              <a:t> and </a:t>
            </a:r>
            <a:r>
              <a:rPr lang="de-DE" sz="2000" dirty="0" err="1"/>
              <a:t>then</a:t>
            </a:r>
            <a:r>
              <a:rPr lang="de-DE" sz="2000" dirty="0"/>
              <a:t>  pick </a:t>
            </a:r>
            <a:r>
              <a:rPr lang="de-DE" sz="2000" dirty="0" err="1"/>
              <a:t>up</a:t>
            </a:r>
            <a:r>
              <a:rPr lang="de-DE" sz="2000" dirty="0"/>
              <a:t> </a:t>
            </a:r>
            <a:r>
              <a:rPr lang="de-DE" sz="2000" dirty="0" err="1"/>
              <a:t>neighborhoods</a:t>
            </a:r>
            <a:r>
              <a:rPr lang="de-DE" sz="2000" dirty="0"/>
              <a:t> </a:t>
            </a:r>
            <a:r>
              <a:rPr lang="de-DE" sz="2000" dirty="0" err="1"/>
              <a:t>that</a:t>
            </a:r>
            <a:r>
              <a:rPr lang="de-DE" sz="2000" dirty="0"/>
              <a:t> </a:t>
            </a:r>
            <a:r>
              <a:rPr lang="de-DE" sz="2000" dirty="0" err="1"/>
              <a:t>lay</a:t>
            </a:r>
            <a:r>
              <a:rPr lang="de-DE" sz="2000" dirty="0"/>
              <a:t> </a:t>
            </a:r>
            <a:r>
              <a:rPr lang="de-DE" sz="2000" dirty="0" err="1"/>
              <a:t>above</a:t>
            </a:r>
            <a:r>
              <a:rPr lang="de-DE" sz="2000" dirty="0"/>
              <a:t> </a:t>
            </a:r>
            <a:r>
              <a:rPr lang="de-DE" sz="2000" dirty="0" err="1"/>
              <a:t>the</a:t>
            </a:r>
            <a:r>
              <a:rPr lang="de-DE" sz="2000" dirty="0"/>
              <a:t> </a:t>
            </a:r>
            <a:r>
              <a:rPr lang="de-DE" sz="2000" dirty="0" err="1"/>
              <a:t>mean</a:t>
            </a:r>
            <a:endParaRPr lang="de-DE" sz="2000" dirty="0"/>
          </a:p>
        </p:txBody>
      </p:sp>
      <p:graphicFrame>
        <p:nvGraphicFramePr>
          <p:cNvPr id="4" name="Inhaltsplatzhalter 3">
            <a:extLst>
              <a:ext uri="{FF2B5EF4-FFF2-40B4-BE49-F238E27FC236}">
                <a16:creationId xmlns:a16="http://schemas.microsoft.com/office/drawing/2014/main" id="{A79C4E2A-7A6E-4157-8C28-7CD47904040F}"/>
              </a:ext>
            </a:extLst>
          </p:cNvPr>
          <p:cNvGraphicFramePr>
            <a:graphicFrameLocks noGrp="1"/>
          </p:cNvGraphicFramePr>
          <p:nvPr>
            <p:ph idx="1"/>
            <p:extLst>
              <p:ext uri="{D42A27DB-BD31-4B8C-83A1-F6EECF244321}">
                <p14:modId xmlns:p14="http://schemas.microsoft.com/office/powerpoint/2010/main" val="545917101"/>
              </p:ext>
            </p:extLst>
          </p:nvPr>
        </p:nvGraphicFramePr>
        <p:xfrm>
          <a:off x="955589" y="2336800"/>
          <a:ext cx="8748592" cy="3598864"/>
        </p:xfrm>
        <a:graphic>
          <a:graphicData uri="http://schemas.openxmlformats.org/drawingml/2006/table">
            <a:tbl>
              <a:tblPr/>
              <a:tblGrid>
                <a:gridCol w="546787">
                  <a:extLst>
                    <a:ext uri="{9D8B030D-6E8A-4147-A177-3AD203B41FA5}">
                      <a16:colId xmlns:a16="http://schemas.microsoft.com/office/drawing/2014/main" val="3125158354"/>
                    </a:ext>
                  </a:extLst>
                </a:gridCol>
                <a:gridCol w="546787">
                  <a:extLst>
                    <a:ext uri="{9D8B030D-6E8A-4147-A177-3AD203B41FA5}">
                      <a16:colId xmlns:a16="http://schemas.microsoft.com/office/drawing/2014/main" val="3940120335"/>
                    </a:ext>
                  </a:extLst>
                </a:gridCol>
                <a:gridCol w="546787">
                  <a:extLst>
                    <a:ext uri="{9D8B030D-6E8A-4147-A177-3AD203B41FA5}">
                      <a16:colId xmlns:a16="http://schemas.microsoft.com/office/drawing/2014/main" val="462747660"/>
                    </a:ext>
                  </a:extLst>
                </a:gridCol>
                <a:gridCol w="546787">
                  <a:extLst>
                    <a:ext uri="{9D8B030D-6E8A-4147-A177-3AD203B41FA5}">
                      <a16:colId xmlns:a16="http://schemas.microsoft.com/office/drawing/2014/main" val="2292867400"/>
                    </a:ext>
                  </a:extLst>
                </a:gridCol>
                <a:gridCol w="546787">
                  <a:extLst>
                    <a:ext uri="{9D8B030D-6E8A-4147-A177-3AD203B41FA5}">
                      <a16:colId xmlns:a16="http://schemas.microsoft.com/office/drawing/2014/main" val="3782839955"/>
                    </a:ext>
                  </a:extLst>
                </a:gridCol>
                <a:gridCol w="546787">
                  <a:extLst>
                    <a:ext uri="{9D8B030D-6E8A-4147-A177-3AD203B41FA5}">
                      <a16:colId xmlns:a16="http://schemas.microsoft.com/office/drawing/2014/main" val="1846261035"/>
                    </a:ext>
                  </a:extLst>
                </a:gridCol>
                <a:gridCol w="546787">
                  <a:extLst>
                    <a:ext uri="{9D8B030D-6E8A-4147-A177-3AD203B41FA5}">
                      <a16:colId xmlns:a16="http://schemas.microsoft.com/office/drawing/2014/main" val="2738043351"/>
                    </a:ext>
                  </a:extLst>
                </a:gridCol>
                <a:gridCol w="546787">
                  <a:extLst>
                    <a:ext uri="{9D8B030D-6E8A-4147-A177-3AD203B41FA5}">
                      <a16:colId xmlns:a16="http://schemas.microsoft.com/office/drawing/2014/main" val="509881602"/>
                    </a:ext>
                  </a:extLst>
                </a:gridCol>
                <a:gridCol w="546787">
                  <a:extLst>
                    <a:ext uri="{9D8B030D-6E8A-4147-A177-3AD203B41FA5}">
                      <a16:colId xmlns:a16="http://schemas.microsoft.com/office/drawing/2014/main" val="1617020002"/>
                    </a:ext>
                  </a:extLst>
                </a:gridCol>
                <a:gridCol w="546787">
                  <a:extLst>
                    <a:ext uri="{9D8B030D-6E8A-4147-A177-3AD203B41FA5}">
                      <a16:colId xmlns:a16="http://schemas.microsoft.com/office/drawing/2014/main" val="1813561705"/>
                    </a:ext>
                  </a:extLst>
                </a:gridCol>
                <a:gridCol w="546787">
                  <a:extLst>
                    <a:ext uri="{9D8B030D-6E8A-4147-A177-3AD203B41FA5}">
                      <a16:colId xmlns:a16="http://schemas.microsoft.com/office/drawing/2014/main" val="329671370"/>
                    </a:ext>
                  </a:extLst>
                </a:gridCol>
                <a:gridCol w="546787">
                  <a:extLst>
                    <a:ext uri="{9D8B030D-6E8A-4147-A177-3AD203B41FA5}">
                      <a16:colId xmlns:a16="http://schemas.microsoft.com/office/drawing/2014/main" val="3228024167"/>
                    </a:ext>
                  </a:extLst>
                </a:gridCol>
                <a:gridCol w="374816">
                  <a:extLst>
                    <a:ext uri="{9D8B030D-6E8A-4147-A177-3AD203B41FA5}">
                      <a16:colId xmlns:a16="http://schemas.microsoft.com/office/drawing/2014/main" val="1802834775"/>
                    </a:ext>
                  </a:extLst>
                </a:gridCol>
                <a:gridCol w="518983">
                  <a:extLst>
                    <a:ext uri="{9D8B030D-6E8A-4147-A177-3AD203B41FA5}">
                      <a16:colId xmlns:a16="http://schemas.microsoft.com/office/drawing/2014/main" val="3659679340"/>
                    </a:ext>
                  </a:extLst>
                </a:gridCol>
                <a:gridCol w="609600">
                  <a:extLst>
                    <a:ext uri="{9D8B030D-6E8A-4147-A177-3AD203B41FA5}">
                      <a16:colId xmlns:a16="http://schemas.microsoft.com/office/drawing/2014/main" val="582909609"/>
                    </a:ext>
                  </a:extLst>
                </a:gridCol>
                <a:gridCol w="683749">
                  <a:extLst>
                    <a:ext uri="{9D8B030D-6E8A-4147-A177-3AD203B41FA5}">
                      <a16:colId xmlns:a16="http://schemas.microsoft.com/office/drawing/2014/main" val="2737335673"/>
                    </a:ext>
                  </a:extLst>
                </a:gridCol>
              </a:tblGrid>
              <a:tr h="796891">
                <a:tc>
                  <a:txBody>
                    <a:bodyPr/>
                    <a:lstStyle/>
                    <a:p>
                      <a:pPr marL="0" marR="0">
                        <a:spcBef>
                          <a:spcPts val="0"/>
                        </a:spcBef>
                        <a:spcAft>
                          <a:spcPts val="0"/>
                        </a:spcAft>
                      </a:pPr>
                      <a:endParaRPr lang="de-DE" sz="800" dirty="0">
                        <a:effectLst/>
                      </a:endParaRP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err="1">
                          <a:effectLst/>
                        </a:rPr>
                        <a:t>Neighborhood</a:t>
                      </a:r>
                      <a:endParaRPr lang="de-DE" sz="800" dirty="0">
                        <a:effectLst/>
                      </a:endParaRP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Area sq.m.</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Population</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Pop. density</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Median household income</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Median rent</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Number males</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Number females</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Median age males</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Median age females</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Restaurants per 1000 residents</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Cluster labels</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Borough</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Latitude</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err="1">
                          <a:effectLst/>
                        </a:rPr>
                        <a:t>Longitude</a:t>
                      </a:r>
                      <a:endParaRPr lang="de-DE" sz="800" dirty="0">
                        <a:effectLst/>
                      </a:endParaRPr>
                    </a:p>
                  </a:txBody>
                  <a:tcPr marL="25706" marR="25706" marT="12853" marB="12853" anchor="ctr">
                    <a:lnL>
                      <a:noFill/>
                    </a:lnL>
                    <a:lnR>
                      <a:noFill/>
                    </a:lnR>
                    <a:lnT>
                      <a:noFill/>
                    </a:lnT>
                    <a:lnB>
                      <a:noFill/>
                    </a:lnB>
                  </a:tcPr>
                </a:tc>
                <a:extLst>
                  <a:ext uri="{0D108BD9-81ED-4DB2-BD59-A6C34878D82A}">
                    <a16:rowId xmlns:a16="http://schemas.microsoft.com/office/drawing/2014/main" val="354138978"/>
                  </a:ext>
                </a:extLst>
              </a:tr>
              <a:tr h="334180">
                <a:tc>
                  <a:txBody>
                    <a:bodyPr/>
                    <a:lstStyle/>
                    <a:p>
                      <a:pPr marL="0" marR="0">
                        <a:spcBef>
                          <a:spcPts val="0"/>
                        </a:spcBef>
                        <a:spcAft>
                          <a:spcPts val="0"/>
                        </a:spcAft>
                      </a:pPr>
                      <a:r>
                        <a:rPr lang="de-DE" sz="800">
                          <a:effectLst/>
                        </a:rPr>
                        <a:t>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Bay Ridge</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1.779</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83083.0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46696.0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63178.0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1269.0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39460.0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43622.0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38.9</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41.5</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0.337012</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Brooklyn</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40.625801</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-74.030621</a:t>
                      </a:r>
                    </a:p>
                  </a:txBody>
                  <a:tcPr marL="25706" marR="25706" marT="12853" marB="12853" anchor="ctr">
                    <a:lnL>
                      <a:noFill/>
                    </a:lnL>
                    <a:lnR>
                      <a:noFill/>
                    </a:lnR>
                    <a:lnT>
                      <a:noFill/>
                    </a:lnT>
                    <a:lnB>
                      <a:noFill/>
                    </a:lnB>
                  </a:tcPr>
                </a:tc>
                <a:extLst>
                  <a:ext uri="{0D108BD9-81ED-4DB2-BD59-A6C34878D82A}">
                    <a16:rowId xmlns:a16="http://schemas.microsoft.com/office/drawing/2014/main" val="3154377439"/>
                  </a:ext>
                </a:extLst>
              </a:tr>
              <a:tr h="411299">
                <a:tc>
                  <a:txBody>
                    <a:bodyPr/>
                    <a:lstStyle/>
                    <a:p>
                      <a:pPr marL="0" marR="0">
                        <a:spcBef>
                          <a:spcPts val="0"/>
                        </a:spcBef>
                        <a:spcAft>
                          <a:spcPts val="0"/>
                        </a:spcAft>
                      </a:pPr>
                      <a:r>
                        <a:rPr lang="de-DE" sz="800">
                          <a:effectLst/>
                        </a:rPr>
                        <a:t>1</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Borough Park</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2.071</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135597.0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65487.0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40212.0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1163.0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68904.0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66693.0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28.2</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30.1</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0.036874</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Brooklyn</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40.633131</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-73.990498</a:t>
                      </a:r>
                    </a:p>
                  </a:txBody>
                  <a:tcPr marL="25706" marR="25706" marT="12853" marB="12853" anchor="ctr">
                    <a:lnL>
                      <a:noFill/>
                    </a:lnL>
                    <a:lnR>
                      <a:noFill/>
                    </a:lnR>
                    <a:lnT>
                      <a:noFill/>
                    </a:lnT>
                    <a:lnB>
                      <a:noFill/>
                    </a:lnB>
                  </a:tcPr>
                </a:tc>
                <a:extLst>
                  <a:ext uri="{0D108BD9-81ED-4DB2-BD59-A6C34878D82A}">
                    <a16:rowId xmlns:a16="http://schemas.microsoft.com/office/drawing/2014/main" val="3606363402"/>
                  </a:ext>
                </a:extLst>
              </a:tr>
              <a:tr h="334180">
                <a:tc>
                  <a:txBody>
                    <a:bodyPr/>
                    <a:lstStyle/>
                    <a:p>
                      <a:pPr marL="0" marR="0">
                        <a:spcBef>
                          <a:spcPts val="0"/>
                        </a:spcBef>
                        <a:spcAft>
                          <a:spcPts val="0"/>
                        </a:spcAft>
                      </a:pPr>
                      <a:r>
                        <a:rPr lang="de-DE" sz="800">
                          <a:effectLst/>
                        </a:rPr>
                        <a:t>2</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Bushwick</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1.305</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85392.0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65452.0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42470.0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1178.0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42185.0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43206.0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29.7</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33.0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0.210793</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Brooklyn</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40.698116</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-73.925258</a:t>
                      </a:r>
                    </a:p>
                  </a:txBody>
                  <a:tcPr marL="25706" marR="25706" marT="12853" marB="12853" anchor="ctr">
                    <a:lnL>
                      <a:noFill/>
                    </a:lnL>
                    <a:lnR>
                      <a:noFill/>
                    </a:lnR>
                    <a:lnT>
                      <a:noFill/>
                    </a:lnT>
                    <a:lnB>
                      <a:noFill/>
                    </a:lnB>
                  </a:tcPr>
                </a:tc>
                <a:extLst>
                  <a:ext uri="{0D108BD9-81ED-4DB2-BD59-A6C34878D82A}">
                    <a16:rowId xmlns:a16="http://schemas.microsoft.com/office/drawing/2014/main" val="522469287"/>
                  </a:ext>
                </a:extLst>
              </a:tr>
              <a:tr h="411299">
                <a:tc>
                  <a:txBody>
                    <a:bodyPr/>
                    <a:lstStyle/>
                    <a:p>
                      <a:pPr marL="0" marR="0">
                        <a:spcBef>
                          <a:spcPts val="0"/>
                        </a:spcBef>
                        <a:spcAft>
                          <a:spcPts val="0"/>
                        </a:spcAft>
                      </a:pPr>
                      <a:r>
                        <a:rPr lang="de-DE" sz="800">
                          <a:effectLst/>
                        </a:rPr>
                        <a:t>3</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Crown Heights</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1.418</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85886.0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60570.0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45776.0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1020.0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38794.0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47092.0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31.4</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36.5</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0.000000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Brooklyn</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40.670829</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-73.943291</a:t>
                      </a:r>
                    </a:p>
                  </a:txBody>
                  <a:tcPr marL="25706" marR="25706" marT="12853" marB="12853" anchor="ctr">
                    <a:lnL>
                      <a:noFill/>
                    </a:lnL>
                    <a:lnR>
                      <a:noFill/>
                    </a:lnR>
                    <a:lnT>
                      <a:noFill/>
                    </a:lnT>
                    <a:lnB>
                      <a:noFill/>
                    </a:lnB>
                  </a:tcPr>
                </a:tc>
                <a:extLst>
                  <a:ext uri="{0D108BD9-81ED-4DB2-BD59-A6C34878D82A}">
                    <a16:rowId xmlns:a16="http://schemas.microsoft.com/office/drawing/2014/main" val="1127744243"/>
                  </a:ext>
                </a:extLst>
              </a:tr>
              <a:tr h="565536">
                <a:tc>
                  <a:txBody>
                    <a:bodyPr/>
                    <a:lstStyle/>
                    <a:p>
                      <a:pPr marL="0" marR="0">
                        <a:spcBef>
                          <a:spcPts val="0"/>
                        </a:spcBef>
                        <a:spcAft>
                          <a:spcPts val="0"/>
                        </a:spcAft>
                      </a:pPr>
                      <a:r>
                        <a:rPr lang="de-DE" sz="800">
                          <a:effectLst/>
                        </a:rPr>
                        <a:t>4</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East Williamsburg</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2.508</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96265.0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38382.0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58314.0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1496.0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47334.0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49119.0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30.9</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33.5</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0.124656</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Brooklyn</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40.708492</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-73.938858</a:t>
                      </a:r>
                    </a:p>
                  </a:txBody>
                  <a:tcPr marL="25706" marR="25706" marT="12853" marB="12853" anchor="ctr">
                    <a:lnL>
                      <a:noFill/>
                    </a:lnL>
                    <a:lnR>
                      <a:noFill/>
                    </a:lnR>
                    <a:lnT>
                      <a:noFill/>
                    </a:lnT>
                    <a:lnB>
                      <a:noFill/>
                    </a:lnB>
                  </a:tcPr>
                </a:tc>
                <a:extLst>
                  <a:ext uri="{0D108BD9-81ED-4DB2-BD59-A6C34878D82A}">
                    <a16:rowId xmlns:a16="http://schemas.microsoft.com/office/drawing/2014/main" val="1567872914"/>
                  </a:ext>
                </a:extLst>
              </a:tr>
              <a:tr h="411299">
                <a:tc>
                  <a:txBody>
                    <a:bodyPr/>
                    <a:lstStyle/>
                    <a:p>
                      <a:pPr marL="0" marR="0">
                        <a:spcBef>
                          <a:spcPts val="0"/>
                        </a:spcBef>
                        <a:spcAft>
                          <a:spcPts val="0"/>
                        </a:spcAft>
                      </a:pPr>
                      <a:r>
                        <a:rPr lang="de-DE" sz="800">
                          <a:effectLst/>
                        </a:rPr>
                        <a:t>5</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Sheepshead Bay</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3.108</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126369.0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40660.0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55781.0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1133.0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60880.0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65489.0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37.8</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41.1</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0.055393</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Brooklyn</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40.586890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-73.943186</a:t>
                      </a:r>
                    </a:p>
                  </a:txBody>
                  <a:tcPr marL="25706" marR="25706" marT="12853" marB="12853" anchor="ctr">
                    <a:lnL>
                      <a:noFill/>
                    </a:lnL>
                    <a:lnR>
                      <a:noFill/>
                    </a:lnR>
                    <a:lnT>
                      <a:noFill/>
                    </a:lnT>
                    <a:lnB>
                      <a:noFill/>
                    </a:lnB>
                  </a:tcPr>
                </a:tc>
                <a:extLst>
                  <a:ext uri="{0D108BD9-81ED-4DB2-BD59-A6C34878D82A}">
                    <a16:rowId xmlns:a16="http://schemas.microsoft.com/office/drawing/2014/main" val="842199232"/>
                  </a:ext>
                </a:extLst>
              </a:tr>
              <a:tr h="334180">
                <a:tc>
                  <a:txBody>
                    <a:bodyPr/>
                    <a:lstStyle/>
                    <a:p>
                      <a:pPr marL="0" marR="0">
                        <a:spcBef>
                          <a:spcPts val="0"/>
                        </a:spcBef>
                        <a:spcAft>
                          <a:spcPts val="0"/>
                        </a:spcAft>
                      </a:pPr>
                      <a:r>
                        <a:rPr lang="de-DE" sz="800">
                          <a:effectLst/>
                        </a:rPr>
                        <a:t>6</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Wingate</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1.885</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111322.0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59051.0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42056.0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1096.0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49938.0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61383.0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32.3</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37.9</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0.026949</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0</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Brooklyn</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a:effectLst/>
                        </a:rPr>
                        <a:t>40.660947</a:t>
                      </a:r>
                    </a:p>
                  </a:txBody>
                  <a:tcPr marL="25706" marR="25706" marT="12853" marB="12853" anchor="ctr">
                    <a:lnL>
                      <a:noFill/>
                    </a:lnL>
                    <a:lnR>
                      <a:noFill/>
                    </a:lnR>
                    <a:lnT>
                      <a:noFill/>
                    </a:lnT>
                    <a:lnB>
                      <a:noFill/>
                    </a:lnB>
                  </a:tcPr>
                </a:tc>
                <a:tc>
                  <a:txBody>
                    <a:bodyPr/>
                    <a:lstStyle/>
                    <a:p>
                      <a:pPr marL="0" marR="0">
                        <a:spcBef>
                          <a:spcPts val="0"/>
                        </a:spcBef>
                        <a:spcAft>
                          <a:spcPts val="0"/>
                        </a:spcAft>
                      </a:pPr>
                      <a:r>
                        <a:rPr lang="de-DE" sz="800" dirty="0">
                          <a:effectLst/>
                        </a:rPr>
                        <a:t>-73.937187</a:t>
                      </a:r>
                    </a:p>
                  </a:txBody>
                  <a:tcPr marL="25706" marR="25706" marT="12853" marB="12853" anchor="ctr">
                    <a:lnL>
                      <a:noFill/>
                    </a:lnL>
                    <a:lnR>
                      <a:noFill/>
                    </a:lnR>
                    <a:lnT>
                      <a:noFill/>
                    </a:lnT>
                    <a:lnB>
                      <a:noFill/>
                    </a:lnB>
                  </a:tcPr>
                </a:tc>
                <a:extLst>
                  <a:ext uri="{0D108BD9-81ED-4DB2-BD59-A6C34878D82A}">
                    <a16:rowId xmlns:a16="http://schemas.microsoft.com/office/drawing/2014/main" val="1659355833"/>
                  </a:ext>
                </a:extLst>
              </a:tr>
            </a:tbl>
          </a:graphicData>
        </a:graphic>
      </p:graphicFrame>
    </p:spTree>
    <p:extLst>
      <p:ext uri="{BB962C8B-B14F-4D97-AF65-F5344CB8AC3E}">
        <p14:creationId xmlns:p14="http://schemas.microsoft.com/office/powerpoint/2010/main" val="71688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F8E227-6307-4FBA-8A59-F408A39124E5}"/>
              </a:ext>
            </a:extLst>
          </p:cNvPr>
          <p:cNvSpPr>
            <a:spLocks noGrp="1"/>
          </p:cNvSpPr>
          <p:nvPr>
            <p:ph type="title"/>
          </p:nvPr>
        </p:nvSpPr>
        <p:spPr/>
        <p:txBody>
          <a:bodyPr/>
          <a:lstStyle/>
          <a:p>
            <a:r>
              <a:rPr lang="de-DE" dirty="0"/>
              <a:t>10. Find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column</a:t>
            </a:r>
            <a:r>
              <a:rPr lang="de-DE" dirty="0"/>
              <a:t> „Household </a:t>
            </a:r>
            <a:r>
              <a:rPr lang="de-DE" dirty="0" err="1"/>
              <a:t>income</a:t>
            </a:r>
            <a:r>
              <a:rPr lang="de-DE" dirty="0"/>
              <a:t>“. </a:t>
            </a:r>
            <a:r>
              <a:rPr lang="de-DE" dirty="0" err="1"/>
              <a:t>It</a:t>
            </a:r>
            <a:r>
              <a:rPr lang="de-DE" dirty="0"/>
              <a:t> </a:t>
            </a:r>
            <a:r>
              <a:rPr lang="de-DE" dirty="0" err="1"/>
              <a:t>is</a:t>
            </a:r>
            <a:r>
              <a:rPr lang="de-DE" dirty="0"/>
              <a:t> $49683</a:t>
            </a:r>
          </a:p>
        </p:txBody>
      </p:sp>
      <p:graphicFrame>
        <p:nvGraphicFramePr>
          <p:cNvPr id="4" name="Inhaltsplatzhalter 3">
            <a:extLst>
              <a:ext uri="{FF2B5EF4-FFF2-40B4-BE49-F238E27FC236}">
                <a16:creationId xmlns:a16="http://schemas.microsoft.com/office/drawing/2014/main" id="{065AC7D1-10DB-4E12-846C-99E75CDF6066}"/>
              </a:ext>
            </a:extLst>
          </p:cNvPr>
          <p:cNvGraphicFramePr>
            <a:graphicFrameLocks noGrp="1"/>
          </p:cNvGraphicFramePr>
          <p:nvPr>
            <p:ph idx="1"/>
            <p:extLst>
              <p:ext uri="{D42A27DB-BD31-4B8C-83A1-F6EECF244321}">
                <p14:modId xmlns:p14="http://schemas.microsoft.com/office/powerpoint/2010/main" val="3967790442"/>
              </p:ext>
            </p:extLst>
          </p:nvPr>
        </p:nvGraphicFramePr>
        <p:xfrm>
          <a:off x="321276" y="2336799"/>
          <a:ext cx="10445574" cy="4220516"/>
        </p:xfrm>
        <a:graphic>
          <a:graphicData uri="http://schemas.openxmlformats.org/drawingml/2006/table">
            <a:tbl>
              <a:tblPr/>
              <a:tblGrid>
                <a:gridCol w="720530">
                  <a:extLst>
                    <a:ext uri="{9D8B030D-6E8A-4147-A177-3AD203B41FA5}">
                      <a16:colId xmlns:a16="http://schemas.microsoft.com/office/drawing/2014/main" val="3406821321"/>
                    </a:ext>
                  </a:extLst>
                </a:gridCol>
                <a:gridCol w="694646">
                  <a:extLst>
                    <a:ext uri="{9D8B030D-6E8A-4147-A177-3AD203B41FA5}">
                      <a16:colId xmlns:a16="http://schemas.microsoft.com/office/drawing/2014/main" val="995329848"/>
                    </a:ext>
                  </a:extLst>
                </a:gridCol>
                <a:gridCol w="694646">
                  <a:extLst>
                    <a:ext uri="{9D8B030D-6E8A-4147-A177-3AD203B41FA5}">
                      <a16:colId xmlns:a16="http://schemas.microsoft.com/office/drawing/2014/main" val="496575891"/>
                    </a:ext>
                  </a:extLst>
                </a:gridCol>
                <a:gridCol w="694646">
                  <a:extLst>
                    <a:ext uri="{9D8B030D-6E8A-4147-A177-3AD203B41FA5}">
                      <a16:colId xmlns:a16="http://schemas.microsoft.com/office/drawing/2014/main" val="844122652"/>
                    </a:ext>
                  </a:extLst>
                </a:gridCol>
                <a:gridCol w="694646">
                  <a:extLst>
                    <a:ext uri="{9D8B030D-6E8A-4147-A177-3AD203B41FA5}">
                      <a16:colId xmlns:a16="http://schemas.microsoft.com/office/drawing/2014/main" val="2510859665"/>
                    </a:ext>
                  </a:extLst>
                </a:gridCol>
                <a:gridCol w="694646">
                  <a:extLst>
                    <a:ext uri="{9D8B030D-6E8A-4147-A177-3AD203B41FA5}">
                      <a16:colId xmlns:a16="http://schemas.microsoft.com/office/drawing/2014/main" val="2639840822"/>
                    </a:ext>
                  </a:extLst>
                </a:gridCol>
                <a:gridCol w="694646">
                  <a:extLst>
                    <a:ext uri="{9D8B030D-6E8A-4147-A177-3AD203B41FA5}">
                      <a16:colId xmlns:a16="http://schemas.microsoft.com/office/drawing/2014/main" val="1427519956"/>
                    </a:ext>
                  </a:extLst>
                </a:gridCol>
                <a:gridCol w="694646">
                  <a:extLst>
                    <a:ext uri="{9D8B030D-6E8A-4147-A177-3AD203B41FA5}">
                      <a16:colId xmlns:a16="http://schemas.microsoft.com/office/drawing/2014/main" val="461055948"/>
                    </a:ext>
                  </a:extLst>
                </a:gridCol>
                <a:gridCol w="694646">
                  <a:extLst>
                    <a:ext uri="{9D8B030D-6E8A-4147-A177-3AD203B41FA5}">
                      <a16:colId xmlns:a16="http://schemas.microsoft.com/office/drawing/2014/main" val="1084820096"/>
                    </a:ext>
                  </a:extLst>
                </a:gridCol>
                <a:gridCol w="694646">
                  <a:extLst>
                    <a:ext uri="{9D8B030D-6E8A-4147-A177-3AD203B41FA5}">
                      <a16:colId xmlns:a16="http://schemas.microsoft.com/office/drawing/2014/main" val="2009797211"/>
                    </a:ext>
                  </a:extLst>
                </a:gridCol>
                <a:gridCol w="694646">
                  <a:extLst>
                    <a:ext uri="{9D8B030D-6E8A-4147-A177-3AD203B41FA5}">
                      <a16:colId xmlns:a16="http://schemas.microsoft.com/office/drawing/2014/main" val="940786105"/>
                    </a:ext>
                  </a:extLst>
                </a:gridCol>
                <a:gridCol w="694646">
                  <a:extLst>
                    <a:ext uri="{9D8B030D-6E8A-4147-A177-3AD203B41FA5}">
                      <a16:colId xmlns:a16="http://schemas.microsoft.com/office/drawing/2014/main" val="3402930355"/>
                    </a:ext>
                  </a:extLst>
                </a:gridCol>
                <a:gridCol w="694646">
                  <a:extLst>
                    <a:ext uri="{9D8B030D-6E8A-4147-A177-3AD203B41FA5}">
                      <a16:colId xmlns:a16="http://schemas.microsoft.com/office/drawing/2014/main" val="4238519914"/>
                    </a:ext>
                  </a:extLst>
                </a:gridCol>
                <a:gridCol w="694646">
                  <a:extLst>
                    <a:ext uri="{9D8B030D-6E8A-4147-A177-3AD203B41FA5}">
                      <a16:colId xmlns:a16="http://schemas.microsoft.com/office/drawing/2014/main" val="1109956107"/>
                    </a:ext>
                  </a:extLst>
                </a:gridCol>
                <a:gridCol w="694646">
                  <a:extLst>
                    <a:ext uri="{9D8B030D-6E8A-4147-A177-3AD203B41FA5}">
                      <a16:colId xmlns:a16="http://schemas.microsoft.com/office/drawing/2014/main" val="4231660507"/>
                    </a:ext>
                  </a:extLst>
                </a:gridCol>
              </a:tblGrid>
              <a:tr h="916082">
                <a:tc>
                  <a:txBody>
                    <a:bodyPr/>
                    <a:lstStyle/>
                    <a:p>
                      <a:pPr marL="0" marR="0">
                        <a:spcBef>
                          <a:spcPts val="0"/>
                        </a:spcBef>
                        <a:spcAft>
                          <a:spcPts val="0"/>
                        </a:spcAft>
                      </a:pPr>
                      <a:endParaRPr lang="de-DE" sz="900" dirty="0">
                        <a:effectLst/>
                      </a:endParaRP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err="1">
                          <a:effectLst/>
                        </a:rPr>
                        <a:t>index</a:t>
                      </a:r>
                      <a:endParaRPr lang="de-DE" sz="900" dirty="0">
                        <a:effectLst/>
                      </a:endParaRP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Area </a:t>
                      </a:r>
                      <a:r>
                        <a:rPr lang="de-DE" sz="900" dirty="0" err="1">
                          <a:effectLst/>
                        </a:rPr>
                        <a:t>sq.m</a:t>
                      </a:r>
                      <a:r>
                        <a:rPr lang="de-DE" sz="900" dirty="0">
                          <a:effectLst/>
                        </a:rPr>
                        <a:t>.</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Population</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Pop. density</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Median household income</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Median rent</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Number males</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Number females</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Median age males</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Median age females</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Restaurants per 1000 residents</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Cluster labels</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Latitude</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Longitude</a:t>
                      </a:r>
                    </a:p>
                  </a:txBody>
                  <a:tcPr marL="27898" marR="27898" marT="13949" marB="13949" anchor="ctr">
                    <a:lnL>
                      <a:noFill/>
                    </a:lnL>
                    <a:lnR>
                      <a:noFill/>
                    </a:lnR>
                    <a:lnT>
                      <a:noFill/>
                    </a:lnT>
                    <a:lnB>
                      <a:noFill/>
                    </a:lnB>
                  </a:tcPr>
                </a:tc>
                <a:extLst>
                  <a:ext uri="{0D108BD9-81ED-4DB2-BD59-A6C34878D82A}">
                    <a16:rowId xmlns:a16="http://schemas.microsoft.com/office/drawing/2014/main" val="2584063393"/>
                  </a:ext>
                </a:extLst>
              </a:tr>
              <a:tr h="327173">
                <a:tc>
                  <a:txBody>
                    <a:bodyPr/>
                    <a:lstStyle/>
                    <a:p>
                      <a:pPr marL="0" marR="0">
                        <a:spcBef>
                          <a:spcPts val="0"/>
                        </a:spcBef>
                        <a:spcAft>
                          <a:spcPts val="0"/>
                        </a:spcAft>
                      </a:pPr>
                      <a:r>
                        <a:rPr lang="de-DE" sz="900">
                          <a:effectLst/>
                        </a:rPr>
                        <a:t>count</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7.000000</a:t>
                      </a:r>
                    </a:p>
                  </a:txBody>
                  <a:tcPr marL="27898" marR="27898" marT="13949" marB="13949" anchor="ctr">
                    <a:lnL>
                      <a:noFill/>
                    </a:lnL>
                    <a:lnR>
                      <a:noFill/>
                    </a:lnR>
                    <a:lnT>
                      <a:noFill/>
                    </a:lnT>
                    <a:lnB>
                      <a:noFill/>
                    </a:lnB>
                  </a:tcPr>
                </a:tc>
                <a:extLst>
                  <a:ext uri="{0D108BD9-81ED-4DB2-BD59-A6C34878D82A}">
                    <a16:rowId xmlns:a16="http://schemas.microsoft.com/office/drawing/2014/main" val="3344906737"/>
                  </a:ext>
                </a:extLst>
              </a:tr>
              <a:tr h="425323">
                <a:tc>
                  <a:txBody>
                    <a:bodyPr/>
                    <a:lstStyle/>
                    <a:p>
                      <a:pPr marL="0" marR="0">
                        <a:spcBef>
                          <a:spcPts val="0"/>
                        </a:spcBef>
                        <a:spcAft>
                          <a:spcPts val="0"/>
                        </a:spcAft>
                      </a:pPr>
                      <a:r>
                        <a:rPr lang="de-DE" sz="900">
                          <a:effectLst/>
                        </a:rPr>
                        <a:t>mean</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24.857143</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2.010571</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103416.285714</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53756.857143</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solidFill>
                            <a:srgbClr val="FF0000"/>
                          </a:solidFill>
                          <a:effectLst/>
                        </a:rPr>
                        <a:t>49683.857143</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1193.571429</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49642.142857</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53800.571429</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32.742857</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36.228571</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0.113097</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40.654887</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-73.958414</a:t>
                      </a:r>
                    </a:p>
                  </a:txBody>
                  <a:tcPr marL="27898" marR="27898" marT="13949" marB="13949" anchor="ctr">
                    <a:lnL>
                      <a:noFill/>
                    </a:lnL>
                    <a:lnR>
                      <a:noFill/>
                    </a:lnR>
                    <a:lnT>
                      <a:noFill/>
                    </a:lnT>
                    <a:lnB>
                      <a:noFill/>
                    </a:lnB>
                  </a:tcPr>
                </a:tc>
                <a:extLst>
                  <a:ext uri="{0D108BD9-81ED-4DB2-BD59-A6C34878D82A}">
                    <a16:rowId xmlns:a16="http://schemas.microsoft.com/office/drawing/2014/main" val="4076844531"/>
                  </a:ext>
                </a:extLst>
              </a:tr>
              <a:tr h="425323">
                <a:tc>
                  <a:txBody>
                    <a:bodyPr/>
                    <a:lstStyle/>
                    <a:p>
                      <a:pPr marL="0" marR="0">
                        <a:spcBef>
                          <a:spcPts val="0"/>
                        </a:spcBef>
                        <a:spcAft>
                          <a:spcPts val="0"/>
                        </a:spcAft>
                      </a:pPr>
                      <a:r>
                        <a:rPr lang="de-DE" sz="900">
                          <a:effectLst/>
                        </a:rPr>
                        <a:t>std</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24.558967</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0.628994</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21298.258815</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11594.460494</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9210.119189</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153.647711</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11399.494469</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10352.919087</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4.057445</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4.278128</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0.121907</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0.042771</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0.037939</a:t>
                      </a:r>
                    </a:p>
                  </a:txBody>
                  <a:tcPr marL="27898" marR="27898" marT="13949" marB="13949" anchor="ctr">
                    <a:lnL>
                      <a:noFill/>
                    </a:lnL>
                    <a:lnR>
                      <a:noFill/>
                    </a:lnR>
                    <a:lnT>
                      <a:noFill/>
                    </a:lnT>
                    <a:lnB>
                      <a:noFill/>
                    </a:lnB>
                  </a:tcPr>
                </a:tc>
                <a:extLst>
                  <a:ext uri="{0D108BD9-81ED-4DB2-BD59-A6C34878D82A}">
                    <a16:rowId xmlns:a16="http://schemas.microsoft.com/office/drawing/2014/main" val="1166131200"/>
                  </a:ext>
                </a:extLst>
              </a:tr>
              <a:tr h="425323">
                <a:tc>
                  <a:txBody>
                    <a:bodyPr/>
                    <a:lstStyle/>
                    <a:p>
                      <a:pPr marL="0" marR="0">
                        <a:spcBef>
                          <a:spcPts val="0"/>
                        </a:spcBef>
                        <a:spcAft>
                          <a:spcPts val="0"/>
                        </a:spcAft>
                      </a:pPr>
                      <a:r>
                        <a:rPr lang="de-DE" sz="900">
                          <a:effectLst/>
                        </a:rPr>
                        <a:t>min</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1.305000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83083.000000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38382.000000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40212.000000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1020.000000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38794.000000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43206.000000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28.200000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30.100000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40.586890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-74.030621</a:t>
                      </a:r>
                    </a:p>
                  </a:txBody>
                  <a:tcPr marL="27898" marR="27898" marT="13949" marB="13949" anchor="ctr">
                    <a:lnL>
                      <a:noFill/>
                    </a:lnL>
                    <a:lnR>
                      <a:noFill/>
                    </a:lnR>
                    <a:lnT>
                      <a:noFill/>
                    </a:lnT>
                    <a:lnB>
                      <a:noFill/>
                    </a:lnB>
                  </a:tcPr>
                </a:tc>
                <a:extLst>
                  <a:ext uri="{0D108BD9-81ED-4DB2-BD59-A6C34878D82A}">
                    <a16:rowId xmlns:a16="http://schemas.microsoft.com/office/drawing/2014/main" val="1493271160"/>
                  </a:ext>
                </a:extLst>
              </a:tr>
              <a:tr h="425323">
                <a:tc>
                  <a:txBody>
                    <a:bodyPr/>
                    <a:lstStyle/>
                    <a:p>
                      <a:pPr marL="0" marR="0">
                        <a:spcBef>
                          <a:spcPts val="0"/>
                        </a:spcBef>
                        <a:spcAft>
                          <a:spcPts val="0"/>
                        </a:spcAft>
                      </a:pPr>
                      <a:r>
                        <a:rPr lang="de-DE" sz="900">
                          <a:effectLst/>
                        </a:rPr>
                        <a:t>25%</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1.598500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85639.000000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43678.000000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42263.000000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1114.500000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40822.500000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45357.000000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30.300000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33.250000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0.031911</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40.629466</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-73.966895</a:t>
                      </a:r>
                    </a:p>
                  </a:txBody>
                  <a:tcPr marL="27898" marR="27898" marT="13949" marB="13949" anchor="ctr">
                    <a:lnL>
                      <a:noFill/>
                    </a:lnL>
                    <a:lnR>
                      <a:noFill/>
                    </a:lnR>
                    <a:lnT>
                      <a:noFill/>
                    </a:lnT>
                    <a:lnB>
                      <a:noFill/>
                    </a:lnB>
                  </a:tcPr>
                </a:tc>
                <a:extLst>
                  <a:ext uri="{0D108BD9-81ED-4DB2-BD59-A6C34878D82A}">
                    <a16:rowId xmlns:a16="http://schemas.microsoft.com/office/drawing/2014/main" val="2106138172"/>
                  </a:ext>
                </a:extLst>
              </a:tr>
              <a:tr h="425323">
                <a:tc>
                  <a:txBody>
                    <a:bodyPr/>
                    <a:lstStyle/>
                    <a:p>
                      <a:pPr marL="0" marR="0">
                        <a:spcBef>
                          <a:spcPts val="0"/>
                        </a:spcBef>
                        <a:spcAft>
                          <a:spcPts val="0"/>
                        </a:spcAft>
                      </a:pPr>
                      <a:r>
                        <a:rPr lang="de-DE" sz="900">
                          <a:effectLst/>
                        </a:rPr>
                        <a:t>50%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16.000000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1.885000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96265.000000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59051.000000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45776.000000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1163.000000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47334.000000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49119.000000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31.400000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36.500000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0.055393</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40.660947</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-73.943186</a:t>
                      </a:r>
                    </a:p>
                  </a:txBody>
                  <a:tcPr marL="27898" marR="27898" marT="13949" marB="13949" anchor="ctr">
                    <a:lnL>
                      <a:noFill/>
                    </a:lnL>
                    <a:lnR>
                      <a:noFill/>
                    </a:lnR>
                    <a:lnT>
                      <a:noFill/>
                    </a:lnT>
                    <a:lnB>
                      <a:noFill/>
                    </a:lnB>
                  </a:tcPr>
                </a:tc>
                <a:extLst>
                  <a:ext uri="{0D108BD9-81ED-4DB2-BD59-A6C34878D82A}">
                    <a16:rowId xmlns:a16="http://schemas.microsoft.com/office/drawing/2014/main" val="3850733209"/>
                  </a:ext>
                </a:extLst>
              </a:tr>
              <a:tr h="425323">
                <a:tc>
                  <a:txBody>
                    <a:bodyPr/>
                    <a:lstStyle/>
                    <a:p>
                      <a:pPr marL="0" marR="0">
                        <a:spcBef>
                          <a:spcPts val="0"/>
                        </a:spcBef>
                        <a:spcAft>
                          <a:spcPts val="0"/>
                        </a:spcAft>
                      </a:pPr>
                      <a:r>
                        <a:rPr lang="de-DE" sz="900">
                          <a:effectLst/>
                        </a:rPr>
                        <a:t>75%</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39.500000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2.289500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118845.500000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63011.000000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57047.500000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1223.500000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55409.000000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63436.000000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35.050000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39.500000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0.167724</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40.684473</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-73.938022</a:t>
                      </a:r>
                    </a:p>
                  </a:txBody>
                  <a:tcPr marL="27898" marR="27898" marT="13949" marB="13949" anchor="ctr">
                    <a:lnL>
                      <a:noFill/>
                    </a:lnL>
                    <a:lnR>
                      <a:noFill/>
                    </a:lnR>
                    <a:lnT>
                      <a:noFill/>
                    </a:lnT>
                    <a:lnB>
                      <a:noFill/>
                    </a:lnB>
                  </a:tcPr>
                </a:tc>
                <a:extLst>
                  <a:ext uri="{0D108BD9-81ED-4DB2-BD59-A6C34878D82A}">
                    <a16:rowId xmlns:a16="http://schemas.microsoft.com/office/drawing/2014/main" val="439057970"/>
                  </a:ext>
                </a:extLst>
              </a:tr>
              <a:tr h="425323">
                <a:tc>
                  <a:txBody>
                    <a:bodyPr/>
                    <a:lstStyle/>
                    <a:p>
                      <a:pPr marL="0" marR="0">
                        <a:spcBef>
                          <a:spcPts val="0"/>
                        </a:spcBef>
                        <a:spcAft>
                          <a:spcPts val="0"/>
                        </a:spcAft>
                      </a:pPr>
                      <a:r>
                        <a:rPr lang="de-DE" sz="900">
                          <a:effectLst/>
                        </a:rPr>
                        <a:t>max</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63.000000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3.108000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135597.000000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65487.000000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63178.000000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1496.000000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68904.000000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66693.000000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38.900000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41.500000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a:effectLst/>
                        </a:rPr>
                        <a:t>0.337012</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0.0</a:t>
                      </a:r>
                    </a:p>
                  </a:txBody>
                  <a:tcPr marL="27898" marR="27898" marT="13949" marB="13949" anchor="ctr">
                    <a:lnL>
                      <a:noFill/>
                    </a:lnL>
                    <a:lnR>
                      <a:noFill/>
                    </a:lnR>
                    <a:lnT>
                      <a:noFill/>
                    </a:lnT>
                    <a:lnB>
                      <a:noFill/>
                    </a:lnB>
                  </a:tcPr>
                </a:tc>
                <a:tc>
                  <a:txBody>
                    <a:bodyPr/>
                    <a:lstStyle/>
                    <a:p>
                      <a:pPr marL="0" marR="0">
                        <a:spcBef>
                          <a:spcPts val="0"/>
                        </a:spcBef>
                        <a:spcAft>
                          <a:spcPts val="0"/>
                        </a:spcAft>
                      </a:pPr>
                      <a:r>
                        <a:rPr lang="de-DE" sz="900" dirty="0">
                          <a:effectLst/>
                        </a:rPr>
                        <a:t>40.</a:t>
                      </a:r>
                    </a:p>
                  </a:txBody>
                  <a:tcPr marL="27898" marR="27898" marT="13949" marB="13949" anchor="ctr">
                    <a:lnL>
                      <a:noFill/>
                    </a:lnL>
                    <a:lnR>
                      <a:noFill/>
                    </a:lnR>
                    <a:lnT>
                      <a:noFill/>
                    </a:lnT>
                    <a:lnB>
                      <a:noFill/>
                    </a:lnB>
                  </a:tcPr>
                </a:tc>
                <a:tc>
                  <a:txBody>
                    <a:bodyPr/>
                    <a:lstStyle/>
                    <a:p>
                      <a:endParaRPr lang="de-DE" sz="900" dirty="0"/>
                    </a:p>
                  </a:txBody>
                  <a:tcPr marL="27898" marR="27898" marT="13949" marB="13949">
                    <a:lnL>
                      <a:noFill/>
                    </a:lnL>
                    <a:lnT>
                      <a:noFill/>
                    </a:lnT>
                  </a:tcPr>
                </a:tc>
                <a:extLst>
                  <a:ext uri="{0D108BD9-81ED-4DB2-BD59-A6C34878D82A}">
                    <a16:rowId xmlns:a16="http://schemas.microsoft.com/office/drawing/2014/main" val="650999787"/>
                  </a:ext>
                </a:extLst>
              </a:tr>
            </a:tbl>
          </a:graphicData>
        </a:graphic>
      </p:graphicFrame>
    </p:spTree>
    <p:extLst>
      <p:ext uri="{BB962C8B-B14F-4D97-AF65-F5344CB8AC3E}">
        <p14:creationId xmlns:p14="http://schemas.microsoft.com/office/powerpoint/2010/main" val="145749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59B4A-FD6E-4B7D-B17C-E2F8F04F1128}"/>
              </a:ext>
            </a:extLst>
          </p:cNvPr>
          <p:cNvSpPr>
            <a:spLocks noGrp="1"/>
          </p:cNvSpPr>
          <p:nvPr>
            <p:ph type="title"/>
          </p:nvPr>
        </p:nvSpPr>
        <p:spPr/>
        <p:txBody>
          <a:bodyPr/>
          <a:lstStyle/>
          <a:p>
            <a:r>
              <a:rPr lang="de-DE" dirty="0"/>
              <a:t>11. Display </a:t>
            </a:r>
            <a:r>
              <a:rPr lang="de-DE" dirty="0" err="1"/>
              <a:t>the</a:t>
            </a:r>
            <a:r>
              <a:rPr lang="de-DE" dirty="0"/>
              <a:t> </a:t>
            </a:r>
            <a:r>
              <a:rPr lang="de-DE" dirty="0" err="1"/>
              <a:t>neighborhoods</a:t>
            </a:r>
            <a:r>
              <a:rPr lang="de-DE" dirty="0"/>
              <a:t> </a:t>
            </a:r>
            <a:r>
              <a:rPr lang="de-DE" dirty="0" err="1"/>
              <a:t>with</a:t>
            </a:r>
            <a:r>
              <a:rPr lang="de-DE" dirty="0"/>
              <a:t> </a:t>
            </a:r>
            <a:r>
              <a:rPr lang="de-DE" dirty="0" err="1"/>
              <a:t>household</a:t>
            </a:r>
            <a:r>
              <a:rPr lang="de-DE" dirty="0"/>
              <a:t> </a:t>
            </a:r>
            <a:r>
              <a:rPr lang="de-DE" dirty="0" err="1"/>
              <a:t>income</a:t>
            </a:r>
            <a:r>
              <a:rPr lang="de-DE" dirty="0"/>
              <a:t> </a:t>
            </a:r>
            <a:r>
              <a:rPr lang="de-DE" dirty="0" err="1"/>
              <a:t>above</a:t>
            </a:r>
            <a:r>
              <a:rPr lang="de-DE" dirty="0"/>
              <a:t> </a:t>
            </a:r>
            <a:r>
              <a:rPr lang="de-DE" dirty="0" err="1"/>
              <a:t>the</a:t>
            </a:r>
            <a:r>
              <a:rPr lang="de-DE" dirty="0"/>
              <a:t> </a:t>
            </a:r>
            <a:r>
              <a:rPr lang="de-DE" dirty="0" err="1"/>
              <a:t>mean</a:t>
            </a:r>
            <a:r>
              <a:rPr lang="de-DE" dirty="0"/>
              <a:t>:</a:t>
            </a:r>
          </a:p>
        </p:txBody>
      </p:sp>
      <p:graphicFrame>
        <p:nvGraphicFramePr>
          <p:cNvPr id="6" name="Inhaltsplatzhalter 5">
            <a:extLst>
              <a:ext uri="{FF2B5EF4-FFF2-40B4-BE49-F238E27FC236}">
                <a16:creationId xmlns:a16="http://schemas.microsoft.com/office/drawing/2014/main" id="{E5F335A3-CFAF-4329-855A-D126459DF839}"/>
              </a:ext>
            </a:extLst>
          </p:cNvPr>
          <p:cNvGraphicFramePr>
            <a:graphicFrameLocks noGrp="1"/>
          </p:cNvGraphicFramePr>
          <p:nvPr>
            <p:ph idx="1"/>
            <p:extLst>
              <p:ext uri="{D42A27DB-BD31-4B8C-83A1-F6EECF244321}">
                <p14:modId xmlns:p14="http://schemas.microsoft.com/office/powerpoint/2010/main" val="2694109487"/>
              </p:ext>
            </p:extLst>
          </p:nvPr>
        </p:nvGraphicFramePr>
        <p:xfrm>
          <a:off x="757882" y="2265376"/>
          <a:ext cx="10459152" cy="3598863"/>
        </p:xfrm>
        <a:graphic>
          <a:graphicData uri="http://schemas.openxmlformats.org/drawingml/2006/table">
            <a:tbl>
              <a:tblPr/>
              <a:tblGrid>
                <a:gridCol w="255372">
                  <a:extLst>
                    <a:ext uri="{9D8B030D-6E8A-4147-A177-3AD203B41FA5}">
                      <a16:colId xmlns:a16="http://schemas.microsoft.com/office/drawing/2014/main" val="799439204"/>
                    </a:ext>
                  </a:extLst>
                </a:gridCol>
                <a:gridCol w="1052022">
                  <a:extLst>
                    <a:ext uri="{9D8B030D-6E8A-4147-A177-3AD203B41FA5}">
                      <a16:colId xmlns:a16="http://schemas.microsoft.com/office/drawing/2014/main" val="2702367647"/>
                    </a:ext>
                  </a:extLst>
                </a:gridCol>
                <a:gridCol w="653697">
                  <a:extLst>
                    <a:ext uri="{9D8B030D-6E8A-4147-A177-3AD203B41FA5}">
                      <a16:colId xmlns:a16="http://schemas.microsoft.com/office/drawing/2014/main" val="81572671"/>
                    </a:ext>
                  </a:extLst>
                </a:gridCol>
                <a:gridCol w="653697">
                  <a:extLst>
                    <a:ext uri="{9D8B030D-6E8A-4147-A177-3AD203B41FA5}">
                      <a16:colId xmlns:a16="http://schemas.microsoft.com/office/drawing/2014/main" val="1826830069"/>
                    </a:ext>
                  </a:extLst>
                </a:gridCol>
                <a:gridCol w="653697">
                  <a:extLst>
                    <a:ext uri="{9D8B030D-6E8A-4147-A177-3AD203B41FA5}">
                      <a16:colId xmlns:a16="http://schemas.microsoft.com/office/drawing/2014/main" val="173533556"/>
                    </a:ext>
                  </a:extLst>
                </a:gridCol>
                <a:gridCol w="653697">
                  <a:extLst>
                    <a:ext uri="{9D8B030D-6E8A-4147-A177-3AD203B41FA5}">
                      <a16:colId xmlns:a16="http://schemas.microsoft.com/office/drawing/2014/main" val="3879451830"/>
                    </a:ext>
                  </a:extLst>
                </a:gridCol>
                <a:gridCol w="653697">
                  <a:extLst>
                    <a:ext uri="{9D8B030D-6E8A-4147-A177-3AD203B41FA5}">
                      <a16:colId xmlns:a16="http://schemas.microsoft.com/office/drawing/2014/main" val="3079987160"/>
                    </a:ext>
                  </a:extLst>
                </a:gridCol>
                <a:gridCol w="653697">
                  <a:extLst>
                    <a:ext uri="{9D8B030D-6E8A-4147-A177-3AD203B41FA5}">
                      <a16:colId xmlns:a16="http://schemas.microsoft.com/office/drawing/2014/main" val="2692842905"/>
                    </a:ext>
                  </a:extLst>
                </a:gridCol>
                <a:gridCol w="653697">
                  <a:extLst>
                    <a:ext uri="{9D8B030D-6E8A-4147-A177-3AD203B41FA5}">
                      <a16:colId xmlns:a16="http://schemas.microsoft.com/office/drawing/2014/main" val="2811833663"/>
                    </a:ext>
                  </a:extLst>
                </a:gridCol>
                <a:gridCol w="653697">
                  <a:extLst>
                    <a:ext uri="{9D8B030D-6E8A-4147-A177-3AD203B41FA5}">
                      <a16:colId xmlns:a16="http://schemas.microsoft.com/office/drawing/2014/main" val="596314098"/>
                    </a:ext>
                  </a:extLst>
                </a:gridCol>
                <a:gridCol w="653697">
                  <a:extLst>
                    <a:ext uri="{9D8B030D-6E8A-4147-A177-3AD203B41FA5}">
                      <a16:colId xmlns:a16="http://schemas.microsoft.com/office/drawing/2014/main" val="749257176"/>
                    </a:ext>
                  </a:extLst>
                </a:gridCol>
                <a:gridCol w="653697">
                  <a:extLst>
                    <a:ext uri="{9D8B030D-6E8A-4147-A177-3AD203B41FA5}">
                      <a16:colId xmlns:a16="http://schemas.microsoft.com/office/drawing/2014/main" val="3402479193"/>
                    </a:ext>
                  </a:extLst>
                </a:gridCol>
                <a:gridCol w="653697">
                  <a:extLst>
                    <a:ext uri="{9D8B030D-6E8A-4147-A177-3AD203B41FA5}">
                      <a16:colId xmlns:a16="http://schemas.microsoft.com/office/drawing/2014/main" val="3320300798"/>
                    </a:ext>
                  </a:extLst>
                </a:gridCol>
                <a:gridCol w="653697">
                  <a:extLst>
                    <a:ext uri="{9D8B030D-6E8A-4147-A177-3AD203B41FA5}">
                      <a16:colId xmlns:a16="http://schemas.microsoft.com/office/drawing/2014/main" val="783180477"/>
                    </a:ext>
                  </a:extLst>
                </a:gridCol>
                <a:gridCol w="653697">
                  <a:extLst>
                    <a:ext uri="{9D8B030D-6E8A-4147-A177-3AD203B41FA5}">
                      <a16:colId xmlns:a16="http://schemas.microsoft.com/office/drawing/2014/main" val="1677749532"/>
                    </a:ext>
                  </a:extLst>
                </a:gridCol>
                <a:gridCol w="653697">
                  <a:extLst>
                    <a:ext uri="{9D8B030D-6E8A-4147-A177-3AD203B41FA5}">
                      <a16:colId xmlns:a16="http://schemas.microsoft.com/office/drawing/2014/main" val="484551317"/>
                    </a:ext>
                  </a:extLst>
                </a:gridCol>
              </a:tblGrid>
              <a:tr h="1360546">
                <a:tc>
                  <a:txBody>
                    <a:bodyPr/>
                    <a:lstStyle/>
                    <a:p>
                      <a:pPr marL="0" marR="0">
                        <a:spcBef>
                          <a:spcPts val="0"/>
                        </a:spcBef>
                        <a:spcAft>
                          <a:spcPts val="0"/>
                        </a:spcAft>
                      </a:pPr>
                      <a:endParaRPr lang="de-DE" sz="900">
                        <a:effectLst/>
                      </a:endParaRP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dirty="0" err="1">
                          <a:effectLst/>
                        </a:rPr>
                        <a:t>Neighborhood</a:t>
                      </a:r>
                      <a:endParaRPr lang="de-DE" sz="900" dirty="0">
                        <a:effectLst/>
                      </a:endParaRP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Area sq.m.</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Population</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Pop. density</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Median household income</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Median rent</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Number males</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Number females</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Median age males</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Median age females</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Restaurants per 1000 residents</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Cluster labels</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Borough</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Latitude</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Longitude</a:t>
                      </a:r>
                    </a:p>
                  </a:txBody>
                  <a:tcPr marL="43889" marR="43889" marT="21944" marB="21944" anchor="ctr">
                    <a:lnL>
                      <a:noFill/>
                    </a:lnL>
                    <a:lnR>
                      <a:noFill/>
                    </a:lnR>
                    <a:lnT>
                      <a:noFill/>
                    </a:lnT>
                    <a:lnB>
                      <a:noFill/>
                    </a:lnB>
                  </a:tcPr>
                </a:tc>
                <a:extLst>
                  <a:ext uri="{0D108BD9-81ED-4DB2-BD59-A6C34878D82A}">
                    <a16:rowId xmlns:a16="http://schemas.microsoft.com/office/drawing/2014/main" val="1504190235"/>
                  </a:ext>
                </a:extLst>
              </a:tr>
              <a:tr h="570551">
                <a:tc>
                  <a:txBody>
                    <a:bodyPr/>
                    <a:lstStyle/>
                    <a:p>
                      <a:pPr marL="0" marR="0">
                        <a:spcBef>
                          <a:spcPts val="0"/>
                        </a:spcBef>
                        <a:spcAft>
                          <a:spcPts val="0"/>
                        </a:spcAft>
                      </a:pPr>
                      <a:r>
                        <a:rPr lang="de-DE" sz="900">
                          <a:effectLst/>
                        </a:rPr>
                        <a:t>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Bay Ridge</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1.779</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83083.0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46696.0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63178.0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1269.0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39460.0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43622.0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38.9</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41.5</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0.337012</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Brooklyn</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40.625801</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-74.030621</a:t>
                      </a:r>
                    </a:p>
                  </a:txBody>
                  <a:tcPr marL="43889" marR="43889" marT="21944" marB="21944" anchor="ctr">
                    <a:lnL>
                      <a:noFill/>
                    </a:lnL>
                    <a:lnR>
                      <a:noFill/>
                    </a:lnR>
                    <a:lnT>
                      <a:noFill/>
                    </a:lnT>
                    <a:lnB>
                      <a:noFill/>
                    </a:lnB>
                  </a:tcPr>
                </a:tc>
                <a:extLst>
                  <a:ext uri="{0D108BD9-81ED-4DB2-BD59-A6C34878D82A}">
                    <a16:rowId xmlns:a16="http://schemas.microsoft.com/office/drawing/2014/main" val="920981152"/>
                  </a:ext>
                </a:extLst>
              </a:tr>
              <a:tr h="965549">
                <a:tc>
                  <a:txBody>
                    <a:bodyPr/>
                    <a:lstStyle/>
                    <a:p>
                      <a:pPr marL="0" marR="0">
                        <a:spcBef>
                          <a:spcPts val="0"/>
                        </a:spcBef>
                        <a:spcAft>
                          <a:spcPts val="0"/>
                        </a:spcAft>
                      </a:pPr>
                      <a:r>
                        <a:rPr lang="de-DE" sz="900">
                          <a:effectLst/>
                        </a:rPr>
                        <a:t>4</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dirty="0">
                          <a:effectLst/>
                        </a:rPr>
                        <a:t>East Williamsburg</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2.508</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96265.0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38382.0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58314.0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1496.0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47334.0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49119.0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30.9</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33.5</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0.124656</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Brooklyn</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40.708492</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-73.938858</a:t>
                      </a:r>
                    </a:p>
                  </a:txBody>
                  <a:tcPr marL="43889" marR="43889" marT="21944" marB="21944" anchor="ctr">
                    <a:lnL>
                      <a:noFill/>
                    </a:lnL>
                    <a:lnR>
                      <a:noFill/>
                    </a:lnR>
                    <a:lnT>
                      <a:noFill/>
                    </a:lnT>
                    <a:lnB>
                      <a:noFill/>
                    </a:lnB>
                  </a:tcPr>
                </a:tc>
                <a:extLst>
                  <a:ext uri="{0D108BD9-81ED-4DB2-BD59-A6C34878D82A}">
                    <a16:rowId xmlns:a16="http://schemas.microsoft.com/office/drawing/2014/main" val="736970955"/>
                  </a:ext>
                </a:extLst>
              </a:tr>
              <a:tr h="702217">
                <a:tc>
                  <a:txBody>
                    <a:bodyPr/>
                    <a:lstStyle/>
                    <a:p>
                      <a:pPr marL="0" marR="0">
                        <a:spcBef>
                          <a:spcPts val="0"/>
                        </a:spcBef>
                        <a:spcAft>
                          <a:spcPts val="0"/>
                        </a:spcAft>
                      </a:pPr>
                      <a:r>
                        <a:rPr lang="de-DE" sz="900">
                          <a:effectLst/>
                        </a:rPr>
                        <a:t>5</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dirty="0" err="1">
                          <a:effectLst/>
                        </a:rPr>
                        <a:t>Sheepshead</a:t>
                      </a:r>
                      <a:r>
                        <a:rPr lang="de-DE" sz="900" dirty="0">
                          <a:effectLst/>
                        </a:rPr>
                        <a:t> Bay</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3.108</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126369.0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40660.0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55781.0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1133.0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60880.0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65489.0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37.8</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41.1</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0.055393</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Brooklyn</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a:effectLst/>
                        </a:rPr>
                        <a:t>40.586890</a:t>
                      </a:r>
                    </a:p>
                  </a:txBody>
                  <a:tcPr marL="43889" marR="43889" marT="21944" marB="21944" anchor="ctr">
                    <a:lnL>
                      <a:noFill/>
                    </a:lnL>
                    <a:lnR>
                      <a:noFill/>
                    </a:lnR>
                    <a:lnT>
                      <a:noFill/>
                    </a:lnT>
                    <a:lnB>
                      <a:noFill/>
                    </a:lnB>
                  </a:tcPr>
                </a:tc>
                <a:tc>
                  <a:txBody>
                    <a:bodyPr/>
                    <a:lstStyle/>
                    <a:p>
                      <a:pPr marL="0" marR="0">
                        <a:spcBef>
                          <a:spcPts val="0"/>
                        </a:spcBef>
                        <a:spcAft>
                          <a:spcPts val="0"/>
                        </a:spcAft>
                      </a:pPr>
                      <a:r>
                        <a:rPr lang="de-DE" sz="900" dirty="0">
                          <a:effectLst/>
                        </a:rPr>
                        <a:t>-73.943186</a:t>
                      </a:r>
                    </a:p>
                  </a:txBody>
                  <a:tcPr marL="43889" marR="43889" marT="21944" marB="21944" anchor="ctr">
                    <a:lnL>
                      <a:noFill/>
                    </a:lnL>
                    <a:lnR>
                      <a:noFill/>
                    </a:lnR>
                    <a:lnT>
                      <a:noFill/>
                    </a:lnT>
                    <a:lnB>
                      <a:noFill/>
                    </a:lnB>
                  </a:tcPr>
                </a:tc>
                <a:extLst>
                  <a:ext uri="{0D108BD9-81ED-4DB2-BD59-A6C34878D82A}">
                    <a16:rowId xmlns:a16="http://schemas.microsoft.com/office/drawing/2014/main" val="1186838190"/>
                  </a:ext>
                </a:extLst>
              </a:tr>
            </a:tbl>
          </a:graphicData>
        </a:graphic>
      </p:graphicFrame>
    </p:spTree>
    <p:extLst>
      <p:ext uri="{BB962C8B-B14F-4D97-AF65-F5344CB8AC3E}">
        <p14:creationId xmlns:p14="http://schemas.microsoft.com/office/powerpoint/2010/main" val="214861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D2E2AD-BA3A-494B-A648-A3BDED0733D7}"/>
              </a:ext>
            </a:extLst>
          </p:cNvPr>
          <p:cNvSpPr>
            <a:spLocks noGrp="1"/>
          </p:cNvSpPr>
          <p:nvPr>
            <p:ph type="title"/>
          </p:nvPr>
        </p:nvSpPr>
        <p:spPr/>
        <p:txBody>
          <a:bodyPr/>
          <a:lstStyle/>
          <a:p>
            <a:r>
              <a:rPr lang="de-DE" dirty="0"/>
              <a:t>12. </a:t>
            </a:r>
            <a:r>
              <a:rPr lang="de-DE" dirty="0" err="1"/>
              <a:t>Visualize</a:t>
            </a:r>
            <a:r>
              <a:rPr lang="de-DE" dirty="0"/>
              <a:t> </a:t>
            </a:r>
            <a:r>
              <a:rPr lang="de-DE" dirty="0" err="1"/>
              <a:t>the</a:t>
            </a:r>
            <a:r>
              <a:rPr lang="de-DE" dirty="0"/>
              <a:t> </a:t>
            </a:r>
            <a:r>
              <a:rPr lang="de-DE" dirty="0" err="1"/>
              <a:t>neighborhoods</a:t>
            </a:r>
            <a:r>
              <a:rPr lang="de-DE" dirty="0"/>
              <a:t> on Folium </a:t>
            </a:r>
            <a:r>
              <a:rPr lang="de-DE" dirty="0" err="1"/>
              <a:t>map</a:t>
            </a:r>
            <a:r>
              <a:rPr lang="de-DE" dirty="0"/>
              <a:t> and </a:t>
            </a:r>
            <a:r>
              <a:rPr lang="de-DE" dirty="0" err="1"/>
              <a:t>choose</a:t>
            </a:r>
            <a:r>
              <a:rPr lang="de-DE" dirty="0"/>
              <a:t> </a:t>
            </a:r>
            <a:r>
              <a:rPr lang="de-DE" dirty="0" err="1"/>
              <a:t>the</a:t>
            </a:r>
            <a:r>
              <a:rPr lang="de-DE" dirty="0"/>
              <a:t> </a:t>
            </a:r>
            <a:r>
              <a:rPr lang="de-DE" dirty="0" err="1"/>
              <a:t>most</a:t>
            </a:r>
            <a:r>
              <a:rPr lang="de-DE" dirty="0"/>
              <a:t> remote:</a:t>
            </a:r>
          </a:p>
        </p:txBody>
      </p:sp>
      <p:sp>
        <p:nvSpPr>
          <p:cNvPr id="3" name="Inhaltsplatzhalter 2">
            <a:extLst>
              <a:ext uri="{FF2B5EF4-FFF2-40B4-BE49-F238E27FC236}">
                <a16:creationId xmlns:a16="http://schemas.microsoft.com/office/drawing/2014/main" id="{7BC307A2-59BB-4383-891A-0E21CC95F874}"/>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14058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361FC0-E7D4-4A8F-BCE8-FCC9C0F3D375}"/>
              </a:ext>
            </a:extLst>
          </p:cNvPr>
          <p:cNvSpPr>
            <a:spLocks noGrp="1"/>
          </p:cNvSpPr>
          <p:nvPr>
            <p:ph type="title"/>
          </p:nvPr>
        </p:nvSpPr>
        <p:spPr/>
        <p:txBody>
          <a:bodyPr/>
          <a:lstStyle/>
          <a:p>
            <a:r>
              <a:rPr lang="de-DE" dirty="0"/>
              <a:t>13. </a:t>
            </a:r>
            <a:r>
              <a:rPr lang="de-DE" dirty="0" err="1"/>
              <a:t>Results</a:t>
            </a:r>
            <a:r>
              <a:rPr lang="de-DE" dirty="0"/>
              <a:t>: </a:t>
            </a:r>
            <a:r>
              <a:rPr lang="en-US" dirty="0"/>
              <a:t>Bay Ridge and </a:t>
            </a:r>
            <a:r>
              <a:rPr lang="en-US" dirty="0" err="1"/>
              <a:t>Sheephead</a:t>
            </a:r>
            <a:r>
              <a:rPr lang="en-US" dirty="0"/>
              <a:t> Bay </a:t>
            </a:r>
            <a:endParaRPr lang="de-DE" dirty="0"/>
          </a:p>
        </p:txBody>
      </p:sp>
      <p:sp>
        <p:nvSpPr>
          <p:cNvPr id="3" name="Inhaltsplatzhalter 2">
            <a:extLst>
              <a:ext uri="{FF2B5EF4-FFF2-40B4-BE49-F238E27FC236}">
                <a16:creationId xmlns:a16="http://schemas.microsoft.com/office/drawing/2014/main" id="{404F7C07-DF65-483E-9855-DF29347FA768}"/>
              </a:ext>
            </a:extLst>
          </p:cNvPr>
          <p:cNvSpPr>
            <a:spLocks noGrp="1"/>
          </p:cNvSpPr>
          <p:nvPr>
            <p:ph idx="1"/>
          </p:nvPr>
        </p:nvSpPr>
        <p:spPr/>
        <p:txBody>
          <a:bodyPr/>
          <a:lstStyle/>
          <a:p>
            <a:r>
              <a:rPr lang="en-US" dirty="0"/>
              <a:t>East Williamsburg is located too close to Greenpoint - this location will not provide significant </a:t>
            </a:r>
            <a:r>
              <a:rPr lang="en-US" dirty="0" err="1"/>
              <a:t>extention</a:t>
            </a:r>
            <a:r>
              <a:rPr lang="en-US" dirty="0"/>
              <a:t> of customer audience.</a:t>
            </a:r>
          </a:p>
          <a:p>
            <a:r>
              <a:rPr lang="en-US" dirty="0"/>
              <a:t>So now we have our final choice - Bay Ridge and </a:t>
            </a:r>
            <a:r>
              <a:rPr lang="en-US" dirty="0" err="1"/>
              <a:t>Sheephead</a:t>
            </a:r>
            <a:r>
              <a:rPr lang="en-US" dirty="0"/>
              <a:t> Bay are the best possible neighborhoods for 2 new shops "Home of the brave", what we will recommend to the owner. This 2 neighborhoods lay in the same cluster as Greenpoint, have the highest income level pro household in cluster and they are also at most remote from Greenpoint.</a:t>
            </a:r>
          </a:p>
          <a:p>
            <a:endParaRPr lang="de-DE" dirty="0"/>
          </a:p>
        </p:txBody>
      </p:sp>
    </p:spTree>
    <p:extLst>
      <p:ext uri="{BB962C8B-B14F-4D97-AF65-F5344CB8AC3E}">
        <p14:creationId xmlns:p14="http://schemas.microsoft.com/office/powerpoint/2010/main" val="18474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E0BBBA-B218-4D52-8F92-F44A9EA19153}"/>
              </a:ext>
            </a:extLst>
          </p:cNvPr>
          <p:cNvSpPr>
            <a:spLocks noGrp="1"/>
          </p:cNvSpPr>
          <p:nvPr>
            <p:ph type="title"/>
          </p:nvPr>
        </p:nvSpPr>
        <p:spPr/>
        <p:txBody>
          <a:bodyPr/>
          <a:lstStyle/>
          <a:p>
            <a:r>
              <a:rPr lang="de-DE" dirty="0"/>
              <a:t>14. </a:t>
            </a:r>
            <a:r>
              <a:rPr lang="de-DE" dirty="0" err="1"/>
              <a:t>Recommendations</a:t>
            </a:r>
            <a:r>
              <a:rPr lang="de-DE" dirty="0"/>
              <a:t>:</a:t>
            </a:r>
          </a:p>
        </p:txBody>
      </p:sp>
      <p:sp>
        <p:nvSpPr>
          <p:cNvPr id="3" name="Inhaltsplatzhalter 2">
            <a:extLst>
              <a:ext uri="{FF2B5EF4-FFF2-40B4-BE49-F238E27FC236}">
                <a16:creationId xmlns:a16="http://schemas.microsoft.com/office/drawing/2014/main" id="{A0AE2287-2605-4CB9-A766-D0AF9FD1D878}"/>
              </a:ext>
            </a:extLst>
          </p:cNvPr>
          <p:cNvSpPr>
            <a:spLocks noGrp="1"/>
          </p:cNvSpPr>
          <p:nvPr>
            <p:ph idx="1"/>
          </p:nvPr>
        </p:nvSpPr>
        <p:spPr/>
        <p:txBody>
          <a:bodyPr>
            <a:normAutofit fontScale="70000" lnSpcReduction="20000"/>
          </a:bodyPr>
          <a:lstStyle/>
          <a:p>
            <a:r>
              <a:rPr lang="en-US" dirty="0"/>
              <a:t>The neighborhoods Bay Ridge and </a:t>
            </a:r>
            <a:r>
              <a:rPr lang="en-US" dirty="0" err="1"/>
              <a:t>Sheephead</a:t>
            </a:r>
            <a:r>
              <a:rPr lang="en-US" dirty="0"/>
              <a:t> Bay are the best possible neighborhoods for 2 new shops "Home of the brave". </a:t>
            </a:r>
          </a:p>
          <a:p>
            <a:r>
              <a:rPr lang="en-US" dirty="0"/>
              <a:t>Not each neighborhood in Brooklyn has an interior shop, so there are more possibilities to extend the business without enter to the market place competition.</a:t>
            </a:r>
          </a:p>
          <a:p>
            <a:r>
              <a:rPr lang="en-US" dirty="0"/>
              <a:t>In the meantime it makes sense to use the </a:t>
            </a:r>
            <a:r>
              <a:rPr lang="en-US" dirty="0" err="1"/>
              <a:t>arvertisement</a:t>
            </a:r>
            <a:r>
              <a:rPr lang="en-US" dirty="0"/>
              <a:t> in the other neighborhoods, that are located nearby in order to reach a bigger customer audience.</a:t>
            </a:r>
          </a:p>
          <a:p>
            <a:r>
              <a:rPr lang="en-US" dirty="0"/>
              <a:t>Location for the new shops must be chosen with regard to convenient transport connection – for example nearby metro stations - in order to make the shops easy reachable. </a:t>
            </a:r>
          </a:p>
          <a:p>
            <a:r>
              <a:rPr lang="en-US" dirty="0"/>
              <a:t>The pricing and the range of goods in the shops could be adapted to the neighborhoods’ features - on the basis of mean household income and average age of the customers.</a:t>
            </a:r>
          </a:p>
          <a:p>
            <a:r>
              <a:rPr lang="en-US" dirty="0"/>
              <a:t>One old and two new shops are located in different parts of the Brooklyn, far away one from another. It gives a good chance to reach a bigger customer audience and make the retail net "Home of the brave" well-known in Brooklyn.</a:t>
            </a:r>
          </a:p>
          <a:p>
            <a:endParaRPr lang="de-DE" dirty="0"/>
          </a:p>
        </p:txBody>
      </p:sp>
    </p:spTree>
    <p:extLst>
      <p:ext uri="{BB962C8B-B14F-4D97-AF65-F5344CB8AC3E}">
        <p14:creationId xmlns:p14="http://schemas.microsoft.com/office/powerpoint/2010/main" val="368734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7B1A89-6C21-4F44-8F19-AB11B3898F10}"/>
              </a:ext>
            </a:extLst>
          </p:cNvPr>
          <p:cNvSpPr>
            <a:spLocks noGrp="1"/>
          </p:cNvSpPr>
          <p:nvPr>
            <p:ph type="title"/>
          </p:nvPr>
        </p:nvSpPr>
        <p:spPr/>
        <p:txBody>
          <a:bodyPr/>
          <a:lstStyle/>
          <a:p>
            <a:r>
              <a:rPr lang="de-DE" dirty="0"/>
              <a:t>The Project </a:t>
            </a:r>
            <a:r>
              <a:rPr lang="de-DE" dirty="0" err="1"/>
              <a:t>is</a:t>
            </a:r>
            <a:r>
              <a:rPr lang="de-DE" dirty="0"/>
              <a:t> </a:t>
            </a:r>
            <a:r>
              <a:rPr lang="de-DE" dirty="0" err="1"/>
              <a:t>completed</a:t>
            </a:r>
            <a:r>
              <a:rPr lang="de-DE" dirty="0"/>
              <a:t>.</a:t>
            </a:r>
            <a:br>
              <a:rPr lang="de-DE" dirty="0"/>
            </a:br>
            <a:r>
              <a:rPr lang="de-DE" dirty="0" err="1"/>
              <a:t>Thank</a:t>
            </a:r>
            <a:r>
              <a:rPr lang="de-DE" dirty="0"/>
              <a:t> </a:t>
            </a:r>
            <a:r>
              <a:rPr lang="de-DE" dirty="0" err="1"/>
              <a:t>you</a:t>
            </a:r>
            <a:r>
              <a:rPr lang="de-DE" dirty="0"/>
              <a:t> </a:t>
            </a:r>
            <a:r>
              <a:rPr lang="de-DE" dirty="0" err="1"/>
              <a:t>for</a:t>
            </a:r>
            <a:r>
              <a:rPr lang="de-DE" dirty="0"/>
              <a:t> </a:t>
            </a:r>
            <a:r>
              <a:rPr lang="de-DE" dirty="0" err="1"/>
              <a:t>your</a:t>
            </a:r>
            <a:r>
              <a:rPr lang="de-DE" dirty="0"/>
              <a:t> </a:t>
            </a:r>
            <a:r>
              <a:rPr lang="de-DE" dirty="0" err="1"/>
              <a:t>attention</a:t>
            </a:r>
            <a:r>
              <a:rPr lang="de-DE" dirty="0"/>
              <a:t>!</a:t>
            </a:r>
          </a:p>
        </p:txBody>
      </p:sp>
    </p:spTree>
    <p:extLst>
      <p:ext uri="{BB962C8B-B14F-4D97-AF65-F5344CB8AC3E}">
        <p14:creationId xmlns:p14="http://schemas.microsoft.com/office/powerpoint/2010/main" val="258548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A8CA5-34B6-4B9B-B583-D0F4B4A56628}"/>
              </a:ext>
            </a:extLst>
          </p:cNvPr>
          <p:cNvSpPr>
            <a:spLocks noGrp="1"/>
          </p:cNvSpPr>
          <p:nvPr>
            <p:ph type="title"/>
          </p:nvPr>
        </p:nvSpPr>
        <p:spPr/>
        <p:txBody>
          <a:bodyPr/>
          <a:lstStyle/>
          <a:p>
            <a:r>
              <a:rPr lang="de-DE" dirty="0" err="1"/>
              <a:t>Introduction</a:t>
            </a:r>
            <a:endParaRPr lang="de-DE" dirty="0"/>
          </a:p>
        </p:txBody>
      </p:sp>
      <p:sp>
        <p:nvSpPr>
          <p:cNvPr id="3" name="Inhaltsplatzhalter 2">
            <a:extLst>
              <a:ext uri="{FF2B5EF4-FFF2-40B4-BE49-F238E27FC236}">
                <a16:creationId xmlns:a16="http://schemas.microsoft.com/office/drawing/2014/main" id="{725E86F1-14BB-42C3-96BE-D9452A72259C}"/>
              </a:ext>
            </a:extLst>
          </p:cNvPr>
          <p:cNvSpPr>
            <a:spLocks noGrp="1"/>
          </p:cNvSpPr>
          <p:nvPr>
            <p:ph idx="1"/>
          </p:nvPr>
        </p:nvSpPr>
        <p:spPr/>
        <p:txBody>
          <a:bodyPr>
            <a:normAutofit lnSpcReduction="10000"/>
          </a:bodyPr>
          <a:lstStyle/>
          <a:p>
            <a:r>
              <a:rPr lang="en-US" dirty="0"/>
              <a:t>Our focus stays on the New York City. We have already began to explore and cluster the neighborhoods, so lets take a challenge of a real business problem in this city. </a:t>
            </a:r>
          </a:p>
          <a:p>
            <a:r>
              <a:rPr lang="en-US" dirty="0"/>
              <a:t>As we know, the New York City has 5 boroughs: Manhattan, Brooklyn, Queens, The Bronx, and Staten Island. My borough of interest is Brooklyn. It is the most populous borough. Brooklyn is known for its economical, cultural, social, and ethnic diversity and distinct neighborhoods. There are more than 60 neighborhoods in Brooklyn, so it will be interesting and challenging to cluster Brooklyn and compare the neighborhoods one with another in order to solve our business case.</a:t>
            </a:r>
            <a:endParaRPr lang="de-DE" dirty="0"/>
          </a:p>
        </p:txBody>
      </p:sp>
    </p:spTree>
    <p:extLst>
      <p:ext uri="{BB962C8B-B14F-4D97-AF65-F5344CB8AC3E}">
        <p14:creationId xmlns:p14="http://schemas.microsoft.com/office/powerpoint/2010/main" val="408539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F9C33A-039F-4704-AF4C-D7312CF60E66}"/>
              </a:ext>
            </a:extLst>
          </p:cNvPr>
          <p:cNvSpPr>
            <a:spLocks noGrp="1"/>
          </p:cNvSpPr>
          <p:nvPr>
            <p:ph type="title"/>
          </p:nvPr>
        </p:nvSpPr>
        <p:spPr/>
        <p:txBody>
          <a:bodyPr/>
          <a:lstStyle/>
          <a:p>
            <a:r>
              <a:rPr lang="de-DE" dirty="0"/>
              <a:t>Business Problem</a:t>
            </a:r>
          </a:p>
        </p:txBody>
      </p:sp>
      <p:sp>
        <p:nvSpPr>
          <p:cNvPr id="3" name="Inhaltsplatzhalter 2">
            <a:extLst>
              <a:ext uri="{FF2B5EF4-FFF2-40B4-BE49-F238E27FC236}">
                <a16:creationId xmlns:a16="http://schemas.microsoft.com/office/drawing/2014/main" id="{08172C94-9B7C-479B-A673-37CE4AA37C22}"/>
              </a:ext>
            </a:extLst>
          </p:cNvPr>
          <p:cNvSpPr>
            <a:spLocks noGrp="1"/>
          </p:cNvSpPr>
          <p:nvPr>
            <p:ph idx="1"/>
          </p:nvPr>
        </p:nvSpPr>
        <p:spPr/>
        <p:txBody>
          <a:bodyPr>
            <a:normAutofit fontScale="92500"/>
          </a:bodyPr>
          <a:lstStyle/>
          <a:p>
            <a:r>
              <a:rPr lang="en-US" dirty="0"/>
              <a:t>Let us assume there is a very successful home interior shop in Brooklyn, Neighborhood Greenpoint, called "Home of the brave". The owner has an intention (and all the needed resources) to open 2 more shops in Brooklyn in different neighborhoods but he is not sure with the new locations . Let us assume there is a very successful home interior shop in Brooklyn, Neighborhood Greenpoint, called "Home of the brave". The owner has an intention (and all the needed resources) to open 2 more shops in Brooklyn in different neighborhoods but he is not sure with new locations. </a:t>
            </a:r>
          </a:p>
          <a:p>
            <a:r>
              <a:rPr lang="en-US" dirty="0"/>
              <a:t>Our task will be to find the most appropriate 2 Neighborhoods in Brooklyn where the business will repeat the previous success.</a:t>
            </a:r>
            <a:endParaRPr lang="de-DE" dirty="0"/>
          </a:p>
        </p:txBody>
      </p:sp>
    </p:spTree>
    <p:extLst>
      <p:ext uri="{BB962C8B-B14F-4D97-AF65-F5344CB8AC3E}">
        <p14:creationId xmlns:p14="http://schemas.microsoft.com/office/powerpoint/2010/main" val="231258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0D7F4-AAD8-4E32-8F8D-47DAD7AF4F58}"/>
              </a:ext>
            </a:extLst>
          </p:cNvPr>
          <p:cNvSpPr>
            <a:spLocks noGrp="1"/>
          </p:cNvSpPr>
          <p:nvPr>
            <p:ph type="title"/>
          </p:nvPr>
        </p:nvSpPr>
        <p:spPr/>
        <p:txBody>
          <a:bodyPr/>
          <a:lstStyle/>
          <a:p>
            <a:r>
              <a:rPr lang="de-DE" dirty="0"/>
              <a:t>Data </a:t>
            </a:r>
            <a:r>
              <a:rPr lang="de-DE" dirty="0" err="1"/>
              <a:t>sources</a:t>
            </a:r>
            <a:endParaRPr lang="de-DE" dirty="0"/>
          </a:p>
        </p:txBody>
      </p:sp>
      <p:sp>
        <p:nvSpPr>
          <p:cNvPr id="3" name="Inhaltsplatzhalter 2">
            <a:extLst>
              <a:ext uri="{FF2B5EF4-FFF2-40B4-BE49-F238E27FC236}">
                <a16:creationId xmlns:a16="http://schemas.microsoft.com/office/drawing/2014/main" id="{6CAB3F11-F458-4842-A1B0-83B5B0A9934A}"/>
              </a:ext>
            </a:extLst>
          </p:cNvPr>
          <p:cNvSpPr>
            <a:spLocks noGrp="1"/>
          </p:cNvSpPr>
          <p:nvPr>
            <p:ph idx="1"/>
          </p:nvPr>
        </p:nvSpPr>
        <p:spPr/>
        <p:txBody>
          <a:bodyPr>
            <a:normAutofit fontScale="92500" lnSpcReduction="20000"/>
          </a:bodyPr>
          <a:lstStyle/>
          <a:p>
            <a:r>
              <a:rPr lang="de-DE" dirty="0"/>
              <a:t>1. </a:t>
            </a:r>
            <a:r>
              <a:rPr lang="en-US" dirty="0"/>
              <a:t>Coordinates of all 5 boroughs of New York and their corresponding neighborhoods, available for free on </a:t>
            </a:r>
            <a:r>
              <a:rPr lang="en-US" dirty="0">
                <a:hlinkClick r:id="rId2"/>
              </a:rPr>
              <a:t>https://geo.nyu.edu/catalog/nyu_2451_34572</a:t>
            </a:r>
            <a:endParaRPr lang="en-US" dirty="0"/>
          </a:p>
          <a:p>
            <a:r>
              <a:rPr lang="en-US" dirty="0"/>
              <a:t>2. </a:t>
            </a:r>
            <a:r>
              <a:rPr lang="de-DE" dirty="0" err="1"/>
              <a:t>Foursquare</a:t>
            </a:r>
            <a:r>
              <a:rPr lang="de-DE" dirty="0"/>
              <a:t> </a:t>
            </a:r>
            <a:r>
              <a:rPr lang="de-DE" dirty="0" err="1"/>
              <a:t>location</a:t>
            </a:r>
            <a:r>
              <a:rPr lang="de-DE" dirty="0"/>
              <a:t> </a:t>
            </a:r>
            <a:r>
              <a:rPr lang="de-DE" dirty="0" err="1"/>
              <a:t>data</a:t>
            </a:r>
            <a:r>
              <a:rPr lang="de-DE" dirty="0"/>
              <a:t>, </a:t>
            </a:r>
            <a:r>
              <a:rPr lang="de-DE" dirty="0" err="1"/>
              <a:t>following</a:t>
            </a:r>
            <a:r>
              <a:rPr lang="de-DE" dirty="0"/>
              <a:t> </a:t>
            </a:r>
            <a:r>
              <a:rPr lang="de-DE" dirty="0" err="1"/>
              <a:t>requests</a:t>
            </a:r>
            <a:r>
              <a:rPr lang="de-DE" dirty="0"/>
              <a:t>:</a:t>
            </a:r>
          </a:p>
          <a:p>
            <a:r>
              <a:rPr lang="de-DE" dirty="0">
                <a:hlinkClick r:id="rId3"/>
              </a:rPr>
              <a:t>https://api.foursquare.com/v2/venues/search</a:t>
            </a:r>
            <a:endParaRPr lang="de-DE" dirty="0"/>
          </a:p>
          <a:p>
            <a:r>
              <a:rPr lang="de-DE" dirty="0">
                <a:hlinkClick r:id="rId4"/>
              </a:rPr>
              <a:t>https://api.foursquare.com/v2/venues/explore</a:t>
            </a:r>
            <a:endParaRPr lang="de-DE" dirty="0"/>
          </a:p>
          <a:p>
            <a:r>
              <a:rPr lang="de-DE" dirty="0"/>
              <a:t>3. </a:t>
            </a:r>
            <a:r>
              <a:rPr lang="en-US" dirty="0"/>
              <a:t>The data  from </a:t>
            </a:r>
            <a:r>
              <a:rPr lang="en-US" dirty="0">
                <a:hlinkClick r:id="rId5"/>
              </a:rPr>
              <a:t>http://www.city-data.com/nbmaps/neigh-Brooklyn-New-York.html</a:t>
            </a:r>
            <a:r>
              <a:rPr lang="en-US" dirty="0"/>
              <a:t>, from year 2016 contains population, area, income, housing prices information for Brooklyn by</a:t>
            </a:r>
          </a:p>
          <a:p>
            <a:r>
              <a:rPr lang="en-US" dirty="0"/>
              <a:t> neighborhood. This data will </a:t>
            </a:r>
            <a:r>
              <a:rPr lang="en-US" dirty="0" err="1"/>
              <a:t>bild</a:t>
            </a:r>
            <a:r>
              <a:rPr lang="en-US" dirty="0"/>
              <a:t> our main data set that will be used for clustering.</a:t>
            </a:r>
            <a:endParaRPr lang="de-DE" dirty="0"/>
          </a:p>
          <a:p>
            <a:endParaRPr lang="de-DE" dirty="0"/>
          </a:p>
        </p:txBody>
      </p:sp>
    </p:spTree>
    <p:extLst>
      <p:ext uri="{BB962C8B-B14F-4D97-AF65-F5344CB8AC3E}">
        <p14:creationId xmlns:p14="http://schemas.microsoft.com/office/powerpoint/2010/main" val="409924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3D4F5E-6F07-4915-A2FE-6DA903B8A5E5}"/>
              </a:ext>
            </a:extLst>
          </p:cNvPr>
          <p:cNvSpPr>
            <a:spLocks noGrp="1"/>
          </p:cNvSpPr>
          <p:nvPr>
            <p:ph type="title"/>
          </p:nvPr>
        </p:nvSpPr>
        <p:spPr/>
        <p:txBody>
          <a:bodyPr/>
          <a:lstStyle/>
          <a:p>
            <a:r>
              <a:rPr lang="de-DE" dirty="0"/>
              <a:t>1. </a:t>
            </a:r>
            <a:r>
              <a:rPr lang="de-DE" dirty="0" err="1"/>
              <a:t>Get</a:t>
            </a:r>
            <a:r>
              <a:rPr lang="de-DE" dirty="0"/>
              <a:t> </a:t>
            </a:r>
            <a:r>
              <a:rPr lang="de-DE" dirty="0" err="1"/>
              <a:t>the</a:t>
            </a:r>
            <a:r>
              <a:rPr lang="de-DE" dirty="0"/>
              <a:t> </a:t>
            </a:r>
            <a:r>
              <a:rPr lang="de-DE" dirty="0" err="1"/>
              <a:t>data</a:t>
            </a:r>
            <a:r>
              <a:rPr lang="de-DE" dirty="0"/>
              <a:t> </a:t>
            </a:r>
            <a:r>
              <a:rPr lang="de-DE" dirty="0" err="1"/>
              <a:t>set</a:t>
            </a:r>
            <a:r>
              <a:rPr lang="de-DE" dirty="0"/>
              <a:t> </a:t>
            </a:r>
            <a:r>
              <a:rPr lang="de-DE" dirty="0" err="1"/>
              <a:t>with</a:t>
            </a:r>
            <a:r>
              <a:rPr lang="de-DE" dirty="0"/>
              <a:t> </a:t>
            </a:r>
            <a:r>
              <a:rPr lang="de-DE" dirty="0" err="1"/>
              <a:t>coordinates</a:t>
            </a:r>
            <a:r>
              <a:rPr lang="de-DE" dirty="0"/>
              <a:t> </a:t>
            </a:r>
            <a:r>
              <a:rPr lang="de-DE" dirty="0" err="1"/>
              <a:t>of</a:t>
            </a:r>
            <a:r>
              <a:rPr lang="de-DE" dirty="0"/>
              <a:t> </a:t>
            </a:r>
            <a:r>
              <a:rPr lang="de-DE" dirty="0" err="1"/>
              <a:t>neighborhoods</a:t>
            </a:r>
            <a:r>
              <a:rPr lang="de-DE" dirty="0"/>
              <a:t> in Brooklyn: </a:t>
            </a:r>
          </a:p>
        </p:txBody>
      </p:sp>
      <p:graphicFrame>
        <p:nvGraphicFramePr>
          <p:cNvPr id="4" name="Inhaltsplatzhalter 3">
            <a:extLst>
              <a:ext uri="{FF2B5EF4-FFF2-40B4-BE49-F238E27FC236}">
                <a16:creationId xmlns:a16="http://schemas.microsoft.com/office/drawing/2014/main" id="{F468F10F-AF74-4580-8EEF-2E50DBE011EB}"/>
              </a:ext>
            </a:extLst>
          </p:cNvPr>
          <p:cNvGraphicFramePr>
            <a:graphicFrameLocks noGrp="1"/>
          </p:cNvGraphicFramePr>
          <p:nvPr>
            <p:ph idx="1"/>
            <p:extLst>
              <p:ext uri="{D42A27DB-BD31-4B8C-83A1-F6EECF244321}">
                <p14:modId xmlns:p14="http://schemas.microsoft.com/office/powerpoint/2010/main" val="3123657101"/>
              </p:ext>
            </p:extLst>
          </p:nvPr>
        </p:nvGraphicFramePr>
        <p:xfrm>
          <a:off x="499806" y="2331720"/>
          <a:ext cx="9613900" cy="2194560"/>
        </p:xfrm>
        <a:graphic>
          <a:graphicData uri="http://schemas.openxmlformats.org/drawingml/2006/table">
            <a:tbl>
              <a:tblPr/>
              <a:tblGrid>
                <a:gridCol w="1922780">
                  <a:extLst>
                    <a:ext uri="{9D8B030D-6E8A-4147-A177-3AD203B41FA5}">
                      <a16:colId xmlns:a16="http://schemas.microsoft.com/office/drawing/2014/main" val="1588881368"/>
                    </a:ext>
                  </a:extLst>
                </a:gridCol>
                <a:gridCol w="1922780">
                  <a:extLst>
                    <a:ext uri="{9D8B030D-6E8A-4147-A177-3AD203B41FA5}">
                      <a16:colId xmlns:a16="http://schemas.microsoft.com/office/drawing/2014/main" val="2260009918"/>
                    </a:ext>
                  </a:extLst>
                </a:gridCol>
                <a:gridCol w="1922780">
                  <a:extLst>
                    <a:ext uri="{9D8B030D-6E8A-4147-A177-3AD203B41FA5}">
                      <a16:colId xmlns:a16="http://schemas.microsoft.com/office/drawing/2014/main" val="940529310"/>
                    </a:ext>
                  </a:extLst>
                </a:gridCol>
                <a:gridCol w="1922780">
                  <a:extLst>
                    <a:ext uri="{9D8B030D-6E8A-4147-A177-3AD203B41FA5}">
                      <a16:colId xmlns:a16="http://schemas.microsoft.com/office/drawing/2014/main" val="1175584908"/>
                    </a:ext>
                  </a:extLst>
                </a:gridCol>
                <a:gridCol w="1922780">
                  <a:extLst>
                    <a:ext uri="{9D8B030D-6E8A-4147-A177-3AD203B41FA5}">
                      <a16:colId xmlns:a16="http://schemas.microsoft.com/office/drawing/2014/main" val="1171367742"/>
                    </a:ext>
                  </a:extLst>
                </a:gridCol>
              </a:tblGrid>
              <a:tr h="0">
                <a:tc>
                  <a:txBody>
                    <a:bodyPr/>
                    <a:lstStyle/>
                    <a:p>
                      <a:pPr marL="0" marR="0" fontAlgn="t">
                        <a:spcBef>
                          <a:spcPts val="0"/>
                        </a:spcBef>
                        <a:spcAft>
                          <a:spcPts val="0"/>
                        </a:spcAft>
                      </a:pPr>
                      <a:endParaRPr lang="de-DE">
                        <a:effectLst/>
                      </a:endParaRPr>
                    </a:p>
                  </a:txBody>
                  <a:tcPr>
                    <a:lnL>
                      <a:noFill/>
                    </a:lnL>
                    <a:lnR>
                      <a:noFill/>
                    </a:lnR>
                    <a:lnT>
                      <a:noFill/>
                    </a:lnT>
                    <a:lnB>
                      <a:noFill/>
                    </a:lnB>
                  </a:tcPr>
                </a:tc>
                <a:tc>
                  <a:txBody>
                    <a:bodyPr/>
                    <a:lstStyle/>
                    <a:p>
                      <a:pPr marL="0" marR="0" fontAlgn="t">
                        <a:spcBef>
                          <a:spcPts val="0"/>
                        </a:spcBef>
                        <a:spcAft>
                          <a:spcPts val="0"/>
                        </a:spcAft>
                      </a:pPr>
                      <a:r>
                        <a:rPr lang="de-DE">
                          <a:effectLst/>
                        </a:rPr>
                        <a:t>Borough</a:t>
                      </a:r>
                    </a:p>
                  </a:txBody>
                  <a:tcPr>
                    <a:lnL>
                      <a:noFill/>
                    </a:lnL>
                    <a:lnR>
                      <a:noFill/>
                    </a:lnR>
                    <a:lnT>
                      <a:noFill/>
                    </a:lnT>
                    <a:lnB>
                      <a:noFill/>
                    </a:lnB>
                  </a:tcPr>
                </a:tc>
                <a:tc>
                  <a:txBody>
                    <a:bodyPr/>
                    <a:lstStyle/>
                    <a:p>
                      <a:pPr marL="0" marR="0" fontAlgn="t">
                        <a:spcBef>
                          <a:spcPts val="0"/>
                        </a:spcBef>
                        <a:spcAft>
                          <a:spcPts val="0"/>
                        </a:spcAft>
                      </a:pPr>
                      <a:r>
                        <a:rPr lang="de-DE">
                          <a:effectLst/>
                        </a:rPr>
                        <a:t>Neighborhood</a:t>
                      </a:r>
                    </a:p>
                  </a:txBody>
                  <a:tcPr>
                    <a:lnL>
                      <a:noFill/>
                    </a:lnL>
                    <a:lnR>
                      <a:noFill/>
                    </a:lnR>
                    <a:lnT>
                      <a:noFill/>
                    </a:lnT>
                    <a:lnB>
                      <a:noFill/>
                    </a:lnB>
                  </a:tcPr>
                </a:tc>
                <a:tc>
                  <a:txBody>
                    <a:bodyPr/>
                    <a:lstStyle/>
                    <a:p>
                      <a:pPr marL="0" marR="0" fontAlgn="t">
                        <a:spcBef>
                          <a:spcPts val="0"/>
                        </a:spcBef>
                        <a:spcAft>
                          <a:spcPts val="0"/>
                        </a:spcAft>
                      </a:pPr>
                      <a:r>
                        <a:rPr lang="de-DE">
                          <a:effectLst/>
                        </a:rPr>
                        <a:t>Latitude</a:t>
                      </a:r>
                    </a:p>
                  </a:txBody>
                  <a:tcPr>
                    <a:lnL>
                      <a:noFill/>
                    </a:lnL>
                    <a:lnR>
                      <a:noFill/>
                    </a:lnR>
                    <a:lnT>
                      <a:noFill/>
                    </a:lnT>
                    <a:lnB>
                      <a:noFill/>
                    </a:lnB>
                  </a:tcPr>
                </a:tc>
                <a:tc>
                  <a:txBody>
                    <a:bodyPr/>
                    <a:lstStyle/>
                    <a:p>
                      <a:pPr marL="0" marR="0" fontAlgn="t">
                        <a:spcBef>
                          <a:spcPts val="0"/>
                        </a:spcBef>
                        <a:spcAft>
                          <a:spcPts val="0"/>
                        </a:spcAft>
                      </a:pPr>
                      <a:r>
                        <a:rPr lang="de-DE">
                          <a:effectLst/>
                        </a:rPr>
                        <a:t>Longitude</a:t>
                      </a:r>
                    </a:p>
                  </a:txBody>
                  <a:tcPr>
                    <a:lnL>
                      <a:noFill/>
                    </a:lnL>
                    <a:lnR>
                      <a:noFill/>
                    </a:lnR>
                    <a:lnT>
                      <a:noFill/>
                    </a:lnT>
                    <a:lnB>
                      <a:noFill/>
                    </a:lnB>
                  </a:tcPr>
                </a:tc>
                <a:extLst>
                  <a:ext uri="{0D108BD9-81ED-4DB2-BD59-A6C34878D82A}">
                    <a16:rowId xmlns:a16="http://schemas.microsoft.com/office/drawing/2014/main" val="449553142"/>
                  </a:ext>
                </a:extLst>
              </a:tr>
              <a:tr h="0">
                <a:tc>
                  <a:txBody>
                    <a:bodyPr/>
                    <a:lstStyle/>
                    <a:p>
                      <a:pPr marL="0" marR="0" fontAlgn="t">
                        <a:spcBef>
                          <a:spcPts val="0"/>
                        </a:spcBef>
                        <a:spcAft>
                          <a:spcPts val="0"/>
                        </a:spcAft>
                      </a:pPr>
                      <a:r>
                        <a:rPr lang="de-DE">
                          <a:effectLst/>
                        </a:rPr>
                        <a:t>0</a:t>
                      </a:r>
                    </a:p>
                  </a:txBody>
                  <a:tcPr>
                    <a:lnL>
                      <a:noFill/>
                    </a:lnL>
                    <a:lnR>
                      <a:noFill/>
                    </a:lnR>
                    <a:lnT>
                      <a:noFill/>
                    </a:lnT>
                    <a:lnB>
                      <a:noFill/>
                    </a:lnB>
                  </a:tcPr>
                </a:tc>
                <a:tc>
                  <a:txBody>
                    <a:bodyPr/>
                    <a:lstStyle/>
                    <a:p>
                      <a:pPr marL="0" marR="0" fontAlgn="t">
                        <a:spcBef>
                          <a:spcPts val="0"/>
                        </a:spcBef>
                        <a:spcAft>
                          <a:spcPts val="0"/>
                        </a:spcAft>
                      </a:pPr>
                      <a:r>
                        <a:rPr lang="de-DE">
                          <a:effectLst/>
                        </a:rPr>
                        <a:t>Brooklyn</a:t>
                      </a:r>
                    </a:p>
                  </a:txBody>
                  <a:tcPr>
                    <a:lnL>
                      <a:noFill/>
                    </a:lnL>
                    <a:lnR>
                      <a:noFill/>
                    </a:lnR>
                    <a:lnT>
                      <a:noFill/>
                    </a:lnT>
                    <a:lnB>
                      <a:noFill/>
                    </a:lnB>
                  </a:tcPr>
                </a:tc>
                <a:tc>
                  <a:txBody>
                    <a:bodyPr/>
                    <a:lstStyle/>
                    <a:p>
                      <a:pPr marL="0" marR="0" fontAlgn="t">
                        <a:spcBef>
                          <a:spcPts val="0"/>
                        </a:spcBef>
                        <a:spcAft>
                          <a:spcPts val="0"/>
                        </a:spcAft>
                      </a:pPr>
                      <a:r>
                        <a:rPr lang="de-DE">
                          <a:effectLst/>
                        </a:rPr>
                        <a:t>Bay Ridge</a:t>
                      </a:r>
                    </a:p>
                  </a:txBody>
                  <a:tcPr>
                    <a:lnL>
                      <a:noFill/>
                    </a:lnL>
                    <a:lnR>
                      <a:noFill/>
                    </a:lnR>
                    <a:lnT>
                      <a:noFill/>
                    </a:lnT>
                    <a:lnB>
                      <a:noFill/>
                    </a:lnB>
                  </a:tcPr>
                </a:tc>
                <a:tc>
                  <a:txBody>
                    <a:bodyPr/>
                    <a:lstStyle/>
                    <a:p>
                      <a:pPr marL="0" marR="0" fontAlgn="t">
                        <a:spcBef>
                          <a:spcPts val="0"/>
                        </a:spcBef>
                        <a:spcAft>
                          <a:spcPts val="0"/>
                        </a:spcAft>
                      </a:pPr>
                      <a:r>
                        <a:rPr lang="de-DE">
                          <a:effectLst/>
                        </a:rPr>
                        <a:t>40.625801</a:t>
                      </a:r>
                    </a:p>
                  </a:txBody>
                  <a:tcPr>
                    <a:lnL>
                      <a:noFill/>
                    </a:lnL>
                    <a:lnR>
                      <a:noFill/>
                    </a:lnR>
                    <a:lnT>
                      <a:noFill/>
                    </a:lnT>
                    <a:lnB>
                      <a:noFill/>
                    </a:lnB>
                  </a:tcPr>
                </a:tc>
                <a:tc>
                  <a:txBody>
                    <a:bodyPr/>
                    <a:lstStyle/>
                    <a:p>
                      <a:pPr marL="0" marR="0" fontAlgn="t">
                        <a:spcBef>
                          <a:spcPts val="0"/>
                        </a:spcBef>
                        <a:spcAft>
                          <a:spcPts val="0"/>
                        </a:spcAft>
                      </a:pPr>
                      <a:r>
                        <a:rPr lang="de-DE">
                          <a:effectLst/>
                        </a:rPr>
                        <a:t>-74.030621</a:t>
                      </a:r>
                    </a:p>
                  </a:txBody>
                  <a:tcPr>
                    <a:lnL>
                      <a:noFill/>
                    </a:lnL>
                    <a:lnR>
                      <a:noFill/>
                    </a:lnR>
                    <a:lnT>
                      <a:noFill/>
                    </a:lnT>
                    <a:lnB>
                      <a:noFill/>
                    </a:lnB>
                  </a:tcPr>
                </a:tc>
                <a:extLst>
                  <a:ext uri="{0D108BD9-81ED-4DB2-BD59-A6C34878D82A}">
                    <a16:rowId xmlns:a16="http://schemas.microsoft.com/office/drawing/2014/main" val="1383853354"/>
                  </a:ext>
                </a:extLst>
              </a:tr>
              <a:tr h="0">
                <a:tc>
                  <a:txBody>
                    <a:bodyPr/>
                    <a:lstStyle/>
                    <a:p>
                      <a:pPr marL="0" marR="0" fontAlgn="t">
                        <a:spcBef>
                          <a:spcPts val="0"/>
                        </a:spcBef>
                        <a:spcAft>
                          <a:spcPts val="0"/>
                        </a:spcAft>
                      </a:pPr>
                      <a:r>
                        <a:rPr lang="de-DE">
                          <a:effectLst/>
                        </a:rPr>
                        <a:t>1</a:t>
                      </a:r>
                    </a:p>
                  </a:txBody>
                  <a:tcPr>
                    <a:lnL>
                      <a:noFill/>
                    </a:lnL>
                    <a:lnR>
                      <a:noFill/>
                    </a:lnR>
                    <a:lnT>
                      <a:noFill/>
                    </a:lnT>
                    <a:lnB>
                      <a:noFill/>
                    </a:lnB>
                  </a:tcPr>
                </a:tc>
                <a:tc>
                  <a:txBody>
                    <a:bodyPr/>
                    <a:lstStyle/>
                    <a:p>
                      <a:pPr marL="0" marR="0" fontAlgn="t">
                        <a:spcBef>
                          <a:spcPts val="0"/>
                        </a:spcBef>
                        <a:spcAft>
                          <a:spcPts val="0"/>
                        </a:spcAft>
                      </a:pPr>
                      <a:r>
                        <a:rPr lang="de-DE">
                          <a:effectLst/>
                        </a:rPr>
                        <a:t>Brooklyn</a:t>
                      </a:r>
                    </a:p>
                  </a:txBody>
                  <a:tcPr>
                    <a:lnL>
                      <a:noFill/>
                    </a:lnL>
                    <a:lnR>
                      <a:noFill/>
                    </a:lnR>
                    <a:lnT>
                      <a:noFill/>
                    </a:lnT>
                    <a:lnB>
                      <a:noFill/>
                    </a:lnB>
                  </a:tcPr>
                </a:tc>
                <a:tc>
                  <a:txBody>
                    <a:bodyPr/>
                    <a:lstStyle/>
                    <a:p>
                      <a:pPr marL="0" marR="0" fontAlgn="t">
                        <a:spcBef>
                          <a:spcPts val="0"/>
                        </a:spcBef>
                        <a:spcAft>
                          <a:spcPts val="0"/>
                        </a:spcAft>
                      </a:pPr>
                      <a:r>
                        <a:rPr lang="de-DE">
                          <a:effectLst/>
                        </a:rPr>
                        <a:t>Bensonhurst</a:t>
                      </a:r>
                    </a:p>
                  </a:txBody>
                  <a:tcPr>
                    <a:lnL>
                      <a:noFill/>
                    </a:lnL>
                    <a:lnR>
                      <a:noFill/>
                    </a:lnR>
                    <a:lnT>
                      <a:noFill/>
                    </a:lnT>
                    <a:lnB>
                      <a:noFill/>
                    </a:lnB>
                  </a:tcPr>
                </a:tc>
                <a:tc>
                  <a:txBody>
                    <a:bodyPr/>
                    <a:lstStyle/>
                    <a:p>
                      <a:pPr marL="0" marR="0" fontAlgn="t">
                        <a:spcBef>
                          <a:spcPts val="0"/>
                        </a:spcBef>
                        <a:spcAft>
                          <a:spcPts val="0"/>
                        </a:spcAft>
                      </a:pPr>
                      <a:r>
                        <a:rPr lang="de-DE">
                          <a:effectLst/>
                        </a:rPr>
                        <a:t>40.611009</a:t>
                      </a:r>
                    </a:p>
                  </a:txBody>
                  <a:tcPr>
                    <a:lnL>
                      <a:noFill/>
                    </a:lnL>
                    <a:lnR>
                      <a:noFill/>
                    </a:lnR>
                    <a:lnT>
                      <a:noFill/>
                    </a:lnT>
                    <a:lnB>
                      <a:noFill/>
                    </a:lnB>
                  </a:tcPr>
                </a:tc>
                <a:tc>
                  <a:txBody>
                    <a:bodyPr/>
                    <a:lstStyle/>
                    <a:p>
                      <a:pPr marL="0" marR="0" fontAlgn="t">
                        <a:spcBef>
                          <a:spcPts val="0"/>
                        </a:spcBef>
                        <a:spcAft>
                          <a:spcPts val="0"/>
                        </a:spcAft>
                      </a:pPr>
                      <a:r>
                        <a:rPr lang="de-DE">
                          <a:effectLst/>
                        </a:rPr>
                        <a:t>-73.995180</a:t>
                      </a:r>
                    </a:p>
                  </a:txBody>
                  <a:tcPr>
                    <a:lnL>
                      <a:noFill/>
                    </a:lnL>
                    <a:lnR>
                      <a:noFill/>
                    </a:lnR>
                    <a:lnT>
                      <a:noFill/>
                    </a:lnT>
                    <a:lnB>
                      <a:noFill/>
                    </a:lnB>
                  </a:tcPr>
                </a:tc>
                <a:extLst>
                  <a:ext uri="{0D108BD9-81ED-4DB2-BD59-A6C34878D82A}">
                    <a16:rowId xmlns:a16="http://schemas.microsoft.com/office/drawing/2014/main" val="1082731389"/>
                  </a:ext>
                </a:extLst>
              </a:tr>
              <a:tr h="0">
                <a:tc>
                  <a:txBody>
                    <a:bodyPr/>
                    <a:lstStyle/>
                    <a:p>
                      <a:pPr marL="0" marR="0" fontAlgn="t">
                        <a:spcBef>
                          <a:spcPts val="0"/>
                        </a:spcBef>
                        <a:spcAft>
                          <a:spcPts val="0"/>
                        </a:spcAft>
                      </a:pPr>
                      <a:r>
                        <a:rPr lang="de-DE">
                          <a:effectLst/>
                        </a:rPr>
                        <a:t>2</a:t>
                      </a:r>
                    </a:p>
                  </a:txBody>
                  <a:tcPr>
                    <a:lnL>
                      <a:noFill/>
                    </a:lnL>
                    <a:lnR>
                      <a:noFill/>
                    </a:lnR>
                    <a:lnT>
                      <a:noFill/>
                    </a:lnT>
                    <a:lnB>
                      <a:noFill/>
                    </a:lnB>
                  </a:tcPr>
                </a:tc>
                <a:tc>
                  <a:txBody>
                    <a:bodyPr/>
                    <a:lstStyle/>
                    <a:p>
                      <a:pPr marL="0" marR="0" fontAlgn="t">
                        <a:spcBef>
                          <a:spcPts val="0"/>
                        </a:spcBef>
                        <a:spcAft>
                          <a:spcPts val="0"/>
                        </a:spcAft>
                      </a:pPr>
                      <a:r>
                        <a:rPr lang="de-DE">
                          <a:effectLst/>
                        </a:rPr>
                        <a:t>Brooklyn</a:t>
                      </a:r>
                    </a:p>
                  </a:txBody>
                  <a:tcPr>
                    <a:lnL>
                      <a:noFill/>
                    </a:lnL>
                    <a:lnR>
                      <a:noFill/>
                    </a:lnR>
                    <a:lnT>
                      <a:noFill/>
                    </a:lnT>
                    <a:lnB>
                      <a:noFill/>
                    </a:lnB>
                  </a:tcPr>
                </a:tc>
                <a:tc>
                  <a:txBody>
                    <a:bodyPr/>
                    <a:lstStyle/>
                    <a:p>
                      <a:pPr marL="0" marR="0" fontAlgn="t">
                        <a:spcBef>
                          <a:spcPts val="0"/>
                        </a:spcBef>
                        <a:spcAft>
                          <a:spcPts val="0"/>
                        </a:spcAft>
                      </a:pPr>
                      <a:r>
                        <a:rPr lang="de-DE">
                          <a:effectLst/>
                        </a:rPr>
                        <a:t>Sunset Park</a:t>
                      </a:r>
                    </a:p>
                  </a:txBody>
                  <a:tcPr>
                    <a:lnL>
                      <a:noFill/>
                    </a:lnL>
                    <a:lnR>
                      <a:noFill/>
                    </a:lnR>
                    <a:lnT>
                      <a:noFill/>
                    </a:lnT>
                    <a:lnB>
                      <a:noFill/>
                    </a:lnB>
                  </a:tcPr>
                </a:tc>
                <a:tc>
                  <a:txBody>
                    <a:bodyPr/>
                    <a:lstStyle/>
                    <a:p>
                      <a:pPr marL="0" marR="0" fontAlgn="t">
                        <a:spcBef>
                          <a:spcPts val="0"/>
                        </a:spcBef>
                        <a:spcAft>
                          <a:spcPts val="0"/>
                        </a:spcAft>
                      </a:pPr>
                      <a:r>
                        <a:rPr lang="de-DE">
                          <a:effectLst/>
                        </a:rPr>
                        <a:t>40.645103</a:t>
                      </a:r>
                    </a:p>
                  </a:txBody>
                  <a:tcPr>
                    <a:lnL>
                      <a:noFill/>
                    </a:lnL>
                    <a:lnR>
                      <a:noFill/>
                    </a:lnR>
                    <a:lnT>
                      <a:noFill/>
                    </a:lnT>
                    <a:lnB>
                      <a:noFill/>
                    </a:lnB>
                  </a:tcPr>
                </a:tc>
                <a:tc>
                  <a:txBody>
                    <a:bodyPr/>
                    <a:lstStyle/>
                    <a:p>
                      <a:pPr marL="0" marR="0" fontAlgn="t">
                        <a:spcBef>
                          <a:spcPts val="0"/>
                        </a:spcBef>
                        <a:spcAft>
                          <a:spcPts val="0"/>
                        </a:spcAft>
                      </a:pPr>
                      <a:r>
                        <a:rPr lang="de-DE">
                          <a:effectLst/>
                        </a:rPr>
                        <a:t>-74.010316</a:t>
                      </a:r>
                    </a:p>
                  </a:txBody>
                  <a:tcPr>
                    <a:lnL>
                      <a:noFill/>
                    </a:lnL>
                    <a:lnR>
                      <a:noFill/>
                    </a:lnR>
                    <a:lnT>
                      <a:noFill/>
                    </a:lnT>
                    <a:lnB>
                      <a:noFill/>
                    </a:lnB>
                  </a:tcPr>
                </a:tc>
                <a:extLst>
                  <a:ext uri="{0D108BD9-81ED-4DB2-BD59-A6C34878D82A}">
                    <a16:rowId xmlns:a16="http://schemas.microsoft.com/office/drawing/2014/main" val="701277695"/>
                  </a:ext>
                </a:extLst>
              </a:tr>
              <a:tr h="0">
                <a:tc>
                  <a:txBody>
                    <a:bodyPr/>
                    <a:lstStyle/>
                    <a:p>
                      <a:pPr marL="0" marR="0" fontAlgn="t">
                        <a:spcBef>
                          <a:spcPts val="0"/>
                        </a:spcBef>
                        <a:spcAft>
                          <a:spcPts val="0"/>
                        </a:spcAft>
                      </a:pPr>
                      <a:r>
                        <a:rPr lang="de-DE">
                          <a:effectLst/>
                        </a:rPr>
                        <a:t>3</a:t>
                      </a:r>
                    </a:p>
                  </a:txBody>
                  <a:tcPr>
                    <a:lnL>
                      <a:noFill/>
                    </a:lnL>
                    <a:lnR>
                      <a:noFill/>
                    </a:lnR>
                    <a:lnT>
                      <a:noFill/>
                    </a:lnT>
                    <a:lnB>
                      <a:noFill/>
                    </a:lnB>
                  </a:tcPr>
                </a:tc>
                <a:tc>
                  <a:txBody>
                    <a:bodyPr/>
                    <a:lstStyle/>
                    <a:p>
                      <a:pPr marL="0" marR="0" fontAlgn="t">
                        <a:spcBef>
                          <a:spcPts val="0"/>
                        </a:spcBef>
                        <a:spcAft>
                          <a:spcPts val="0"/>
                        </a:spcAft>
                      </a:pPr>
                      <a:r>
                        <a:rPr lang="de-DE">
                          <a:effectLst/>
                        </a:rPr>
                        <a:t>Brooklyn</a:t>
                      </a:r>
                    </a:p>
                  </a:txBody>
                  <a:tcPr>
                    <a:lnL>
                      <a:noFill/>
                    </a:lnL>
                    <a:lnR>
                      <a:noFill/>
                    </a:lnR>
                    <a:lnT>
                      <a:noFill/>
                    </a:lnT>
                    <a:lnB>
                      <a:noFill/>
                    </a:lnB>
                  </a:tcPr>
                </a:tc>
                <a:tc>
                  <a:txBody>
                    <a:bodyPr/>
                    <a:lstStyle/>
                    <a:p>
                      <a:pPr marL="0" marR="0" fontAlgn="t">
                        <a:spcBef>
                          <a:spcPts val="0"/>
                        </a:spcBef>
                        <a:spcAft>
                          <a:spcPts val="0"/>
                        </a:spcAft>
                      </a:pPr>
                      <a:r>
                        <a:rPr lang="de-DE">
                          <a:effectLst/>
                        </a:rPr>
                        <a:t>Greenpoint</a:t>
                      </a:r>
                    </a:p>
                  </a:txBody>
                  <a:tcPr>
                    <a:lnL>
                      <a:noFill/>
                    </a:lnL>
                    <a:lnR>
                      <a:noFill/>
                    </a:lnR>
                    <a:lnT>
                      <a:noFill/>
                    </a:lnT>
                    <a:lnB>
                      <a:noFill/>
                    </a:lnB>
                  </a:tcPr>
                </a:tc>
                <a:tc>
                  <a:txBody>
                    <a:bodyPr/>
                    <a:lstStyle/>
                    <a:p>
                      <a:pPr marL="0" marR="0" fontAlgn="t">
                        <a:spcBef>
                          <a:spcPts val="0"/>
                        </a:spcBef>
                        <a:spcAft>
                          <a:spcPts val="0"/>
                        </a:spcAft>
                      </a:pPr>
                      <a:r>
                        <a:rPr lang="de-DE">
                          <a:effectLst/>
                        </a:rPr>
                        <a:t>40.730201</a:t>
                      </a:r>
                    </a:p>
                  </a:txBody>
                  <a:tcPr>
                    <a:lnL>
                      <a:noFill/>
                    </a:lnL>
                    <a:lnR>
                      <a:noFill/>
                    </a:lnR>
                    <a:lnT>
                      <a:noFill/>
                    </a:lnT>
                    <a:lnB>
                      <a:noFill/>
                    </a:lnB>
                  </a:tcPr>
                </a:tc>
                <a:tc>
                  <a:txBody>
                    <a:bodyPr/>
                    <a:lstStyle/>
                    <a:p>
                      <a:pPr marL="0" marR="0" fontAlgn="t">
                        <a:spcBef>
                          <a:spcPts val="0"/>
                        </a:spcBef>
                        <a:spcAft>
                          <a:spcPts val="0"/>
                        </a:spcAft>
                      </a:pPr>
                      <a:r>
                        <a:rPr lang="de-DE">
                          <a:effectLst/>
                        </a:rPr>
                        <a:t>-73.954241</a:t>
                      </a:r>
                    </a:p>
                  </a:txBody>
                  <a:tcPr>
                    <a:lnL>
                      <a:noFill/>
                    </a:lnL>
                    <a:lnR>
                      <a:noFill/>
                    </a:lnR>
                    <a:lnT>
                      <a:noFill/>
                    </a:lnT>
                    <a:lnB>
                      <a:noFill/>
                    </a:lnB>
                  </a:tcPr>
                </a:tc>
                <a:extLst>
                  <a:ext uri="{0D108BD9-81ED-4DB2-BD59-A6C34878D82A}">
                    <a16:rowId xmlns:a16="http://schemas.microsoft.com/office/drawing/2014/main" val="987540385"/>
                  </a:ext>
                </a:extLst>
              </a:tr>
              <a:tr h="0">
                <a:tc>
                  <a:txBody>
                    <a:bodyPr/>
                    <a:lstStyle/>
                    <a:p>
                      <a:pPr marL="0" marR="0" fontAlgn="t">
                        <a:spcBef>
                          <a:spcPts val="0"/>
                        </a:spcBef>
                        <a:spcAft>
                          <a:spcPts val="0"/>
                        </a:spcAft>
                      </a:pPr>
                      <a:r>
                        <a:rPr lang="de-DE">
                          <a:effectLst/>
                        </a:rPr>
                        <a:t>4</a:t>
                      </a:r>
                    </a:p>
                  </a:txBody>
                  <a:tcPr>
                    <a:lnL>
                      <a:noFill/>
                    </a:lnL>
                    <a:lnR>
                      <a:noFill/>
                    </a:lnR>
                    <a:lnT>
                      <a:noFill/>
                    </a:lnT>
                    <a:lnB>
                      <a:noFill/>
                    </a:lnB>
                  </a:tcPr>
                </a:tc>
                <a:tc>
                  <a:txBody>
                    <a:bodyPr/>
                    <a:lstStyle/>
                    <a:p>
                      <a:pPr marL="0" marR="0" fontAlgn="t">
                        <a:spcBef>
                          <a:spcPts val="0"/>
                        </a:spcBef>
                        <a:spcAft>
                          <a:spcPts val="0"/>
                        </a:spcAft>
                      </a:pPr>
                      <a:r>
                        <a:rPr lang="de-DE">
                          <a:effectLst/>
                        </a:rPr>
                        <a:t>Brooklyn</a:t>
                      </a:r>
                    </a:p>
                  </a:txBody>
                  <a:tcPr>
                    <a:lnL>
                      <a:noFill/>
                    </a:lnL>
                    <a:lnR>
                      <a:noFill/>
                    </a:lnR>
                    <a:lnT>
                      <a:noFill/>
                    </a:lnT>
                    <a:lnB>
                      <a:noFill/>
                    </a:lnB>
                  </a:tcPr>
                </a:tc>
                <a:tc>
                  <a:txBody>
                    <a:bodyPr/>
                    <a:lstStyle/>
                    <a:p>
                      <a:pPr marL="0" marR="0" fontAlgn="t">
                        <a:spcBef>
                          <a:spcPts val="0"/>
                        </a:spcBef>
                        <a:spcAft>
                          <a:spcPts val="0"/>
                        </a:spcAft>
                      </a:pPr>
                      <a:r>
                        <a:rPr lang="de-DE">
                          <a:effectLst/>
                        </a:rPr>
                        <a:t>Gravesend</a:t>
                      </a:r>
                    </a:p>
                  </a:txBody>
                  <a:tcPr>
                    <a:lnL>
                      <a:noFill/>
                    </a:lnL>
                    <a:lnR>
                      <a:noFill/>
                    </a:lnR>
                    <a:lnT>
                      <a:noFill/>
                    </a:lnT>
                    <a:lnB>
                      <a:noFill/>
                    </a:lnB>
                  </a:tcPr>
                </a:tc>
                <a:tc>
                  <a:txBody>
                    <a:bodyPr/>
                    <a:lstStyle/>
                    <a:p>
                      <a:pPr marL="0" marR="0" fontAlgn="t">
                        <a:spcBef>
                          <a:spcPts val="0"/>
                        </a:spcBef>
                        <a:spcAft>
                          <a:spcPts val="0"/>
                        </a:spcAft>
                      </a:pPr>
                      <a:r>
                        <a:rPr lang="de-DE">
                          <a:effectLst/>
                        </a:rPr>
                        <a:t>40.595260</a:t>
                      </a:r>
                    </a:p>
                  </a:txBody>
                  <a:tcPr>
                    <a:lnL>
                      <a:noFill/>
                    </a:lnL>
                    <a:lnR>
                      <a:noFill/>
                    </a:lnR>
                    <a:lnT>
                      <a:noFill/>
                    </a:lnT>
                    <a:lnB>
                      <a:noFill/>
                    </a:lnB>
                  </a:tcPr>
                </a:tc>
                <a:tc>
                  <a:txBody>
                    <a:bodyPr/>
                    <a:lstStyle/>
                    <a:p>
                      <a:pPr marL="0" marR="0" fontAlgn="t">
                        <a:spcBef>
                          <a:spcPts val="0"/>
                        </a:spcBef>
                        <a:spcAft>
                          <a:spcPts val="0"/>
                        </a:spcAft>
                      </a:pPr>
                      <a:r>
                        <a:rPr lang="de-DE" dirty="0">
                          <a:effectLst/>
                        </a:rPr>
                        <a:t>-73.973471</a:t>
                      </a:r>
                    </a:p>
                  </a:txBody>
                  <a:tcPr>
                    <a:lnL>
                      <a:noFill/>
                    </a:lnL>
                    <a:lnR>
                      <a:noFill/>
                    </a:lnR>
                    <a:lnT>
                      <a:noFill/>
                    </a:lnT>
                    <a:lnB>
                      <a:noFill/>
                    </a:lnB>
                  </a:tcPr>
                </a:tc>
                <a:extLst>
                  <a:ext uri="{0D108BD9-81ED-4DB2-BD59-A6C34878D82A}">
                    <a16:rowId xmlns:a16="http://schemas.microsoft.com/office/drawing/2014/main" val="4215702666"/>
                  </a:ext>
                </a:extLst>
              </a:tr>
            </a:tbl>
          </a:graphicData>
        </a:graphic>
      </p:graphicFrame>
      <p:sp>
        <p:nvSpPr>
          <p:cNvPr id="5" name="Rectangle 1">
            <a:extLst>
              <a:ext uri="{FF2B5EF4-FFF2-40B4-BE49-F238E27FC236}">
                <a16:creationId xmlns:a16="http://schemas.microsoft.com/office/drawing/2014/main" id="{52C139CD-D2D7-47F7-8C3F-829976ACC71F}"/>
              </a:ext>
            </a:extLst>
          </p:cNvPr>
          <p:cNvSpPr>
            <a:spLocks noChangeArrowheads="1"/>
          </p:cNvSpPr>
          <p:nvPr/>
        </p:nvSpPr>
        <p:spPr bwMode="auto">
          <a:xfrm>
            <a:off x="195006" y="5478162"/>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de-DE" altLang="de-DE" sz="1200" b="0" i="0" u="none" strike="noStrike" cap="none" normalizeH="0" baseline="0" dirty="0" err="1">
                <a:ln>
                  <a:noFill/>
                </a:ln>
                <a:solidFill>
                  <a:schemeClr val="tx1"/>
                </a:solidFill>
                <a:effectLst/>
                <a:latin typeface="Arial" panose="020B0604020202020204" pitchFamily="34" charset="0"/>
              </a:rPr>
              <a:t>Brooklyn_df</a:t>
            </a:r>
            <a:r>
              <a:rPr kumimoji="0" lang="de-DE" altLang="de-DE" sz="1800" b="0" i="0" u="none" strike="noStrike" cap="none" normalizeH="0" baseline="0" dirty="0" err="1">
                <a:ln>
                  <a:noFill/>
                </a:ln>
                <a:solidFill>
                  <a:schemeClr val="tx1"/>
                </a:solidFill>
                <a:effectLst/>
                <a:latin typeface="Arial" panose="020B0604020202020204" pitchFamily="34" charset="0"/>
              </a:rPr>
              <a:t>.</a:t>
            </a:r>
            <a:r>
              <a:rPr kumimoji="0" lang="de-DE" altLang="de-DE" sz="1200" b="0" i="0" u="none" strike="noStrike" cap="none" normalizeH="0" baseline="0" dirty="0" err="1">
                <a:ln>
                  <a:noFill/>
                </a:ln>
                <a:solidFill>
                  <a:schemeClr val="tx1"/>
                </a:solidFill>
                <a:effectLst/>
                <a:latin typeface="Arial" panose="020B0604020202020204" pitchFamily="34" charset="0"/>
              </a:rPr>
              <a:t>shape</a:t>
            </a:r>
            <a:r>
              <a:rPr kumimoji="0" lang="de-DE" altLang="de-DE" sz="1000" b="1" i="0" u="none" strike="noStrike" cap="none" normalizeH="0" baseline="0" dirty="0">
                <a:ln>
                  <a:noFill/>
                </a:ln>
                <a:solidFill>
                  <a:srgbClr val="000000"/>
                </a:solidFill>
                <a:effectLst/>
                <a:latin typeface="Arial Unicode MS"/>
                <a:cs typeface="Courier New" panose="02070309020205020404" pitchFamily="49" charset="0"/>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de-DE" altLang="de-DE" sz="1200" b="0" i="0" u="none" strike="noStrike" cap="none" normalizeH="0" baseline="0" dirty="0">
                <a:ln>
                  <a:noFill/>
                </a:ln>
                <a:solidFill>
                  <a:schemeClr val="tx1"/>
                </a:solidFill>
                <a:effectLst/>
                <a:latin typeface="Arial" panose="020B0604020202020204" pitchFamily="34" charset="0"/>
              </a:rPr>
              <a:t>Out[7]:</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de-DE" altLang="de-DE" sz="1000" b="0" i="0" u="none" strike="noStrike" cap="none" normalizeH="0" baseline="0" dirty="0">
                <a:ln>
                  <a:noFill/>
                </a:ln>
                <a:solidFill>
                  <a:srgbClr val="000000"/>
                </a:solidFill>
                <a:effectLst/>
                <a:latin typeface="Arial Unicode MS"/>
                <a:cs typeface="Courier New" panose="02070309020205020404" pitchFamily="49" charset="0"/>
              </a:rPr>
              <a:t>(70, 4)</a:t>
            </a:r>
            <a:endParaRPr kumimoji="0" lang="de-DE" altLang="de-DE"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421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F03813-A979-42B5-BD76-56492DC021CC}"/>
              </a:ext>
            </a:extLst>
          </p:cNvPr>
          <p:cNvSpPr>
            <a:spLocks noGrp="1"/>
          </p:cNvSpPr>
          <p:nvPr>
            <p:ph type="title"/>
          </p:nvPr>
        </p:nvSpPr>
        <p:spPr/>
        <p:txBody>
          <a:bodyPr/>
          <a:lstStyle/>
          <a:p>
            <a:r>
              <a:rPr lang="de-DE" dirty="0"/>
              <a:t>2. </a:t>
            </a:r>
            <a:r>
              <a:rPr lang="de-DE" dirty="0" err="1"/>
              <a:t>Visualize</a:t>
            </a:r>
            <a:r>
              <a:rPr lang="de-DE" dirty="0"/>
              <a:t> </a:t>
            </a:r>
            <a:r>
              <a:rPr lang="de-DE" dirty="0" err="1"/>
              <a:t>the</a:t>
            </a:r>
            <a:r>
              <a:rPr lang="de-DE" dirty="0"/>
              <a:t> </a:t>
            </a:r>
            <a:r>
              <a:rPr lang="de-DE" dirty="0" err="1"/>
              <a:t>neighborhoods</a:t>
            </a:r>
            <a:r>
              <a:rPr lang="de-DE" dirty="0"/>
              <a:t> </a:t>
            </a:r>
            <a:r>
              <a:rPr lang="de-DE" dirty="0" err="1"/>
              <a:t>of</a:t>
            </a:r>
            <a:r>
              <a:rPr lang="de-DE" dirty="0"/>
              <a:t> Brooklyn on Folium </a:t>
            </a:r>
            <a:r>
              <a:rPr lang="de-DE" dirty="0" err="1"/>
              <a:t>map</a:t>
            </a:r>
            <a:endParaRPr lang="de-DE" dirty="0"/>
          </a:p>
        </p:txBody>
      </p:sp>
      <p:sp>
        <p:nvSpPr>
          <p:cNvPr id="3" name="Inhaltsplatzhalter 2">
            <a:extLst>
              <a:ext uri="{FF2B5EF4-FFF2-40B4-BE49-F238E27FC236}">
                <a16:creationId xmlns:a16="http://schemas.microsoft.com/office/drawing/2014/main" id="{DE6EC062-6B13-496D-901A-B4E449C2FE6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26162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A954E-B58A-48AA-8533-66BD96CC9016}"/>
              </a:ext>
            </a:extLst>
          </p:cNvPr>
          <p:cNvSpPr>
            <a:spLocks noGrp="1"/>
          </p:cNvSpPr>
          <p:nvPr>
            <p:ph type="title"/>
          </p:nvPr>
        </p:nvSpPr>
        <p:spPr/>
        <p:txBody>
          <a:bodyPr/>
          <a:lstStyle/>
          <a:p>
            <a:r>
              <a:rPr lang="de-DE" dirty="0"/>
              <a:t>3. </a:t>
            </a:r>
            <a:r>
              <a:rPr lang="de-DE" dirty="0" err="1"/>
              <a:t>Get</a:t>
            </a:r>
            <a:r>
              <a:rPr lang="de-DE" dirty="0"/>
              <a:t> </a:t>
            </a:r>
            <a:r>
              <a:rPr lang="de-DE" dirty="0" err="1"/>
              <a:t>the</a:t>
            </a:r>
            <a:r>
              <a:rPr lang="de-DE" dirty="0"/>
              <a:t> </a:t>
            </a:r>
            <a:r>
              <a:rPr lang="de-DE" dirty="0" err="1"/>
              <a:t>main</a:t>
            </a:r>
            <a:r>
              <a:rPr lang="de-DE" dirty="0"/>
              <a:t> </a:t>
            </a:r>
            <a:r>
              <a:rPr lang="de-DE" dirty="0" err="1"/>
              <a:t>dataset</a:t>
            </a:r>
            <a:r>
              <a:rPr lang="de-DE" dirty="0"/>
              <a:t> </a:t>
            </a:r>
            <a:r>
              <a:rPr lang="de-DE" dirty="0" err="1"/>
              <a:t>with</a:t>
            </a:r>
            <a:r>
              <a:rPr lang="de-DE" dirty="0"/>
              <a:t> </a:t>
            </a:r>
            <a:r>
              <a:rPr lang="de-DE" dirty="0" err="1"/>
              <a:t>neighborhood‘s</a:t>
            </a:r>
            <a:r>
              <a:rPr lang="de-DE" dirty="0"/>
              <a:t> </a:t>
            </a:r>
            <a:r>
              <a:rPr lang="de-DE" dirty="0" err="1"/>
              <a:t>features</a:t>
            </a:r>
            <a:r>
              <a:rPr lang="de-DE" dirty="0"/>
              <a:t>:</a:t>
            </a:r>
          </a:p>
        </p:txBody>
      </p:sp>
      <p:graphicFrame>
        <p:nvGraphicFramePr>
          <p:cNvPr id="7" name="Inhaltsplatzhalter 6">
            <a:extLst>
              <a:ext uri="{FF2B5EF4-FFF2-40B4-BE49-F238E27FC236}">
                <a16:creationId xmlns:a16="http://schemas.microsoft.com/office/drawing/2014/main" id="{D7D26BAE-EB4B-4278-97C9-BC412468B770}"/>
              </a:ext>
            </a:extLst>
          </p:cNvPr>
          <p:cNvGraphicFramePr>
            <a:graphicFrameLocks noGrp="1"/>
          </p:cNvGraphicFramePr>
          <p:nvPr>
            <p:ph idx="1"/>
            <p:extLst>
              <p:ext uri="{D42A27DB-BD31-4B8C-83A1-F6EECF244321}">
                <p14:modId xmlns:p14="http://schemas.microsoft.com/office/powerpoint/2010/main" val="426100144"/>
              </p:ext>
            </p:extLst>
          </p:nvPr>
        </p:nvGraphicFramePr>
        <p:xfrm>
          <a:off x="922638" y="2336800"/>
          <a:ext cx="9371549" cy="3598863"/>
        </p:xfrm>
        <a:graphic>
          <a:graphicData uri="http://schemas.openxmlformats.org/drawingml/2006/table">
            <a:tbl>
              <a:tblPr/>
              <a:tblGrid>
                <a:gridCol w="337751">
                  <a:extLst>
                    <a:ext uri="{9D8B030D-6E8A-4147-A177-3AD203B41FA5}">
                      <a16:colId xmlns:a16="http://schemas.microsoft.com/office/drawing/2014/main" val="3820480008"/>
                    </a:ext>
                  </a:extLst>
                </a:gridCol>
                <a:gridCol w="1366167">
                  <a:extLst>
                    <a:ext uri="{9D8B030D-6E8A-4147-A177-3AD203B41FA5}">
                      <a16:colId xmlns:a16="http://schemas.microsoft.com/office/drawing/2014/main" val="852480838"/>
                    </a:ext>
                  </a:extLst>
                </a:gridCol>
                <a:gridCol w="851959">
                  <a:extLst>
                    <a:ext uri="{9D8B030D-6E8A-4147-A177-3AD203B41FA5}">
                      <a16:colId xmlns:a16="http://schemas.microsoft.com/office/drawing/2014/main" val="4208820666"/>
                    </a:ext>
                  </a:extLst>
                </a:gridCol>
                <a:gridCol w="851959">
                  <a:extLst>
                    <a:ext uri="{9D8B030D-6E8A-4147-A177-3AD203B41FA5}">
                      <a16:colId xmlns:a16="http://schemas.microsoft.com/office/drawing/2014/main" val="1880119528"/>
                    </a:ext>
                  </a:extLst>
                </a:gridCol>
                <a:gridCol w="851959">
                  <a:extLst>
                    <a:ext uri="{9D8B030D-6E8A-4147-A177-3AD203B41FA5}">
                      <a16:colId xmlns:a16="http://schemas.microsoft.com/office/drawing/2014/main" val="408391853"/>
                    </a:ext>
                  </a:extLst>
                </a:gridCol>
                <a:gridCol w="851959">
                  <a:extLst>
                    <a:ext uri="{9D8B030D-6E8A-4147-A177-3AD203B41FA5}">
                      <a16:colId xmlns:a16="http://schemas.microsoft.com/office/drawing/2014/main" val="1891106914"/>
                    </a:ext>
                  </a:extLst>
                </a:gridCol>
                <a:gridCol w="851959">
                  <a:extLst>
                    <a:ext uri="{9D8B030D-6E8A-4147-A177-3AD203B41FA5}">
                      <a16:colId xmlns:a16="http://schemas.microsoft.com/office/drawing/2014/main" val="1615063294"/>
                    </a:ext>
                  </a:extLst>
                </a:gridCol>
                <a:gridCol w="851959">
                  <a:extLst>
                    <a:ext uri="{9D8B030D-6E8A-4147-A177-3AD203B41FA5}">
                      <a16:colId xmlns:a16="http://schemas.microsoft.com/office/drawing/2014/main" val="1815704439"/>
                    </a:ext>
                  </a:extLst>
                </a:gridCol>
                <a:gridCol w="851959">
                  <a:extLst>
                    <a:ext uri="{9D8B030D-6E8A-4147-A177-3AD203B41FA5}">
                      <a16:colId xmlns:a16="http://schemas.microsoft.com/office/drawing/2014/main" val="3782152119"/>
                    </a:ext>
                  </a:extLst>
                </a:gridCol>
                <a:gridCol w="851959">
                  <a:extLst>
                    <a:ext uri="{9D8B030D-6E8A-4147-A177-3AD203B41FA5}">
                      <a16:colId xmlns:a16="http://schemas.microsoft.com/office/drawing/2014/main" val="1924154214"/>
                    </a:ext>
                  </a:extLst>
                </a:gridCol>
                <a:gridCol w="851959">
                  <a:extLst>
                    <a:ext uri="{9D8B030D-6E8A-4147-A177-3AD203B41FA5}">
                      <a16:colId xmlns:a16="http://schemas.microsoft.com/office/drawing/2014/main" val="1197567492"/>
                    </a:ext>
                  </a:extLst>
                </a:gridCol>
              </a:tblGrid>
              <a:tr h="1085371">
                <a:tc>
                  <a:txBody>
                    <a:bodyPr/>
                    <a:lstStyle/>
                    <a:p>
                      <a:pPr marL="0" marR="0">
                        <a:spcBef>
                          <a:spcPts val="0"/>
                        </a:spcBef>
                        <a:spcAft>
                          <a:spcPts val="0"/>
                        </a:spcAft>
                      </a:pPr>
                      <a:endParaRPr lang="de-DE" sz="1100" dirty="0">
                        <a:effectLst/>
                      </a:endParaRP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dirty="0" err="1">
                          <a:effectLst/>
                        </a:rPr>
                        <a:t>Neighborhood</a:t>
                      </a:r>
                      <a:endParaRPr lang="de-DE" sz="1100" dirty="0">
                        <a:effectLst/>
                      </a:endParaRP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Area sq.m.</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Population</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Pop. density</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Median household income</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Median rent</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Number males</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Number females</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Median age males</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Median age females</a:t>
                      </a:r>
                    </a:p>
                  </a:txBody>
                  <a:tcPr marL="57125" marR="57125" marT="28562" marB="28562" anchor="ctr">
                    <a:lnL>
                      <a:noFill/>
                    </a:lnL>
                    <a:lnR>
                      <a:noFill/>
                    </a:lnR>
                    <a:lnT>
                      <a:noFill/>
                    </a:lnT>
                    <a:lnB>
                      <a:noFill/>
                    </a:lnB>
                  </a:tcPr>
                </a:tc>
                <a:extLst>
                  <a:ext uri="{0D108BD9-81ED-4DB2-BD59-A6C34878D82A}">
                    <a16:rowId xmlns:a16="http://schemas.microsoft.com/office/drawing/2014/main" val="3264162971"/>
                  </a:ext>
                </a:extLst>
              </a:tr>
              <a:tr h="399874">
                <a:tc>
                  <a:txBody>
                    <a:bodyPr/>
                    <a:lstStyle/>
                    <a:p>
                      <a:pPr marL="0" marR="0">
                        <a:spcBef>
                          <a:spcPts val="0"/>
                        </a:spcBef>
                        <a:spcAft>
                          <a:spcPts val="0"/>
                        </a:spcAft>
                      </a:pPr>
                      <a:r>
                        <a:rPr lang="de-DE" sz="1100">
                          <a:effectLst/>
                        </a:rPr>
                        <a:t>0</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Bath Beach</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0.376</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18331</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48805</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67622</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1204</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9155</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9176</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36.4</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40.2</a:t>
                      </a:r>
                    </a:p>
                  </a:txBody>
                  <a:tcPr marL="57125" marR="57125" marT="28562" marB="28562" anchor="ctr">
                    <a:lnL>
                      <a:noFill/>
                    </a:lnL>
                    <a:lnR>
                      <a:noFill/>
                    </a:lnR>
                    <a:lnT>
                      <a:noFill/>
                    </a:lnT>
                    <a:lnB>
                      <a:noFill/>
                    </a:lnB>
                  </a:tcPr>
                </a:tc>
                <a:extLst>
                  <a:ext uri="{0D108BD9-81ED-4DB2-BD59-A6C34878D82A}">
                    <a16:rowId xmlns:a16="http://schemas.microsoft.com/office/drawing/2014/main" val="3115780660"/>
                  </a:ext>
                </a:extLst>
              </a:tr>
              <a:tr h="399874">
                <a:tc>
                  <a:txBody>
                    <a:bodyPr/>
                    <a:lstStyle/>
                    <a:p>
                      <a:pPr marL="0" marR="0">
                        <a:spcBef>
                          <a:spcPts val="0"/>
                        </a:spcBef>
                        <a:spcAft>
                          <a:spcPts val="0"/>
                        </a:spcAft>
                      </a:pPr>
                      <a:r>
                        <a:rPr lang="de-DE" sz="1100">
                          <a:effectLst/>
                        </a:rPr>
                        <a:t>1</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Bay Ridge</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1.779</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83083</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46696</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63178</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1269</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39460</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43622</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38.9</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dirty="0">
                          <a:effectLst/>
                        </a:rPr>
                        <a:t>41.5</a:t>
                      </a:r>
                    </a:p>
                  </a:txBody>
                  <a:tcPr marL="57125" marR="57125" marT="28562" marB="28562" anchor="ctr">
                    <a:lnL>
                      <a:noFill/>
                    </a:lnL>
                    <a:lnR>
                      <a:noFill/>
                    </a:lnR>
                    <a:lnT>
                      <a:noFill/>
                    </a:lnT>
                    <a:lnB>
                      <a:noFill/>
                    </a:lnB>
                  </a:tcPr>
                </a:tc>
                <a:extLst>
                  <a:ext uri="{0D108BD9-81ED-4DB2-BD59-A6C34878D82A}">
                    <a16:rowId xmlns:a16="http://schemas.microsoft.com/office/drawing/2014/main" val="3375300298"/>
                  </a:ext>
                </a:extLst>
              </a:tr>
              <a:tr h="742622">
                <a:tc>
                  <a:txBody>
                    <a:bodyPr/>
                    <a:lstStyle/>
                    <a:p>
                      <a:pPr marL="0" marR="0">
                        <a:spcBef>
                          <a:spcPts val="0"/>
                        </a:spcBef>
                        <a:spcAft>
                          <a:spcPts val="0"/>
                        </a:spcAft>
                      </a:pPr>
                      <a:r>
                        <a:rPr lang="de-DE" sz="1100">
                          <a:effectLst/>
                        </a:rPr>
                        <a:t>2</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Bedford Stuyvesant</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2.782</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178627</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64212</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45546</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1112</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83031</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95596</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31.4</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35.0</a:t>
                      </a:r>
                    </a:p>
                  </a:txBody>
                  <a:tcPr marL="57125" marR="57125" marT="28562" marB="28562" anchor="ctr">
                    <a:lnL>
                      <a:noFill/>
                    </a:lnL>
                    <a:lnR>
                      <a:noFill/>
                    </a:lnR>
                    <a:lnT>
                      <a:noFill/>
                    </a:lnT>
                    <a:lnB>
                      <a:noFill/>
                    </a:lnB>
                  </a:tcPr>
                </a:tc>
                <a:extLst>
                  <a:ext uri="{0D108BD9-81ED-4DB2-BD59-A6C34878D82A}">
                    <a16:rowId xmlns:a16="http://schemas.microsoft.com/office/drawing/2014/main" val="2421716153"/>
                  </a:ext>
                </a:extLst>
              </a:tr>
              <a:tr h="399874">
                <a:tc>
                  <a:txBody>
                    <a:bodyPr/>
                    <a:lstStyle/>
                    <a:p>
                      <a:pPr marL="0" marR="0">
                        <a:spcBef>
                          <a:spcPts val="0"/>
                        </a:spcBef>
                        <a:spcAft>
                          <a:spcPts val="0"/>
                        </a:spcAft>
                      </a:pPr>
                      <a:r>
                        <a:rPr lang="de-DE" sz="1100">
                          <a:effectLst/>
                        </a:rPr>
                        <a:t>3</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Bensonhurst</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5.788</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259876</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44899</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50788</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1146</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127175</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132701</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36.0</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38.2</a:t>
                      </a:r>
                    </a:p>
                  </a:txBody>
                  <a:tcPr marL="57125" marR="57125" marT="28562" marB="28562" anchor="ctr">
                    <a:lnL>
                      <a:noFill/>
                    </a:lnL>
                    <a:lnR>
                      <a:noFill/>
                    </a:lnR>
                    <a:lnT>
                      <a:noFill/>
                    </a:lnT>
                    <a:lnB>
                      <a:noFill/>
                    </a:lnB>
                  </a:tcPr>
                </a:tc>
                <a:extLst>
                  <a:ext uri="{0D108BD9-81ED-4DB2-BD59-A6C34878D82A}">
                    <a16:rowId xmlns:a16="http://schemas.microsoft.com/office/drawing/2014/main" val="2219444077"/>
                  </a:ext>
                </a:extLst>
              </a:tr>
              <a:tr h="571248">
                <a:tc>
                  <a:txBody>
                    <a:bodyPr/>
                    <a:lstStyle/>
                    <a:p>
                      <a:pPr marL="0" marR="0">
                        <a:spcBef>
                          <a:spcPts val="0"/>
                        </a:spcBef>
                        <a:spcAft>
                          <a:spcPts val="0"/>
                        </a:spcAft>
                      </a:pPr>
                      <a:r>
                        <a:rPr lang="de-DE" sz="1100">
                          <a:effectLst/>
                        </a:rPr>
                        <a:t>4</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Bergen Beach</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1.072</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3619</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3377</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76466</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1646</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1740</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1879</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a:effectLst/>
                        </a:rPr>
                        <a:t>41.4</a:t>
                      </a:r>
                    </a:p>
                  </a:txBody>
                  <a:tcPr marL="57125" marR="57125" marT="28562" marB="28562" anchor="ctr">
                    <a:lnL>
                      <a:noFill/>
                    </a:lnL>
                    <a:lnR>
                      <a:noFill/>
                    </a:lnR>
                    <a:lnT>
                      <a:noFill/>
                    </a:lnT>
                    <a:lnB>
                      <a:noFill/>
                    </a:lnB>
                  </a:tcPr>
                </a:tc>
                <a:tc>
                  <a:txBody>
                    <a:bodyPr/>
                    <a:lstStyle/>
                    <a:p>
                      <a:pPr marL="0" marR="0">
                        <a:spcBef>
                          <a:spcPts val="0"/>
                        </a:spcBef>
                        <a:spcAft>
                          <a:spcPts val="0"/>
                        </a:spcAft>
                      </a:pPr>
                      <a:r>
                        <a:rPr lang="de-DE" sz="1100" dirty="0">
                          <a:effectLst/>
                        </a:rPr>
                        <a:t>43.0</a:t>
                      </a:r>
                    </a:p>
                  </a:txBody>
                  <a:tcPr marL="57125" marR="57125" marT="28562" marB="28562" anchor="ctr">
                    <a:lnL>
                      <a:noFill/>
                    </a:lnL>
                    <a:lnR>
                      <a:noFill/>
                    </a:lnR>
                    <a:lnT>
                      <a:noFill/>
                    </a:lnT>
                    <a:lnB>
                      <a:noFill/>
                    </a:lnB>
                  </a:tcPr>
                </a:tc>
                <a:extLst>
                  <a:ext uri="{0D108BD9-81ED-4DB2-BD59-A6C34878D82A}">
                    <a16:rowId xmlns:a16="http://schemas.microsoft.com/office/drawing/2014/main" val="167631614"/>
                  </a:ext>
                </a:extLst>
              </a:tr>
            </a:tbl>
          </a:graphicData>
        </a:graphic>
      </p:graphicFrame>
    </p:spTree>
    <p:extLst>
      <p:ext uri="{BB962C8B-B14F-4D97-AF65-F5344CB8AC3E}">
        <p14:creationId xmlns:p14="http://schemas.microsoft.com/office/powerpoint/2010/main" val="239893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4958D-170A-45DC-91FA-DABB17FA6977}"/>
              </a:ext>
            </a:extLst>
          </p:cNvPr>
          <p:cNvSpPr>
            <a:spLocks noGrp="1"/>
          </p:cNvSpPr>
          <p:nvPr>
            <p:ph type="title"/>
          </p:nvPr>
        </p:nvSpPr>
        <p:spPr/>
        <p:txBody>
          <a:bodyPr>
            <a:normAutofit fontScale="90000"/>
          </a:bodyPr>
          <a:lstStyle/>
          <a:p>
            <a:r>
              <a:rPr lang="de-DE" dirty="0"/>
              <a:t>4. </a:t>
            </a:r>
            <a:r>
              <a:rPr lang="de-DE" dirty="0" err="1"/>
              <a:t>Get</a:t>
            </a:r>
            <a:r>
              <a:rPr lang="de-DE" dirty="0"/>
              <a:t> </a:t>
            </a:r>
            <a:r>
              <a:rPr lang="de-DE" dirty="0" err="1"/>
              <a:t>the</a:t>
            </a:r>
            <a:r>
              <a:rPr lang="de-DE" dirty="0"/>
              <a:t> feature „Restaurants per </a:t>
            </a:r>
            <a:r>
              <a:rPr lang="de-DE" dirty="0" err="1"/>
              <a:t>Neighborhood</a:t>
            </a:r>
            <a:r>
              <a:rPr lang="de-DE" dirty="0"/>
              <a:t>“ </a:t>
            </a:r>
            <a:r>
              <a:rPr lang="de-DE" dirty="0" err="1"/>
              <a:t>from</a:t>
            </a:r>
            <a:r>
              <a:rPr lang="de-DE" dirty="0"/>
              <a:t> </a:t>
            </a:r>
            <a:r>
              <a:rPr lang="de-DE" dirty="0" err="1"/>
              <a:t>Foursquare</a:t>
            </a:r>
            <a:r>
              <a:rPr lang="de-DE" dirty="0"/>
              <a:t> and </a:t>
            </a:r>
            <a:r>
              <a:rPr lang="de-DE" dirty="0" err="1"/>
              <a:t>merge</a:t>
            </a:r>
            <a:r>
              <a:rPr lang="de-DE" dirty="0"/>
              <a:t> 2 </a:t>
            </a:r>
            <a:r>
              <a:rPr lang="de-DE" dirty="0" err="1"/>
              <a:t>dataframes</a:t>
            </a:r>
            <a:r>
              <a:rPr lang="de-DE" dirty="0"/>
              <a:t> </a:t>
            </a:r>
            <a:r>
              <a:rPr lang="de-DE" dirty="0" err="1"/>
              <a:t>together</a:t>
            </a:r>
            <a:endParaRPr lang="de-DE" dirty="0"/>
          </a:p>
        </p:txBody>
      </p:sp>
      <p:graphicFrame>
        <p:nvGraphicFramePr>
          <p:cNvPr id="4" name="Inhaltsplatzhalter 3">
            <a:extLst>
              <a:ext uri="{FF2B5EF4-FFF2-40B4-BE49-F238E27FC236}">
                <a16:creationId xmlns:a16="http://schemas.microsoft.com/office/drawing/2014/main" id="{025BA73F-FA39-466E-A500-9AD350C154FF}"/>
              </a:ext>
            </a:extLst>
          </p:cNvPr>
          <p:cNvGraphicFramePr>
            <a:graphicFrameLocks noGrp="1"/>
          </p:cNvGraphicFramePr>
          <p:nvPr>
            <p:ph idx="1"/>
            <p:extLst>
              <p:ext uri="{D42A27DB-BD31-4B8C-83A1-F6EECF244321}">
                <p14:modId xmlns:p14="http://schemas.microsoft.com/office/powerpoint/2010/main" val="2625388658"/>
              </p:ext>
            </p:extLst>
          </p:nvPr>
        </p:nvGraphicFramePr>
        <p:xfrm>
          <a:off x="914399" y="2505911"/>
          <a:ext cx="8756820" cy="3598861"/>
        </p:xfrm>
        <a:graphic>
          <a:graphicData uri="http://schemas.openxmlformats.org/drawingml/2006/table">
            <a:tbl>
              <a:tblPr/>
              <a:tblGrid>
                <a:gridCol w="230660">
                  <a:extLst>
                    <a:ext uri="{9D8B030D-6E8A-4147-A177-3AD203B41FA5}">
                      <a16:colId xmlns:a16="http://schemas.microsoft.com/office/drawing/2014/main" val="3838453593"/>
                    </a:ext>
                  </a:extLst>
                </a:gridCol>
                <a:gridCol w="1228810">
                  <a:extLst>
                    <a:ext uri="{9D8B030D-6E8A-4147-A177-3AD203B41FA5}">
                      <a16:colId xmlns:a16="http://schemas.microsoft.com/office/drawing/2014/main" val="1362828922"/>
                    </a:ext>
                  </a:extLst>
                </a:gridCol>
                <a:gridCol w="729735">
                  <a:extLst>
                    <a:ext uri="{9D8B030D-6E8A-4147-A177-3AD203B41FA5}">
                      <a16:colId xmlns:a16="http://schemas.microsoft.com/office/drawing/2014/main" val="2846785963"/>
                    </a:ext>
                  </a:extLst>
                </a:gridCol>
                <a:gridCol w="729735">
                  <a:extLst>
                    <a:ext uri="{9D8B030D-6E8A-4147-A177-3AD203B41FA5}">
                      <a16:colId xmlns:a16="http://schemas.microsoft.com/office/drawing/2014/main" val="1039909859"/>
                    </a:ext>
                  </a:extLst>
                </a:gridCol>
                <a:gridCol w="729735">
                  <a:extLst>
                    <a:ext uri="{9D8B030D-6E8A-4147-A177-3AD203B41FA5}">
                      <a16:colId xmlns:a16="http://schemas.microsoft.com/office/drawing/2014/main" val="2101472253"/>
                    </a:ext>
                  </a:extLst>
                </a:gridCol>
                <a:gridCol w="729735">
                  <a:extLst>
                    <a:ext uri="{9D8B030D-6E8A-4147-A177-3AD203B41FA5}">
                      <a16:colId xmlns:a16="http://schemas.microsoft.com/office/drawing/2014/main" val="1674506900"/>
                    </a:ext>
                  </a:extLst>
                </a:gridCol>
                <a:gridCol w="729735">
                  <a:extLst>
                    <a:ext uri="{9D8B030D-6E8A-4147-A177-3AD203B41FA5}">
                      <a16:colId xmlns:a16="http://schemas.microsoft.com/office/drawing/2014/main" val="1124498597"/>
                    </a:ext>
                  </a:extLst>
                </a:gridCol>
                <a:gridCol w="729735">
                  <a:extLst>
                    <a:ext uri="{9D8B030D-6E8A-4147-A177-3AD203B41FA5}">
                      <a16:colId xmlns:a16="http://schemas.microsoft.com/office/drawing/2014/main" val="2646718621"/>
                    </a:ext>
                  </a:extLst>
                </a:gridCol>
                <a:gridCol w="729735">
                  <a:extLst>
                    <a:ext uri="{9D8B030D-6E8A-4147-A177-3AD203B41FA5}">
                      <a16:colId xmlns:a16="http://schemas.microsoft.com/office/drawing/2014/main" val="3594570138"/>
                    </a:ext>
                  </a:extLst>
                </a:gridCol>
                <a:gridCol w="729735">
                  <a:extLst>
                    <a:ext uri="{9D8B030D-6E8A-4147-A177-3AD203B41FA5}">
                      <a16:colId xmlns:a16="http://schemas.microsoft.com/office/drawing/2014/main" val="2252596787"/>
                    </a:ext>
                  </a:extLst>
                </a:gridCol>
                <a:gridCol w="729735">
                  <a:extLst>
                    <a:ext uri="{9D8B030D-6E8A-4147-A177-3AD203B41FA5}">
                      <a16:colId xmlns:a16="http://schemas.microsoft.com/office/drawing/2014/main" val="1122541156"/>
                    </a:ext>
                  </a:extLst>
                </a:gridCol>
                <a:gridCol w="729735">
                  <a:extLst>
                    <a:ext uri="{9D8B030D-6E8A-4147-A177-3AD203B41FA5}">
                      <a16:colId xmlns:a16="http://schemas.microsoft.com/office/drawing/2014/main" val="3305394330"/>
                    </a:ext>
                  </a:extLst>
                </a:gridCol>
              </a:tblGrid>
              <a:tr h="936690">
                <a:tc>
                  <a:txBody>
                    <a:bodyPr/>
                    <a:lstStyle/>
                    <a:p>
                      <a:pPr marL="0" marR="0">
                        <a:spcBef>
                          <a:spcPts val="0"/>
                        </a:spcBef>
                        <a:spcAft>
                          <a:spcPts val="0"/>
                        </a:spcAft>
                      </a:pPr>
                      <a:endParaRPr lang="de-DE" sz="1000">
                        <a:effectLst/>
                      </a:endParaRP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Neighborhood</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Area sq.m.</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Population</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Pop. density</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Median household income</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Median rent</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Number males</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Number females</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Median age males</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Median age females</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Restaurants per 1000 residents</a:t>
                      </a:r>
                    </a:p>
                  </a:txBody>
                  <a:tcPr marL="49299" marR="49299" marT="24650" marB="24650" anchor="ctr">
                    <a:lnL>
                      <a:noFill/>
                    </a:lnL>
                    <a:lnR>
                      <a:noFill/>
                    </a:lnR>
                    <a:lnT>
                      <a:noFill/>
                    </a:lnT>
                    <a:lnB>
                      <a:noFill/>
                    </a:lnB>
                  </a:tcPr>
                </a:tc>
                <a:extLst>
                  <a:ext uri="{0D108BD9-81ED-4DB2-BD59-A6C34878D82A}">
                    <a16:rowId xmlns:a16="http://schemas.microsoft.com/office/drawing/2014/main" val="2611524275"/>
                  </a:ext>
                </a:extLst>
              </a:tr>
              <a:tr h="345096">
                <a:tc>
                  <a:txBody>
                    <a:bodyPr/>
                    <a:lstStyle/>
                    <a:p>
                      <a:pPr marL="0" marR="0">
                        <a:spcBef>
                          <a:spcPts val="0"/>
                        </a:spcBef>
                        <a:spcAft>
                          <a:spcPts val="0"/>
                        </a:spcAft>
                      </a:pPr>
                      <a:r>
                        <a:rPr lang="de-DE" sz="1000">
                          <a:effectLst/>
                        </a:rPr>
                        <a:t>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Bath Beach</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0.376</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18331.0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48805.0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67622.0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1204.0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9155.0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9176.0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36.4</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40.2</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0.818286</a:t>
                      </a:r>
                    </a:p>
                  </a:txBody>
                  <a:tcPr marL="49299" marR="49299" marT="24650" marB="24650" anchor="ctr">
                    <a:lnL>
                      <a:noFill/>
                    </a:lnL>
                    <a:lnR>
                      <a:noFill/>
                    </a:lnR>
                    <a:lnT>
                      <a:noFill/>
                    </a:lnT>
                    <a:lnB>
                      <a:noFill/>
                    </a:lnB>
                  </a:tcPr>
                </a:tc>
                <a:extLst>
                  <a:ext uri="{0D108BD9-81ED-4DB2-BD59-A6C34878D82A}">
                    <a16:rowId xmlns:a16="http://schemas.microsoft.com/office/drawing/2014/main" val="2814333103"/>
                  </a:ext>
                </a:extLst>
              </a:tr>
              <a:tr h="345096">
                <a:tc>
                  <a:txBody>
                    <a:bodyPr/>
                    <a:lstStyle/>
                    <a:p>
                      <a:pPr marL="0" marR="0">
                        <a:spcBef>
                          <a:spcPts val="0"/>
                        </a:spcBef>
                        <a:spcAft>
                          <a:spcPts val="0"/>
                        </a:spcAft>
                      </a:pPr>
                      <a:r>
                        <a:rPr lang="de-DE" sz="1000">
                          <a:effectLst/>
                        </a:rPr>
                        <a:t>1</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Bay Ridge</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1.779</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83083.0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46696.0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63178.0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1269.0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39460.0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43622.0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38.9</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41.5</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0.337012</a:t>
                      </a:r>
                    </a:p>
                  </a:txBody>
                  <a:tcPr marL="49299" marR="49299" marT="24650" marB="24650" anchor="ctr">
                    <a:lnL>
                      <a:noFill/>
                    </a:lnL>
                    <a:lnR>
                      <a:noFill/>
                    </a:lnR>
                    <a:lnT>
                      <a:noFill/>
                    </a:lnT>
                    <a:lnB>
                      <a:noFill/>
                    </a:lnB>
                  </a:tcPr>
                </a:tc>
                <a:extLst>
                  <a:ext uri="{0D108BD9-81ED-4DB2-BD59-A6C34878D82A}">
                    <a16:rowId xmlns:a16="http://schemas.microsoft.com/office/drawing/2014/main" val="2924417006"/>
                  </a:ext>
                </a:extLst>
              </a:tr>
              <a:tr h="640893">
                <a:tc>
                  <a:txBody>
                    <a:bodyPr/>
                    <a:lstStyle/>
                    <a:p>
                      <a:pPr marL="0" marR="0">
                        <a:spcBef>
                          <a:spcPts val="0"/>
                        </a:spcBef>
                        <a:spcAft>
                          <a:spcPts val="0"/>
                        </a:spcAft>
                      </a:pPr>
                      <a:r>
                        <a:rPr lang="de-DE" sz="1000">
                          <a:effectLst/>
                        </a:rPr>
                        <a:t>2</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Bedford Stuyvesant</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2.782</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178627.0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64212.0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45546.0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1112.0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83031.0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95596.0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31.4</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35.0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0.011197</a:t>
                      </a:r>
                    </a:p>
                  </a:txBody>
                  <a:tcPr marL="49299" marR="49299" marT="24650" marB="24650" anchor="ctr">
                    <a:lnL>
                      <a:noFill/>
                    </a:lnL>
                    <a:lnR>
                      <a:noFill/>
                    </a:lnR>
                    <a:lnT>
                      <a:noFill/>
                    </a:lnT>
                    <a:lnB>
                      <a:noFill/>
                    </a:lnB>
                  </a:tcPr>
                </a:tc>
                <a:extLst>
                  <a:ext uri="{0D108BD9-81ED-4DB2-BD59-A6C34878D82A}">
                    <a16:rowId xmlns:a16="http://schemas.microsoft.com/office/drawing/2014/main" val="62303986"/>
                  </a:ext>
                </a:extLst>
              </a:tr>
              <a:tr h="492995">
                <a:tc>
                  <a:txBody>
                    <a:bodyPr/>
                    <a:lstStyle/>
                    <a:p>
                      <a:pPr marL="0" marR="0">
                        <a:spcBef>
                          <a:spcPts val="0"/>
                        </a:spcBef>
                        <a:spcAft>
                          <a:spcPts val="0"/>
                        </a:spcAft>
                      </a:pPr>
                      <a:r>
                        <a:rPr lang="de-DE" sz="1000">
                          <a:effectLst/>
                        </a:rPr>
                        <a:t>3</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Bensonhurst</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5.788</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259876.0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44899.0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50788.0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1146.0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127175.0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132701.0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38.2</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0.034632</a:t>
                      </a:r>
                    </a:p>
                  </a:txBody>
                  <a:tcPr marL="49299" marR="49299" marT="24650" marB="24650" anchor="ctr">
                    <a:lnL>
                      <a:noFill/>
                    </a:lnL>
                    <a:lnR>
                      <a:noFill/>
                    </a:lnR>
                    <a:lnT>
                      <a:noFill/>
                    </a:lnT>
                    <a:lnB>
                      <a:noFill/>
                    </a:lnB>
                  </a:tcPr>
                </a:tc>
                <a:extLst>
                  <a:ext uri="{0D108BD9-81ED-4DB2-BD59-A6C34878D82A}">
                    <a16:rowId xmlns:a16="http://schemas.microsoft.com/office/drawing/2014/main" val="808374057"/>
                  </a:ext>
                </a:extLst>
              </a:tr>
              <a:tr h="492995">
                <a:tc>
                  <a:txBody>
                    <a:bodyPr/>
                    <a:lstStyle/>
                    <a:p>
                      <a:pPr marL="0" marR="0">
                        <a:spcBef>
                          <a:spcPts val="0"/>
                        </a:spcBef>
                        <a:spcAft>
                          <a:spcPts val="0"/>
                        </a:spcAft>
                      </a:pPr>
                      <a:r>
                        <a:rPr lang="de-DE" sz="1000">
                          <a:effectLst/>
                        </a:rPr>
                        <a:t>4</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Bergen Beach</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1.072</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3619.0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3377.0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76466.0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1646.0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1740.0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1879.0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41.4</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43.0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0.000000</a:t>
                      </a:r>
                    </a:p>
                  </a:txBody>
                  <a:tcPr marL="49299" marR="49299" marT="24650" marB="24650" anchor="ctr">
                    <a:lnL>
                      <a:noFill/>
                    </a:lnL>
                    <a:lnR>
                      <a:noFill/>
                    </a:lnR>
                    <a:lnT>
                      <a:noFill/>
                    </a:lnT>
                    <a:lnB>
                      <a:noFill/>
                    </a:lnB>
                  </a:tcPr>
                </a:tc>
                <a:extLst>
                  <a:ext uri="{0D108BD9-81ED-4DB2-BD59-A6C34878D82A}">
                    <a16:rowId xmlns:a16="http://schemas.microsoft.com/office/drawing/2014/main" val="110134116"/>
                  </a:ext>
                </a:extLst>
              </a:tr>
              <a:tr h="345096">
                <a:tc>
                  <a:txBody>
                    <a:bodyPr/>
                    <a:lstStyle/>
                    <a:p>
                      <a:pPr marL="0" marR="0">
                        <a:spcBef>
                          <a:spcPts val="0"/>
                        </a:spcBef>
                        <a:spcAft>
                          <a:spcPts val="0"/>
                        </a:spcAft>
                      </a:pPr>
                      <a:r>
                        <a:rPr lang="de-DE" sz="1000">
                          <a:effectLst/>
                        </a:rPr>
                        <a:t>5</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Boerum Hill</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0.431</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26928.0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62491.0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104214.0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1785.0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12748.0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14786.0</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34.7</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a:effectLst/>
                        </a:rPr>
                        <a:t>36.7</a:t>
                      </a:r>
                    </a:p>
                  </a:txBody>
                  <a:tcPr marL="49299" marR="49299" marT="24650" marB="24650" anchor="ctr">
                    <a:lnL>
                      <a:noFill/>
                    </a:lnL>
                    <a:lnR>
                      <a:noFill/>
                    </a:lnR>
                    <a:lnT>
                      <a:noFill/>
                    </a:lnT>
                    <a:lnB>
                      <a:noFill/>
                    </a:lnB>
                  </a:tcPr>
                </a:tc>
                <a:tc>
                  <a:txBody>
                    <a:bodyPr/>
                    <a:lstStyle/>
                    <a:p>
                      <a:pPr marL="0" marR="0">
                        <a:spcBef>
                          <a:spcPts val="0"/>
                        </a:spcBef>
                        <a:spcAft>
                          <a:spcPts val="0"/>
                        </a:spcAft>
                      </a:pPr>
                      <a:r>
                        <a:rPr lang="de-DE" sz="1000" dirty="0">
                          <a:effectLst/>
                        </a:rPr>
                        <a:t>0.594177</a:t>
                      </a:r>
                    </a:p>
                  </a:txBody>
                  <a:tcPr marL="49299" marR="49299" marT="24650" marB="24650" anchor="ctr">
                    <a:lnL>
                      <a:noFill/>
                    </a:lnL>
                    <a:lnR>
                      <a:noFill/>
                    </a:lnR>
                    <a:lnT>
                      <a:noFill/>
                    </a:lnT>
                    <a:lnB>
                      <a:noFill/>
                    </a:lnB>
                  </a:tcPr>
                </a:tc>
                <a:extLst>
                  <a:ext uri="{0D108BD9-81ED-4DB2-BD59-A6C34878D82A}">
                    <a16:rowId xmlns:a16="http://schemas.microsoft.com/office/drawing/2014/main" val="821812433"/>
                  </a:ext>
                </a:extLst>
              </a:tr>
            </a:tbl>
          </a:graphicData>
        </a:graphic>
      </p:graphicFrame>
    </p:spTree>
    <p:extLst>
      <p:ext uri="{BB962C8B-B14F-4D97-AF65-F5344CB8AC3E}">
        <p14:creationId xmlns:p14="http://schemas.microsoft.com/office/powerpoint/2010/main" val="248336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0DAB41-7AE3-4C0F-9B79-66BE3E65148C}"/>
              </a:ext>
            </a:extLst>
          </p:cNvPr>
          <p:cNvSpPr>
            <a:spLocks noGrp="1"/>
          </p:cNvSpPr>
          <p:nvPr>
            <p:ph type="title"/>
          </p:nvPr>
        </p:nvSpPr>
        <p:spPr/>
        <p:txBody>
          <a:bodyPr/>
          <a:lstStyle/>
          <a:p>
            <a:r>
              <a:rPr lang="de-DE" dirty="0"/>
              <a:t>5. Find optimal </a:t>
            </a:r>
            <a:r>
              <a:rPr lang="de-DE" dirty="0" err="1"/>
              <a:t>number</a:t>
            </a:r>
            <a:r>
              <a:rPr lang="de-DE" dirty="0"/>
              <a:t> </a:t>
            </a:r>
            <a:r>
              <a:rPr lang="de-DE" dirty="0" err="1"/>
              <a:t>of</a:t>
            </a:r>
            <a:r>
              <a:rPr lang="de-DE" dirty="0"/>
              <a:t> </a:t>
            </a:r>
            <a:r>
              <a:rPr lang="de-DE" dirty="0" err="1"/>
              <a:t>clusters</a:t>
            </a:r>
            <a:r>
              <a:rPr lang="de-DE" dirty="0"/>
              <a:t> </a:t>
            </a:r>
            <a:r>
              <a:rPr lang="de-DE" dirty="0" err="1"/>
              <a:t>with</a:t>
            </a:r>
            <a:r>
              <a:rPr lang="de-DE" dirty="0"/>
              <a:t> </a:t>
            </a:r>
            <a:r>
              <a:rPr lang="de-DE" dirty="0" err="1"/>
              <a:t>Elbow</a:t>
            </a:r>
            <a:r>
              <a:rPr lang="de-DE" dirty="0"/>
              <a:t> </a:t>
            </a:r>
            <a:r>
              <a:rPr lang="de-DE" dirty="0" err="1"/>
              <a:t>method</a:t>
            </a:r>
            <a:r>
              <a:rPr lang="de-DE" dirty="0"/>
              <a:t>. </a:t>
            </a:r>
            <a:r>
              <a:rPr lang="de-DE" dirty="0" err="1"/>
              <a:t>It</a:t>
            </a:r>
            <a:r>
              <a:rPr lang="de-DE" dirty="0"/>
              <a:t> </a:t>
            </a:r>
            <a:r>
              <a:rPr lang="de-DE" dirty="0" err="1"/>
              <a:t>is</a:t>
            </a:r>
            <a:r>
              <a:rPr lang="de-DE" dirty="0"/>
              <a:t> 6.</a:t>
            </a:r>
          </a:p>
        </p:txBody>
      </p:sp>
      <p:sp>
        <p:nvSpPr>
          <p:cNvPr id="4" name="AutoShape 2" descr="data:image/png;base64,iVBORw0KGgoAAAANSUhEUgAAAYMAAAEWCAYAAACEz/viAAAABHNCSVQICAgIfAhkiAAAAAlwSFlzAAALEgAACxIB0t1+/AAAADl0RVh0U29mdHdhcmUAbWF0cGxvdGxpYiB2ZXJzaW9uIDIuMS4wLCBodHRwOi8vbWF0cGxvdGxpYi5vcmcvpW3flQAAIABJREFUeJzt3XmYVOWZ/vHvzRZFUDGAu6LRIGrcBuJuwCURRYF2i3FNzDjzi0Y0cZ3oxDhZHFwmRA2ZuG8TxQXFDTGmBUmMsiSKRiNxR1EgaEQUAX1+f7ynQ9E23XWaqj693J/rOlfVOXXqnKdLrKfeXRGBmZl1bJ2KDsDMzIrnZGBmZk4GZmbmZGBmZjgZmJkZTgZmZoaTgdUj6URJU0v2Q9JWRcZUKZX8WyS9Kmn/SlyrNZD0gaQtq3Ddlf491XutX/bfpEul72v5ORl0QNkX2UfZF0DddmXRccE/vzxC0uX1jo/Ijt9Q5nUek/TtqgTZ9L1vkLS03ud7VAWvP0zSU5IWS/q7pFslbZLj/Z/5bCKiR0S8XKkYre1xMui4Dsm+AOq2U4sOqMRLwFH1fjEeD7xYUDzNMbre53t73gtI6tzAscOB/wPGAL2B7YCPgamSeq1u0NZxORlYOQ6S9LKkBZIukdQJQFInSedLek3SPEk3SVone+1GSd/Pnm+c/ar/Tra/laSFkrSK+70NzAK+lp2/HrAHMKH0JEm7SfqDpPckPS1pcHb8J8DewJUNlHr2lzRb0ruSrqqLobG/JXv9uOy1v0v6QXM/SEkDsl/m70l6TtKhJa/dIGmspAclLQaG1HuvgMuAH0fErRHxUUS8DXwb+AA4IzvvREm/l3SFpH9IekHSfo19NqVVaFkcv5T0UHbO7yVtIOnn2ef2gqSdS+I6V9JLkhZJ+oukkc38bA7LSq3bN+f9tnqcDKwcI4GBwC7AcOBb2fETs20IsCXQA6j74p0MDM6efwV4OXsE2Ad4PBqfC+UmUmkA4OvAvaRfwEBKMMADwI+B9YAzgbsk9YmIHwCPA6c2UOoZBgwCdgSOJEs4jf0tkrYFxgLHARsBnwfKrpYpibkrcB8wCegLfBe4VVL/ktO+AfwE6AnUr2vvD2wG3FF6MCI+Be4CDig5vCvpM+8N/BC4W9J6TXw2pY4Ezs/e/zHwBDAz278TKK3Ge4mUYNYBfgTcImnDRj+MeiR9E/hvYP+IeDbPe60ynAw6rnuyX6d12782cu5/R8TCiHgd+DlwdHb8GODyiHg5Ij4AzgO+nlXvTAb2zkoR+wCjgT2z930le70x44HB2a/z40nJodSxwIMR8WBEfBoRjwDTgYOauO7FEfFe9rfUAjuV8bccDtwfEVMi4mPgAuDTJu5zZslnuyA7thspyVwcEUsj4nfA/az4PAHujYjfZ3/TknrX7J09zm3gfnNLXgeYB/w8IpZlVVR/BQ5uIuZS4yNiRhbDeGBJRNwUEZ8AtwP/LBlExB0R8VYW8+3AbODLOe51OnAWMDgi/pbjfVZBTgYd14iIWLdku7qRc98oef4a6dcx2eNr9V7rAqwfES+Rqi52Iv1qvB94K/sV3GQyiIiPSL/8zwd6R8Tv652yOXBEaUID9gKa+kX6dsnzD0lfzo3+Ldlr//wMImIx8Pcm7nNpyWdb9yW9EfBG9ku+9D4bl+yXftb11SWVhv7GDUteB3izXsmr9L9bOd4pef5RA/t1nxuSjpf055L/DtuzcmJqylnAVRExJ8d7rMKcDKwcm5Y83wx4K3v+FulLufS15az44phM+lXdLSLezPaPB3oBfy7jvjcB3wdubuC1N4Cb6yW0tSLi4uz1vNPxNva3zKXkM5DUnVRVlNdbwKZ1bS4l93mzZL+xuP8KzAGOKD2YXe8w4NGSwxvXa5Mp/e9WsamKJW0OXA2cCnw+ItYFngVW1R7UkK8C50s6rFJxWX5OBlaOsyT1krQpMIpUTQDwG+AMSVtI6gH8FLg9IpZnr08mfUlMyfYfI9WTT82qG5oymVQPfkUDr90CHCLpa5I6S1pD0mCt6GL5Dqnuv1yN/S13AsMk7SWpG3ARzft/50lgMXC2pK5Zg/chwG3lvDn7pX8m6YvzG5LWlLQBcA2wNvA/Jaf3BU7L7nMEMAB4MHst72fTmLVIyWU+/LPuP28D8HPAgcBVpQ3q1rKcDDqu+7RyP/jxjZx7LzCD9Gv+AeDa7Ph1pF/tU4BXgCWkL/s6k0kNoXXJYCrQvWS/UZE8GhELG3jtDVJj9n+QvojeIFU31P2bHgMcnvV++UUZt1vl3xIRzwGnkLp0zgXeJf1CzyUilgKHAkNJVTq/BI6PiBdyXON2UkP2Gdk1/gKsCewZEaVVV08CW2fn/AQ4vOT1vJ9NY/H8hdTD6QlSkvkSUL9Kr5zrPE1q3L9a0tDVicmaR17cxqx9kXQi8O2I2KvoWKztcMnAzMycDMzMzNVEZmaGSwZmZkYaVNMm9O7dO/r161d0GGZmbcqMGTMWRESfps5rM8mgX79+TJ8+vegwzMzaFEmvNX2Wq4nMzAwnAzMzw8nAzMxwMjAzM5wMzMyMdpwMRo+G2tqVj9XWpuNmZraydpsMBg2CI49ckRBqa9P+oEHFxmVm1hq1mXEGeQ0ZAuPGwYgRsMceMH162h8ypOn3mpl1NO22ZADpi3/zzWHiRDj5ZCcCM7NVadfJoLYWXsvG3l111WfbEMzMLGm3yaCujeC226B7dxg8eOU2BDMzW6GqyUDSppJqJT0v6TlJo7LjF0p6U9Kfs+2gSt972rTURjB0aNqeeiolhmnTKn0nM7O2r9oNyMuB70fETEk9gRmSHsle+5+IuLRaNz777BXPa2rgrrtgrbVWPm5mZklVSwYRMTciZmbPFwHPAxtX854NOfhg6NoV7r67pe9sZtY2tFibgaR+wM7Ak9mhUyU9I+k6Sb2qee911oH990/JwAu7mZl9VoskA0k9gLuA0yPifWAs8AVgJ2AucNkq3neypOmSps+fP3+1YqipgZdeglmzVusyZmbtUtWTgaSupERwa0TcDRAR70TEJxHxKXA18OWG3hsRv46IgRExsE+fJhfqadShh0KnTq4qMjNrSLV7Ewm4Fng+Ii4vOb5hyWkjgWerGQdA376w115OBmZmDal2yWBP4Dhg33rdSEdLmiXpGWAIcEaV4wBSVdGsWTB7dkvczcys7ah2b6KpEaGI2CEidsq2ByPiuIj4Unb80IiYW8046owcmR7Hj2+Ju5mZtR3tdgRyQzbbDAYOdFWRmVl9HSoZQKoqevJJmDOn6EjMzFqPDpkMAO65p9g4zMxakw6XDPr3h223dVWRmVmpDpcMIJUOJk+GBQuKjsTMrHXosMng00/hvvuKjsTMrHXokMlgp52gXz9XFZmZ1emQyUBKpYNJk2DRoqKjMTMrXodMBpAGoC1dCg8+WHQkZmbF67DJYPfdYf31XVVkZgYdOBl07gwjRsADD8CSJUVHY2ZWrA6bDCC1GyxeDI880vS5ZmbtWYdOBoMHw7rruqrIzKxDJ4Nu3eCQQ2DCBFi2rOhozMyK06GTAaSqooULYcqUoiMxMytOh08GX/0qdO/uqiIz69g6fDLo3h2GDk0L3nz6adHRmJkVo8MnA0hVRXPnpnUOzMw6IicD4OCDoWtXL4dpZh2XkwGwzjqw336p3SCi6GjMzFqek0GmpgZeeglmzSo6EjOzludkkBk+PM1m6l5FZtYRORlk+vaFvfd2MjCzjqnsZCBplKS1lVwraaakr1YzuJZWU5OqiWbPLjoSM7OWladk8K2IeB/4KtAH+CZwcVWiKsjIkenRvYrMrKPJkwyUPR4EXB8RT5ccaxc22wwGDnRVkZl1PHmSwQxJk0jJ4GFJPYF2N2a3piYNPpszp+hIzMxaTp5kcBJwLjAoIj4EupGqitqVmpr0eM89xcZhZtaS8iSDALYFTsv21wLWqHhEBevfH7bd1lVFZtax5EkGvwR2B47O9hcBV1U8olagpgYmT4YFC4qOxMysZeRJBrtGxCnAEoCIeJdUVdTujByZZjC9776iIzEzaxl5ksEySZ1J1UVI6kM7bEAG2Hln2HxzVxWZWceRJxn8AhgP9JX0E2Aq8NOqRFUwKVUVTZoEixYVHY2ZWfWVnQwi4lbgbOBnwFxgRETcUa3AilZTA0uXwoMPFh2JmVn15ZmOYjfgzYi4KiKuBOZI2rV6oRVr991h/fVdVWRmHUOeaqKxwAcl+4uzY6skaVNJtZKel/ScpFHZ8fUkPSJpdvbYK3/o1dW5M4wYAQ88AEuWFB2NmVl15ZqOImLF0i8R8SnQpYn3LAe+HxEDgN2AUyRtSxq89mhEbA08mu23OjU1sHgxPPJI0ZGYmVVXnmTwsqTTJHXNtlHAy429ISLmRsTM7Pki4HlgY2A4cGN22o3AiPyhV9/gwbDuuq4qMrP2L08y+HdgD+BNYA6wK3ByuW+W1A/YGXgSWD8i5kJKGEDfVbznZEnTJU2fP39+jlAro1s3OOQQmDABli1r8dubmbWYPL2J5kXE1yOib0SsHxHfiIh55bxXUg/gLuD0bBrscu/564gYGBED+/TpU+7bKqqmBhYuhClTCrm9mVmLaKrO/5+yQWb/CvQrfV9EfKuJ93UlJYJbI6KuwuUdSRtGxFxJGwJlJZUifPWr0L17qirab7+iozEzq4481UT3AusAvwUeKNlWSZKAa4HnI+LykpcmACdkz0/Irt0qde8OBx6YFrz5tF2OtzYzy1EyALpHxDk5r78ncBwwS9Kfs2P/QVohbZykk4DXgSNyXrdF1dSkksGTT6bxB2Zm7U2eZHC/pIMiouwxuRExlVWvhtZmKl0OPhi6dk2lAycDM2uP8lQTjSIlhI8kvS9pkaSyG4PbsnXXTe0Fd98NK0ZamJm1H3l6E/WMiE4RsWZErJ3tr13N4FqTmhp46SWYNavoSMzMKi9PyQBJvSR9WdI+dVu1Amtthg9Ps5l6AJqZtUd5Jqr7NjAFeBj4UfZ4YXXCan369oW993YyMLP2KW+bwSDgtYgYQhpN3PLDggtUU5OqiWbPLjoSM7PKypMMlkTEEgBJn4uIF4D+1QmrdRo5Mj2OH19sHGZmlZYnGcyRtC5wD/CIpHuBt6oTVuu02WYwcKCrisys/cnTm2hkRLwXERcCF5BGFg+vVmCtVU1NGnw2Z07RkZiZVU6eBuSb655HxOSImABcV5WoWrG6qqJ77ik2DjOzSspTTbRd6Y6kzsC/VDac1m+bbWDAAFcVmVn70mQykHSepEXADtnI4/ez/Xm04gnmqqmmBiZPhgULio7EzKwymkwGEfGziOgJXJKNPK4bffz5iDivBWJsdWpq0gymEyYUHYmZWWXkqSa6X9JaAJKOlXS5pM2rFFertvPOsPnm7mJqZu1HnmQwFvhQ0o7A2cBrwE1ViaqVk1LpYNIkWLSo6GjMzFZfnmSwPCKC1J10TESMAXpWJ6zWbfRo6NcPli6FB7MJvWtr03Ezs7Yoz3oGiySdBxwL7JP1JupanbBat0GD4MgjoVev1Kuob9+0P25c0ZGZmTVPnpLBUcDHwEkR8TawMXBJVaJq5YYMSV/8H32U2g3qEsGQIUVHZmbWPHlGIL8dEZdHxOPZ/usR0SHbDCB98R9+OCxbBttt50RgZm1bOeMMpmaPi0rGGXSolc4aUlsLEyfC9tunMQeXXVZ0RGZmzddkm0FE7JU9dsjG4obU1q6oGho0CLbdFs46KzUqH3ZY0dGZmeVXTslgvca2lgiytZk2bUUbQY8eqUdR165w9tnwySdFR2dmll85bQYzgOnZ43zgRWB29nxG9UJrvc4+e+U2gu23h//9X3j5ZbjwwsLCMjNrtnKmo9giIrYkLXN5SET0jojPA8MAT9eWOfHEtP3kJ2kwmplZW5Kna+mgiHiwbiciHgK+UvmQ2q6rrko9i445Bt58s+hozMzKlycZLJB0vqR+kjaX9APg79UKrC3q3h3uuCONPzj6aFi+vOiIzMzKkycZHA30AcZnW5/smJXYZpvUfvD443DBBUVHY2ZWnrKno4iIhcCoVb0u6YqI+G5FomrjjjkmjT24+GLYay84+OCiIzIza1yekkFT9qzgtdq8MWNgxx3h+OPh9deLjsbMrHGVTAZWYs0101iEZcvg619Pj2ZmrZWTQRV98YtwzTXwxBNwXodcE87M2opKJgNV8FrtxpFHwne+k+YuurdDrhhtZm1BJZPBmApeq125/HLYZZc0KO2VV4qOxszss5rsTSTpPiBW9XpEHJo93lC5sNqXz30ujT/YZRc46iiYOhW6dSs6KjOzFcopGVwKXAa8AnwEXJ1tHwDPVi+09mXLLeH669Mkd2edVXQ0ZmYrK2cK68kAkv4rIvYpeek+SVOqFlk7NHIkjBqVup3us4+nuzaz1iNPm0EfSVvW7UjagjQKeZUkXSdpnqRnS45dKOlNSX/OtoPyh912jR4NX/4yfOtb8NJLRUdjZpbkSQZnAI9JekzSY0AtcHoT77kBOLCB4/8TETtl24MNvN5udesGt98OnTvDEUfAkiVFR2Rmlm8N5InA1qQpKUYB/SPi4SbeMwVYuFoRtkP9+sGNN8Kf/gTf+17R0ZiZ5UgGkroDZwGnRsTTwGaShjXzvqdKeiarRurVyD1PljRd0vT58+c381at0yGHwJlnwtixqaRgZlakPNVE1wNLgd2z/TnAj5txz7HAF4CdgLmknkoNiohfR8TAiBjYp0+jzRNt0k9/CnvsAd/+Nrz4YtHRmFlHlicZfCEiRgPLACLiI5ox6jgi3omITyLiU1IX1S/nvUZ70bUr3HZbGodwxBFpHQQzsyLkSQZLJa1JNgBN0heAj/PeUNKGJbsj6eBjFTbdFG6+GZ55Bk47rehozKyjypMMfghMBDaVdCvwKHB2Y2+Q9BvgCaC/pDmSTgJGS5ol6RlgCKmXUoc2dGiayO6aa+CWW4qOxsw6IkWscqaJFSdJAjYBPgR2I1UP/TEiFlQ3vBUGDhwY06dPb6nbtbjly2G//WD69LQNGFB0RGbWHkiaEREDmzqvrJJBpIxxT0T8PSIeiIj7WzIRdARdusBvfgNrrZXaDxYvLjoiM+tI8lQT/VHSoKpFYmy0Edx6Kzz3HNTUrPxabW0avWxmVg15ksEQ4AlJL2VjBOrq/a2CDjgAjjsOJk2Cs7MWmdratC7CIKdiM6uSJieqKzG0alHYSq6/Hp59Fi65BN5/H+66Ky2hOWRI0ZGZWXuVZzqK1yLiNdI01lGyWYV17gwPPpjaD/73f+GEE5wIzKy68kxHcaik2aR1DSYDrwIPVSmuDu/559OgtM6d05TXDzc6C5SZ2erJ02bwX6RupS9GxBbAfsDvqxJVB1fXRnD33WlA2vLlMHw4/O53RUdmZu1VnmSwLCL+DnSS1CkiaknzC1mFTZu2oo3g6KPhhz+Ejz+GSy8tOjIza6/yNCC/J6kHMAW4VdI8YHl1wurYzq43rvuHP4S//jXNbjp+fFoxzcyskvKUDIaTGo/PIE1L8RJwSDWCspVJcN11aYW0Y4+FmTOLjsjM2ps8vYkWZ7ONLo+IGyPiF1m1kbWANdeEe+6B3r3TWghvvll0RGbWnuTpTbRI0vvZtkTSJ5Ler2ZwtrINNoD77ktjD4YPhw8/LDoiM2sv8pQMekbE2tm2BnAYcGX1QrOG7LBDmsNo5kw4/nj49NOiIzKz9iBPm8FKIuIeYN8KxmJlGjYMLrssjUy+4IKiozGz9qDs3kSSSqdO6wQMxCOQC3P66fDCC2npzP79UynBzKy58nQtLe05tJw0Anl4RaOxsklw5ZXwt7+lNZS32AL23rvoqMysrSo7GUTEN6sZiOXXtSvceSfstlsae/DUU7DllkVHZWZtUZ5qol809npEeAXfAvTqBfffD7vumtoSnngC1lmn6KjMrK3J04C8BrALMDvbdgI+AWZkmxVk663TPEazZ6c5jZZ7XLiZ5ZQnGWwNDImIKyLiCtJEdTtlA9BurE54Vq7Bg+FXv0qL4px+etHRmFlbk6cBeSOgJ7Aw2++RHbNW4qST0hxGl1wC22wDp55adERm1lbkSQYXA3+SVJvtfwW4sOIR2Wr52c/gxRdh1CjYais48MCiIzKztkAR5Q8VkLQBsGu2+2REvF2VqBowcODAmD59ekvdrk374IPUzfTll+EPf4Dttis6IjMriqQZETGwqfPyzE20J7AoIu4lVRedLWnz1YjRqqRHjzSHUffuqYfR/PlFR2RmrV2eBuSxwIeSdgTOAl4DbqpKVLbaNtkEJkyAt9+GESNgyZKiIzKz1ixPMlgeqU5pOPCLiBhDKiFYKzVoENx0U6oq+td/hRw1gmbWweRJBosknQccCzwgqTPQtTphWaUccQT8+Mdwyy1pHiMzs4bkSQZHAR8DJ2UNxxsDl1QlKquo//iPtELa+een6SvMzOrLs57B2xFxeUQ8nu2/HhH/bDOQ9EQ1ArTVJ8E118Cee6bZTadNKzoiM2ttmr2eQQPWqOC1rMI+9zkYPx7WWAO+9jV4440Vr9XWwujRxcVmZsWrZDJw82Qr16dPWhTnvfdgyJA0HqG2Ns1nNGhQ0dGZWZHyjEC2duCb34R58+Dcc2HnneHdd+GOO1JyMLOOq8mSgaTPlXktrWYs1kLOOQeGDk0L43z0EbzyitdSNuvoyqkmegJA0s1NnHfc6odjLaG2NjUif/vbsHRpmuBut93gj38sOjIzK0o5yaCbpBOAPSTV1N/qToqIZ6sXplVKXRvBuHFw9dXw8MPQs2eax2j33eHEE2Hu3KKjNLOWVk6bwb8DxwDrsvI6yJAaje9e1RslXQcMA+ZFxPbZsfWA24F+pHWUj4yId/MGbs0zbVpKBHVtBPvuC/feC1Onpiqjyy5LC+VccEGa+bRbt2LjNbOWUfaspZJOiohrc11c2gf4ALipJBmMBhZGxMWSzgV6RcQ5TV3Ls5a2jL/9Db73vTTR3Re/CD//eWpfMLO2qeKzlgI3SzpN0p3Z9l1JjU5HERFTWLEYTp3hQN3KaDcCI3LEYFW21VZpgrsHH0z7Bx0EhxySkoSZtV95ksEvgX/JHn9JWg95bDPuuX5EzAXIHvuu6kRJJ0uaLmn6fM/D3KKGDoVZs+DSS2Hy5LQmwrnnwqJFRUdmZtWQJxkMiogTIuJ32fZNoKpDlSLi1xExMCIG9unTp5q3sgZ06wbf/35aOe0b34D//m/o3z9NeucZUM3alzzJ4BNJX6jbkbQl8Ekz7vmOpA2za2wIzGvGNawFbbABXH996nq6ySZw3HGw114wY0bRkZlZpeRJBmcBtZIekzQZ+B3w/WbccwJwQvb8BODeZlzDCrDrrikhXHddakMYNCitkzDP6dyszcsza+mjwNbAadnWPyJq616XdED990j6DWnQWn9JcySdBFwMHCBpNnBAtm9tRKdOaUqLF19MvY5uuCH1OhozBpYtKzo6M2uusruWNnkhaWZE7FKRizXAXUtbpxdeSOMRJk2CbbeFPfZI7Qulcx3VjXg+++zi4jTrqKrRtbTJe1bwWtZGbLMNTJyYBq4tWZLWTTjwQPi//0uve1ZUs7bBU1jbapPg0EPhuefS0poSHHNMmu/o8MNXHvFsZq1TJZOBdXBrrAHnnZcal3fYAZ58Mq2dMG4cvPpq0dGZWWMqmQxereC1rA2bPRveegtOPTWNVbj66jSy+cQT4a9/LTo6M2tI2clAUmdJh2ZTUnyvbqt7PSJqGnu/dQyls6JecUWa1mKddWD48HRswAA46ih45pmiIzWzUnlKBvcBJwKfB3qWbGb/VH9W1CFD4M470xiFV19NC+s89BDsuGNqZ3jyyULDNbNMnllLn4mIHaoczyq5a2n78e67qdQwZgwsXAj77w/nnw/77JMan82scqrRtfQhSV9djZjMAOjVC/7zP1NJ4ZJL0oR4gwfD3nunUoPnPTJreXmSwR+B8ZI+kvS+pEWS3q9WYNb+9ewJZ56Z1mC+8kp4/fU0ZfbAgWmBHa/LbNZy8iSDy4Ddge4RsXZE9IyItasUl3Uga64Jp5ySuqReey28/z4cdhh86Utw662wfHnREZq1f3mSwWzg2ajU/BVm9XTrBt/6Fjz/fBrBLMGxx6ZRztdckwa01dau/J7aWhg9uph4zdqTPMlgLvCYpPMa6lpqVildusDRR6fup+PHw7rrptlRf/7ztOraxInpPE91YVY5eZLBK8CjQDfctdRaQKdOMGJE6q46cWJaWGfx4tSuMHhwqkryVBdmlVGxWUurzV1LDWDKlDSF9ssvp/0BA6CmBkaOhF12cddUs/oq3rVUUq2k39XfVi9Ms3w++SQ1MI8aBT16pPmQLr449UDq1w/OOCMljE+aswafWQfWJce5Z5Y8XwM4DHA/D2sxpVNdDBmSprg48sg0wvndd1P7wtixqW2hT59UxVRTA/vumxqnzWzVVquaSNLkiPhKBeNZJVcT2ejRqbG4sYVzFi1KA9fGj4f774cPPoC114Zhw1JiOPBAWGutYuI3K0K51UR5pqNYr2S3EzAQGBMR/ZsXYj5OBpbXkiXw6KMpMdx7LyxYkKqVvva1lBiGDYP11mv6OmZtWTWSwSusWMBmOWnK6osiYmpzg8zDycBWx/LlMHVqSgx33w1z5kDnzqmUUVOTqpRuvrnpkodZW1OxBmRJgyRtEBFbRMSWwI+AF7LtL6sfqln1demSuqOOGZOmvXjqqfQF//rr8J3vwEYbwY03pnEMt9yS3uNxDNaRNFkykDQT2D8iFkraB7gN+C6wEzAgIg6vfpguGVh1RKQRz3Ulhpkz0/H110/tD2PHwvHHFxuj2eqoZNfSzhGxMHt+FPDriLgrIi4AtlqdIM2KJsG228IPfgAzZqRJ8w44AN55Bz78EE44IS3hedFFKWmYtVdlJQNJdV1Q9wNKxxbk6Zpq1uq98gr86U9wwQWpcfnUU9N0GBdemJLGdtvBD38Izz7rqbatfSknGfwGmCzpXuAj4HEASVsB/6hibGYtqnQcw0UXpfELt90GP/pRanC+8kro2xd+/OM0o+qAASlpPP20E4O1fWX1JpK0G7AhMCkiFmfHvgj0iIiZ1Q0xcZtnzuj2AAAKqElEQVSBVVs54xggVSGNH5+SRW1tWndhq63giCPg8MNh5509LYa1HhXvWlo0JwNrjebPh3vuSYnh0UfTNBhbbpmSwuGHp2kypPITjVmlVWPZSzOrp0+fNL32ww+nEsO116bZVS+/HL78Zdhii7Sa21prpSqouvUY3G3VWhuXDMyq4N13YcKEVGKYNAmWLoXevdMU3EcfnV7z9NvWElwyMCtQr16pW+p998G8eWl08557pqRw3XWpwfmpp+Ctt4qO1CxxMjCrsnXWSct3jhqVuqkOGwb/+Aecey5sumlarGfcuDSXkllRnAzMWkBdG8Edd6TSwqRJqfRw9NEwaxYcdVSaEuOUU2D6dHdVtZbnZGDWAqZNW7mNYMgQuOuuNLr51VdTchg6NFUhDRqUxjFceim8/XahYVsH4gZks1bkvfdS0rjhBnjiiTSz6tChaanPYcO8SI/l5wZkszZo3XXh5JPhD39IcyGddVaaPO+ww1I10qhRaboMs0pzMjBrpbbZBn72M3jttbR62377wa9+BbvsAjvtlJb3nD8/DWirG79Qp7Y2HTcrV2HJQNKrkmZJ+rMk1/+YrUKXLmm5zttvh7lz4Ze/TNVFZ5yRSgsTJqTFeR55JJ3vAW3WHIW1GUh6FRgYEQvKOd9tBmYre+651LZw881p9LOUEsBf/5oSx9e+VnSE1hq4zcCsndtuO7jkkjSj6n33pWkwnnoqjWE47DA49NBUinj55aIjtbagyGQQwCRJMySd3NAJkk6WNF3S9Pnz57dweGZtQ5cuae6jBQvgnHNg7bVh//1TyeGUU+ALX4AvfjE1Pj/0UFq0x6y+IquJNoqItyT1BR4BvhsRU1Z1vquJzBpWug7DkCEr9m+/PY1wnjgxJYHa2jTKeY014CtfSe0QBx6YShSecrv9alNTWEu6EPggIi5d1TlOBmYNK3d67I8+gscfT4lh4kR44YV0vF+/FYlh332hZ88WDd+qrFUnA0lrAZ0iYlH2/BHgooiYuKr3OBmYVdarr6aptx96KK3F8MEH0LUr7LXXiuTwpS+ldgmvxdB2tfYG5PWBqZKeBp4CHmgsEZhZ5fXrB//2b2lxnr//PX3Bn3FGen7OObDjjrDJJvDYYzB8eOrCCu662l61imqicrhkYNZy3nwzlRomTkzjF957Lx3v2zf1VjrhhNRjaYcdYIMNio3VGteqq4maw8nArBjLl6cuq+eem9ocevaERYtWvN63bypF7LhjSg477phGT3sepdah3GTQpSWCMbO2q0sX+PjjNFfSBRfA2LFw001pnYann4ZnnkmPV1yRzoPU9rDttiuSQ93Wp8/K1/ba0K2Hk4GZNap+19UhQ1bsn376ivOWL0+jn+uSw9NPw29/m0ZI19lgg5VLEb17N9wtdty4lv87OzpXE5lZo1b31/v8+SsniGeegb/8JS0BCqnkAalq6aWX4MQTYe+9U+LYcMO0rb1288ZCuOThNgMza8WWLUvjHOqSxF13pWkzOneGTz757PlrrrkiMZQmifpb797QqaSP5KoG5JUuNNTeuc3AzFqtrl3TGIYvfSnNvHr99SvaI669FrbeOs3QWn97++00zcZvf5t6NdXXuTOsv/7KCWLo0DRP08EHpx5S116bRmDbypwMzKwwjbVH7Ltv4+/98MOUHOqSRP3E8cYbqTpo3ry0pvTtt6f3HXZY6um00UZpHMUmm8DGG3/2+YYbrqjCakh7q4JyMjCzwjS0NvS4cel4U9U43bvDllumrTG//S0cdRSMHAl33AHHH58m9pszJ23TpqWBd0uWrPy+Tp1SKWNVCWOjjarX+F1EonGbgZm1W+W2GUTAwoUpObz55opEUfp8zhx4//3P3kOC9dZL1VYDBqRE0aNHSjh1W1P79Y9NmVK5tg63GZhZh1duyUOCz38+bTvuuOrrLVq0IkHUPY4fDzNmwFZbpaSwYEGa92nx4hVb3fiLcn3uc2nbf/90zU8+SY3s1Wz0dsnAzKyZ6n6x/7//lxq/V/XLffnylZPD4sVpYsCmjk2dmnpcnXYajBnTvBhdMjAzq6LGGr/rJ4QuXdKI7XXWyXf9ceNW9LIaMaK6JQMve2lm1gyNVUGtrtJEc9FF6fHII9PxanE1kZlZK1PJ3kQegWxmZq1+cRszM2tFnAzMzMzJwMzMnAzMzAwnAzMzow31JpI0H3it6Dga0BtYUHQQzeTYi+HYi9FWY1/duDePiD5NndRmkkFrJWl6Od22WiPHXgzHXoy2GntLxe1qIjMzczIwMzMng0r4ddEBrAbHXgzHXoy2GnuLxO02AzMzc8nAzMycDMzMDCeDZpO0qaRaSc9Lek7SqKJjyktSZ0l/knR/0bHkIWldSXdKeiH7/HcvOqZySDoj+7fyrKTfSFqj6JgaI+k6SfMkPVtybD1Jj0ianT32KjLGhqwi7kuyfy/PSBovad0iY1yVhmIvee1MSSGpdzXu7WTQfMuB70fEAGA34BRJ2xYcU16jgOeLDqIZxgATI2IbYEfawN8gaWPgNGBgRGwPdAa+XmxUTboBOLDesXOBRyNia+DRbL+1uYHPxv0IsH1E7AC8CJzX0kGV6QY+GzuSNgUOAF6v1o2dDJopIuZGxMzs+SLSF9LGxUZVPkmbAAcD1xQdSx6S1gb2Aa4FiIilEfFesVGVrQuwpqQuQHfgrYLjaVRETAEW1js8HLgxe34jMKJFgypDQ3FHxKSIWJ7t/hHYpMUDK8MqPnOA/wHOBqrW48fJoAIk9QN2Bp4sNpJcfk76x/Vp0YHktCUwH7g+q+K6RtJaRQfVlIh4E7iU9MtuLvCPiJhUbFTNsn5EzIX0gwjoW3A8zfEt4KGigyiXpEOBNyPi6Wrex8lgNUnqAdwFnB4R7xcdTzkkDQPmRcSMomNphi7ALsDYiNgZWEzrrKpYSVa3PhzYAtgIWEvSscVG1fFI+gGpivfWomMph6TuwA+A/6z2vZwMVoOkrqREcGtE3F10PDnsCRwq6VXgNmBfSbcUG1LZ5gBzIqKuFHYnKTm0dvsDr0TE/IhYBtwN7FFwTM3xjqQNAbLHeQXHUzZJJwDDgGOi7Qyw+gLpB8TT2f+vmwAzJW1Q6Rs5GTSTJJHqrZ+PiMuLjiePiDgvIjaJiH6kRszfRUSb+JUaEW8Db0jqnx3aD/hLgSGV63VgN0nds387+9EGGr4bMAE4IXt+AnBvgbGUTdKBwDnAoRHxYdHxlCsiZkVE34jol/3/OgfYJfv/oKKcDJpvT+A40q/qP2fbQUUH1UF8F7hV0jPATsBPC46nSVlJ5k5gJjCL9P9eq54eQdJvgCeA/pLmSDoJuBg4QNJsUu+Wi4uMsSGriPtKoCfwSPb/6q8KDXIVVhF7y9y77ZSWzMysWlwyMDMzJwMzM3MyMDMznAzMzAwnAzMzw8nArNkk9WtodkmztsjJwMzMnAzMKkHSltnEeYOKjsWsOZwMzFZTNjXGXcA3I2Ja0fGYNUeXogMwa+P6kObnOSwinis6GLPmcsnAbPX8A3iDNFeVWZvlkoHZ6llKWu3rYUkfRMT/FR2QWXM4GZitpohYnC0Y9IikxRHRJqZ1NivlWUvNzMxtBmZm5mRgZmY4GZiZGU4GZmaGk4GZmeFkYGZmOBmYmRnw/wHOgn+dwuvk4wAAAABJRU5ErkJggg==">
            <a:extLst>
              <a:ext uri="{FF2B5EF4-FFF2-40B4-BE49-F238E27FC236}">
                <a16:creationId xmlns:a16="http://schemas.microsoft.com/office/drawing/2014/main" id="{EC119818-2764-4E64-BC42-3524C2CA9CF1}"/>
              </a:ext>
            </a:extLst>
          </p:cNvPr>
          <p:cNvSpPr>
            <a:spLocks noGrp="1" noChangeAspect="1" noChangeArrowheads="1"/>
          </p:cNvSpPr>
          <p:nvPr>
            <p:ph idx="1"/>
          </p:nvPr>
        </p:nvSpPr>
        <p:spPr bwMode="auto">
          <a:xfrm>
            <a:off x="441424" y="2369824"/>
            <a:ext cx="9613861" cy="37349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Tree>
    <p:extLst>
      <p:ext uri="{BB962C8B-B14F-4D97-AF65-F5344CB8AC3E}">
        <p14:creationId xmlns:p14="http://schemas.microsoft.com/office/powerpoint/2010/main" val="41020493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1822</Words>
  <Application>Microsoft Office PowerPoint</Application>
  <PresentationFormat>Breitbild</PresentationFormat>
  <Paragraphs>763</Paragraphs>
  <Slides>19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Arial Unicode MS</vt:lpstr>
      <vt:lpstr>Courier New</vt:lpstr>
      <vt:lpstr>Trebuchet MS</vt:lpstr>
      <vt:lpstr>Berlin</vt:lpstr>
      <vt:lpstr>Coursera Capstone  Final Project</vt:lpstr>
      <vt:lpstr>Introduction</vt:lpstr>
      <vt:lpstr>Business Problem</vt:lpstr>
      <vt:lpstr>Data sources</vt:lpstr>
      <vt:lpstr>1. Get the data set with coordinates of neighborhoods in Brooklyn: </vt:lpstr>
      <vt:lpstr>2. Visualize the neighborhoods of Brooklyn on Folium map</vt:lpstr>
      <vt:lpstr>3. Get the main dataset with neighborhood‘s features:</vt:lpstr>
      <vt:lpstr>4. Get the feature „Restaurants per Neighborhood“ from Foursquare and merge 2 dataframes together</vt:lpstr>
      <vt:lpstr>5. Find optimal number of clusters with Elbow method. It is 6.</vt:lpstr>
      <vt:lpstr>6. Apply K-Means clustering to the dataframe and visualize it:</vt:lpstr>
      <vt:lpstr>7. Find the cluster where the neigborhood Greenpoint lays. It is 0:</vt:lpstr>
      <vt:lpstr>8. Find the neighborhoods from cluster 0, that already have interior shops. They will be removed from the list:</vt:lpstr>
      <vt:lpstr>9. There still 7 neighborhoods. It makes sense to find the mean from median household income and then  pick up neighborhoods that lay above the mean</vt:lpstr>
      <vt:lpstr>10. Find the mean of the column „Household income“. It is $49683</vt:lpstr>
      <vt:lpstr>11. Display the neighborhoods with household income above the mean:</vt:lpstr>
      <vt:lpstr>12. Visualize the neighborhoods on Folium map and choose the most remote:</vt:lpstr>
      <vt:lpstr>13. Results: Bay Ridge and Sheephead Bay </vt:lpstr>
      <vt:lpstr>14. Recommendations:</vt:lpstr>
      <vt:lpstr>The Project is completed. 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Final Project</dc:title>
  <dc:creator>Kage | ASK-Sicherheitsdienste</dc:creator>
  <cp:lastModifiedBy>Kage | ASK-Sicherheitsdienste</cp:lastModifiedBy>
  <cp:revision>8</cp:revision>
  <dcterms:created xsi:type="dcterms:W3CDTF">2018-09-04T08:16:08Z</dcterms:created>
  <dcterms:modified xsi:type="dcterms:W3CDTF">2018-09-04T10:47:52Z</dcterms:modified>
</cp:coreProperties>
</file>