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DB342-776C-84AB-5D4E-FCAB2BC94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0A7E11-C21C-8995-E08A-F28AEA44F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2244C7-E773-C647-D046-A30E0991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DC67-1362-46D7-938B-956E3C2E7E3B}" type="datetimeFigureOut">
              <a:rPr lang="ru-RU" smtClean="0"/>
              <a:t>31.05.2022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99FD21-17F4-FF8A-A997-63692F66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7546D8-924A-614E-D3FF-427571C9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41FA-7778-4833-BE3A-477DBDA70A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64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AD57F-3E70-A50B-15F3-26E64830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A1DD4E-0BCB-D4D3-912A-A9A8E9C77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CD539F-F6F5-443D-12B3-06B079F44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DC67-1362-46D7-938B-956E3C2E7E3B}" type="datetimeFigureOut">
              <a:rPr lang="ru-RU" smtClean="0"/>
              <a:t>31.05.2022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340A9C-F43E-F1CA-8D78-4CA7C7A7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03CC43-25B7-3DD5-3347-88A9DCE2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41FA-7778-4833-BE3A-477DBDA70A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718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31730AE-0606-4E29-EC52-B4A0B47EF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01F45F-B479-47E3-FFF3-3D3CD63E0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2DAD8D-4CFA-CF46-85B8-7E6517E1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DC67-1362-46D7-938B-956E3C2E7E3B}" type="datetimeFigureOut">
              <a:rPr lang="ru-RU" smtClean="0"/>
              <a:t>31.05.2022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B671FB-6F72-E322-F5C8-B1ED30EF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9E08E0-BEE2-0867-2551-72DE8A76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41FA-7778-4833-BE3A-477DBDA70A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C38F6-B420-59B6-0FC8-BAEBD0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C4A233-DFF4-EE5D-1CD7-9F31FE0F9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163ADE-824C-FEDB-9DF4-CDC88A3E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DC67-1362-46D7-938B-956E3C2E7E3B}" type="datetimeFigureOut">
              <a:rPr lang="ru-RU" smtClean="0"/>
              <a:t>31.05.2022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6104BF-E0E6-6006-4422-E67E5CF1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5A1B7-7A97-626A-1EFC-DBFE3D97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41FA-7778-4833-BE3A-477DBDA70A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354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6D13C-9736-605A-7BD2-9F2B444C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CB1B6C-6881-8E8B-A951-8C18215D3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0FA7E5-5165-7C27-63A9-AE3239A0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DC67-1362-46D7-938B-956E3C2E7E3B}" type="datetimeFigureOut">
              <a:rPr lang="ru-RU" smtClean="0"/>
              <a:t>31.05.2022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060190-F14B-471E-7BAC-99D19CB5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D2BBC5-9749-AF23-AE5A-CD38AD97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41FA-7778-4833-BE3A-477DBDA70A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80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2FB539-C82B-7633-EB7D-363B89AC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24E2C1-5603-6B3A-B24B-28CF105C6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AD3953-0E1A-8F4F-CDA7-D8293544E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CDBBB0-BB8A-810F-BBB9-02A52FBB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DC67-1362-46D7-938B-956E3C2E7E3B}" type="datetimeFigureOut">
              <a:rPr lang="ru-RU" smtClean="0"/>
              <a:t>31.05.2022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C1CB86-2D18-C105-E738-879DE9D7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17F881-7EFB-245A-BB20-15A01204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41FA-7778-4833-BE3A-477DBDA70A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78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2C933-23E0-ED7D-2EA1-3B5B20FA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05315C-5AAC-1CC8-3EF6-B4942FDFE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B3DD6B-225E-5B67-F42F-64DD4956A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84AD23-9F0B-4171-2F62-A746800BA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36D5C8-B217-2EA1-0325-10537527F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43F5950-2340-03CF-7197-DAEDD0D3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DC67-1362-46D7-938B-956E3C2E7E3B}" type="datetimeFigureOut">
              <a:rPr lang="ru-RU" smtClean="0"/>
              <a:t>31.05.2022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6D3FE39-4407-EE1E-7B55-0F772588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9E14FE-E1B4-C3DB-82D1-50866EC5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41FA-7778-4833-BE3A-477DBDA70A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46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FF4481-447C-F48A-9FC8-F537290A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E13A65-1387-837B-E939-756788BA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DC67-1362-46D7-938B-956E3C2E7E3B}" type="datetimeFigureOut">
              <a:rPr lang="ru-RU" smtClean="0"/>
              <a:t>31.05.2022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B17C74-BC19-F2AF-5594-E9B5B7A9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203C58-F888-2B5D-62B4-7DDAD701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41FA-7778-4833-BE3A-477DBDA70A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163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DC0024A-E4D9-0405-B903-66587999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DC67-1362-46D7-938B-956E3C2E7E3B}" type="datetimeFigureOut">
              <a:rPr lang="ru-RU" smtClean="0"/>
              <a:t>31.05.2022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5E797C9-53B2-68E4-0526-498F3734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F7D166-1613-A65A-EEB9-CD0368FE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41FA-7778-4833-BE3A-477DBDA70A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2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0642A-C14D-91BE-130E-D0966DA9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B0B5AF-7250-33D9-D7F5-4E4F54D18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1B5ECD-6EFB-FF16-FFFE-DAFCB38A0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D0D893-C0EC-3A2B-C409-80DF68F0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DC67-1362-46D7-938B-956E3C2E7E3B}" type="datetimeFigureOut">
              <a:rPr lang="ru-RU" smtClean="0"/>
              <a:t>31.05.2022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B09E1E-9063-54D3-4C85-7FDE6A88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A776AE-2886-F409-5879-3A163DB5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41FA-7778-4833-BE3A-477DBDA70A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20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1039C-822D-9240-7848-C3A6B362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FAD169F-2DA7-8603-1E2F-9E468B89D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E9A968-7416-033B-246F-3A285BDCE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1F9824-4C9A-FDB4-E29F-78A722D3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DC67-1362-46D7-938B-956E3C2E7E3B}" type="datetimeFigureOut">
              <a:rPr lang="ru-RU" smtClean="0"/>
              <a:t>31.05.2022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B50A37-2A15-101B-5BF4-8DCB7397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9775CB-0749-A703-3E41-F0C86684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41FA-7778-4833-BE3A-477DBDA70A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244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A25EE-5846-DD1A-FC60-1C37CEAF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5B404E-FF94-E313-046E-0761F16E4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A919DD-FFB1-9005-4156-04E843EA0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DDC67-1362-46D7-938B-956E3C2E7E3B}" type="datetimeFigureOut">
              <a:rPr lang="ru-RU" smtClean="0"/>
              <a:t>31.05.2022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5DA051-1026-6864-90D5-F5C0968AA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A4C6CF-30BE-4DA0-0792-FD8B8B71A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841FA-7778-4833-BE3A-477DBDA70A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912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5AFC2CFC-4D49-9028-9745-50CFC03B2C1C}"/>
              </a:ext>
            </a:extLst>
          </p:cNvPr>
          <p:cNvSpPr/>
          <p:nvPr/>
        </p:nvSpPr>
        <p:spPr>
          <a:xfrm>
            <a:off x="339508" y="1754999"/>
            <a:ext cx="5971463" cy="67869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CBB3F17C-24A0-7016-F8B2-9B832F2D1D97}"/>
              </a:ext>
            </a:extLst>
          </p:cNvPr>
          <p:cNvSpPr/>
          <p:nvPr/>
        </p:nvSpPr>
        <p:spPr>
          <a:xfrm>
            <a:off x="6706016" y="4836153"/>
            <a:ext cx="5346883" cy="1006131"/>
          </a:xfrm>
          <a:prstGeom prst="roundRect">
            <a:avLst>
              <a:gd name="adj" fmla="val 2297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F24B54C4-9955-AE8E-A881-81F327BF3ABA}"/>
              </a:ext>
            </a:extLst>
          </p:cNvPr>
          <p:cNvSpPr/>
          <p:nvPr/>
        </p:nvSpPr>
        <p:spPr>
          <a:xfrm>
            <a:off x="6706017" y="4087422"/>
            <a:ext cx="5346883" cy="517435"/>
          </a:xfrm>
          <a:prstGeom prst="roundRect">
            <a:avLst>
              <a:gd name="adj" fmla="val 2297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536883B5-BA5D-A43D-466F-7A1F6227CFBC}"/>
              </a:ext>
            </a:extLst>
          </p:cNvPr>
          <p:cNvSpPr/>
          <p:nvPr/>
        </p:nvSpPr>
        <p:spPr>
          <a:xfrm>
            <a:off x="6706016" y="3336405"/>
            <a:ext cx="5346883" cy="517435"/>
          </a:xfrm>
          <a:prstGeom prst="roundRect">
            <a:avLst>
              <a:gd name="adj" fmla="val 2297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1E448104-A6A7-A2C1-A4E4-49A895D2C83B}"/>
              </a:ext>
            </a:extLst>
          </p:cNvPr>
          <p:cNvSpPr/>
          <p:nvPr/>
        </p:nvSpPr>
        <p:spPr>
          <a:xfrm>
            <a:off x="6731146" y="2625642"/>
            <a:ext cx="5346883" cy="517435"/>
          </a:xfrm>
          <a:prstGeom prst="roundRect">
            <a:avLst>
              <a:gd name="adj" fmla="val 2297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798786A4-1A73-E9C9-FE8B-F94755E4DBD0}"/>
              </a:ext>
            </a:extLst>
          </p:cNvPr>
          <p:cNvSpPr/>
          <p:nvPr/>
        </p:nvSpPr>
        <p:spPr>
          <a:xfrm>
            <a:off x="6731146" y="1587427"/>
            <a:ext cx="5346883" cy="896703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69AF08DA-17A9-03AF-6263-3334C409F89B}"/>
              </a:ext>
            </a:extLst>
          </p:cNvPr>
          <p:cNvSpPr/>
          <p:nvPr/>
        </p:nvSpPr>
        <p:spPr>
          <a:xfrm>
            <a:off x="6706016" y="5982004"/>
            <a:ext cx="5346883" cy="656681"/>
          </a:xfrm>
          <a:prstGeom prst="roundRect">
            <a:avLst>
              <a:gd name="adj" fmla="val 22978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: изогнутая вправо 13">
            <a:extLst>
              <a:ext uri="{FF2B5EF4-FFF2-40B4-BE49-F238E27FC236}">
                <a16:creationId xmlns:a16="http://schemas.microsoft.com/office/drawing/2014/main" id="{8A9BFC38-F71D-7280-F002-062EB8FE00B7}"/>
              </a:ext>
            </a:extLst>
          </p:cNvPr>
          <p:cNvSpPr/>
          <p:nvPr/>
        </p:nvSpPr>
        <p:spPr>
          <a:xfrm>
            <a:off x="6374994" y="2040809"/>
            <a:ext cx="331022" cy="875535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Стрелка: изогнутая вправо 47">
            <a:extLst>
              <a:ext uri="{FF2B5EF4-FFF2-40B4-BE49-F238E27FC236}">
                <a16:creationId xmlns:a16="http://schemas.microsoft.com/office/drawing/2014/main" id="{9E60121E-5D81-1094-D954-EACCD03AF8AA}"/>
              </a:ext>
            </a:extLst>
          </p:cNvPr>
          <p:cNvSpPr/>
          <p:nvPr/>
        </p:nvSpPr>
        <p:spPr>
          <a:xfrm>
            <a:off x="6349864" y="5432002"/>
            <a:ext cx="356152" cy="1023298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Стрелка: изогнутая вправо 49">
            <a:extLst>
              <a:ext uri="{FF2B5EF4-FFF2-40B4-BE49-F238E27FC236}">
                <a16:creationId xmlns:a16="http://schemas.microsoft.com/office/drawing/2014/main" id="{9B9ED91E-C241-F8C8-3ECE-1571F6DF3A8F}"/>
              </a:ext>
            </a:extLst>
          </p:cNvPr>
          <p:cNvSpPr/>
          <p:nvPr/>
        </p:nvSpPr>
        <p:spPr>
          <a:xfrm>
            <a:off x="6349864" y="2899096"/>
            <a:ext cx="356152" cy="752421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Стрелка: изогнутая вправо 50">
            <a:extLst>
              <a:ext uri="{FF2B5EF4-FFF2-40B4-BE49-F238E27FC236}">
                <a16:creationId xmlns:a16="http://schemas.microsoft.com/office/drawing/2014/main" id="{1FE2F5BA-204E-C89F-6278-DA05E530FA41}"/>
              </a:ext>
            </a:extLst>
          </p:cNvPr>
          <p:cNvSpPr/>
          <p:nvPr/>
        </p:nvSpPr>
        <p:spPr>
          <a:xfrm>
            <a:off x="6349864" y="4371608"/>
            <a:ext cx="356152" cy="1026017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1AB71C-6A33-3B56-385F-AE6646F0A4C2}"/>
              </a:ext>
            </a:extLst>
          </p:cNvPr>
          <p:cNvSpPr txBox="1"/>
          <p:nvPr/>
        </p:nvSpPr>
        <p:spPr>
          <a:xfrm>
            <a:off x="241342" y="755091"/>
            <a:ext cx="6133652" cy="3979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5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Student:</a:t>
            </a:r>
            <a:r>
              <a:rPr lang="en-US" sz="15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Oxana Kolpakova</a:t>
            </a:r>
            <a:endParaRPr lang="en-US" sz="15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5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Supervisors: </a:t>
            </a:r>
            <a:r>
              <a:rPr lang="en-US" sz="15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Yuri Barbitov, Institute of Bioinformatics, </a:t>
            </a:r>
            <a:endParaRPr lang="en-US" sz="15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ru-RU" sz="15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Mikhail Skoblov, Research Center for Medical Genetic</a:t>
            </a:r>
            <a:endParaRPr lang="en-US" sz="15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5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Aim:</a:t>
            </a:r>
            <a:r>
              <a:rPr lang="en-US" sz="15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5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tool to</a:t>
            </a:r>
            <a:r>
              <a:rPr lang="ru-RU" sz="15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pathogenic and benign SNPs for OMIM genes by substitution of 1 nucleotide codon resulting in the same amino acid substitution.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5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algn="just"/>
            <a:r>
              <a:rPr lang="en-US" sz="15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The script work accuracy  was validated on  coordinates of reference SNPs  by Integrative Genomics Viewer, IGV; the script works correctly.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Generated pathogenic and benign SNPs were not previously described in OMIM and </a:t>
            </a:r>
            <a:r>
              <a:rPr lang="en-US" sz="15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ClinVar</a:t>
            </a:r>
            <a:r>
              <a:rPr lang="en-US" sz="15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 DBs (Tab.1)</a:t>
            </a:r>
          </a:p>
          <a:p>
            <a:pPr marL="285750" lvl="0" indent="-28575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Generated p</a:t>
            </a:r>
            <a:r>
              <a:rPr lang="en-US" sz="15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athogenic and benign SNPs could increase the accuracy of molecular genetic diagnosis of diseases associated with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OMIM genes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56551C3-C541-A0BD-5463-B526CFD35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009" y="208260"/>
            <a:ext cx="2418892" cy="58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3419FD9B-DF6E-28EC-F6F6-A0C98F8EE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766257B-92D4-97AB-073B-1F05191FA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51F96D-7D43-6CAC-3C2D-1B8F21F7E5EB}"/>
              </a:ext>
            </a:extLst>
          </p:cNvPr>
          <p:cNvSpPr txBox="1"/>
          <p:nvPr/>
        </p:nvSpPr>
        <p:spPr>
          <a:xfrm>
            <a:off x="5991095" y="1140540"/>
            <a:ext cx="606180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Annotation of 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ClinVar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GRCh38 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VEP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flags: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--cache --refseq –canonical </a:t>
            </a:r>
          </a:p>
          <a:p>
            <a:pPr algn="ctr"/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SNPs: </a:t>
            </a:r>
            <a:r>
              <a:rPr lang="ru-RU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12858721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OMIM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genes extraction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SNPs: </a:t>
            </a:r>
            <a:r>
              <a:rPr lang="ru-RU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1503665</a:t>
            </a:r>
            <a:endParaRPr lang="en-US" sz="16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Filter: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missense and canonical variants only</a:t>
            </a:r>
          </a:p>
          <a:p>
            <a:pPr algn="ctr"/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SNPs: </a:t>
            </a:r>
            <a:r>
              <a:rPr lang="ru-RU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432380</a:t>
            </a:r>
            <a:endParaRPr lang="en-US" sz="16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ctr">
              <a:buFont typeface="Wingdings" panose="05000000000000000000" pitchFamily="2" charset="2"/>
              <a:buChar char="ü"/>
            </a:pPr>
            <a:r>
              <a:rPr lang="ru-RU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reate  new missense variant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encoding the same amino acid,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SNPs:</a:t>
            </a:r>
            <a:r>
              <a:rPr lang="ru-RU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63383</a:t>
            </a:r>
            <a:endParaRPr lang="en-US" sz="16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of clinically significant 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SNPs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Pathogenic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Likely Pathogenic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2420</a:t>
            </a:r>
            <a:r>
              <a:rPr lang="en-US" altLang="ru-RU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2750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Benign, Likely Benign (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1510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2367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Other(54336)</a:t>
            </a:r>
            <a:endParaRPr lang="ru-RU" altLang="ru-RU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ru-RU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ru-RU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ctr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Annotation of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clinically significant variants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VEP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with flags: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--cache --af_gnomad -canonical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4AF8DAA-1C09-B5C9-1509-C478E51904C0}"/>
              </a:ext>
            </a:extLst>
          </p:cNvPr>
          <p:cNvSpPr txBox="1"/>
          <p:nvPr/>
        </p:nvSpPr>
        <p:spPr>
          <a:xfrm>
            <a:off x="675988" y="72325"/>
            <a:ext cx="8867657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SzPts val="3400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possible single-nucleotide variants with a given effect on protein-coding sequence</a:t>
            </a:r>
            <a:endParaRPr lang="en-US" sz="2000" b="1" i="0" u="none" strike="noStrike" cap="none" dirty="0"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 Light"/>
              <a:buNone/>
            </a:pPr>
            <a:endParaRPr lang="en-US" sz="1800" b="1" i="0" u="none" strike="noStrike" cap="none" dirty="0">
              <a:latin typeface="+mj-lt"/>
              <a:ea typeface="Proxima Nova"/>
              <a:cs typeface="Proxima Nova"/>
              <a:sym typeface="Proxima Nova"/>
            </a:endParaRPr>
          </a:p>
        </p:txBody>
      </p:sp>
      <p:sp>
        <p:nvSpPr>
          <p:cNvPr id="49" name="Стрелка: изогнутая вправо 48">
            <a:extLst>
              <a:ext uri="{FF2B5EF4-FFF2-40B4-BE49-F238E27FC236}">
                <a16:creationId xmlns:a16="http://schemas.microsoft.com/office/drawing/2014/main" id="{2BF1B5AA-B0FB-573F-7322-29AB9054628D}"/>
              </a:ext>
            </a:extLst>
          </p:cNvPr>
          <p:cNvSpPr/>
          <p:nvPr/>
        </p:nvSpPr>
        <p:spPr>
          <a:xfrm>
            <a:off x="6349864" y="3651517"/>
            <a:ext cx="356152" cy="752421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4A28DAE-DACA-10BA-6B29-44FA69E9A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350278"/>
              </p:ext>
            </p:extLst>
          </p:nvPr>
        </p:nvGraphicFramePr>
        <p:xfrm>
          <a:off x="501413" y="4673868"/>
          <a:ext cx="5616434" cy="2087183"/>
        </p:xfrm>
        <a:graphic>
          <a:graphicData uri="http://schemas.openxmlformats.org/drawingml/2006/table">
            <a:tbl>
              <a:tblPr firstRow="1" firstCol="1" bandRow="1"/>
              <a:tblGrid>
                <a:gridCol w="1481401">
                  <a:extLst>
                    <a:ext uri="{9D8B030D-6E8A-4147-A177-3AD203B41FA5}">
                      <a16:colId xmlns:a16="http://schemas.microsoft.com/office/drawing/2014/main" val="1521059099"/>
                    </a:ext>
                  </a:extLst>
                </a:gridCol>
                <a:gridCol w="822853">
                  <a:extLst>
                    <a:ext uri="{9D8B030D-6E8A-4147-A177-3AD203B41FA5}">
                      <a16:colId xmlns:a16="http://schemas.microsoft.com/office/drawing/2014/main" val="1847677063"/>
                    </a:ext>
                  </a:extLst>
                </a:gridCol>
                <a:gridCol w="937876">
                  <a:extLst>
                    <a:ext uri="{9D8B030D-6E8A-4147-A177-3AD203B41FA5}">
                      <a16:colId xmlns:a16="http://schemas.microsoft.com/office/drawing/2014/main" val="2556870005"/>
                    </a:ext>
                  </a:extLst>
                </a:gridCol>
                <a:gridCol w="1082216">
                  <a:extLst>
                    <a:ext uri="{9D8B030D-6E8A-4147-A177-3AD203B41FA5}">
                      <a16:colId xmlns:a16="http://schemas.microsoft.com/office/drawing/2014/main" val="1873093586"/>
                    </a:ext>
                  </a:extLst>
                </a:gridCol>
                <a:gridCol w="1292088">
                  <a:extLst>
                    <a:ext uri="{9D8B030D-6E8A-4147-A177-3AD203B41FA5}">
                      <a16:colId xmlns:a16="http://schemas.microsoft.com/office/drawing/2014/main" val="35380029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generated SNPs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benign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likely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benign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pathogenic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likely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pathogenic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013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1609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876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495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with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gnomAD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freq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14%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17%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54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gnomAD freq </a:t>
                      </a:r>
                      <a:r>
                        <a:rPr lang="ru-RU" sz="14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53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77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.7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.023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998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6133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5284</TotalTime>
  <Words>277</Words>
  <Application>Microsoft Office PowerPoint</Application>
  <PresentationFormat>Широкоэкранный</PresentationFormat>
  <Paragraphs>63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Roboto Light</vt:lpstr>
      <vt:lpstr>Times New Roman</vt:lpstr>
      <vt:lpstr>Wingdings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Оксана Колпакова</dc:creator>
  <cp:lastModifiedBy>Оксана Колпакова</cp:lastModifiedBy>
  <cp:revision>12</cp:revision>
  <dcterms:created xsi:type="dcterms:W3CDTF">2022-05-12T05:13:56Z</dcterms:created>
  <dcterms:modified xsi:type="dcterms:W3CDTF">2022-05-31T16:54:48Z</dcterms:modified>
</cp:coreProperties>
</file>