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Helvetica Neue Light" panose="020B0604020202020204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  <p:embeddedFont>
      <p:font typeface="Roboto Light" panose="02000000000000000000" pitchFamily="2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6" name="Google Shape;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5pPr>
            <a:lvl6pPr marL="2743200" lvl="5" indent="-2603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6pPr>
            <a:lvl7pPr marL="3200400" lvl="6" indent="-2603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7pPr>
            <a:lvl8pPr marL="3657600" lvl="7" indent="-2603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8pPr>
            <a:lvl9pPr marL="4114800" lvl="8" indent="-2603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 1">
  <p:cSld name="TITLE_2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5pPr>
            <a:lvl6pPr marL="2743200" lvl="5" indent="-2603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6pPr>
            <a:lvl7pPr marL="3200400" lvl="6" indent="-2603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7pPr>
            <a:lvl8pPr marL="3657600" lvl="7" indent="-2603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8pPr>
            <a:lvl9pPr marL="4114800" lvl="8" indent="-2603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 2">
  <p:cSld name="TITLE_3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5pPr>
            <a:lvl6pPr marL="2743200" lvl="5" indent="-2603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6pPr>
            <a:lvl7pPr marL="3200400" lvl="6" indent="-2603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7pPr>
            <a:lvl8pPr marL="3657600" lvl="7" indent="-2603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8pPr>
            <a:lvl9pPr marL="4114800" lvl="8" indent="-2603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"/>
            <a:ext cx="914401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6"/>
          <p:cNvSpPr txBox="1"/>
          <p:nvPr/>
        </p:nvSpPr>
        <p:spPr>
          <a:xfrm>
            <a:off x="711354" y="1714500"/>
            <a:ext cx="77214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Roboto Light"/>
              <a:buNone/>
            </a:pPr>
            <a:r>
              <a:rPr lang="en-US" sz="2000" b="1" i="0" dirty="0">
                <a:solidFill>
                  <a:schemeClr val="bg1"/>
                </a:solidFill>
                <a:effectLst/>
                <a:latin typeface="+mj-lt"/>
              </a:rPr>
              <a:t>Generation of possible single-nucleotide variants with a given effect on protein-coding sequence</a:t>
            </a:r>
            <a:endParaRPr sz="2000" b="1" i="0" u="none" strike="noStrike" cap="none" dirty="0">
              <a:solidFill>
                <a:schemeClr val="bg1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6"/>
          <p:cNvSpPr txBox="1"/>
          <p:nvPr/>
        </p:nvSpPr>
        <p:spPr>
          <a:xfrm>
            <a:off x="711354" y="3687298"/>
            <a:ext cx="77214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dirty="0">
                <a:solidFill>
                  <a:schemeClr val="bg1"/>
                </a:solidFill>
                <a:effectLst/>
                <a:latin typeface="+mj-lt"/>
                <a:cs typeface="Times New Roman" panose="02020603050405020304" pitchFamily="18" charset="0"/>
              </a:rPr>
              <a:t>Student: </a:t>
            </a:r>
            <a:r>
              <a:rPr lang="en-US" sz="1800" i="0" dirty="0">
                <a:solidFill>
                  <a:schemeClr val="bg1"/>
                </a:solidFill>
                <a:effectLst/>
                <a:latin typeface="+mj-lt"/>
                <a:cs typeface="Times New Roman" panose="02020603050405020304" pitchFamily="18" charset="0"/>
              </a:rPr>
              <a:t>Oxana </a:t>
            </a:r>
            <a:r>
              <a:rPr lang="en-US" sz="1800" i="0" dirty="0" err="1">
                <a:solidFill>
                  <a:schemeClr val="bg1"/>
                </a:solidFill>
                <a:effectLst/>
                <a:latin typeface="+mj-lt"/>
                <a:cs typeface="Times New Roman" panose="02020603050405020304" pitchFamily="18" charset="0"/>
              </a:rPr>
              <a:t>Kolpakova</a:t>
            </a:r>
            <a:endParaRPr lang="en-US" sz="1800" dirty="0">
              <a:solidFill>
                <a:schemeClr val="bg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dirty="0">
                <a:solidFill>
                  <a:schemeClr val="bg1"/>
                </a:solidFill>
                <a:effectLst/>
                <a:latin typeface="+mj-lt"/>
                <a:cs typeface="Times New Roman" panose="02020603050405020304" pitchFamily="18" charset="0"/>
              </a:rPr>
              <a:t>Supervisors: Yuri </a:t>
            </a:r>
            <a:r>
              <a:rPr lang="en-US" sz="1800" i="0" u="none" strike="noStrike" dirty="0" err="1">
                <a:solidFill>
                  <a:schemeClr val="bg1"/>
                </a:solidFill>
                <a:effectLst/>
                <a:latin typeface="+mj-lt"/>
                <a:cs typeface="Times New Roman" panose="02020603050405020304" pitchFamily="18" charset="0"/>
              </a:rPr>
              <a:t>Barbitov</a:t>
            </a:r>
            <a:r>
              <a:rPr lang="en-US" sz="1800" i="0" u="none" strike="noStrike" dirty="0">
                <a:solidFill>
                  <a:schemeClr val="bg1"/>
                </a:solidFill>
                <a:effectLst/>
                <a:latin typeface="+mj-lt"/>
                <a:cs typeface="Times New Roman" panose="02020603050405020304" pitchFamily="18" charset="0"/>
              </a:rPr>
              <a:t>, Institute of Bioinformatics, </a:t>
            </a:r>
            <a:endParaRPr lang="en-US" sz="1800" dirty="0">
              <a:solidFill>
                <a:schemeClr val="bg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ru-RU" sz="1800" i="0" u="none" strike="noStrike" dirty="0">
                <a:solidFill>
                  <a:schemeClr val="bg1"/>
                </a:solidFill>
                <a:effectLst/>
                <a:latin typeface="+mj-lt"/>
                <a:cs typeface="Times New Roman" panose="02020603050405020304" pitchFamily="18" charset="0"/>
              </a:rPr>
              <a:t>	  </a:t>
            </a:r>
            <a:r>
              <a:rPr lang="en-US" sz="1800" i="0" u="none" strike="noStrike" dirty="0">
                <a:solidFill>
                  <a:schemeClr val="bg1"/>
                </a:solidFill>
                <a:effectLst/>
                <a:latin typeface="+mj-lt"/>
                <a:cs typeface="Times New Roman" panose="02020603050405020304" pitchFamily="18" charset="0"/>
              </a:rPr>
              <a:t>Mikhail </a:t>
            </a:r>
            <a:r>
              <a:rPr lang="en-US" sz="1800" i="0" u="none" strike="noStrike" dirty="0" err="1">
                <a:solidFill>
                  <a:schemeClr val="bg1"/>
                </a:solidFill>
                <a:effectLst/>
                <a:latin typeface="+mj-lt"/>
                <a:cs typeface="Times New Roman" panose="02020603050405020304" pitchFamily="18" charset="0"/>
              </a:rPr>
              <a:t>Skoblov</a:t>
            </a:r>
            <a:r>
              <a:rPr lang="en-US" sz="1800" i="0" u="none" strike="noStrike" dirty="0">
                <a:solidFill>
                  <a:schemeClr val="bg1"/>
                </a:solidFill>
                <a:effectLst/>
                <a:latin typeface="+mj-lt"/>
                <a:cs typeface="Times New Roman" panose="02020603050405020304" pitchFamily="18" charset="0"/>
              </a:rPr>
              <a:t>, Research Center for Medical Genetic</a:t>
            </a:r>
            <a:endParaRPr lang="en-US" sz="1800" dirty="0">
              <a:solidFill>
                <a:schemeClr val="bg1"/>
              </a:solidFill>
              <a:effectLst/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1741" y="274921"/>
            <a:ext cx="309600" cy="3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 l="22080" r="34168" b="83216"/>
          <a:stretch/>
        </p:blipFill>
        <p:spPr>
          <a:xfrm>
            <a:off x="2019300" y="-6009"/>
            <a:ext cx="4000502" cy="86326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/>
        </p:nvSpPr>
        <p:spPr>
          <a:xfrm>
            <a:off x="282633" y="124692"/>
            <a:ext cx="8512232" cy="4347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algn="ctr">
              <a:buClr>
                <a:srgbClr val="808080"/>
              </a:buClr>
              <a:buSzPts val="1800"/>
            </a:pPr>
            <a:r>
              <a:rPr lang="en-US" sz="2400" b="1" i="0" u="none" strike="noStrike" cap="none" dirty="0">
                <a:solidFill>
                  <a:srgbClr val="002060"/>
                </a:solidFill>
                <a:latin typeface="+mj-lt"/>
                <a:ea typeface="Proxima Nova Semibold"/>
                <a:cs typeface="Proxima Nova Semibold"/>
                <a:sym typeface="Proxima Nova Semibold"/>
              </a:rPr>
              <a:t>Introduction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</a:pPr>
            <a:endParaRPr lang="en-US" sz="20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n-lt"/>
              </a:rPr>
              <a:t>Public databases such as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+mn-lt"/>
              </a:rPr>
              <a:t>ClinVar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lt"/>
              </a:rPr>
              <a:t> and OMIM collect data on clinically relevant SNPs that show associations between genome and phenotype changes. </a:t>
            </a:r>
            <a:endParaRPr lang="ru-RU" sz="20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 panose="020B0604020202020204" pitchFamily="34" charset="0"/>
              <a:buChar char="•"/>
            </a:pPr>
            <a:endParaRPr lang="ru-RU" sz="20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n-lt"/>
              </a:rPr>
              <a:t>SNPs in the coding regions of the human genome, especially missense substitutions, are the most common cause of genetic pathology.</a:t>
            </a:r>
            <a:endParaRPr lang="ru-RU" sz="20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</a:pPr>
            <a:endParaRPr lang="ru-RU" sz="20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n-lt"/>
              </a:rPr>
              <a:t>However, not all significant SNPs have been identified and described. This complicates the identification of the molecular cause of a genetic disorder in people with a suspected hereditary disease.</a:t>
            </a:r>
            <a:endParaRPr lang="ru-RU" sz="2000" b="0" i="0" dirty="0">
              <a:solidFill>
                <a:srgbClr val="000000"/>
              </a:solidFill>
              <a:effectLst/>
              <a:latin typeface="+mn-lt"/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8000" y="4472175"/>
            <a:ext cx="636000" cy="6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 rotWithShape="1">
          <a:blip r:embed="rId3">
            <a:alphaModFix/>
          </a:blip>
          <a:srcRect r="75555" b="60130"/>
          <a:stretch/>
        </p:blipFill>
        <p:spPr>
          <a:xfrm>
            <a:off x="0" y="-6009"/>
            <a:ext cx="2235197" cy="205070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/>
        </p:nvSpPr>
        <p:spPr>
          <a:xfrm>
            <a:off x="498764" y="352110"/>
            <a:ext cx="8129848" cy="280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algn="ctr">
              <a:buClr>
                <a:srgbClr val="808080"/>
              </a:buClr>
              <a:buSzPts val="1800"/>
            </a:pPr>
            <a:r>
              <a:rPr lang="en-US" sz="2400" b="1" i="0" u="none" strike="noStrike" dirty="0">
                <a:solidFill>
                  <a:srgbClr val="002060"/>
                </a:solidFill>
                <a:effectLst/>
                <a:latin typeface="+mj-lt"/>
              </a:rPr>
              <a:t>Aim</a:t>
            </a:r>
          </a:p>
          <a:p>
            <a:pPr algn="just">
              <a:buClr>
                <a:srgbClr val="808080"/>
              </a:buClr>
              <a:buSzPts val="1800"/>
            </a:pPr>
            <a:endParaRPr lang="en-US" sz="2400" b="1" i="0" u="none" strike="noStrike" dirty="0">
              <a:solidFill>
                <a:srgbClr val="002060"/>
              </a:solidFill>
              <a:effectLst/>
              <a:latin typeface="+mj-lt"/>
            </a:endParaRPr>
          </a:p>
          <a:p>
            <a:pPr marL="457200" indent="-457200" algn="just">
              <a:buClr>
                <a:srgbClr val="80808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Create a tool generate to pathogenic and benign SNPs for OMIM genes by substitution of 1 nucleotide codon resulting in the same amino acid substitution.</a:t>
            </a:r>
          </a:p>
          <a:p>
            <a:pPr algn="just">
              <a:buClr>
                <a:srgbClr val="808080"/>
              </a:buClr>
              <a:buSzPts val="1800"/>
            </a:pPr>
            <a:endParaRPr lang="en-US" sz="20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457200" indent="-457200" algn="just">
              <a:buClr>
                <a:srgbClr val="80808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n-lt"/>
              </a:rPr>
              <a:t>Our tool expands the list of SNPs for OMIM genes and can be used to improve the molecular genetic diagnosis of hereditary diseases.</a:t>
            </a:r>
            <a:endParaRPr lang="en-US" sz="2000" b="0" i="0" u="none" strike="noStrike" cap="none" dirty="0">
              <a:solidFill>
                <a:srgbClr val="696984"/>
              </a:solidFill>
              <a:latin typeface="+mn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8000" y="4472175"/>
            <a:ext cx="636000" cy="6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 rotWithShape="1">
          <a:blip r:embed="rId3">
            <a:alphaModFix/>
          </a:blip>
          <a:srcRect r="75555" b="60130"/>
          <a:stretch/>
        </p:blipFill>
        <p:spPr>
          <a:xfrm>
            <a:off x="0" y="0"/>
            <a:ext cx="2235197" cy="2050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8000" y="4472175"/>
            <a:ext cx="636000" cy="6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AF9B92-B2F7-1454-A6A2-B82AEAEAF56F}"/>
              </a:ext>
            </a:extLst>
          </p:cNvPr>
          <p:cNvSpPr txBox="1"/>
          <p:nvPr/>
        </p:nvSpPr>
        <p:spPr>
          <a:xfrm>
            <a:off x="2300481" y="70556"/>
            <a:ext cx="46107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Workflow</a:t>
            </a:r>
            <a:r>
              <a:rPr lang="ru-RU" sz="2400" b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:</a:t>
            </a:r>
            <a:endParaRPr lang="en-US" sz="2400" b="1" dirty="0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31" name="Группа 130">
            <a:extLst>
              <a:ext uri="{FF2B5EF4-FFF2-40B4-BE49-F238E27FC236}">
                <a16:creationId xmlns:a16="http://schemas.microsoft.com/office/drawing/2014/main" id="{1EF44DF8-FECC-2D0C-5479-8D1216B68A8E}"/>
              </a:ext>
            </a:extLst>
          </p:cNvPr>
          <p:cNvGrpSpPr/>
          <p:nvPr/>
        </p:nvGrpSpPr>
        <p:grpSpPr>
          <a:xfrm>
            <a:off x="451375" y="1145057"/>
            <a:ext cx="8377049" cy="3729053"/>
            <a:chOff x="448951" y="1104630"/>
            <a:chExt cx="8377049" cy="3729053"/>
          </a:xfrm>
        </p:grpSpPr>
        <p:sp>
          <p:nvSpPr>
            <p:cNvPr id="49" name="Прямоугольник: скругленные углы 48">
              <a:extLst>
                <a:ext uri="{FF2B5EF4-FFF2-40B4-BE49-F238E27FC236}">
                  <a16:creationId xmlns:a16="http://schemas.microsoft.com/office/drawing/2014/main" id="{7AFEA8DA-2409-10BB-00F9-41697A8DE42A}"/>
                </a:ext>
              </a:extLst>
            </p:cNvPr>
            <p:cNvSpPr/>
            <p:nvPr/>
          </p:nvSpPr>
          <p:spPr>
            <a:xfrm>
              <a:off x="4775917" y="1104630"/>
              <a:ext cx="4041465" cy="12406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 Extraction of clinically significant </a:t>
              </a:r>
              <a:r>
                <a:rPr lang="en-US" b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SNPs:</a:t>
              </a:r>
              <a:r>
                <a:rPr lang="en-US" dirty="0">
                  <a:cs typeface="Times New Roman" panose="02020603050405020304" pitchFamily="18" charset="0"/>
                </a:rPr>
                <a:t>: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Pathogenic, Likely Pathogenic </a:t>
              </a:r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(</a:t>
              </a:r>
              <a:r>
                <a:rPr lang="ru-RU" altLang="ru-RU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2420</a:t>
              </a:r>
              <a:r>
                <a:rPr lang="en-US" altLang="ru-RU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, </a:t>
              </a:r>
              <a:r>
                <a:rPr lang="ru-RU" altLang="ru-RU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2750</a:t>
              </a:r>
              <a:r>
                <a:rPr lang="en-US" altLang="ru-RU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)/</a:t>
              </a:r>
              <a:r>
                <a:rPr lang="ru-RU" altLang="ru-RU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 </a:t>
              </a:r>
              <a:endParaRPr lang="en-US" altLang="ru-RU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  <a:p>
              <a:pPr algn="ctr"/>
              <a:r>
                <a:rPr lang="en-US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Benign, Likely Benign </a:t>
              </a:r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(</a:t>
              </a:r>
              <a:r>
                <a:rPr lang="ru-RU" altLang="ru-RU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1510</a:t>
              </a:r>
              <a:r>
                <a:rPr lang="en-US" altLang="ru-RU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,</a:t>
              </a:r>
              <a:r>
                <a:rPr lang="ru-RU" altLang="ru-RU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 2367</a:t>
              </a:r>
              <a:r>
                <a:rPr lang="en-US" altLang="ru-RU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)</a:t>
              </a:r>
              <a:r>
                <a:rPr lang="ru-RU" altLang="ru-RU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ru-RU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/ Other(54336)</a:t>
              </a:r>
              <a:endParaRPr lang="en-US" b="1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endParaRPr>
            </a:p>
          </p:txBody>
        </p:sp>
        <p:sp>
          <p:nvSpPr>
            <p:cNvPr id="124" name="Прямоугольник: скругленные углы 123">
              <a:extLst>
                <a:ext uri="{FF2B5EF4-FFF2-40B4-BE49-F238E27FC236}">
                  <a16:creationId xmlns:a16="http://schemas.microsoft.com/office/drawing/2014/main" id="{20C7C2B1-C9D0-03EE-E3A3-765B4AB77566}"/>
                </a:ext>
              </a:extLst>
            </p:cNvPr>
            <p:cNvSpPr/>
            <p:nvPr/>
          </p:nvSpPr>
          <p:spPr>
            <a:xfrm>
              <a:off x="4784535" y="3517182"/>
              <a:ext cx="4041465" cy="693164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b="1" i="0" dirty="0">
                  <a:solidFill>
                    <a:srgbClr val="000000"/>
                  </a:solidFill>
                  <a:effectLst/>
                  <a:cs typeface="Times New Roman" panose="02020603050405020304" pitchFamily="18" charset="0"/>
                </a:rPr>
                <a:t>Descriptive Statistics block </a:t>
              </a:r>
              <a:r>
                <a:rPr lang="en-US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for </a:t>
              </a:r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Pathogenic, Likely Pathogenic and Benign, Likely Benign</a:t>
              </a:r>
              <a:r>
                <a:rPr lang="en-US" i="0" dirty="0">
                  <a:solidFill>
                    <a:srgbClr val="000000"/>
                  </a:solidFill>
                  <a:effectLst/>
                  <a:cs typeface="Times New Roman" panose="02020603050405020304" pitchFamily="18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SNPs</a:t>
              </a:r>
              <a:r>
                <a:rPr lang="en-US" b="1" i="0" dirty="0">
                  <a:solidFill>
                    <a:srgbClr val="000000"/>
                  </a:solidFill>
                  <a:effectLst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26" name="Прямоугольник: скругленные углы 125">
              <a:extLst>
                <a:ext uri="{FF2B5EF4-FFF2-40B4-BE49-F238E27FC236}">
                  <a16:creationId xmlns:a16="http://schemas.microsoft.com/office/drawing/2014/main" id="{B2A166BA-07D1-E269-0F84-D8F14C113877}"/>
                </a:ext>
              </a:extLst>
            </p:cNvPr>
            <p:cNvSpPr/>
            <p:nvPr/>
          </p:nvSpPr>
          <p:spPr>
            <a:xfrm>
              <a:off x="4773027" y="2557441"/>
              <a:ext cx="4041465" cy="727149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Annotation of the </a:t>
              </a:r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clinically significant SNPs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by </a:t>
              </a:r>
              <a:r>
                <a:rPr lang="en-US" b="1" dirty="0">
                  <a:solidFill>
                    <a:schemeClr val="tx1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VEP</a:t>
              </a:r>
              <a:r>
                <a:rPr lang="ru-RU" dirty="0">
                  <a:solidFill>
                    <a:schemeClr val="tx1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/>
              <a:r>
                <a:rPr lang="en-US" dirty="0">
                  <a:solidFill>
                    <a:schemeClr val="tx1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with flags: </a:t>
              </a:r>
              <a:r>
                <a:rPr lang="en-US" b="0" i="0" dirty="0">
                  <a:solidFill>
                    <a:schemeClr val="tx1"/>
                  </a:solidFill>
                  <a:effectLst/>
                  <a:cs typeface="Times New Roman" panose="02020603050405020304" pitchFamily="18" charset="0"/>
                </a:rPr>
                <a:t>--cache --</a:t>
              </a:r>
              <a:r>
                <a:rPr lang="en-US" b="0" i="0" dirty="0" err="1">
                  <a:solidFill>
                    <a:schemeClr val="tx1"/>
                  </a:solidFill>
                  <a:effectLst/>
                  <a:cs typeface="Times New Roman" panose="02020603050405020304" pitchFamily="18" charset="0"/>
                </a:rPr>
                <a:t>af_gnomad</a:t>
              </a:r>
              <a:r>
                <a:rPr lang="en-US" b="0" i="0" dirty="0">
                  <a:solidFill>
                    <a:schemeClr val="tx1"/>
                  </a:solidFill>
                  <a:effectLst/>
                  <a:cs typeface="Times New Roman" panose="02020603050405020304" pitchFamily="18" charset="0"/>
                </a:rPr>
                <a:t> -canonical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130" name="Группа 129">
              <a:extLst>
                <a:ext uri="{FF2B5EF4-FFF2-40B4-BE49-F238E27FC236}">
                  <a16:creationId xmlns:a16="http://schemas.microsoft.com/office/drawing/2014/main" id="{3C025CB6-5919-708F-4618-1469389661E8}"/>
                </a:ext>
              </a:extLst>
            </p:cNvPr>
            <p:cNvGrpSpPr/>
            <p:nvPr/>
          </p:nvGrpSpPr>
          <p:grpSpPr>
            <a:xfrm>
              <a:off x="448951" y="1104630"/>
              <a:ext cx="6463662" cy="3729053"/>
              <a:chOff x="448951" y="1104630"/>
              <a:chExt cx="6463662" cy="3729053"/>
            </a:xfrm>
          </p:grpSpPr>
          <p:sp>
            <p:nvSpPr>
              <p:cNvPr id="12" name="Прямоугольник: скругленные углы 11">
                <a:extLst>
                  <a:ext uri="{FF2B5EF4-FFF2-40B4-BE49-F238E27FC236}">
                    <a16:creationId xmlns:a16="http://schemas.microsoft.com/office/drawing/2014/main" id="{F3C9F7C4-1891-0DB1-102D-6EFC2CD04E15}"/>
                  </a:ext>
                </a:extLst>
              </p:cNvPr>
              <p:cNvSpPr/>
              <p:nvPr/>
            </p:nvSpPr>
            <p:spPr>
              <a:xfrm>
                <a:off x="448951" y="2769125"/>
                <a:ext cx="4041465" cy="583315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0" i="0" u="none" strike="noStrike" dirty="0">
                    <a:solidFill>
                      <a:srgbClr val="000000"/>
                    </a:solidFill>
                    <a:effectLst/>
                    <a:cs typeface="Times New Roman" panose="02020603050405020304" pitchFamily="18" charset="0"/>
                  </a:rPr>
                  <a:t>Filter: </a:t>
                </a:r>
                <a:r>
                  <a:rPr lang="en-US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missense and canonical variants only</a:t>
                </a:r>
              </a:p>
              <a:p>
                <a:pPr algn="ctr"/>
                <a:r>
                  <a:rPr lang="en-US" b="1" i="0" dirty="0">
                    <a:solidFill>
                      <a:srgbClr val="000000"/>
                    </a:solidFill>
                    <a:effectLst/>
                    <a:cs typeface="Times New Roman" panose="02020603050405020304" pitchFamily="18" charset="0"/>
                  </a:rPr>
                  <a:t>SNPs: </a:t>
                </a:r>
                <a:r>
                  <a:rPr lang="ru-RU" b="1" i="0" dirty="0">
                    <a:solidFill>
                      <a:srgbClr val="000000"/>
                    </a:solidFill>
                    <a:effectLst/>
                    <a:cs typeface="Times New Roman" panose="02020603050405020304" pitchFamily="18" charset="0"/>
                  </a:rPr>
                  <a:t>432379</a:t>
                </a:r>
                <a:endParaRPr lang="en-US" b="1" i="0" dirty="0">
                  <a:solidFill>
                    <a:srgbClr val="000000"/>
                  </a:solidFill>
                  <a:effectLst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Прямоугольник: скругленные углы 33">
                <a:extLst>
                  <a:ext uri="{FF2B5EF4-FFF2-40B4-BE49-F238E27FC236}">
                    <a16:creationId xmlns:a16="http://schemas.microsoft.com/office/drawing/2014/main" id="{DC456C57-FF5D-CBAE-5318-7E15020D8707}"/>
                  </a:ext>
                </a:extLst>
              </p:cNvPr>
              <p:cNvSpPr/>
              <p:nvPr/>
            </p:nvSpPr>
            <p:spPr>
              <a:xfrm>
                <a:off x="448951" y="1107366"/>
                <a:ext cx="4041465" cy="727149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Annotation of </a:t>
                </a:r>
                <a:r>
                  <a:rPr lang="en-US" b="1" dirty="0" err="1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ClinVar</a:t>
                </a:r>
                <a:r>
                  <a:rPr lang="en-US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b="1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GRCh38 </a:t>
                </a:r>
                <a:r>
                  <a:rPr lang="en-US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:r>
                  <a:rPr lang="en-US" b="1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VEP</a:t>
                </a:r>
              </a:p>
              <a:p>
                <a:pPr algn="ctr"/>
                <a:r>
                  <a:rPr lang="en-US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with flags: </a:t>
                </a:r>
                <a:r>
                  <a:rPr lang="en-US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--cache --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refseq</a:t>
                </a:r>
                <a:r>
                  <a:rPr lang="en-US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–canonical </a:t>
                </a:r>
              </a:p>
              <a:p>
                <a:pPr algn="ctr"/>
                <a:r>
                  <a:rPr lang="en-US" b="1" i="0" dirty="0">
                    <a:solidFill>
                      <a:srgbClr val="000000"/>
                    </a:solidFill>
                    <a:effectLst/>
                    <a:cs typeface="Times New Roman" panose="02020603050405020304" pitchFamily="18" charset="0"/>
                  </a:rPr>
                  <a:t>SNPs: </a:t>
                </a:r>
                <a:r>
                  <a:rPr lang="ru-RU" b="1" i="0" dirty="0">
                    <a:solidFill>
                      <a:srgbClr val="000000"/>
                    </a:solidFill>
                    <a:effectLst/>
                    <a:cs typeface="Times New Roman" panose="02020603050405020304" pitchFamily="18" charset="0"/>
                  </a:rPr>
                  <a:t>12858671</a:t>
                </a:r>
                <a:r>
                  <a:rPr lang="ru-RU" b="0" i="0" dirty="0">
                    <a:solidFill>
                      <a:srgbClr val="000000"/>
                    </a:solidFill>
                    <a:effectLst/>
                    <a:cs typeface="Times New Roman" panose="02020603050405020304" pitchFamily="18" charset="0"/>
                  </a:rPr>
                  <a:t> </a:t>
                </a:r>
                <a:endParaRPr lang="en-US" b="0" i="0" dirty="0">
                  <a:solidFill>
                    <a:srgbClr val="000000"/>
                  </a:solidFill>
                  <a:effectLst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Прямоугольник: скругленные углы 34">
                <a:extLst>
                  <a:ext uri="{FF2B5EF4-FFF2-40B4-BE49-F238E27FC236}">
                    <a16:creationId xmlns:a16="http://schemas.microsoft.com/office/drawing/2014/main" id="{AA9F7E68-45CF-CF45-63EA-8E463DDEA259}"/>
                  </a:ext>
                </a:extLst>
              </p:cNvPr>
              <p:cNvSpPr/>
              <p:nvPr/>
            </p:nvSpPr>
            <p:spPr>
              <a:xfrm>
                <a:off x="448951" y="2029324"/>
                <a:ext cx="4041465" cy="528117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0" dirty="0">
                    <a:solidFill>
                      <a:srgbClr val="000000"/>
                    </a:solidFill>
                    <a:effectLst/>
                    <a:cs typeface="Times New Roman" panose="02020603050405020304" pitchFamily="18" charset="0"/>
                  </a:rPr>
                  <a:t>OMIM genes extraction by ID</a:t>
                </a:r>
              </a:p>
              <a:p>
                <a:pPr algn="ctr"/>
                <a:r>
                  <a:rPr lang="en-US" b="1" i="0" dirty="0">
                    <a:solidFill>
                      <a:srgbClr val="000000"/>
                    </a:solidFill>
                    <a:effectLst/>
                    <a:cs typeface="Times New Roman" panose="02020603050405020304" pitchFamily="18" charset="0"/>
                  </a:rPr>
                  <a:t>SNPs: </a:t>
                </a:r>
                <a:r>
                  <a:rPr lang="ru-RU" b="1" i="0" dirty="0">
                    <a:solidFill>
                      <a:srgbClr val="000000"/>
                    </a:solidFill>
                    <a:effectLst/>
                    <a:cs typeface="Times New Roman" panose="02020603050405020304" pitchFamily="18" charset="0"/>
                  </a:rPr>
                  <a:t>1503663</a:t>
                </a:r>
                <a:endParaRPr lang="en-US" b="1" i="0" dirty="0">
                  <a:solidFill>
                    <a:srgbClr val="000000"/>
                  </a:solidFill>
                  <a:effectLst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Прямоугольник: скругленные углы 55">
                <a:extLst>
                  <a:ext uri="{FF2B5EF4-FFF2-40B4-BE49-F238E27FC236}">
                    <a16:creationId xmlns:a16="http://schemas.microsoft.com/office/drawing/2014/main" id="{F576A3EF-2428-B091-F7AE-B04E6330BF66}"/>
                  </a:ext>
                </a:extLst>
              </p:cNvPr>
              <p:cNvSpPr/>
              <p:nvPr/>
            </p:nvSpPr>
            <p:spPr>
              <a:xfrm flipV="1">
                <a:off x="770059" y="4635043"/>
                <a:ext cx="191193" cy="155132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Прямоугольник: скругленные углы 56">
                <a:extLst>
                  <a:ext uri="{FF2B5EF4-FFF2-40B4-BE49-F238E27FC236}">
                    <a16:creationId xmlns:a16="http://schemas.microsoft.com/office/drawing/2014/main" id="{401B5645-1884-4EF9-937A-B1F480783A36}"/>
                  </a:ext>
                </a:extLst>
              </p:cNvPr>
              <p:cNvSpPr/>
              <p:nvPr/>
            </p:nvSpPr>
            <p:spPr>
              <a:xfrm flipV="1">
                <a:off x="770059" y="4416941"/>
                <a:ext cx="191193" cy="155132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9" name="Стрелка: вниз 68">
                <a:extLst>
                  <a:ext uri="{FF2B5EF4-FFF2-40B4-BE49-F238E27FC236}">
                    <a16:creationId xmlns:a16="http://schemas.microsoft.com/office/drawing/2014/main" id="{1C75520E-958C-54A1-62A8-EB6F2AD3F64A}"/>
                  </a:ext>
                </a:extLst>
              </p:cNvPr>
              <p:cNvSpPr/>
              <p:nvPr/>
            </p:nvSpPr>
            <p:spPr>
              <a:xfrm>
                <a:off x="2551266" y="3355619"/>
                <a:ext cx="119150" cy="271412"/>
              </a:xfrm>
              <a:prstGeom prst="down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0" name="Стрелка: вниз 69">
                <a:extLst>
                  <a:ext uri="{FF2B5EF4-FFF2-40B4-BE49-F238E27FC236}">
                    <a16:creationId xmlns:a16="http://schemas.microsoft.com/office/drawing/2014/main" id="{751168AD-35A2-B9EF-F95E-753FC423D308}"/>
                  </a:ext>
                </a:extLst>
              </p:cNvPr>
              <p:cNvSpPr/>
              <p:nvPr/>
            </p:nvSpPr>
            <p:spPr>
              <a:xfrm>
                <a:off x="2547631" y="1828637"/>
                <a:ext cx="119150" cy="217562"/>
              </a:xfrm>
              <a:prstGeom prst="down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1" name="Стрелка: вниз 70">
                <a:extLst>
                  <a:ext uri="{FF2B5EF4-FFF2-40B4-BE49-F238E27FC236}">
                    <a16:creationId xmlns:a16="http://schemas.microsoft.com/office/drawing/2014/main" id="{CBD931BF-353A-F083-01D6-0DAEB4C7B0B8}"/>
                  </a:ext>
                </a:extLst>
              </p:cNvPr>
              <p:cNvSpPr/>
              <p:nvPr/>
            </p:nvSpPr>
            <p:spPr>
              <a:xfrm>
                <a:off x="2551266" y="2565265"/>
                <a:ext cx="119150" cy="217562"/>
              </a:xfrm>
              <a:prstGeom prst="down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2" name="Стрелка: вниз 71">
                <a:extLst>
                  <a:ext uri="{FF2B5EF4-FFF2-40B4-BE49-F238E27FC236}">
                    <a16:creationId xmlns:a16="http://schemas.microsoft.com/office/drawing/2014/main" id="{AFDE7556-25DD-7E1E-C1F2-E268FAC03EC3}"/>
                  </a:ext>
                </a:extLst>
              </p:cNvPr>
              <p:cNvSpPr/>
              <p:nvPr/>
            </p:nvSpPr>
            <p:spPr>
              <a:xfrm>
                <a:off x="6793463" y="3306899"/>
                <a:ext cx="119150" cy="217562"/>
              </a:xfrm>
              <a:prstGeom prst="down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08" name="Соединитель: уступ 107">
                <a:extLst>
                  <a:ext uri="{FF2B5EF4-FFF2-40B4-BE49-F238E27FC236}">
                    <a16:creationId xmlns:a16="http://schemas.microsoft.com/office/drawing/2014/main" id="{DF7C4FF3-0535-9854-353A-C722679EAD7E}"/>
                  </a:ext>
                </a:extLst>
              </p:cNvPr>
              <p:cNvCxnSpPr>
                <a:cxnSpLocks/>
                <a:endCxn id="49" idx="0"/>
              </p:cNvCxnSpPr>
              <p:nvPr/>
            </p:nvCxnSpPr>
            <p:spPr>
              <a:xfrm flipV="1">
                <a:off x="4490416" y="1104630"/>
                <a:ext cx="2306234" cy="2814059"/>
              </a:xfrm>
              <a:prstGeom prst="bentConnector4">
                <a:avLst>
                  <a:gd name="adj1" fmla="val 6190"/>
                  <a:gd name="adj2" fmla="val 108123"/>
                </a:avLst>
              </a:prstGeom>
              <a:ln w="444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Стрелка: вниз 112">
                <a:extLst>
                  <a:ext uri="{FF2B5EF4-FFF2-40B4-BE49-F238E27FC236}">
                    <a16:creationId xmlns:a16="http://schemas.microsoft.com/office/drawing/2014/main" id="{F95134E5-6B92-F54C-94B6-0D0EA8E0D352}"/>
                  </a:ext>
                </a:extLst>
              </p:cNvPr>
              <p:cNvSpPr/>
              <p:nvPr/>
            </p:nvSpPr>
            <p:spPr>
              <a:xfrm>
                <a:off x="6793463" y="2332632"/>
                <a:ext cx="119150" cy="217562"/>
              </a:xfrm>
              <a:prstGeom prst="down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9" name="Прямоугольник: скругленные углы 118">
                <a:extLst>
                  <a:ext uri="{FF2B5EF4-FFF2-40B4-BE49-F238E27FC236}">
                    <a16:creationId xmlns:a16="http://schemas.microsoft.com/office/drawing/2014/main" id="{4F4B6A61-1067-0AB6-6885-77939F196D40}"/>
                  </a:ext>
                </a:extLst>
              </p:cNvPr>
              <p:cNvSpPr/>
              <p:nvPr/>
            </p:nvSpPr>
            <p:spPr>
              <a:xfrm>
                <a:off x="448951" y="3627031"/>
                <a:ext cx="4041465" cy="583315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C</a:t>
                </a:r>
                <a:r>
                  <a:rPr lang="en-US" b="0" i="0" u="none" strike="noStrike" dirty="0">
                    <a:solidFill>
                      <a:srgbClr val="000000"/>
                    </a:solidFill>
                    <a:effectLst/>
                    <a:cs typeface="Times New Roman" panose="02020603050405020304" pitchFamily="18" charset="0"/>
                  </a:rPr>
                  <a:t>reate new missense variant</a:t>
                </a:r>
                <a:r>
                  <a:rPr lang="en-US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s</a:t>
                </a:r>
                <a:r>
                  <a:rPr lang="en-US" b="0" i="0" u="none" strike="noStrike" dirty="0">
                    <a:solidFill>
                      <a:srgbClr val="000000"/>
                    </a:solidFill>
                    <a:effectLst/>
                    <a:cs typeface="Times New Roman" panose="02020603050405020304" pitchFamily="18" charset="0"/>
                  </a:rPr>
                  <a:t> encoding the same amino acid </a:t>
                </a:r>
                <a:r>
                  <a:rPr lang="en-US" b="1" i="0" dirty="0">
                    <a:solidFill>
                      <a:srgbClr val="000000"/>
                    </a:solidFill>
                    <a:effectLst/>
                    <a:cs typeface="Times New Roman" panose="02020603050405020304" pitchFamily="18" charset="0"/>
                  </a:rPr>
                  <a:t>SNPs:</a:t>
                </a:r>
                <a:r>
                  <a:rPr lang="ru-RU" b="0" i="0" u="none" strike="noStrike" dirty="0">
                    <a:solidFill>
                      <a:srgbClr val="000000"/>
                    </a:solidFill>
                    <a:effectLst/>
                    <a:cs typeface="Times New Roman" panose="02020603050405020304" pitchFamily="18" charset="0"/>
                  </a:rPr>
                  <a:t> </a:t>
                </a:r>
                <a:r>
                  <a:rPr lang="ru-RU" b="1" i="0" dirty="0">
                    <a:solidFill>
                      <a:srgbClr val="000000"/>
                    </a:solidFill>
                    <a:effectLst/>
                    <a:cs typeface="Times New Roman" panose="02020603050405020304" pitchFamily="18" charset="0"/>
                  </a:rPr>
                  <a:t>63383</a:t>
                </a:r>
                <a:endParaRPr lang="en-US" b="1" i="0" dirty="0">
                  <a:solidFill>
                    <a:srgbClr val="000000"/>
                  </a:solidFill>
                  <a:effectLst/>
                  <a:cs typeface="Times New Roman" panose="02020603050405020304" pitchFamily="18" charset="0"/>
                </a:endParaRPr>
              </a:p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endParaRPr lang="en-US" b="1" i="0" dirty="0">
                  <a:solidFill>
                    <a:srgbClr val="000000"/>
                  </a:solidFill>
                  <a:effectLst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AF02879-65D1-3D37-457D-9DFD4A4D6AC7}"/>
                  </a:ext>
                </a:extLst>
              </p:cNvPr>
              <p:cNvSpPr txBox="1"/>
              <p:nvPr/>
            </p:nvSpPr>
            <p:spPr>
              <a:xfrm>
                <a:off x="1071533" y="4310463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cs typeface="Times New Roman" panose="02020603050405020304" pitchFamily="18" charset="0"/>
                  </a:rPr>
                  <a:t>o</a:t>
                </a:r>
                <a:r>
                  <a:rPr lang="en-US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ur Python script </a:t>
                </a:r>
                <a:endParaRPr lang="ru-RU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public soft</a:t>
                </a:r>
                <a:endParaRPr lang="ru-RU" dirty="0"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 rotWithShape="1">
          <a:blip r:embed="rId3">
            <a:alphaModFix/>
          </a:blip>
          <a:srcRect r="75555" b="60130"/>
          <a:stretch/>
        </p:blipFill>
        <p:spPr>
          <a:xfrm flipH="1" flipV="1">
            <a:off x="6271102" y="2836088"/>
            <a:ext cx="2872898" cy="230741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437341" y="2307976"/>
            <a:ext cx="5311693" cy="44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lvl="0" algn="just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  <a:latin typeface="+mn-lt"/>
                <a:ea typeface="Proxima Nova"/>
                <a:cs typeface="Proxima Nova"/>
                <a:sym typeface="Proxima Nova"/>
              </a:rPr>
              <a:t>Table1. Descriptive statistics for sets of clinically relevant SNPs</a:t>
            </a:r>
            <a:endParaRPr lang="en-US" b="0" i="0" u="none" strike="noStrike" cap="none" dirty="0">
              <a:solidFill>
                <a:schemeClr val="tx1"/>
              </a:solidFill>
              <a:latin typeface="+mn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5516" y="-3903"/>
            <a:ext cx="636000" cy="636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8752F865-27F2-4C9B-FCA1-5340BDF8C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457670"/>
              </p:ext>
            </p:extLst>
          </p:nvPr>
        </p:nvGraphicFramePr>
        <p:xfrm>
          <a:off x="391585" y="2735475"/>
          <a:ext cx="5049999" cy="2307412"/>
        </p:xfrm>
        <a:graphic>
          <a:graphicData uri="http://schemas.openxmlformats.org/drawingml/2006/table">
            <a:tbl>
              <a:tblPr firstRow="1" firstCol="1" bandRow="1"/>
              <a:tblGrid>
                <a:gridCol w="1324519">
                  <a:extLst>
                    <a:ext uri="{9D8B030D-6E8A-4147-A177-3AD203B41FA5}">
                      <a16:colId xmlns:a16="http://schemas.microsoft.com/office/drawing/2014/main" val="1971874931"/>
                    </a:ext>
                  </a:extLst>
                </a:gridCol>
                <a:gridCol w="712859">
                  <a:extLst>
                    <a:ext uri="{9D8B030D-6E8A-4147-A177-3AD203B41FA5}">
                      <a16:colId xmlns:a16="http://schemas.microsoft.com/office/drawing/2014/main" val="3812413274"/>
                    </a:ext>
                  </a:extLst>
                </a:gridCol>
                <a:gridCol w="691771">
                  <a:extLst>
                    <a:ext uri="{9D8B030D-6E8A-4147-A177-3AD203B41FA5}">
                      <a16:colId xmlns:a16="http://schemas.microsoft.com/office/drawing/2014/main" val="1746079277"/>
                    </a:ext>
                  </a:extLst>
                </a:gridCol>
                <a:gridCol w="985022">
                  <a:extLst>
                    <a:ext uri="{9D8B030D-6E8A-4147-A177-3AD203B41FA5}">
                      <a16:colId xmlns:a16="http://schemas.microsoft.com/office/drawing/2014/main" val="2937799199"/>
                    </a:ext>
                  </a:extLst>
                </a:gridCol>
                <a:gridCol w="1335828">
                  <a:extLst>
                    <a:ext uri="{9D8B030D-6E8A-4147-A177-3AD203B41FA5}">
                      <a16:colId xmlns:a16="http://schemas.microsoft.com/office/drawing/2014/main" val="867366962"/>
                    </a:ext>
                  </a:extLst>
                </a:gridCol>
              </a:tblGrid>
              <a:tr h="4627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generated SNPs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benign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likely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benign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pathogenic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likely pathogenic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294751"/>
                  </a:ext>
                </a:extLst>
              </a:tr>
              <a:tr h="2254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815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1609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876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994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077761"/>
                  </a:ext>
                </a:extLst>
              </a:tr>
              <a:tr h="4806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with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gnomAD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freq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14%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17%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865894"/>
                  </a:ext>
                </a:extLst>
              </a:tr>
              <a:tr h="54244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gnomAD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freq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mean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0.035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544645"/>
                  </a:ext>
                </a:extLst>
              </a:tr>
              <a:tr h="29195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 err="1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0.13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0.007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0.0002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955253"/>
                  </a:ext>
                </a:extLst>
              </a:tr>
              <a:tr h="2254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 err="1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0.62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0.023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0.002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32726"/>
                  </a:ext>
                </a:extLst>
              </a:tr>
            </a:tbl>
          </a:graphicData>
        </a:graphic>
      </p:graphicFrame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8D1D3A26-6592-8248-CB57-29AF78B214E9}"/>
              </a:ext>
            </a:extLst>
          </p:cNvPr>
          <p:cNvSpPr/>
          <p:nvPr/>
        </p:nvSpPr>
        <p:spPr>
          <a:xfrm>
            <a:off x="5497838" y="204598"/>
            <a:ext cx="3584169" cy="4838289"/>
          </a:xfrm>
          <a:prstGeom prst="roundRect">
            <a:avLst/>
          </a:prstGeom>
          <a:solidFill>
            <a:srgbClr val="0070C0">
              <a:alpha val="26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b="1" i="0" u="none" strike="noStrike" cap="none" dirty="0">
                <a:solidFill>
                  <a:srgbClr val="002060"/>
                </a:solidFill>
                <a:latin typeface="+mj-lt"/>
                <a:ea typeface="Proxima Nova"/>
                <a:cs typeface="Proxima Nova"/>
                <a:sym typeface="Proxima Nova"/>
              </a:rPr>
              <a:t>Conclusions</a:t>
            </a:r>
          </a:p>
          <a:p>
            <a:pPr marL="285750" lvl="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created a tool to generate pathogenic and benign SNPs by substitution of 1 nucleotide codon resulting in the same amino acid substitution.</a:t>
            </a:r>
            <a:endParaRPr lang="ru-RU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Generated pathogenic and benign SNPs were not previously described in OMIM and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ClinVar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DBs</a:t>
            </a:r>
            <a:endParaRPr lang="ru-RU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Generated pathogenic and benign SNPs could increase the accuracy of molecular genetic diagnosis </a:t>
            </a:r>
          </a:p>
          <a:p>
            <a:pPr marL="285750" lvl="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tool can be used to create missense SNPs for other gene lists, not just OMIM.</a:t>
            </a:r>
            <a:endParaRPr lang="ru-RU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EA3A2BFB-EC57-AF85-79D0-B5B2D2A27747}"/>
              </a:ext>
            </a:extLst>
          </p:cNvPr>
          <p:cNvSpPr/>
          <p:nvPr/>
        </p:nvSpPr>
        <p:spPr>
          <a:xfrm>
            <a:off x="565018" y="204598"/>
            <a:ext cx="4713176" cy="210337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b="1" i="0" u="none" strike="noStrike" cap="none" dirty="0">
                <a:solidFill>
                  <a:srgbClr val="002060"/>
                </a:solidFill>
                <a:latin typeface="+mj-lt"/>
                <a:ea typeface="Proxima Nova"/>
                <a:cs typeface="Proxima Nova"/>
                <a:sym typeface="Proxima Nova"/>
              </a:rPr>
              <a:t>Results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chemeClr val="tx1"/>
                </a:solidFill>
                <a:latin typeface="+mj-lt"/>
                <a:ea typeface="Proxima Nova"/>
                <a:cs typeface="Proxima Nova"/>
                <a:sym typeface="Proxima Nova"/>
              </a:rPr>
              <a:t>The script work accuracy was validated on coordinates of reference SNPs by Integrative Genomics Viewer, IGV; the script works correctly.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chemeClr val="tx1"/>
                </a:solidFill>
                <a:latin typeface="+mj-lt"/>
                <a:ea typeface="Proxima Nova"/>
                <a:cs typeface="Proxima Nova"/>
                <a:sym typeface="Proxima Nova"/>
              </a:rPr>
              <a:t>Generated pathogenic and benign SNPs were not previously described in OMIM and </a:t>
            </a:r>
            <a:r>
              <a:rPr lang="en-US" b="0" i="0" u="none" strike="noStrike" cap="none" dirty="0" err="1">
                <a:solidFill>
                  <a:schemeClr val="tx1"/>
                </a:solidFill>
                <a:latin typeface="+mj-lt"/>
                <a:ea typeface="Proxima Nova"/>
                <a:cs typeface="Proxima Nova"/>
                <a:sym typeface="Proxima Nova"/>
              </a:rPr>
              <a:t>ClinVar</a:t>
            </a:r>
            <a:r>
              <a:rPr lang="en-US" b="0" i="0" u="none" strike="noStrike" cap="none" dirty="0">
                <a:solidFill>
                  <a:schemeClr val="tx1"/>
                </a:solidFill>
                <a:latin typeface="+mj-lt"/>
                <a:ea typeface="Proxima Nova"/>
                <a:cs typeface="Proxima Nova"/>
                <a:sym typeface="Proxima Nova"/>
              </a:rPr>
              <a:t> DBs (Tab.1)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 rotWithShape="1">
          <a:blip r:embed="rId3">
            <a:alphaModFix/>
          </a:blip>
          <a:srcRect r="75555" b="60130"/>
          <a:stretch/>
        </p:blipFill>
        <p:spPr>
          <a:xfrm>
            <a:off x="0" y="0"/>
            <a:ext cx="2185320" cy="201479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1313411" y="822959"/>
            <a:ext cx="6758247" cy="27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2060"/>
                </a:solidFill>
                <a:effectLst/>
                <a:latin typeface="+mn-lt"/>
              </a:rPr>
              <a:t>Future plans</a:t>
            </a:r>
            <a:endParaRPr lang="ru-RU" sz="2400" b="1" i="0" u="none" strike="noStrike" dirty="0">
              <a:solidFill>
                <a:srgbClr val="002060"/>
              </a:solidFill>
              <a:effectLst/>
              <a:latin typeface="+mn-lt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000" b="1" i="0" u="none" strike="noStrike" dirty="0">
              <a:solidFill>
                <a:schemeClr val="tx1"/>
              </a:solidFill>
              <a:effectLst/>
              <a:latin typeface="+mn-lt"/>
            </a:endParaRP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+mn-lt"/>
              </a:rPr>
              <a:t>Expand the capabilities of the tool: </a:t>
            </a:r>
            <a:endParaRPr lang="ru-RU" sz="2000" b="0" i="0" dirty="0">
              <a:solidFill>
                <a:schemeClr val="tx1"/>
              </a:solidFill>
              <a:effectLst/>
              <a:latin typeface="+mn-lt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ru-RU" sz="20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342900" lvl="8" indent="-342900" algn="just">
              <a:buFont typeface="Courier New" panose="02070309020205020404" pitchFamily="49" charset="0"/>
              <a:buChar char="o"/>
            </a:pPr>
            <a:r>
              <a:rPr lang="ru-RU" sz="2000" b="0" i="0" dirty="0">
                <a:solidFill>
                  <a:schemeClr val="tx1"/>
                </a:solidFill>
                <a:effectLst/>
                <a:latin typeface="+mn-lt"/>
              </a:rPr>
              <a:t>	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+mn-lt"/>
              </a:rPr>
              <a:t>add status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+mn-lt"/>
              </a:rPr>
              <a:t>gnomAD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+mn-lt"/>
              </a:rPr>
              <a:t> &gt;0.05 </a:t>
            </a:r>
            <a:endParaRPr lang="ru-RU" sz="20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342900" lvl="7" indent="-342900" algn="just">
              <a:buFont typeface="Courier New" panose="02070309020205020404" pitchFamily="49" charset="0"/>
              <a:buChar char="o"/>
            </a:pPr>
            <a:r>
              <a:rPr lang="ru-RU" sz="2000" b="0" i="0" dirty="0">
                <a:solidFill>
                  <a:schemeClr val="tx1"/>
                </a:solidFill>
                <a:effectLst/>
                <a:latin typeface="+mn-lt"/>
              </a:rPr>
              <a:t>	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+mn-lt"/>
              </a:rPr>
              <a:t>consider exon/intron boundaries, - DNA strand</a:t>
            </a:r>
            <a:endParaRPr lang="ru-RU" sz="20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342900" lvl="6" indent="-342900" algn="just">
              <a:buFont typeface="Courier New" panose="02070309020205020404" pitchFamily="49" charset="0"/>
              <a:buChar char="o"/>
            </a:pPr>
            <a:r>
              <a:rPr lang="ru-RU" sz="2000" b="0" i="0" dirty="0">
                <a:solidFill>
                  <a:schemeClr val="tx1"/>
                </a:solidFill>
                <a:effectLst/>
                <a:latin typeface="+mn-lt"/>
              </a:rPr>
              <a:t>	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+mn-lt"/>
              </a:rPr>
              <a:t>evaluate the effects of SNPs at splicing boundaries</a:t>
            </a:r>
            <a:endParaRPr lang="ru-RU" sz="2000" b="0" i="0" dirty="0">
              <a:solidFill>
                <a:schemeClr val="tx1"/>
              </a:solidFill>
              <a:effectLst/>
              <a:latin typeface="+mn-lt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endParaRPr lang="ru-RU" sz="20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+mn-lt"/>
              </a:rPr>
              <a:t>Apply the script to real medical data to identify new pathogenic SNPs.</a:t>
            </a:r>
            <a:endParaRPr lang="en-US" sz="2000" b="0" dirty="0">
              <a:solidFill>
                <a:schemeClr val="tx1"/>
              </a:solidFill>
              <a:effectLst/>
              <a:latin typeface="+mn-lt"/>
            </a:endParaRPr>
          </a:p>
          <a:p>
            <a:pPr algn="just"/>
            <a:br>
              <a:rPr lang="en-US" sz="2400" dirty="0"/>
            </a:br>
            <a:endParaRPr sz="1800" b="0" i="0" u="none" strike="noStrike" cap="none" dirty="0">
              <a:solidFill>
                <a:srgbClr val="69698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8000" y="4472175"/>
            <a:ext cx="636000" cy="6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499</Words>
  <Application>Microsoft Office PowerPoint</Application>
  <PresentationFormat>Экран (16:9)</PresentationFormat>
  <Paragraphs>85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Proxima Nova</vt:lpstr>
      <vt:lpstr>Times New Roman</vt:lpstr>
      <vt:lpstr>Helvetica Neue Light</vt:lpstr>
      <vt:lpstr>Calibri</vt:lpstr>
      <vt:lpstr>Roboto Light</vt:lpstr>
      <vt:lpstr>Courier New</vt:lpstr>
      <vt:lpstr>Arial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Оксана Колпакова</dc:creator>
  <cp:lastModifiedBy>Оксана Колпакова</cp:lastModifiedBy>
  <cp:revision>8</cp:revision>
  <dcterms:modified xsi:type="dcterms:W3CDTF">2022-05-31T16:47:37Z</dcterms:modified>
</cp:coreProperties>
</file>