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2" r:id="rId4"/>
    <p:sldId id="274" r:id="rId5"/>
    <p:sldId id="278" r:id="rId6"/>
    <p:sldId id="277" r:id="rId7"/>
    <p:sldId id="261" r:id="rId8"/>
    <p:sldId id="260" r:id="rId9"/>
  </p:sldIdLst>
  <p:sldSz cx="12192000" cy="6858000"/>
  <p:notesSz cx="6858000" cy="9144000"/>
  <p:embeddedFontLst>
    <p:embeddedFont>
      <p:font typeface="Open Sans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96" y="-588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310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07522"/>
            <a:ext cx="9119010" cy="3440387"/>
          </a:xfrm>
        </p:spPr>
        <p:txBody>
          <a:bodyPr/>
          <a:lstStyle/>
          <a:p>
            <a:pPr algn="ctr"/>
            <a:r>
              <a:rPr lang="ru-RU" dirty="0" smtClean="0">
                <a:latin typeface="+mj-lt"/>
              </a:rPr>
              <a:t>Выпускная квалификационная работа по курсу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ru-RU" dirty="0" smtClean="0">
                <a:latin typeface="+mj-lt"/>
              </a:rPr>
              <a:t>«</a:t>
            </a:r>
            <a:r>
              <a:rPr lang="en-US" altLang="zh-CN" dirty="0" smtClean="0">
                <a:latin typeface="+mj-lt"/>
              </a:rPr>
              <a:t>Data Scien</a:t>
            </a:r>
            <a:r>
              <a:rPr lang="en-US" altLang="zh-CN" dirty="0" smtClean="0"/>
              <a:t>ce</a:t>
            </a:r>
            <a:r>
              <a:rPr lang="ru-RU" altLang="zh-CN" dirty="0" smtClean="0">
                <a:latin typeface="+mj-lt"/>
              </a:rPr>
              <a:t>»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Слушатель: Комарова Оксана Александровна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2161309"/>
            <a:ext cx="5508000" cy="4284040"/>
          </a:xfrm>
        </p:spPr>
        <p:txBody>
          <a:bodyPr>
            <a:normAutofit/>
          </a:bodyPr>
          <a:lstStyle/>
          <a:p>
            <a:pPr algn="just"/>
            <a:r>
              <a:rPr lang="ru-RU" sz="2200" b="1" dirty="0"/>
              <a:t>Целью</a:t>
            </a:r>
            <a:r>
              <a:rPr lang="ru-RU" sz="2200" dirty="0"/>
              <a:t> данной работы является прогнозирование конечных свойств </a:t>
            </a:r>
            <a:r>
              <a:rPr lang="ru-RU" sz="2200" dirty="0" smtClean="0"/>
              <a:t>композиционных материалов. </a:t>
            </a:r>
            <a:endParaRPr lang="ru-RU" sz="2200" dirty="0"/>
          </a:p>
          <a:p>
            <a:pPr algn="just"/>
            <a:r>
              <a:rPr lang="ru-RU" sz="2200" b="1" dirty="0"/>
              <a:t>Актуальность:</a:t>
            </a:r>
            <a:r>
              <a:rPr lang="ru-RU" sz="2200" dirty="0"/>
              <a:t>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615044"/>
            <a:ext cx="5508000" cy="483030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200" b="1" dirty="0" smtClean="0"/>
              <a:t>Задачи:</a:t>
            </a:r>
          </a:p>
          <a:p>
            <a:pPr algn="just"/>
            <a:r>
              <a:rPr lang="ru-RU" sz="2200" dirty="0" smtClean="0"/>
              <a:t>1. Обучить </a:t>
            </a:r>
            <a:r>
              <a:rPr lang="ru-RU" sz="2200" dirty="0"/>
              <a:t>алгоритм машинного обучения, который будет определять </a:t>
            </a:r>
            <a:r>
              <a:rPr lang="ru-RU" sz="2200" dirty="0" smtClean="0"/>
              <a:t>значения: «Модуль </a:t>
            </a:r>
            <a:r>
              <a:rPr lang="ru-RU" sz="2200" dirty="0"/>
              <a:t>упругости при растяжении, </a:t>
            </a:r>
            <a:r>
              <a:rPr lang="ru-RU" sz="2200" dirty="0" smtClean="0"/>
              <a:t>Гпа»  и «Прочность </a:t>
            </a:r>
            <a:r>
              <a:rPr lang="ru-RU" sz="2200" dirty="0"/>
              <a:t>при растяжении, </a:t>
            </a:r>
            <a:r>
              <a:rPr lang="ru-RU" sz="2200" dirty="0" smtClean="0"/>
              <a:t>Мпа»</a:t>
            </a:r>
            <a:endParaRPr lang="ru-RU" sz="2200" dirty="0"/>
          </a:p>
          <a:p>
            <a:pPr algn="just"/>
            <a:r>
              <a:rPr lang="ru-RU" sz="2200" dirty="0" smtClean="0"/>
              <a:t>2.Написать </a:t>
            </a:r>
            <a:r>
              <a:rPr lang="ru-RU" sz="2200" dirty="0"/>
              <a:t>нейронную сеть, которая будет </a:t>
            </a:r>
            <a:r>
              <a:rPr lang="ru-RU" sz="2200" dirty="0" smtClean="0"/>
              <a:t>рекомендовать «Соотношение матрица-наполнитель»</a:t>
            </a:r>
            <a:endParaRPr lang="ru-RU" sz="2200" dirty="0"/>
          </a:p>
          <a:p>
            <a:pPr algn="just"/>
            <a:r>
              <a:rPr lang="ru-RU" sz="2200" dirty="0" smtClean="0"/>
              <a:t>3.Написать </a:t>
            </a:r>
            <a:r>
              <a:rPr lang="ru-RU" sz="2200" dirty="0"/>
              <a:t>приложение, которое будет выдавать прогноз полученный в задании </a:t>
            </a:r>
            <a:endParaRPr lang="ru-RU" sz="2200" dirty="0" smtClean="0"/>
          </a:p>
          <a:p>
            <a:pPr algn="just"/>
            <a:r>
              <a:rPr lang="ru-RU" sz="2200" dirty="0" smtClean="0"/>
              <a:t>4.Создать </a:t>
            </a:r>
            <a:r>
              <a:rPr lang="ru-RU" sz="2200" dirty="0"/>
              <a:t>профиль на github.com </a:t>
            </a:r>
          </a:p>
          <a:p>
            <a:pPr algn="just"/>
            <a:r>
              <a:rPr lang="ru-RU" sz="2200" dirty="0" smtClean="0"/>
              <a:t>5.Сделать </a:t>
            </a:r>
            <a:r>
              <a:rPr lang="ru-RU" sz="2200" dirty="0" err="1"/>
              <a:t>commit</a:t>
            </a:r>
            <a:r>
              <a:rPr lang="ru-RU" sz="2200" dirty="0"/>
              <a:t> приложения на github.com</a:t>
            </a:r>
          </a:p>
          <a:p>
            <a:pPr algn="just"/>
            <a:r>
              <a:rPr lang="ru-RU" sz="2200" dirty="0" smtClean="0"/>
              <a:t>6.Написать </a:t>
            </a:r>
            <a:r>
              <a:rPr lang="ru-RU" sz="2200" dirty="0"/>
              <a:t>пояснительную записку к </a:t>
            </a:r>
            <a:r>
              <a:rPr lang="ru-RU" sz="2200" dirty="0" smtClean="0"/>
              <a:t>проекту. </a:t>
            </a:r>
            <a:endParaRPr lang="ru-RU" sz="22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068779"/>
            <a:ext cx="11196533" cy="846666"/>
          </a:xfrm>
        </p:spPr>
        <p:txBody>
          <a:bodyPr>
            <a:noAutofit/>
          </a:bodyPr>
          <a:lstStyle/>
          <a:p>
            <a:r>
              <a:rPr lang="ru-RU" sz="2400" dirty="0"/>
              <a:t>Тема: Прогнозирование конечных свойств новых материалов (композиционных материалов). </a:t>
            </a:r>
          </a:p>
        </p:txBody>
      </p:sp>
    </p:spTree>
    <p:extLst>
      <p:ext uri="{BB962C8B-B14F-4D97-AF65-F5344CB8AC3E}">
        <p14:creationId xmlns:p14="http://schemas.microsoft.com/office/powerpoint/2010/main" val="35640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>
              <a:lnSpc>
                <a:spcPct val="90000"/>
              </a:lnSpc>
              <a:buSzPts val="2700"/>
            </a:pPr>
            <a:endParaRPr lang="ru-RU" sz="2200" dirty="0" smtClean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 smtClean="0"/>
              <a:t>Разведочный анализ данных</a:t>
            </a:r>
            <a:endParaRPr lang="ru-RU" sz="2600" dirty="0"/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xmlns="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533" y="4445025"/>
            <a:ext cx="5018107" cy="224218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376" y="1333690"/>
            <a:ext cx="4452040" cy="2721527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61151" y="2063604"/>
            <a:ext cx="6687794" cy="216217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452375" y="4062453"/>
            <a:ext cx="4396715" cy="27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 smtClean="0"/>
              <a:t>Алгоритмы </a:t>
            </a:r>
            <a:r>
              <a:rPr lang="ru-RU" dirty="0"/>
              <a:t>машинного обучения:</a:t>
            </a:r>
            <a:endParaRPr lang="ru-RU" dirty="0" smtClean="0"/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линейная регрессия;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метод опорных векторов;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случайный лес;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К-ближайших соседей;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дерево решений;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/>
              <a:t>стохастический градиентный спуск.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Метрики </a:t>
            </a:r>
            <a:r>
              <a:rPr lang="ru-RU" dirty="0"/>
              <a:t>качества </a:t>
            </a:r>
            <a:r>
              <a:rPr lang="ru-RU" dirty="0" smtClean="0"/>
              <a:t>моделей</a:t>
            </a:r>
          </a:p>
          <a:p>
            <a:pPr marL="419100" indent="-342900">
              <a:buFont typeface="Arial" pitchFamily="34" charset="0"/>
              <a:buChar char="•"/>
            </a:pPr>
            <a:r>
              <a:rPr lang="en-US" dirty="0"/>
              <a:t>R2 </a:t>
            </a:r>
            <a:r>
              <a:rPr lang="ru-RU" dirty="0"/>
              <a:t>или коэффициент </a:t>
            </a:r>
            <a:r>
              <a:rPr lang="ru-RU" dirty="0" smtClean="0"/>
              <a:t>детерминации</a:t>
            </a:r>
          </a:p>
          <a:p>
            <a:pPr marL="419100" indent="-342900">
              <a:buFont typeface="Arial" pitchFamily="34" charset="0"/>
              <a:buChar char="•"/>
            </a:pPr>
            <a:r>
              <a:rPr lang="ru-RU" dirty="0"/>
              <a:t>MSE (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Squared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) </a:t>
            </a:r>
            <a:r>
              <a:rPr lang="ru-RU" dirty="0" smtClean="0"/>
              <a:t>средняя </a:t>
            </a:r>
            <a:r>
              <a:rPr lang="ru-RU" dirty="0"/>
              <a:t>квадратичная </a:t>
            </a:r>
            <a:r>
              <a:rPr lang="ru-RU" dirty="0" smtClean="0"/>
              <a:t>ошибка</a:t>
            </a:r>
          </a:p>
          <a:p>
            <a:pPr marL="419100" indent="-342900">
              <a:buFont typeface="Arial" pitchFamily="34" charset="0"/>
              <a:buChar char="•"/>
            </a:pPr>
            <a:r>
              <a:rPr lang="en-US" dirty="0" smtClean="0"/>
              <a:t>MAE (Mean</a:t>
            </a:r>
            <a:r>
              <a:rPr lang="ru-RU" dirty="0" smtClean="0"/>
              <a:t> </a:t>
            </a:r>
            <a:r>
              <a:rPr lang="en-US" dirty="0" smtClean="0"/>
              <a:t>Absolute</a:t>
            </a:r>
            <a:r>
              <a:rPr lang="ru-RU" dirty="0" smtClean="0"/>
              <a:t> </a:t>
            </a:r>
            <a:r>
              <a:rPr lang="en-US" dirty="0" smtClean="0"/>
              <a:t>Error) </a:t>
            </a:r>
            <a:r>
              <a:rPr lang="en-US" dirty="0"/>
              <a:t>c</a:t>
            </a:r>
            <a:r>
              <a:rPr lang="ru-RU" dirty="0" err="1" smtClean="0"/>
              <a:t>редняя</a:t>
            </a:r>
            <a:r>
              <a:rPr lang="ru-RU" dirty="0" smtClean="0"/>
              <a:t> </a:t>
            </a:r>
            <a:r>
              <a:rPr lang="ru-RU" dirty="0"/>
              <a:t>абсолютная ошибка </a:t>
            </a:r>
            <a:endParaRPr lang="en-US" dirty="0" smtClean="0"/>
          </a:p>
          <a:p>
            <a:pPr marL="419100" indent="-342900">
              <a:buFont typeface="Arial" pitchFamily="34" charset="0"/>
              <a:buChar char="•"/>
            </a:pPr>
            <a:r>
              <a:rPr lang="en-US" dirty="0" smtClean="0"/>
              <a:t>RMSE </a:t>
            </a:r>
            <a:r>
              <a:rPr lang="ru-RU" dirty="0" smtClean="0"/>
              <a:t>корень </a:t>
            </a:r>
            <a:r>
              <a:rPr lang="ru-RU" dirty="0"/>
              <a:t>из </a:t>
            </a:r>
            <a:r>
              <a:rPr lang="ru-RU" dirty="0" smtClean="0"/>
              <a:t>средней квадратичной ошибки</a:t>
            </a:r>
          </a:p>
          <a:p>
            <a:pPr marL="419100" indent="-342900">
              <a:buFont typeface="Arial" pitchFamily="34" charset="0"/>
              <a:buChar char="•"/>
            </a:pPr>
            <a:r>
              <a:rPr lang="ru-RU" dirty="0"/>
              <a:t>Медианная абсолютная ошибка (</a:t>
            </a:r>
            <a:r>
              <a:rPr lang="ru-RU" dirty="0" err="1"/>
              <a:t>Median</a:t>
            </a:r>
            <a:r>
              <a:rPr lang="ru-RU" dirty="0"/>
              <a:t> </a:t>
            </a:r>
            <a:r>
              <a:rPr lang="ru-RU" dirty="0" err="1"/>
              <a:t>absolute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)</a:t>
            </a:r>
          </a:p>
          <a:p>
            <a:pPr marL="419100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3040083" y="451262"/>
            <a:ext cx="8715232" cy="131940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работе использованы: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06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2161309"/>
            <a:ext cx="5508000" cy="4284040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/>
              <a:t>Тестовые </a:t>
            </a:r>
            <a:r>
              <a:rPr lang="ru-RU" sz="2200" dirty="0"/>
              <a:t>и прогнозные значения </a:t>
            </a:r>
            <a:r>
              <a:rPr lang="ru-RU" sz="2200" dirty="0" smtClean="0"/>
              <a:t>«Прочности </a:t>
            </a:r>
            <a:r>
              <a:rPr lang="ru-RU" sz="2200" dirty="0"/>
              <a:t>при </a:t>
            </a:r>
            <a:r>
              <a:rPr lang="ru-RU" sz="2200" dirty="0" smtClean="0"/>
              <a:t>растяжении» </a:t>
            </a:r>
            <a:r>
              <a:rPr lang="ru-RU" sz="2200" dirty="0"/>
              <a:t>методом  </a:t>
            </a:r>
            <a:r>
              <a:rPr lang="ru-RU" sz="2200" dirty="0" err="1"/>
              <a:t>Random</a:t>
            </a:r>
            <a:r>
              <a:rPr lang="ru-RU" sz="2200" dirty="0"/>
              <a:t> </a:t>
            </a:r>
            <a:r>
              <a:rPr lang="ru-RU" sz="2200" dirty="0" err="1"/>
              <a:t>Forest</a:t>
            </a:r>
            <a:r>
              <a:rPr lang="ru-RU" sz="2200" dirty="0"/>
              <a:t> </a:t>
            </a:r>
            <a:r>
              <a:rPr lang="ru-RU" sz="2200" dirty="0" err="1"/>
              <a:t>Regressor</a:t>
            </a: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2185060"/>
            <a:ext cx="5508000" cy="4260289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Тестовые и прогнозные </a:t>
            </a:r>
            <a:r>
              <a:rPr lang="ru-RU" sz="2200" dirty="0" smtClean="0"/>
              <a:t>значения «Модуль упругости при растяжении» </a:t>
            </a:r>
            <a:r>
              <a:rPr lang="ru-RU" sz="2200" dirty="0" err="1"/>
              <a:t>Gradient</a:t>
            </a:r>
            <a:r>
              <a:rPr lang="ru-RU" sz="2200" dirty="0"/>
              <a:t> </a:t>
            </a:r>
            <a:r>
              <a:rPr lang="ru-RU" sz="2200" dirty="0" err="1"/>
              <a:t>Boosting</a:t>
            </a:r>
            <a:r>
              <a:rPr lang="ru-RU" sz="2200" dirty="0"/>
              <a:t> </a:t>
            </a:r>
            <a:r>
              <a:rPr lang="ru-RU" sz="2200" dirty="0" err="1"/>
              <a:t>Regressor</a:t>
            </a:r>
            <a:endParaRPr lang="ru-RU" sz="2200" dirty="0" smtClean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068779"/>
            <a:ext cx="11196533" cy="985652"/>
          </a:xfrm>
        </p:spPr>
        <p:txBody>
          <a:bodyPr>
            <a:noAutofit/>
          </a:bodyPr>
          <a:lstStyle/>
          <a:p>
            <a:r>
              <a:rPr lang="ru-RU" sz="3200" dirty="0" smtClean="0"/>
              <a:t>Модели машинного обучения</a:t>
            </a: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5881" y="3675600"/>
            <a:ext cx="5943600" cy="22955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81" y="3675600"/>
            <a:ext cx="5878347" cy="229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7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>
              <a:lnSpc>
                <a:spcPct val="90000"/>
              </a:lnSpc>
              <a:buSzPts val="2700"/>
            </a:pPr>
            <a:endParaRPr lang="ru-RU" sz="2200" dirty="0" smtClean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400182"/>
            <a:ext cx="11246917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 smtClean="0"/>
              <a:t>Модель НС для рекомендации «Соотношение матрица-наполнитель»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14005" y="2048680"/>
            <a:ext cx="5940425" cy="41929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91" y="2048679"/>
            <a:ext cx="4341528" cy="391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4726379"/>
            <a:ext cx="11350868" cy="15622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 err="1"/>
              <a:t>Репозиторий</a:t>
            </a:r>
            <a:r>
              <a:rPr lang="ru-RU" sz="2200" dirty="0"/>
              <a:t> был </a:t>
            </a:r>
            <a:endParaRPr lang="ru-RU" sz="2200" dirty="0" smtClean="0"/>
          </a:p>
          <a:p>
            <a:pPr marL="76200" indent="0" algn="just">
              <a:buNone/>
            </a:pPr>
            <a:r>
              <a:rPr lang="ru-RU" sz="2200" dirty="0" smtClean="0"/>
              <a:t>создан </a:t>
            </a:r>
            <a:r>
              <a:rPr lang="ru-RU" sz="2200" dirty="0"/>
              <a:t>на github.com по адресу: </a:t>
            </a:r>
            <a:endParaRPr lang="ru-RU" sz="2200" dirty="0" smtClean="0"/>
          </a:p>
          <a:p>
            <a:pPr marL="76200" indent="0" algn="just">
              <a:buNone/>
            </a:pPr>
            <a:r>
              <a:rPr lang="ru-RU" sz="2200" dirty="0" smtClean="0"/>
              <a:t>https</a:t>
            </a:r>
            <a:r>
              <a:rPr lang="ru-RU" sz="2200" dirty="0"/>
              <a:t>://github.com/Oxanalex?tab=repositories 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1409510"/>
          </a:xfrm>
        </p:spPr>
        <p:txBody>
          <a:bodyPr>
            <a:normAutofit/>
          </a:bodyPr>
          <a:lstStyle/>
          <a:p>
            <a:r>
              <a:rPr lang="ru-RU" sz="2600" dirty="0"/>
              <a:t>Создание  профиля и </a:t>
            </a:r>
            <a:endParaRPr lang="ru-RU" sz="2600" dirty="0" smtClean="0"/>
          </a:p>
          <a:p>
            <a:r>
              <a:rPr lang="ru-RU" sz="2600" dirty="0" err="1" smtClean="0"/>
              <a:t>commit</a:t>
            </a:r>
            <a:r>
              <a:rPr lang="ru-RU" sz="2600" dirty="0" smtClean="0"/>
              <a:t>  </a:t>
            </a:r>
            <a:r>
              <a:rPr lang="ru-RU" sz="2600" dirty="0"/>
              <a:t>на github.com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5272644" y="391885"/>
            <a:ext cx="6168633" cy="52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260</Words>
  <Application>Microsoft Office PowerPoint</Application>
  <PresentationFormat>Произвольный</PresentationFormat>
  <Paragraphs>43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ALS Sector Bold</vt:lpstr>
      <vt:lpstr>Roboto Black</vt:lpstr>
      <vt:lpstr>Noto Sans Symbols</vt:lpstr>
      <vt:lpstr>ALS Sector Regular</vt:lpstr>
      <vt:lpstr>Open Sans</vt:lpstr>
      <vt:lpstr>Montserrat</vt:lpstr>
      <vt:lpstr>If,kjyVUNE_28012021</vt:lpstr>
      <vt:lpstr>Выпускная квалификационная работа по курсу 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Яна</cp:lastModifiedBy>
  <cp:revision>111</cp:revision>
  <dcterms:created xsi:type="dcterms:W3CDTF">2021-02-24T09:03:25Z</dcterms:created>
  <dcterms:modified xsi:type="dcterms:W3CDTF">2023-04-24T06:03:22Z</dcterms:modified>
</cp:coreProperties>
</file>