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1" r:id="rId8"/>
    <p:sldId id="262" r:id="rId9"/>
    <p:sldId id="265" r:id="rId10"/>
    <p:sldId id="266" r:id="rId11"/>
    <p:sldId id="269" r:id="rId12"/>
    <p:sldId id="270" r:id="rId13"/>
    <p:sldId id="273" r:id="rId14"/>
    <p:sldId id="277" r:id="rId15"/>
    <p:sldId id="282" r:id="rId16"/>
    <p:sldId id="285" r:id="rId17"/>
    <p:sldId id="286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9E0"/>
    <a:srgbClr val="007FA8"/>
    <a:srgbClr val="005570"/>
    <a:srgbClr val="332825"/>
    <a:srgbClr val="00B2E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05D8A86-535C-4421-A326-A08D358310F7}"/>
              </a:ext>
            </a:extLst>
          </p:cNvPr>
          <p:cNvSpPr/>
          <p:nvPr userDrawn="1"/>
        </p:nvSpPr>
        <p:spPr>
          <a:xfrm>
            <a:off x="8252460" y="0"/>
            <a:ext cx="3745651" cy="1531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13BC9-D056-490F-8C68-2055AE46D8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955" y="3246120"/>
            <a:ext cx="4845882" cy="381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AA680-2B39-41DD-82EA-DA3650CE0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04955" y="-171930"/>
            <a:ext cx="4845882" cy="38113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D9F9A61-3AA9-40E1-8B92-026A06FAC9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3985" y="2579680"/>
            <a:ext cx="5063696" cy="21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A1748E35-3A8A-4167-AABE-94A41DF4D0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8272" y="3646625"/>
            <a:ext cx="2981903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78CFCB31-48FA-4A3C-8461-9C871444F8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8272" y="1725958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Antetítulo</a:t>
            </a:r>
            <a:endParaRPr lang="es-CO" dirty="0"/>
          </a:p>
        </p:txBody>
      </p:sp>
      <p:pic>
        <p:nvPicPr>
          <p:cNvPr id="17" name="Marcador de posición de imagen 7">
            <a:extLst>
              <a:ext uri="{FF2B5EF4-FFF2-40B4-BE49-F238E27FC236}">
                <a16:creationId xmlns:a16="http://schemas.microsoft.com/office/drawing/2014/main" id="{CF2BB7C7-035A-4D0E-AABB-306F01581C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1038" cy="6857999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97524F36-98E8-49F0-88C9-2D493F34059B}"/>
              </a:ext>
            </a:extLst>
          </p:cNvPr>
          <p:cNvSpPr/>
          <p:nvPr userDrawn="1"/>
        </p:nvSpPr>
        <p:spPr bwMode="auto">
          <a:xfrm>
            <a:off x="3361038" y="-14925"/>
            <a:ext cx="3627590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4498444-3C7C-4998-87E4-26FDDD39C1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360738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9EA9D7B-3E86-450B-9559-E6FB939AE29D}"/>
              </a:ext>
            </a:extLst>
          </p:cNvPr>
          <p:cNvGrpSpPr/>
          <p:nvPr userDrawn="1"/>
        </p:nvGrpSpPr>
        <p:grpSpPr>
          <a:xfrm>
            <a:off x="1801090" y="4955504"/>
            <a:ext cx="3121094" cy="2460780"/>
            <a:chOff x="1801090" y="4955504"/>
            <a:chExt cx="3121094" cy="2460780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5FD2A1B0-6F17-4749-9997-3D7920E77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01090" y="4955504"/>
              <a:ext cx="1572721" cy="2460779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94EDFFA1-B819-4A6E-9C8A-4526651F6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49463" y="4955505"/>
              <a:ext cx="1572721" cy="2460779"/>
            </a:xfrm>
            <a:prstGeom prst="rect">
              <a:avLst/>
            </a:prstGeom>
          </p:spPr>
        </p:pic>
      </p:grpSp>
      <p:sp>
        <p:nvSpPr>
          <p:cNvPr id="25" name="Título 11">
            <a:extLst>
              <a:ext uri="{FF2B5EF4-FFF2-40B4-BE49-F238E27FC236}">
                <a16:creationId xmlns:a16="http://schemas.microsoft.com/office/drawing/2014/main" id="{87094DC9-D150-49F1-A2A9-EF9ACDF3BB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8272" y="2159652"/>
            <a:ext cx="241558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br>
              <a:rPr lang="es-ES" dirty="0"/>
            </a:br>
            <a:r>
              <a:rPr lang="es-ES" dirty="0"/>
              <a:t>principal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A259C2C9-B9BE-4A92-B21B-A7A22D3C1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8228" y="1450803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9DEEA41F-75B5-4EA1-BD25-C3D4EAE6AD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18228" y="1860895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5227AF43-E9CD-47F9-A442-7929475D73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18228" y="3043941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C63F10DA-634E-4E8A-BF8B-C4E3C88596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18228" y="3454033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E29DEC06-555C-43B6-94A0-D30F23E273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18228" y="4634952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F9FF598F-84B6-4D57-B403-F13083E36D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18228" y="5045044"/>
            <a:ext cx="3015974" cy="77970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002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19">
            <a:extLst>
              <a:ext uri="{FF2B5EF4-FFF2-40B4-BE49-F238E27FC236}">
                <a16:creationId xmlns:a16="http://schemas.microsoft.com/office/drawing/2014/main" id="{548239C1-870E-4F90-A0B6-F1550B5F5B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3429000"/>
          </a:xfrm>
          <a:prstGeom prst="rect">
            <a:avLst/>
          </a:prstGeom>
        </p:spPr>
      </p:pic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81727591-4325-4127-AC7A-08F5222DC7E9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0" y="0"/>
            <a:ext cx="12192000" cy="3429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13B4DF42-81F0-434B-B84B-281A1A32095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121886" y="4978823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23" name="Título 11">
            <a:extLst>
              <a:ext uri="{FF2B5EF4-FFF2-40B4-BE49-F238E27FC236}">
                <a16:creationId xmlns:a16="http://schemas.microsoft.com/office/drawing/2014/main" id="{0869C450-5086-49E0-B1B5-12DF72C16A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1886" y="4435343"/>
            <a:ext cx="2823130" cy="469351"/>
          </a:xfrm>
        </p:spPr>
        <p:txBody>
          <a:bodyPr>
            <a:normAutofit/>
          </a:bodyPr>
          <a:lstStyle>
            <a:lvl1pPr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D65894DB-0D5B-463D-8D5C-90616DD685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79165" y="4978823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AEC86C6E-344E-4579-A85F-6FC4B7236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70395" y="4978822"/>
            <a:ext cx="2823130" cy="78895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510BBFA5-5C0D-4D7C-B60F-5C08AB81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70394" y="4435343"/>
            <a:ext cx="2823129" cy="469352"/>
          </a:xfrm>
        </p:spPr>
        <p:txBody>
          <a:bodyPr>
            <a:normAutofit/>
          </a:bodyPr>
          <a:lstStyle>
            <a:lvl1pPr marL="0" indent="0">
              <a:buNone/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pPr lvl="0"/>
            <a:r>
              <a:rPr lang="es-CO" dirty="0"/>
              <a:t>Título</a:t>
            </a:r>
          </a:p>
        </p:txBody>
      </p:sp>
      <p:sp>
        <p:nvSpPr>
          <p:cNvPr id="33" name="Marcador de texto 31">
            <a:extLst>
              <a:ext uri="{FF2B5EF4-FFF2-40B4-BE49-F238E27FC236}">
                <a16:creationId xmlns:a16="http://schemas.microsoft.com/office/drawing/2014/main" id="{A44F6E19-B3FB-4B4C-B88F-3E16D1F73C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9166" y="4435343"/>
            <a:ext cx="2823129" cy="469352"/>
          </a:xfrm>
        </p:spPr>
        <p:txBody>
          <a:bodyPr>
            <a:normAutofit/>
          </a:bodyPr>
          <a:lstStyle>
            <a:lvl1pPr marL="0" indent="0">
              <a:buNone/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pPr lvl="0"/>
            <a:r>
              <a:rPr lang="es-CO" dirty="0"/>
              <a:t>Título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3D69D1-C5D4-45EF-A2A9-4C976B4B82B3}"/>
              </a:ext>
            </a:extLst>
          </p:cNvPr>
          <p:cNvSpPr/>
          <p:nvPr userDrawn="1"/>
        </p:nvSpPr>
        <p:spPr bwMode="auto">
          <a:xfrm>
            <a:off x="8564410" y="2793413"/>
            <a:ext cx="3627590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122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7345A7A3-B8B5-41B2-A3A3-B813A4CA8450}"/>
              </a:ext>
            </a:extLst>
          </p:cNvPr>
          <p:cNvSpPr/>
          <p:nvPr userDrawn="1"/>
        </p:nvSpPr>
        <p:spPr>
          <a:xfrm>
            <a:off x="8915400" y="228600"/>
            <a:ext cx="3151414" cy="106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D4647EA8-295A-4BD9-B6FA-4AB9D0F367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s-CO" dirty="0"/>
              <a:t>Clic en el ícono para 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78749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583B9AF-8D8E-4114-ACB9-2C5290B6DAC2}"/>
              </a:ext>
            </a:extLst>
          </p:cNvPr>
          <p:cNvSpPr/>
          <p:nvPr userDrawn="1"/>
        </p:nvSpPr>
        <p:spPr>
          <a:xfrm>
            <a:off x="8964386" y="277586"/>
            <a:ext cx="3086100" cy="816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medios 8">
            <a:extLst>
              <a:ext uri="{FF2B5EF4-FFF2-40B4-BE49-F238E27FC236}">
                <a16:creationId xmlns:a16="http://schemas.microsoft.com/office/drawing/2014/main" id="{9FEC3A71-F5E8-4CAE-8FC1-9A348E74E127}"/>
              </a:ext>
            </a:extLst>
          </p:cNvPr>
          <p:cNvSpPr>
            <a:spLocks noGrp="1"/>
          </p:cNvSpPr>
          <p:nvPr>
            <p:ph type="media" sz="quarter" idx="11" hasCustomPrompt="1"/>
          </p:nvPr>
        </p:nvSpPr>
        <p:spPr>
          <a:xfrm>
            <a:off x="569913" y="661988"/>
            <a:ext cx="11052175" cy="5534025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s-CO" dirty="0"/>
              <a:t>Clic en el ícono para insertar video</a:t>
            </a:r>
          </a:p>
        </p:txBody>
      </p:sp>
    </p:spTree>
    <p:extLst>
      <p:ext uri="{BB962C8B-B14F-4D97-AF65-F5344CB8AC3E}">
        <p14:creationId xmlns:p14="http://schemas.microsoft.com/office/powerpoint/2010/main" val="98365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FEF94E2-7336-486A-ABBE-CAD57BD233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-3567121" y="599548"/>
            <a:ext cx="7349392" cy="5780421"/>
          </a:xfrm>
          <a:prstGeom prst="rect">
            <a:avLst/>
          </a:prstGeom>
        </p:spPr>
      </p:pic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F238901A-45BA-407E-9B06-E9D8CE2CCA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4583" y="4048523"/>
            <a:ext cx="5223654" cy="1737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8" name="Título 11">
            <a:extLst>
              <a:ext uri="{FF2B5EF4-FFF2-40B4-BE49-F238E27FC236}">
                <a16:creationId xmlns:a16="http://schemas.microsoft.com/office/drawing/2014/main" id="{E02C0417-5AF2-4710-BA92-6A45AFE59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6298" y="4077586"/>
            <a:ext cx="2415582" cy="1411101"/>
          </a:xfrm>
        </p:spPr>
        <p:txBody>
          <a:bodyPr>
            <a:normAutofit/>
          </a:bodyPr>
          <a:lstStyle>
            <a:lvl1pPr algn="r">
              <a:defRPr lang="es-CO" sz="36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br>
              <a:rPr lang="es-ES" dirty="0"/>
            </a:br>
            <a:r>
              <a:rPr lang="es-ES" dirty="0"/>
              <a:t>principal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67057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cion cifra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n 17">
            <a:extLst>
              <a:ext uri="{FF2B5EF4-FFF2-40B4-BE49-F238E27FC236}">
                <a16:creationId xmlns:a16="http://schemas.microsoft.com/office/drawing/2014/main" id="{DF261A45-A9B5-4E85-B4BD-2BC093D92E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-4677474" y="-1287213"/>
            <a:ext cx="9218650" cy="6185037"/>
          </a:xfrm>
          <a:prstGeom prst="rect">
            <a:avLst/>
          </a:prstGeom>
          <a:effectLst>
            <a:glow rad="127000">
              <a:srgbClr val="00A9E0">
                <a:alpha val="0"/>
              </a:srgbClr>
            </a:glow>
            <a:outerShdw dist="50800" dir="5400000" sx="61000" sy="61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ECBE7584-A917-4CE4-B232-76DB7C69DF00}"/>
              </a:ext>
            </a:extLst>
          </p:cNvPr>
          <p:cNvSpPr/>
          <p:nvPr userDrawn="1"/>
        </p:nvSpPr>
        <p:spPr bwMode="auto">
          <a:xfrm>
            <a:off x="2667000" y="1352550"/>
            <a:ext cx="82486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8E36148-ABA5-4336-8BA6-EB63247E8385}"/>
              </a:ext>
            </a:extLst>
          </p:cNvPr>
          <p:cNvSpPr/>
          <p:nvPr userDrawn="1"/>
        </p:nvSpPr>
        <p:spPr bwMode="auto">
          <a:xfrm>
            <a:off x="1276351" y="1352550"/>
            <a:ext cx="2095500" cy="2076450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74D7890B-0D10-430C-85D7-0A311B1572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53469" y="1974927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31" name="Título 11">
            <a:extLst>
              <a:ext uri="{FF2B5EF4-FFF2-40B4-BE49-F238E27FC236}">
                <a16:creationId xmlns:a16="http://schemas.microsoft.com/office/drawing/2014/main" id="{763D08D2-165E-477E-BF95-03E37768C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630" y="1955162"/>
            <a:ext cx="2040563" cy="971733"/>
          </a:xfrm>
        </p:spPr>
        <p:txBody>
          <a:bodyPr>
            <a:normAutofit/>
          </a:bodyPr>
          <a:lstStyle>
            <a:lvl1pPr algn="ctr">
              <a:defRPr lang="es-CO" sz="44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Cifras</a:t>
            </a:r>
            <a:endParaRPr lang="es-CO" dirty="0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8DAE65F1-F004-4131-BEEA-025814B32B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3468" y="2948368"/>
            <a:ext cx="2150883" cy="819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6D720394-3A7A-457C-A63C-1C631BB36EE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30383" y="1974927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221</a:t>
            </a:r>
            <a:endParaRPr lang="es-CO" dirty="0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E94C17F5-0314-4262-B43B-9C4B9D68FE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0382" y="2948368"/>
            <a:ext cx="2150883" cy="8195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46" name="Marcador de texto 4">
            <a:extLst>
              <a:ext uri="{FF2B5EF4-FFF2-40B4-BE49-F238E27FC236}">
                <a16:creationId xmlns:a16="http://schemas.microsoft.com/office/drawing/2014/main" id="{4B74062E-8319-41BF-B405-EAA680CD4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3469" y="4070486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15500</a:t>
            </a:r>
            <a:endParaRPr lang="es-CO" dirty="0"/>
          </a:p>
        </p:txBody>
      </p:sp>
      <p:sp>
        <p:nvSpPr>
          <p:cNvPr id="47" name="Marcador de texto 4">
            <a:extLst>
              <a:ext uri="{FF2B5EF4-FFF2-40B4-BE49-F238E27FC236}">
                <a16:creationId xmlns:a16="http://schemas.microsoft.com/office/drawing/2014/main" id="{53462A07-F0E2-4DEA-8D6E-F3D797B7B4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3468" y="5043927"/>
            <a:ext cx="2150883" cy="8195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48" name="Marcador de texto 4">
            <a:extLst>
              <a:ext uri="{FF2B5EF4-FFF2-40B4-BE49-F238E27FC236}">
                <a16:creationId xmlns:a16="http://schemas.microsoft.com/office/drawing/2014/main" id="{8A36413D-D79F-4467-9355-D5B67AE465B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30383" y="4070486"/>
            <a:ext cx="2150882" cy="819525"/>
          </a:xfrm>
        </p:spPr>
        <p:txBody>
          <a:bodyPr>
            <a:no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10%</a:t>
            </a:r>
            <a:endParaRPr lang="es-CO" dirty="0"/>
          </a:p>
        </p:txBody>
      </p:sp>
      <p:sp>
        <p:nvSpPr>
          <p:cNvPr id="49" name="Marcador de texto 4">
            <a:extLst>
              <a:ext uri="{FF2B5EF4-FFF2-40B4-BE49-F238E27FC236}">
                <a16:creationId xmlns:a16="http://schemas.microsoft.com/office/drawing/2014/main" id="{FB9A64E7-BA1E-48BC-9E79-614CEBE4439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30382" y="5043927"/>
            <a:ext cx="2150883" cy="8195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6081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464E4D44-05EB-4613-8336-8F541EC0D1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"/>
            <a:ext cx="6096000" cy="3429000"/>
          </a:xfrm>
          <a:prstGeom prst="rect">
            <a:avLst/>
          </a:prstGeom>
        </p:spPr>
      </p:pic>
      <p:pic>
        <p:nvPicPr>
          <p:cNvPr id="12" name="Marcador de posición de imagen 13">
            <a:extLst>
              <a:ext uri="{FF2B5EF4-FFF2-40B4-BE49-F238E27FC236}">
                <a16:creationId xmlns:a16="http://schemas.microsoft.com/office/drawing/2014/main" id="{99C323CD-5ADD-4CE2-B09A-1718BF1CC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3429001"/>
            <a:ext cx="6096000" cy="3429000"/>
          </a:xfrm>
          <a:prstGeom prst="rect">
            <a:avLst/>
          </a:prstGeom>
        </p:spPr>
      </p:pic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E3D7E01D-E687-49EF-B9CB-8E806E79E0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3416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 1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26EAFCDC-7B6E-4BB2-8ADF-5B99F79A664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415049"/>
            <a:ext cx="6096000" cy="3404652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 2</a:t>
            </a:r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B34EF51B-7568-405A-9DCE-CDC93474A1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0785" y="3918502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</a:t>
            </a:r>
            <a:endParaRPr lang="es-CO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006E1DA4-4D2B-4DAB-B492-CFA17271E6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0785" y="4328594"/>
            <a:ext cx="4252644" cy="207220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7A2F8F7-9790-4872-BF59-BE6A11A109AD}"/>
              </a:ext>
            </a:extLst>
          </p:cNvPr>
          <p:cNvSpPr/>
          <p:nvPr userDrawn="1"/>
        </p:nvSpPr>
        <p:spPr>
          <a:xfrm>
            <a:off x="8784771" y="244928"/>
            <a:ext cx="3407229" cy="898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BD173542-F7A9-47BD-98B8-07744D226D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0785" y="595056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</a:t>
            </a:r>
            <a:endParaRPr lang="es-CO" dirty="0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7FAE6986-C0F8-43D0-B017-2E21459A82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50785" y="1005148"/>
            <a:ext cx="4252644" cy="207220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159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1">
            <a:extLst>
              <a:ext uri="{FF2B5EF4-FFF2-40B4-BE49-F238E27FC236}">
                <a16:creationId xmlns:a16="http://schemas.microsoft.com/office/drawing/2014/main" id="{5D65C184-421B-46AA-A854-0B105AFDF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48254" y="3429000"/>
            <a:ext cx="9020313" cy="1453239"/>
          </a:xfrm>
        </p:spPr>
        <p:txBody>
          <a:bodyPr>
            <a:normAutofit/>
          </a:bodyPr>
          <a:lstStyle>
            <a:lvl1pPr algn="l">
              <a:defRPr lang="es-CO" sz="40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MX" dirty="0"/>
              <a:t>“</a:t>
            </a:r>
            <a:r>
              <a:rPr lang="es-CO" sz="4000" b="1" dirty="0">
                <a:solidFill>
                  <a:srgbClr val="000000"/>
                </a:solidFill>
                <a:ea typeface="Titillium Light" charset="0"/>
                <a:cs typeface="Titillium Light" charset="0"/>
              </a:rPr>
              <a:t>Si no disfrutas lo que haces, es porque lo estás haciendo mal”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EBAE245-9201-49FE-99ED-560AB5A714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35276" y="373485"/>
            <a:ext cx="4463078" cy="2923024"/>
          </a:xfrm>
          <a:prstGeom prst="rect">
            <a:avLst/>
          </a:prstGeom>
        </p:spPr>
      </p:pic>
      <p:sp>
        <p:nvSpPr>
          <p:cNvPr id="16" name="Marcador de posición de imagen 30">
            <a:extLst>
              <a:ext uri="{FF2B5EF4-FFF2-40B4-BE49-F238E27FC236}">
                <a16:creationId xmlns:a16="http://schemas.microsoft.com/office/drawing/2014/main" id="{35F07973-975C-4692-B60F-4842596818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41542" y="714374"/>
            <a:ext cx="2325600" cy="2325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ysClr val="windowText" lastClr="000000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E62C80E6-3080-4349-B966-F1BA73ED72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48254" y="5271265"/>
            <a:ext cx="3362589" cy="509050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63642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665076" y="1690553"/>
            <a:ext cx="5273675" cy="3829050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gráfico de barras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5342" y="1690553"/>
            <a:ext cx="3554065" cy="1656408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 gráfico</a:t>
            </a:r>
            <a:endParaRPr lang="es-CO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EA759-78F5-4403-BBAA-7C2CF9AF2E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85342" y="3748344"/>
            <a:ext cx="3554065" cy="16564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38179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1499393" y="2465614"/>
            <a:ext cx="9095240" cy="3659856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gráfico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1882" y="1562923"/>
            <a:ext cx="8699629" cy="709747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 gráfico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1034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inicia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ción de imagen 13">
            <a:extLst>
              <a:ext uri="{FF2B5EF4-FFF2-40B4-BE49-F238E27FC236}">
                <a16:creationId xmlns:a16="http://schemas.microsoft.com/office/drawing/2014/main" id="{75FF2955-B93C-40D8-8336-2900E088C3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4250" y="0"/>
            <a:ext cx="8667750" cy="5116513"/>
          </a:xfrm>
          <a:prstGeom prst="rect">
            <a:avLst/>
          </a:prstGeom>
        </p:spPr>
      </p:pic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2E25BCB7-76F4-48CA-B56C-DF2889B2C8B8}"/>
              </a:ext>
            </a:extLst>
          </p:cNvPr>
          <p:cNvCxnSpPr/>
          <p:nvPr userDrawn="1"/>
        </p:nvCxnSpPr>
        <p:spPr>
          <a:xfrm>
            <a:off x="2926624" y="3710894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4953CD95-37E7-45B9-B4F7-D206731E9343}"/>
              </a:ext>
            </a:extLst>
          </p:cNvPr>
          <p:cNvSpPr/>
          <p:nvPr userDrawn="1"/>
        </p:nvSpPr>
        <p:spPr bwMode="auto">
          <a:xfrm>
            <a:off x="8823960" y="5116513"/>
            <a:ext cx="3368040" cy="1067117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899C2D-4F4E-4AEA-A9C6-DB51FEC349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6095" y="3590259"/>
            <a:ext cx="4845882" cy="381136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BC2985F-0DB0-4040-9007-978A1BFB2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6960" y="1488123"/>
            <a:ext cx="6477000" cy="2387600"/>
          </a:xfrm>
        </p:spPr>
        <p:txBody>
          <a:bodyPr anchor="b">
            <a:noAutofit/>
          </a:bodyPr>
          <a:lstStyle>
            <a:lvl1pPr algn="l">
              <a:defRPr sz="15000"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17AED114-2A71-4AC3-A6FF-B1D9B4EED37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00438" y="0"/>
            <a:ext cx="8691562" cy="511651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A66CF90-DB45-405E-B4BE-6D00A7AC5B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04160" y="3967798"/>
            <a:ext cx="86868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8867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gráfico 14">
            <a:extLst>
              <a:ext uri="{FF2B5EF4-FFF2-40B4-BE49-F238E27FC236}">
                <a16:creationId xmlns:a16="http://schemas.microsoft.com/office/drawing/2014/main" id="{D423796A-2004-44B9-8186-50F984580417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665788" y="1690688"/>
            <a:ext cx="5273675" cy="3829050"/>
          </a:xfrm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gráfico aquí</a:t>
            </a:r>
          </a:p>
        </p:txBody>
      </p:sp>
      <p:sp>
        <p:nvSpPr>
          <p:cNvPr id="10" name="Título 11">
            <a:extLst>
              <a:ext uri="{FF2B5EF4-FFF2-40B4-BE49-F238E27FC236}">
                <a16:creationId xmlns:a16="http://schemas.microsoft.com/office/drawing/2014/main" id="{DFA4A507-6359-4161-B796-E87D2E86A9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5342" y="1690553"/>
            <a:ext cx="3554065" cy="1656408"/>
          </a:xfrm>
        </p:spPr>
        <p:txBody>
          <a:bodyPr>
            <a:normAutofit/>
          </a:bodyPr>
          <a:lstStyle>
            <a:lvl1pPr algn="l">
              <a:defRPr lang="es-CO" sz="3600" b="0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 gráfico</a:t>
            </a:r>
            <a:endParaRPr lang="es-CO" dirty="0"/>
          </a:p>
        </p:txBody>
      </p:sp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37DEA759-78F5-4403-BBAA-7C2CF9AF2E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85342" y="3748344"/>
            <a:ext cx="3554065" cy="165640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6302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4E62AD-0280-406A-BDF1-2B6DCE300B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19840" y="1424124"/>
            <a:ext cx="8438560" cy="547688"/>
          </a:xfrm>
        </p:spPr>
        <p:txBody>
          <a:bodyPr/>
          <a:lstStyle>
            <a:lvl1pPr marL="0" indent="0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Tabla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9221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8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61D1FAEC-364B-4063-82B4-8E926D07BFF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68392" y="2952249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B</a:t>
            </a:r>
            <a:endParaRPr lang="es-CO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2BFE7D3-3100-46E5-BA55-C58D68996BB8}"/>
              </a:ext>
            </a:extLst>
          </p:cNvPr>
          <p:cNvSpPr/>
          <p:nvPr userDrawn="1"/>
        </p:nvSpPr>
        <p:spPr>
          <a:xfrm>
            <a:off x="8852738" y="244929"/>
            <a:ext cx="3339262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F200E6B5-4F9E-4544-8B2E-CA4D39E40B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10867" y="4514745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C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D0F69C04-2906-4A64-B8B0-33CB612194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10867" y="1389752"/>
            <a:ext cx="996179" cy="997200"/>
          </a:xfrm>
          <a:prstGeom prst="ellipse">
            <a:avLst/>
          </a:prstGeom>
          <a:solidFill>
            <a:srgbClr val="00B2E7"/>
          </a:solidFill>
        </p:spPr>
        <p:txBody>
          <a:bodyPr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A</a:t>
            </a:r>
            <a:endParaRPr lang="es-CO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45CDE3D-508C-4982-B412-222ABCB37E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68070" y="2036237"/>
            <a:ext cx="2071028" cy="1628898"/>
          </a:xfrm>
          <a:prstGeom prst="rect">
            <a:avLst/>
          </a:prstGeom>
        </p:spPr>
      </p:pic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0BBEBCA4-C076-42CF-A502-9EE50F2B29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699" y="3732635"/>
            <a:ext cx="2981903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5B9C3985-CEB0-40B8-AE73-67274EC40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1492" y="1061624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25" name="Título 11">
            <a:extLst>
              <a:ext uri="{FF2B5EF4-FFF2-40B4-BE49-F238E27FC236}">
                <a16:creationId xmlns:a16="http://schemas.microsoft.com/office/drawing/2014/main" id="{8926B03F-7580-467B-B616-FA43BDFBD6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699" y="2700899"/>
            <a:ext cx="3400290" cy="702384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A5E74FD4-9421-4295-90DB-24D31AADF2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17603" y="1566886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3" name="Marcador de texto 4">
            <a:extLst>
              <a:ext uri="{FF2B5EF4-FFF2-40B4-BE49-F238E27FC236}">
                <a16:creationId xmlns:a16="http://schemas.microsoft.com/office/drawing/2014/main" id="{1EB07ACD-D4FB-422A-B9C9-BBDBF6F95F6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1572" y="3091077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4" name="Marcador de texto 4">
            <a:extLst>
              <a:ext uri="{FF2B5EF4-FFF2-40B4-BE49-F238E27FC236}">
                <a16:creationId xmlns:a16="http://schemas.microsoft.com/office/drawing/2014/main" id="{42D34266-750E-4FEF-87B5-630308B77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77683" y="3596339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sp>
        <p:nvSpPr>
          <p:cNvPr id="35" name="Marcador de texto 4">
            <a:extLst>
              <a:ext uri="{FF2B5EF4-FFF2-40B4-BE49-F238E27FC236}">
                <a16:creationId xmlns:a16="http://schemas.microsoft.com/office/drawing/2014/main" id="{81FEB1F2-6E5C-4AD1-8414-F5D5E47CCC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080" y="4892130"/>
            <a:ext cx="2417602" cy="365076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 err="1"/>
              <a:t>Entretítulo</a:t>
            </a:r>
            <a:endParaRPr lang="es-CO" dirty="0"/>
          </a:p>
        </p:txBody>
      </p:sp>
      <p:sp>
        <p:nvSpPr>
          <p:cNvPr id="36" name="Marcador de texto 4">
            <a:extLst>
              <a:ext uri="{FF2B5EF4-FFF2-40B4-BE49-F238E27FC236}">
                <a16:creationId xmlns:a16="http://schemas.microsoft.com/office/drawing/2014/main" id="{6AE9405F-83B9-47ED-9860-7D2B9E06F0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07191" y="5397392"/>
            <a:ext cx="2981903" cy="732651"/>
          </a:xfrm>
        </p:spPr>
        <p:txBody>
          <a:bodyPr>
            <a:normAutofit/>
          </a:bodyPr>
          <a:lstStyle>
            <a:lvl1pPr marL="0" indent="0" algn="r">
              <a:lnSpc>
                <a:spcPct val="150000"/>
              </a:lnSpc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</a:t>
            </a:r>
            <a:endParaRPr lang="es-CO" dirty="0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90398158-1043-4BEC-BBC6-881A4DFFEB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8" y="204470"/>
            <a:ext cx="3471572" cy="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5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043B4FCA-27C6-4C66-84D1-D3DA4CFDD92D}"/>
              </a:ext>
            </a:extLst>
          </p:cNvPr>
          <p:cNvSpPr/>
          <p:nvPr userDrawn="1"/>
        </p:nvSpPr>
        <p:spPr bwMode="auto">
          <a:xfrm>
            <a:off x="1276351" y="1081938"/>
            <a:ext cx="10160683" cy="5318861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CFC9C7B-0447-43D8-A3C1-9530A5B1F71E}"/>
              </a:ext>
            </a:extLst>
          </p:cNvPr>
          <p:cNvSpPr/>
          <p:nvPr userDrawn="1"/>
        </p:nvSpPr>
        <p:spPr bwMode="auto">
          <a:xfrm>
            <a:off x="0" y="1081938"/>
            <a:ext cx="1276351" cy="956575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57AA263E-4880-4895-839E-93A4F9287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6720" y="1228179"/>
            <a:ext cx="8438560" cy="547688"/>
          </a:xfrm>
        </p:spPr>
        <p:txBody>
          <a:bodyPr/>
          <a:lstStyle>
            <a:lvl1pPr marL="0" indent="0" algn="ctr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Conoce al equipo</a:t>
            </a:r>
            <a:endParaRPr lang="es-CO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0B9E3E83-B49B-432D-A357-3D6193DE28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05772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D84399CE-7DA5-4FCE-BB38-5822C4025D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05773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8E329C-63E5-484A-A95A-97A7359C32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5773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33" name="Marcador de posición de imagen 9">
            <a:extLst>
              <a:ext uri="{FF2B5EF4-FFF2-40B4-BE49-F238E27FC236}">
                <a16:creationId xmlns:a16="http://schemas.microsoft.com/office/drawing/2014/main" id="{B2387554-29AF-42B4-A36B-18D337F9D2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55533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F0170EAD-2A85-4199-9432-ECF82B3C31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55534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72AD0C65-DD64-495B-99AE-8B6D21B7BE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55534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36" name="Marcador de posición de imagen 9">
            <a:extLst>
              <a:ext uri="{FF2B5EF4-FFF2-40B4-BE49-F238E27FC236}">
                <a16:creationId xmlns:a16="http://schemas.microsoft.com/office/drawing/2014/main" id="{1B7AED07-C104-407D-8EF4-812EAA4E57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06884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9A59B5E9-E58C-47F6-B5B3-79F02A1CED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06885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38" name="Marcador de texto 15">
            <a:extLst>
              <a:ext uri="{FF2B5EF4-FFF2-40B4-BE49-F238E27FC236}">
                <a16:creationId xmlns:a16="http://schemas.microsoft.com/office/drawing/2014/main" id="{CF2F4791-654B-45AA-84D6-05A4AC9A1E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6885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39" name="Marcador de posición de imagen 9">
            <a:extLst>
              <a:ext uri="{FF2B5EF4-FFF2-40B4-BE49-F238E27FC236}">
                <a16:creationId xmlns:a16="http://schemas.microsoft.com/office/drawing/2014/main" id="{4A672771-6CD9-4243-9F0F-D9389D7114B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658235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40" name="Marcador de texto 15">
            <a:extLst>
              <a:ext uri="{FF2B5EF4-FFF2-40B4-BE49-F238E27FC236}">
                <a16:creationId xmlns:a16="http://schemas.microsoft.com/office/drawing/2014/main" id="{FD8FCBF2-B123-41F3-A9D2-CEBD4D1DC55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58236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41" name="Marcador de texto 15">
            <a:extLst>
              <a:ext uri="{FF2B5EF4-FFF2-40B4-BE49-F238E27FC236}">
                <a16:creationId xmlns:a16="http://schemas.microsoft.com/office/drawing/2014/main" id="{59314752-99DA-48CD-8CAE-E8DA04652C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58236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42" name="Marcador de posición de imagen 9">
            <a:extLst>
              <a:ext uri="{FF2B5EF4-FFF2-40B4-BE49-F238E27FC236}">
                <a16:creationId xmlns:a16="http://schemas.microsoft.com/office/drawing/2014/main" id="{8F8EA700-8965-4978-BE2C-C1BF989686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609586" y="20222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43" name="Marcador de texto 15">
            <a:extLst>
              <a:ext uri="{FF2B5EF4-FFF2-40B4-BE49-F238E27FC236}">
                <a16:creationId xmlns:a16="http://schemas.microsoft.com/office/drawing/2014/main" id="{55F019C4-E63E-417D-BD42-BB0AD97352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9587" y="34754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44" name="Marcador de texto 15">
            <a:extLst>
              <a:ext uri="{FF2B5EF4-FFF2-40B4-BE49-F238E27FC236}">
                <a16:creationId xmlns:a16="http://schemas.microsoft.com/office/drawing/2014/main" id="{736D0E94-D3A8-4AF8-9125-F20DF2BF4B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09587" y="38321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45" name="Marcador de posición de imagen 9">
            <a:extLst>
              <a:ext uri="{FF2B5EF4-FFF2-40B4-BE49-F238E27FC236}">
                <a16:creationId xmlns:a16="http://schemas.microsoft.com/office/drawing/2014/main" id="{208FA3C0-2FC9-41FB-8CA0-4E507DED697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05772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46" name="Marcador de texto 15">
            <a:extLst>
              <a:ext uri="{FF2B5EF4-FFF2-40B4-BE49-F238E27FC236}">
                <a16:creationId xmlns:a16="http://schemas.microsoft.com/office/drawing/2014/main" id="{36DD0786-1ABB-4AEC-8518-56DE9FFCDC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05773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47" name="Marcador de texto 15">
            <a:extLst>
              <a:ext uri="{FF2B5EF4-FFF2-40B4-BE49-F238E27FC236}">
                <a16:creationId xmlns:a16="http://schemas.microsoft.com/office/drawing/2014/main" id="{DE84BF23-5A46-4AD9-A472-ACD591ACA7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05773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48" name="Marcador de posición de imagen 9">
            <a:extLst>
              <a:ext uri="{FF2B5EF4-FFF2-40B4-BE49-F238E27FC236}">
                <a16:creationId xmlns:a16="http://schemas.microsoft.com/office/drawing/2014/main" id="{E296D412-9AF4-4BC4-8CCE-B6A6FA07863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55533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49" name="Marcador de texto 15">
            <a:extLst>
              <a:ext uri="{FF2B5EF4-FFF2-40B4-BE49-F238E27FC236}">
                <a16:creationId xmlns:a16="http://schemas.microsoft.com/office/drawing/2014/main" id="{FC235A20-7E46-45D8-BCCD-96771CB7B0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55534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50" name="Marcador de texto 15">
            <a:extLst>
              <a:ext uri="{FF2B5EF4-FFF2-40B4-BE49-F238E27FC236}">
                <a16:creationId xmlns:a16="http://schemas.microsoft.com/office/drawing/2014/main" id="{9C983990-DE8F-476F-B1A1-4D6C65EB795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55534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51" name="Marcador de posición de imagen 9">
            <a:extLst>
              <a:ext uri="{FF2B5EF4-FFF2-40B4-BE49-F238E27FC236}">
                <a16:creationId xmlns:a16="http://schemas.microsoft.com/office/drawing/2014/main" id="{FBA70C01-9556-409D-88C8-928CCC71B3A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706884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52" name="Marcador de texto 15">
            <a:extLst>
              <a:ext uri="{FF2B5EF4-FFF2-40B4-BE49-F238E27FC236}">
                <a16:creationId xmlns:a16="http://schemas.microsoft.com/office/drawing/2014/main" id="{03FF168F-D19F-40D3-A08D-22A6754041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06885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53" name="Marcador de texto 15">
            <a:extLst>
              <a:ext uri="{FF2B5EF4-FFF2-40B4-BE49-F238E27FC236}">
                <a16:creationId xmlns:a16="http://schemas.microsoft.com/office/drawing/2014/main" id="{8F8BCC83-145D-4FBB-A21B-4FE7764350A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706885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54" name="Marcador de posición de imagen 9">
            <a:extLst>
              <a:ext uri="{FF2B5EF4-FFF2-40B4-BE49-F238E27FC236}">
                <a16:creationId xmlns:a16="http://schemas.microsoft.com/office/drawing/2014/main" id="{736F7029-37DB-4C78-93F8-7268AA1E7B0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658235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55" name="Marcador de texto 15">
            <a:extLst>
              <a:ext uri="{FF2B5EF4-FFF2-40B4-BE49-F238E27FC236}">
                <a16:creationId xmlns:a16="http://schemas.microsoft.com/office/drawing/2014/main" id="{95C8CD12-B94B-445B-AEFB-8B97C1D119E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58236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56" name="Marcador de texto 15">
            <a:extLst>
              <a:ext uri="{FF2B5EF4-FFF2-40B4-BE49-F238E27FC236}">
                <a16:creationId xmlns:a16="http://schemas.microsoft.com/office/drawing/2014/main" id="{F90AA8B7-CCAC-44CD-BEBB-3ED63BE1898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58236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57" name="Marcador de posición de imagen 9">
            <a:extLst>
              <a:ext uri="{FF2B5EF4-FFF2-40B4-BE49-F238E27FC236}">
                <a16:creationId xmlns:a16="http://schemas.microsoft.com/office/drawing/2014/main" id="{257159F1-6EBA-4BDB-821F-E16ACE8D0861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9609586" y="4239670"/>
            <a:ext cx="1350000" cy="1350000"/>
          </a:xfrm>
          <a:prstGeom prst="ellipse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>
              <a:buNone/>
              <a:defRPr sz="1100"/>
            </a:lvl1pPr>
          </a:lstStyle>
          <a:p>
            <a:r>
              <a:rPr lang="es-ES"/>
              <a:t>Haga clic en el icono para agregar una imagen</a:t>
            </a:r>
            <a:endParaRPr lang="es-CO" dirty="0"/>
          </a:p>
        </p:txBody>
      </p:sp>
      <p:sp>
        <p:nvSpPr>
          <p:cNvPr id="58" name="Marcador de texto 15">
            <a:extLst>
              <a:ext uri="{FF2B5EF4-FFF2-40B4-BE49-F238E27FC236}">
                <a16:creationId xmlns:a16="http://schemas.microsoft.com/office/drawing/2014/main" id="{AA89AF54-A951-4C66-A993-B781C53C5BA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9587" y="5692892"/>
            <a:ext cx="1349999" cy="280988"/>
          </a:xfrm>
        </p:spPr>
        <p:txBody>
          <a:bodyPr anchor="ctr"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59" name="Marcador de texto 15">
            <a:extLst>
              <a:ext uri="{FF2B5EF4-FFF2-40B4-BE49-F238E27FC236}">
                <a16:creationId xmlns:a16="http://schemas.microsoft.com/office/drawing/2014/main" id="{7A768996-FE25-4427-915E-6D48510D343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09587" y="6049561"/>
            <a:ext cx="1349999" cy="177125"/>
          </a:xfrm>
        </p:spPr>
        <p:txBody>
          <a:bodyPr anchor="ctr">
            <a:noAutofit/>
          </a:bodyPr>
          <a:lstStyle>
            <a:lvl1pPr marL="0" indent="0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0616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9A73EA4C-2127-41AB-86D3-D82161EF6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99499" y="1599081"/>
            <a:ext cx="1872000" cy="18720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0" name="Marcador de texto 4">
            <a:extLst>
              <a:ext uri="{FF2B5EF4-FFF2-40B4-BE49-F238E27FC236}">
                <a16:creationId xmlns:a16="http://schemas.microsoft.com/office/drawing/2014/main" id="{6FB925C9-24C5-4B4A-A76D-A0B4EBA870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5950" y="4618903"/>
            <a:ext cx="2739098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8783C909-2EC5-48C0-B37A-4A8D7F4747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0500" y="3674799"/>
            <a:ext cx="1349999" cy="2809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77F5A078-774C-434A-A815-E8F9106F099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60500" y="4031468"/>
            <a:ext cx="1349999" cy="177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  <p:sp>
        <p:nvSpPr>
          <p:cNvPr id="14" name="Marcador de posición de imagen 8">
            <a:extLst>
              <a:ext uri="{FF2B5EF4-FFF2-40B4-BE49-F238E27FC236}">
                <a16:creationId xmlns:a16="http://schemas.microsoft.com/office/drawing/2014/main" id="{94D96538-F274-4083-BE86-0756AE280E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46182" y="1599081"/>
            <a:ext cx="1872000" cy="18720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3497CABD-66EF-45C7-B4C6-56D071A606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2633" y="4618903"/>
            <a:ext cx="2739098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5905934F-C9EE-4E68-B814-54351C3D44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07183" y="3674799"/>
            <a:ext cx="1349999" cy="28098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b="1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Nombre</a:t>
            </a:r>
            <a:endParaRPr lang="es-CO" dirty="0"/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3B7951A5-5E94-4C11-B6C9-D1467005EE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7183" y="4031468"/>
            <a:ext cx="1349999" cy="177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000" b="0">
                <a:latin typeface="+mj-lt"/>
              </a:defRPr>
            </a:lvl1pPr>
            <a:lvl2pPr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s-ES" dirty="0"/>
              <a:t>Cargo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9612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8DADA91-37C0-4661-B650-87DD7DC96FFF}"/>
              </a:ext>
            </a:extLst>
          </p:cNvPr>
          <p:cNvSpPr/>
          <p:nvPr userDrawn="1"/>
        </p:nvSpPr>
        <p:spPr bwMode="auto">
          <a:xfrm>
            <a:off x="8480124" y="308677"/>
            <a:ext cx="3627590" cy="1067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Marcador de posición de imagen 24">
            <a:extLst>
              <a:ext uri="{FF2B5EF4-FFF2-40B4-BE49-F238E27FC236}">
                <a16:creationId xmlns:a16="http://schemas.microsoft.com/office/drawing/2014/main" id="{CBAADD65-5FE8-4AFC-8639-51C5C14ABE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5998" cy="3459163"/>
          </a:xfr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6" name="Marcador de posición de imagen 24">
            <a:extLst>
              <a:ext uri="{FF2B5EF4-FFF2-40B4-BE49-F238E27FC236}">
                <a16:creationId xmlns:a16="http://schemas.microsoft.com/office/drawing/2014/main" id="{D3CF003B-C8E9-4B92-A883-7F48498B1F3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96002" y="0"/>
            <a:ext cx="6095998" cy="3459163"/>
          </a:xfrm>
          <a:pattFill prst="pct5">
            <a:fgClr>
              <a:schemeClr val="bg2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>
              <a:defRPr/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B5889111-F3AC-4686-968F-02E929DFBC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96377" y="45887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57F54311-CE19-4B49-8905-83CE065B5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96377" y="4102039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4E474151-3488-4009-8E64-F09C004E050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4315" y="45887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8DFF19C5-3000-4DBD-B40B-227D7E056B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4315" y="4102039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63802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0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50844F96-8815-4D0E-8951-2AC9CF0DE6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1855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2F29EC8A-E5C2-4353-8148-6E3678DE6F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1855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4" name="Picture Placeholder 5">
            <a:extLst>
              <a:ext uri="{FF2B5EF4-FFF2-40B4-BE49-F238E27FC236}">
                <a16:creationId xmlns:a16="http://schemas.microsoft.com/office/drawing/2014/main" id="{EC439C6B-7736-44D4-ACCF-41AB536D1F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26661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5" name="Picture Placeholder 6">
            <a:extLst>
              <a:ext uri="{FF2B5EF4-FFF2-40B4-BE49-F238E27FC236}">
                <a16:creationId xmlns:a16="http://schemas.microsoft.com/office/drawing/2014/main" id="{8230909B-3692-48A7-A91E-AA1594848E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26661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6" name="Picture Placeholder 8">
            <a:extLst>
              <a:ext uri="{FF2B5EF4-FFF2-40B4-BE49-F238E27FC236}">
                <a16:creationId xmlns:a16="http://schemas.microsoft.com/office/drawing/2014/main" id="{12D56898-65EE-4A53-AA94-62A5FF2767C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466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id="{1F3EB1B4-AFBE-41B2-90AB-BD1E525AEE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71466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EB32A227-EB74-4155-8EED-F92E31DD41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16271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59" name="Picture Placeholder 10">
            <a:extLst>
              <a:ext uri="{FF2B5EF4-FFF2-40B4-BE49-F238E27FC236}">
                <a16:creationId xmlns:a16="http://schemas.microsoft.com/office/drawing/2014/main" id="{0D079F2B-EEB3-435E-8982-B43F2D1E0DA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16271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0" name="Picture Placeholder 12">
            <a:extLst>
              <a:ext uri="{FF2B5EF4-FFF2-40B4-BE49-F238E27FC236}">
                <a16:creationId xmlns:a16="http://schemas.microsoft.com/office/drawing/2014/main" id="{B58843BD-9DD6-4369-B101-E2861FB78B2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61075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1" name="Picture Placeholder 11">
            <a:extLst>
              <a:ext uri="{FF2B5EF4-FFF2-40B4-BE49-F238E27FC236}">
                <a16:creationId xmlns:a16="http://schemas.microsoft.com/office/drawing/2014/main" id="{4FB7C9F8-0E28-48F6-826C-2D1D046D9F1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61075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2" name="Picture Placeholder 13">
            <a:extLst>
              <a:ext uri="{FF2B5EF4-FFF2-40B4-BE49-F238E27FC236}">
                <a16:creationId xmlns:a16="http://schemas.microsoft.com/office/drawing/2014/main" id="{9D7591E4-1667-49DA-8212-A5A742FFA7D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05883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3" name="Picture Placeholder 14">
            <a:extLst>
              <a:ext uri="{FF2B5EF4-FFF2-40B4-BE49-F238E27FC236}">
                <a16:creationId xmlns:a16="http://schemas.microsoft.com/office/drawing/2014/main" id="{0CDF6143-7199-42F8-BE5E-EFFC6A384C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205883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4" name="Picture Placeholder 1">
            <a:extLst>
              <a:ext uri="{FF2B5EF4-FFF2-40B4-BE49-F238E27FC236}">
                <a16:creationId xmlns:a16="http://schemas.microsoft.com/office/drawing/2014/main" id="{7A21E6ED-45C3-42E5-B5A1-32E6F5B1FD7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-1062952" y="-7496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F72765C5-AF20-4DFB-AE1D-B6410F5F80E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-1062952" y="1828799"/>
            <a:ext cx="2044805" cy="1836295"/>
          </a:xfrm>
          <a:pattFill prst="pct5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68" name="Marcador de texto 4">
            <a:extLst>
              <a:ext uri="{FF2B5EF4-FFF2-40B4-BE49-F238E27FC236}">
                <a16:creationId xmlns:a16="http://schemas.microsoft.com/office/drawing/2014/main" id="{16396105-7FC9-4AA5-982B-4E60E6DE78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90700" y="49424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69" name="Marcador de texto 4">
            <a:extLst>
              <a:ext uri="{FF2B5EF4-FFF2-40B4-BE49-F238E27FC236}">
                <a16:creationId xmlns:a16="http://schemas.microsoft.com/office/drawing/2014/main" id="{C3AC6ABD-314A-4EF7-9F1C-8C30756A8F2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90700" y="4320275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70" name="Marcador de texto 4">
            <a:extLst>
              <a:ext uri="{FF2B5EF4-FFF2-40B4-BE49-F238E27FC236}">
                <a16:creationId xmlns:a16="http://schemas.microsoft.com/office/drawing/2014/main" id="{C5E2EE9E-201C-4D69-B45B-F73005AA167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49770" y="4942407"/>
            <a:ext cx="3111305" cy="1610692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71" name="Marcador de texto 4">
            <a:extLst>
              <a:ext uri="{FF2B5EF4-FFF2-40B4-BE49-F238E27FC236}">
                <a16:creationId xmlns:a16="http://schemas.microsoft.com/office/drawing/2014/main" id="{937D8289-428D-4337-80B8-2EEEB4CFD0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49770" y="4320275"/>
            <a:ext cx="2417602" cy="365076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88355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1195EA97-5CBF-41B7-90E3-D240710DD4E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7999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F556DF69-C4C7-4106-9586-F5B948487C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0524" y="3877741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3E48ACC5-2614-4789-A25E-83F0D1735C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49375" y="3134836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1885BAE-B85A-4EB2-A32A-FF4A58B100F2}"/>
              </a:ext>
            </a:extLst>
          </p:cNvPr>
          <p:cNvSpPr/>
          <p:nvPr userDrawn="1"/>
        </p:nvSpPr>
        <p:spPr bwMode="auto">
          <a:xfrm>
            <a:off x="0" y="708956"/>
            <a:ext cx="4944533" cy="916511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Marcador de texto 4">
            <a:extLst>
              <a:ext uri="{FF2B5EF4-FFF2-40B4-BE49-F238E27FC236}">
                <a16:creationId xmlns:a16="http://schemas.microsoft.com/office/drawing/2014/main" id="{5C6BD362-0CBC-48DC-A87A-1DAD0DFE68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70013" y="946407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Línea de tiempo</a:t>
            </a:r>
            <a:endParaRPr lang="es-CO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779206E0-0DA3-4306-BAFE-FD9573C49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714752" y="3085741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2001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04275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">
            <a:extLst>
              <a:ext uri="{FF2B5EF4-FFF2-40B4-BE49-F238E27FC236}">
                <a16:creationId xmlns:a16="http://schemas.microsoft.com/office/drawing/2014/main" id="{87BB590D-B1E1-491F-88EB-1AD92FB393D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6096000" cy="3428312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20" name="Picture Placeholder 1">
            <a:extLst>
              <a:ext uri="{FF2B5EF4-FFF2-40B4-BE49-F238E27FC236}">
                <a16:creationId xmlns:a16="http://schemas.microsoft.com/office/drawing/2014/main" id="{0B3D7F76-DFB0-46E3-82F6-E1FA878369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3429688"/>
            <a:ext cx="6096000" cy="3428312"/>
          </a:xfrm>
          <a:pattFill prst="pct10">
            <a:fgClr>
              <a:srgbClr val="00B0F0"/>
            </a:fgClr>
            <a:bgClr>
              <a:schemeClr val="bg1"/>
            </a:bgClr>
          </a:pattFill>
        </p:spPr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C1DA9820-59D7-4E33-B077-57B8FD579B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58721" y="1716300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45B6E2AD-A375-457A-A7C0-07D5C09D6B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35427" y="1057398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8AF0902F-7639-44E7-8F8B-AB9C564597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58721" y="4749668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685A2A9E-BB0A-41E4-8183-29B1C2E1E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35427" y="4090766"/>
            <a:ext cx="2941704" cy="430133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s-CO" sz="2000" b="0" spc="300" dirty="0"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Subtítulo</a:t>
            </a:r>
            <a:endParaRPr lang="es-CO" dirty="0"/>
          </a:p>
        </p:txBody>
      </p:sp>
      <p:sp>
        <p:nvSpPr>
          <p:cNvPr id="21" name="Marcador de texto 4">
            <a:extLst>
              <a:ext uri="{FF2B5EF4-FFF2-40B4-BE49-F238E27FC236}">
                <a16:creationId xmlns:a16="http://schemas.microsoft.com/office/drawing/2014/main" id="{6689BEA3-65BF-4F09-93D6-9F0916873E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713600" y="1043405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2005</a:t>
            </a:r>
            <a:endParaRPr lang="es-CO" dirty="0"/>
          </a:p>
        </p:txBody>
      </p:sp>
      <p:sp>
        <p:nvSpPr>
          <p:cNvPr id="22" name="Marcador de texto 4">
            <a:extLst>
              <a:ext uri="{FF2B5EF4-FFF2-40B4-BE49-F238E27FC236}">
                <a16:creationId xmlns:a16="http://schemas.microsoft.com/office/drawing/2014/main" id="{B94D3691-6253-4F82-ADA9-F725F78615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3600" y="4065202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2008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59229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3EB6D6D9-E73B-469B-8B84-4EB8FC9499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7999"/>
          </a:xfrm>
          <a:pattFill prst="pct5">
            <a:fgClr>
              <a:schemeClr val="accent1"/>
            </a:fgClr>
            <a:bgClr>
              <a:schemeClr val="bg1"/>
            </a:bgClr>
          </a:pattFill>
        </p:spPr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8AA72E0B-F43D-44DA-9367-487C7264F1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4610" y="4120834"/>
            <a:ext cx="2941704" cy="181878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B05FBC92-8208-4B44-8D68-78D57842EB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11316" y="3461932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000" b="0" spc="300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12" name="Marcador de texto 4">
            <a:extLst>
              <a:ext uri="{FF2B5EF4-FFF2-40B4-BE49-F238E27FC236}">
                <a16:creationId xmlns:a16="http://schemas.microsoft.com/office/drawing/2014/main" id="{BFA3EFD3-12E4-470C-8B84-F5302E8E2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713600" y="3118720"/>
            <a:ext cx="792000" cy="7920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2010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291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9DE371F0-5436-4073-8525-C27E78F123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030519" y="1073059"/>
            <a:ext cx="7629525" cy="600075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F1237B54-6A6C-4EB0-90F1-0D2B77E2FD4A}"/>
              </a:ext>
            </a:extLst>
          </p:cNvPr>
          <p:cNvSpPr/>
          <p:nvPr userDrawn="1"/>
        </p:nvSpPr>
        <p:spPr bwMode="auto">
          <a:xfrm>
            <a:off x="2667000" y="1352550"/>
            <a:ext cx="82486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358B62A-883B-4D59-8B7D-A16D91DA7529}"/>
              </a:ext>
            </a:extLst>
          </p:cNvPr>
          <p:cNvSpPr/>
          <p:nvPr userDrawn="1"/>
        </p:nvSpPr>
        <p:spPr bwMode="auto">
          <a:xfrm>
            <a:off x="1141080" y="1352550"/>
            <a:ext cx="2217708" cy="20764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D1BD7-9FB2-4D80-93AE-A201A6E982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19575" y="2730137"/>
            <a:ext cx="2217738" cy="25428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s-ES" dirty="0"/>
              <a:t>Punto 1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2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3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4</a:t>
            </a:r>
          </a:p>
          <a:p>
            <a:pPr lvl="0"/>
            <a:endParaRPr lang="es-ES" dirty="0"/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6115F661-AA63-4E8C-A49F-76B30ED431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6810" y="2730137"/>
            <a:ext cx="2217738" cy="254281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 algn="l">
              <a:buNone/>
              <a:defRPr sz="1800"/>
            </a:lvl2pPr>
            <a:lvl3pPr marL="914400" indent="0" algn="l">
              <a:buNone/>
              <a:defRPr sz="1800"/>
            </a:lvl3pPr>
            <a:lvl4pPr marL="1371600" indent="0" algn="l">
              <a:buNone/>
              <a:defRPr sz="1800"/>
            </a:lvl4pPr>
            <a:lvl5pPr marL="1828800" indent="0" algn="l">
              <a:buNone/>
              <a:defRPr sz="1800"/>
            </a:lvl5pPr>
          </a:lstStyle>
          <a:p>
            <a:pPr lvl="0"/>
            <a:r>
              <a:rPr lang="es-ES" dirty="0"/>
              <a:t>Punto 1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2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3</a:t>
            </a:r>
          </a:p>
          <a:p>
            <a:pPr lvl="0"/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Punto 4</a:t>
            </a:r>
          </a:p>
          <a:p>
            <a:pPr lvl="0"/>
            <a:endParaRPr lang="es-ES" dirty="0"/>
          </a:p>
        </p:txBody>
      </p:sp>
      <p:sp>
        <p:nvSpPr>
          <p:cNvPr id="19" name="Título 11">
            <a:extLst>
              <a:ext uri="{FF2B5EF4-FFF2-40B4-BE49-F238E27FC236}">
                <a16:creationId xmlns:a16="http://schemas.microsoft.com/office/drawing/2014/main" id="{BDA17D1C-6F0D-42DB-AF8B-690C15C62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3778" y="1926679"/>
            <a:ext cx="2133239" cy="971733"/>
          </a:xfrm>
        </p:spPr>
        <p:txBody>
          <a:bodyPr>
            <a:normAutofit/>
          </a:bodyPr>
          <a:lstStyle>
            <a:lvl1pPr algn="l">
              <a:defRPr lang="es-CO" sz="44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Índice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9801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9949AEB4-D60B-4643-A097-33EB9846EB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1580" y="1108676"/>
            <a:ext cx="2941704" cy="430133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Línea de tiempo</a:t>
            </a:r>
            <a:endParaRPr lang="es-CO" dirty="0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D87A9AE0-6806-4068-8BF5-332F72E758B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810194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B09BF509-D3AF-41F5-9338-136F192045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869273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2004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2010</a:t>
            </a:r>
          </a:p>
          <a:p>
            <a:pPr marL="0" lv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85834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ínea de tiempo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490B6BB5-1063-4BB9-A92E-B69BAC1504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425186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</a:p>
          <a:p>
            <a:pPr lvl="0"/>
            <a:endParaRPr lang="es-ES" dirty="0"/>
          </a:p>
        </p:txBody>
      </p:sp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83176ECD-3D15-49C6-A236-59A464D782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484265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2015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0607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exto 4">
            <a:extLst>
              <a:ext uri="{FF2B5EF4-FFF2-40B4-BE49-F238E27FC236}">
                <a16:creationId xmlns:a16="http://schemas.microsoft.com/office/drawing/2014/main" id="{E3B7AEA7-F51F-484B-90E7-BE47C463C0A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1580" y="1810194"/>
            <a:ext cx="4861192" cy="42537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</a:p>
          <a:p>
            <a:pPr lvl="0"/>
            <a:endParaRPr lang="es-ES" dirty="0"/>
          </a:p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17" name="Marcador de texto 4">
            <a:extLst>
              <a:ext uri="{FF2B5EF4-FFF2-40B4-BE49-F238E27FC236}">
                <a16:creationId xmlns:a16="http://schemas.microsoft.com/office/drawing/2014/main" id="{BE5B4A82-529D-4129-809F-F0016F43B0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52734" y="1869273"/>
            <a:ext cx="1491468" cy="4056176"/>
          </a:xfrm>
        </p:spPr>
        <p:txBody>
          <a:bodyPr vert="horz" lIns="91440" tIns="45720" rIns="91440" bIns="45720" rtlCol="0">
            <a:noAutofit/>
          </a:bodyPr>
          <a:lstStyle>
            <a:lvl1pPr algn="r">
              <a:defRPr lang="es-CO" sz="1800" b="1" spc="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es-ES" dirty="0"/>
              <a:t>2017</a:t>
            </a:r>
          </a:p>
          <a:p>
            <a:pPr marL="0" lvl="0" indent="0">
              <a:buNone/>
            </a:pPr>
            <a:endParaRPr lang="es-ES" dirty="0"/>
          </a:p>
          <a:p>
            <a:pPr marL="0" lvl="0" indent="0">
              <a:buNone/>
            </a:pPr>
            <a:r>
              <a:rPr lang="es-ES" dirty="0"/>
              <a:t>2024</a:t>
            </a:r>
          </a:p>
          <a:p>
            <a:pPr marL="0" lv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02957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talla fin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805D8A86-535C-4421-A326-A08D358310F7}"/>
              </a:ext>
            </a:extLst>
          </p:cNvPr>
          <p:cNvSpPr/>
          <p:nvPr userDrawn="1"/>
        </p:nvSpPr>
        <p:spPr>
          <a:xfrm>
            <a:off x="8252460" y="0"/>
            <a:ext cx="3745651" cy="15316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513BC9-D056-490F-8C68-2055AE46D8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4955" y="3246120"/>
            <a:ext cx="4845882" cy="3811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D1AA680-2B39-41DD-82EA-DA3650CE0B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904955" y="-171930"/>
            <a:ext cx="4845882" cy="381136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BC5E7CD-232B-47D4-B086-5D22A9B6C534}"/>
              </a:ext>
            </a:extLst>
          </p:cNvPr>
          <p:cNvSpPr txBox="1">
            <a:spLocks/>
          </p:cNvSpPr>
          <p:nvPr userDrawn="1"/>
        </p:nvSpPr>
        <p:spPr>
          <a:xfrm>
            <a:off x="1179100" y="163574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ES" sz="10000" dirty="0"/>
              <a:t>¡Gracias!</a:t>
            </a:r>
            <a:endParaRPr lang="es-CO" sz="10000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48FBAC7-8B2A-418D-824A-215EF8611468}"/>
              </a:ext>
            </a:extLst>
          </p:cNvPr>
          <p:cNvGrpSpPr/>
          <p:nvPr userDrawn="1"/>
        </p:nvGrpSpPr>
        <p:grpSpPr>
          <a:xfrm>
            <a:off x="1947196" y="4127462"/>
            <a:ext cx="5532196" cy="338554"/>
            <a:chOff x="1204656" y="5693202"/>
            <a:chExt cx="5532196" cy="338554"/>
          </a:xfrm>
        </p:grpSpPr>
        <p:sp>
          <p:nvSpPr>
            <p:cNvPr id="18" name="10 Rectángulo">
              <a:extLst>
                <a:ext uri="{FF2B5EF4-FFF2-40B4-BE49-F238E27FC236}">
                  <a16:creationId xmlns:a16="http://schemas.microsoft.com/office/drawing/2014/main" id="{2C0016DA-47AC-4EEF-BB1E-4F298A8F566A}"/>
                </a:ext>
              </a:extLst>
            </p:cNvPr>
            <p:cNvSpPr/>
            <p:nvPr/>
          </p:nvSpPr>
          <p:spPr>
            <a:xfrm>
              <a:off x="1491977" y="5693202"/>
              <a:ext cx="27895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600" b="1" kern="700" spc="0" baseline="0" dirty="0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@</a:t>
              </a:r>
              <a:r>
                <a:rPr lang="es-ES" sz="1600" b="1" kern="700" spc="0" baseline="0" dirty="0" err="1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CienciasIngenieriaEAFIT</a:t>
              </a:r>
              <a:endParaRPr lang="es-ES" sz="1600" b="1" kern="700" spc="0" baseline="0" dirty="0">
                <a:solidFill>
                  <a:schemeClr val="bg1"/>
                </a:solidFill>
                <a:latin typeface="+mj-lt"/>
                <a:ea typeface="Inter SemiBold" panose="02000503000000020004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10 Rectángulo">
              <a:extLst>
                <a:ext uri="{FF2B5EF4-FFF2-40B4-BE49-F238E27FC236}">
                  <a16:creationId xmlns:a16="http://schemas.microsoft.com/office/drawing/2014/main" id="{73C7A561-1840-4234-8B45-9FC53B32A442}"/>
                </a:ext>
              </a:extLst>
            </p:cNvPr>
            <p:cNvSpPr/>
            <p:nvPr/>
          </p:nvSpPr>
          <p:spPr>
            <a:xfrm>
              <a:off x="5157574" y="5693202"/>
              <a:ext cx="15792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1600" b="1" dirty="0">
                  <a:solidFill>
                    <a:schemeClr val="bg1"/>
                  </a:solidFill>
                  <a:latin typeface="+mj-lt"/>
                  <a:ea typeface="Inter SemiBold" panose="02000503000000020004" pitchFamily="2" charset="0"/>
                  <a:cs typeface="Arial" panose="020B0604020202020204" pitchFamily="34" charset="0"/>
                </a:rPr>
                <a:t>@CAEI_EAFIT</a:t>
              </a:r>
            </a:p>
          </p:txBody>
        </p: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B2822DBC-F3F1-4A01-BDD7-3A8EEBFE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4656" y="5718479"/>
              <a:ext cx="288000" cy="288000"/>
            </a:xfrm>
            <a:prstGeom prst="rect">
              <a:avLst/>
            </a:prstGeom>
          </p:spPr>
        </p:pic>
        <p:pic>
          <p:nvPicPr>
            <p:cNvPr id="33" name="Imagen 32">
              <a:extLst>
                <a:ext uri="{FF2B5EF4-FFF2-40B4-BE49-F238E27FC236}">
                  <a16:creationId xmlns:a16="http://schemas.microsoft.com/office/drawing/2014/main" id="{23551364-FF0D-40EF-8B4C-A9AC1666B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92524" y="5718479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221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A83A011-376B-4BCD-BE72-041094051B53}"/>
              </a:ext>
            </a:extLst>
          </p:cNvPr>
          <p:cNvSpPr/>
          <p:nvPr userDrawn="1"/>
        </p:nvSpPr>
        <p:spPr bwMode="auto">
          <a:xfrm>
            <a:off x="0" y="5255172"/>
            <a:ext cx="8061434" cy="819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712F3EB-6810-4D52-94E0-334A8DF4B4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71271" y="2949510"/>
            <a:ext cx="9144000" cy="2387600"/>
          </a:xfrm>
        </p:spPr>
        <p:txBody>
          <a:bodyPr anchor="b">
            <a:noAutofit/>
          </a:bodyPr>
          <a:lstStyle>
            <a:lvl1pPr algn="l">
              <a:defRPr sz="120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Punto 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47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AE9AA74C-4266-4539-BB65-44827276B1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92615" y="3183441"/>
            <a:ext cx="7060114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FF7DAD-1DAD-47A8-AA19-B5B3DDFBAA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3472319" y="-2429176"/>
            <a:ext cx="6150321" cy="483733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33C4DA3B-3D47-48CA-B2F4-3B18BE0BFBA2}"/>
              </a:ext>
            </a:extLst>
          </p:cNvPr>
          <p:cNvSpPr/>
          <p:nvPr userDrawn="1"/>
        </p:nvSpPr>
        <p:spPr bwMode="auto">
          <a:xfrm rot="5400000">
            <a:off x="2475398" y="885340"/>
            <a:ext cx="2837795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11" name="Marcador de posición de imagen 9">
            <a:extLst>
              <a:ext uri="{FF2B5EF4-FFF2-40B4-BE49-F238E27FC236}">
                <a16:creationId xmlns:a16="http://schemas.microsoft.com/office/drawing/2014/main" id="{66811F63-6F1A-496E-9C7A-D6BC89BA02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1038" cy="6857999"/>
          </a:xfrm>
          <a:prstGeom prst="rect">
            <a:avLst/>
          </a:prstGeom>
        </p:spPr>
      </p:pic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DF93C0A-ADCF-4F11-B81E-92ED432E46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3360738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580A8B-62B6-4564-AF8A-B00E8FC3C4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5675" y="4177259"/>
            <a:ext cx="6986588" cy="461963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Subtítulo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3D8986-19CE-4080-BA67-AE9A07D5D0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65675" y="4715737"/>
            <a:ext cx="6986588" cy="1854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4883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3A770EB6-91A1-4501-9F8E-F0A913F46533}"/>
              </a:ext>
            </a:extLst>
          </p:cNvPr>
          <p:cNvSpPr/>
          <p:nvPr userDrawn="1"/>
        </p:nvSpPr>
        <p:spPr bwMode="auto">
          <a:xfrm>
            <a:off x="7467600" y="1376854"/>
            <a:ext cx="4724398" cy="5481146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 dirty="0"/>
          </a:p>
        </p:txBody>
      </p:sp>
      <p:sp>
        <p:nvSpPr>
          <p:cNvPr id="24" name="Marcador de texto 4">
            <a:extLst>
              <a:ext uri="{FF2B5EF4-FFF2-40B4-BE49-F238E27FC236}">
                <a16:creationId xmlns:a16="http://schemas.microsoft.com/office/drawing/2014/main" id="{C3384A7B-BBC5-49ED-BF23-CE35C0BBBC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4015" y="1794568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23" name="Marcador de texto 4">
            <a:extLst>
              <a:ext uri="{FF2B5EF4-FFF2-40B4-BE49-F238E27FC236}">
                <a16:creationId xmlns:a16="http://schemas.microsoft.com/office/drawing/2014/main" id="{23671C24-964E-4C8B-9E18-B0BBFB726E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5698" y="2883808"/>
            <a:ext cx="4426179" cy="1854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sp>
        <p:nvSpPr>
          <p:cNvPr id="21" name="Título 11">
            <a:extLst>
              <a:ext uri="{FF2B5EF4-FFF2-40B4-BE49-F238E27FC236}">
                <a16:creationId xmlns:a16="http://schemas.microsoft.com/office/drawing/2014/main" id="{FAD9653B-D7D1-452B-A78D-044E0B9F0A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735" y="1771554"/>
            <a:ext cx="443114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C775DD-E92A-4DA3-A6CA-F985522BCD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4234" y="4580797"/>
            <a:ext cx="2188052" cy="1433031"/>
          </a:xfrm>
          <a:prstGeom prst="rect">
            <a:avLst/>
          </a:prstGeom>
        </p:spPr>
      </p:pic>
      <p:pic>
        <p:nvPicPr>
          <p:cNvPr id="7" name="Marcador de posición de imagen 30">
            <a:extLst>
              <a:ext uri="{FF2B5EF4-FFF2-40B4-BE49-F238E27FC236}">
                <a16:creationId xmlns:a16="http://schemas.microsoft.com/office/drawing/2014/main" id="{D6219389-738E-4200-BFDB-0C073A2B77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10200" y="1376363"/>
            <a:ext cx="2057400" cy="3387725"/>
          </a:xfrm>
          <a:prstGeom prst="rect">
            <a:avLst/>
          </a:prstGeom>
        </p:spPr>
      </p:pic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2460C408-16F3-43AD-87D9-504504415A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0200" y="1376363"/>
            <a:ext cx="2057400" cy="33877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sp>
        <p:nvSpPr>
          <p:cNvPr id="25" name="Marcador de texto 4">
            <a:extLst>
              <a:ext uri="{FF2B5EF4-FFF2-40B4-BE49-F238E27FC236}">
                <a16:creationId xmlns:a16="http://schemas.microsoft.com/office/drawing/2014/main" id="{BA18FA38-947A-4820-9CF3-91B11A23C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4015" y="2433771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 aquí</a:t>
            </a:r>
            <a:endParaRPr lang="es-CO" dirty="0"/>
          </a:p>
        </p:txBody>
      </p:sp>
      <p:sp>
        <p:nvSpPr>
          <p:cNvPr id="26" name="Marcador de texto 4">
            <a:extLst>
              <a:ext uri="{FF2B5EF4-FFF2-40B4-BE49-F238E27FC236}">
                <a16:creationId xmlns:a16="http://schemas.microsoft.com/office/drawing/2014/main" id="{DDB48E6D-7706-4C87-8F38-AA1F5C4C8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4015" y="2770581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Desarrollo información</a:t>
            </a:r>
            <a:endParaRPr lang="es-CO" dirty="0"/>
          </a:p>
        </p:txBody>
      </p:sp>
      <p:sp>
        <p:nvSpPr>
          <p:cNvPr id="27" name="Marcador de texto 4">
            <a:extLst>
              <a:ext uri="{FF2B5EF4-FFF2-40B4-BE49-F238E27FC236}">
                <a16:creationId xmlns:a16="http://schemas.microsoft.com/office/drawing/2014/main" id="{C9964282-64FB-4C3D-9AED-BE6DC7CD1B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14015" y="3449199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28" name="Marcador de texto 4">
            <a:extLst>
              <a:ext uri="{FF2B5EF4-FFF2-40B4-BE49-F238E27FC236}">
                <a16:creationId xmlns:a16="http://schemas.microsoft.com/office/drawing/2014/main" id="{0173B495-8B1E-471F-920A-29D4718F5D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14015" y="4088402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 aquí</a:t>
            </a:r>
            <a:endParaRPr lang="es-CO" dirty="0"/>
          </a:p>
        </p:txBody>
      </p:sp>
      <p:sp>
        <p:nvSpPr>
          <p:cNvPr id="29" name="Marcador de texto 4">
            <a:extLst>
              <a:ext uri="{FF2B5EF4-FFF2-40B4-BE49-F238E27FC236}">
                <a16:creationId xmlns:a16="http://schemas.microsoft.com/office/drawing/2014/main" id="{71C073FB-AB6E-4576-A38C-578B664B75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14015" y="4425212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Desarrollo información</a:t>
            </a:r>
            <a:endParaRPr lang="es-CO" dirty="0"/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15AC6CCD-62FF-47BB-B29B-96047F5AAB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4015" y="5063941"/>
            <a:ext cx="1955231" cy="523869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8900</a:t>
            </a:r>
            <a:endParaRPr lang="es-CO" dirty="0"/>
          </a:p>
        </p:txBody>
      </p:sp>
      <p:sp>
        <p:nvSpPr>
          <p:cNvPr id="31" name="Marcador de texto 4">
            <a:extLst>
              <a:ext uri="{FF2B5EF4-FFF2-40B4-BE49-F238E27FC236}">
                <a16:creationId xmlns:a16="http://schemas.microsoft.com/office/drawing/2014/main" id="{0479C403-C639-4064-8B6E-7D615E1A74B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14015" y="5703144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Título aquí</a:t>
            </a:r>
            <a:endParaRPr lang="es-CO" dirty="0"/>
          </a:p>
        </p:txBody>
      </p:sp>
      <p:sp>
        <p:nvSpPr>
          <p:cNvPr id="32" name="Marcador de texto 4">
            <a:extLst>
              <a:ext uri="{FF2B5EF4-FFF2-40B4-BE49-F238E27FC236}">
                <a16:creationId xmlns:a16="http://schemas.microsoft.com/office/drawing/2014/main" id="{BA4F93D2-5E9B-460D-B70C-4375C909AE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14015" y="6039954"/>
            <a:ext cx="1955231" cy="290199"/>
          </a:xfrm>
        </p:spPr>
        <p:txBody>
          <a:bodyPr>
            <a:noAutofit/>
          </a:bodyPr>
          <a:lstStyle>
            <a:lvl1pPr marL="0" indent="0">
              <a:buNone/>
              <a:defRPr sz="1100" b="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Desarrollo información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3093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FF210B0-94FD-456A-B1BB-1CF0339B10ED}"/>
              </a:ext>
            </a:extLst>
          </p:cNvPr>
          <p:cNvSpPr/>
          <p:nvPr userDrawn="1"/>
        </p:nvSpPr>
        <p:spPr bwMode="auto">
          <a:xfrm>
            <a:off x="0" y="2830295"/>
            <a:ext cx="4080440" cy="1201773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13" name="Marcador de texto 4">
            <a:extLst>
              <a:ext uri="{FF2B5EF4-FFF2-40B4-BE49-F238E27FC236}">
                <a16:creationId xmlns:a16="http://schemas.microsoft.com/office/drawing/2014/main" id="{46C09B93-F0BF-42F6-982E-F3BC9BD040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29369" y="2638206"/>
            <a:ext cx="3396174" cy="32792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Textos y contenidos de la diapositiva</a:t>
            </a:r>
            <a:endParaRPr lang="es-CO" dirty="0"/>
          </a:p>
        </p:txBody>
      </p:sp>
      <p:pic>
        <p:nvPicPr>
          <p:cNvPr id="12" name="Marcador de posición de imagen 9">
            <a:extLst>
              <a:ext uri="{FF2B5EF4-FFF2-40B4-BE49-F238E27FC236}">
                <a16:creationId xmlns:a16="http://schemas.microsoft.com/office/drawing/2014/main" id="{3F86D040-48CB-4602-8592-E31490A53C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46292" y="0"/>
            <a:ext cx="3245708" cy="6857999"/>
          </a:xfrm>
          <a:prstGeom prst="rect">
            <a:avLst/>
          </a:prstGeom>
        </p:spPr>
      </p:pic>
      <p:sp>
        <p:nvSpPr>
          <p:cNvPr id="14" name="Título 11">
            <a:extLst>
              <a:ext uri="{FF2B5EF4-FFF2-40B4-BE49-F238E27FC236}">
                <a16:creationId xmlns:a16="http://schemas.microsoft.com/office/drawing/2014/main" id="{C47A4BDB-4652-412D-B3B9-FE2AAEF84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4858" y="2970260"/>
            <a:ext cx="2415582" cy="953406"/>
          </a:xfrm>
        </p:spPr>
        <p:txBody>
          <a:bodyPr>
            <a:normAutofit/>
          </a:bodyPr>
          <a:lstStyle>
            <a:lvl1pPr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br>
              <a:rPr lang="es-ES" dirty="0"/>
            </a:br>
            <a:r>
              <a:rPr lang="es-ES" dirty="0"/>
              <a:t>principal</a:t>
            </a:r>
            <a:endParaRPr lang="es-CO" dirty="0"/>
          </a:p>
        </p:txBody>
      </p:sp>
      <p:sp>
        <p:nvSpPr>
          <p:cNvPr id="15" name="Marcador de texto 4">
            <a:extLst>
              <a:ext uri="{FF2B5EF4-FFF2-40B4-BE49-F238E27FC236}">
                <a16:creationId xmlns:a16="http://schemas.microsoft.com/office/drawing/2014/main" id="{CF6C8EF4-B9F0-4BB0-994E-25B089F0C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4858" y="2389305"/>
            <a:ext cx="2415582" cy="290199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s-ES" dirty="0"/>
              <a:t>Antetítulo</a:t>
            </a:r>
            <a:endParaRPr lang="es-CO" dirty="0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856B0020-06C5-40FB-B573-33C8951646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945563" y="0"/>
            <a:ext cx="3246437" cy="68580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CO" dirty="0"/>
              <a:t>Insertar imagen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E23CCF-80AB-4E41-9E81-FF7A43F439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7103207" y="-380109"/>
            <a:ext cx="2071028" cy="162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8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9E3015DD-2A70-4733-90BE-C93C02FC457E}"/>
              </a:ext>
            </a:extLst>
          </p:cNvPr>
          <p:cNvSpPr/>
          <p:nvPr userDrawn="1"/>
        </p:nvSpPr>
        <p:spPr>
          <a:xfrm>
            <a:off x="8908869" y="195943"/>
            <a:ext cx="3283131" cy="100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0016F82-6A0A-4C42-A135-949B3A061438}"/>
              </a:ext>
            </a:extLst>
          </p:cNvPr>
          <p:cNvSpPr/>
          <p:nvPr userDrawn="1"/>
        </p:nvSpPr>
        <p:spPr bwMode="auto">
          <a:xfrm>
            <a:off x="7828908" y="5790883"/>
            <a:ext cx="4363092" cy="1067117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1CD9E1-5B5A-4534-94A9-F0F7EF3E99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1136" y="5229102"/>
            <a:ext cx="2071028" cy="1628898"/>
          </a:xfrm>
          <a:prstGeom prst="rect">
            <a:avLst/>
          </a:prstGeom>
        </p:spPr>
      </p:pic>
      <p:sp>
        <p:nvSpPr>
          <p:cNvPr id="11" name="Marcador de texto 4">
            <a:extLst>
              <a:ext uri="{FF2B5EF4-FFF2-40B4-BE49-F238E27FC236}">
                <a16:creationId xmlns:a16="http://schemas.microsoft.com/office/drawing/2014/main" id="{C011BE84-2B23-4F5D-A984-154CDB93BC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0698" y="2100126"/>
            <a:ext cx="8610599" cy="3817348"/>
          </a:xfrm>
        </p:spPr>
        <p:txBody>
          <a:bodyPr numCol="2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/>
              <a:t>Textos y contenidos de la diapositiva distribuidos en dos columnas</a:t>
            </a:r>
          </a:p>
          <a:p>
            <a:pPr lvl="0"/>
            <a:endParaRPr lang="es-CO" dirty="0"/>
          </a:p>
        </p:txBody>
      </p:sp>
      <p:sp>
        <p:nvSpPr>
          <p:cNvPr id="7" name="Título 11">
            <a:extLst>
              <a:ext uri="{FF2B5EF4-FFF2-40B4-BE49-F238E27FC236}">
                <a16:creationId xmlns:a16="http://schemas.microsoft.com/office/drawing/2014/main" id="{A12D21C4-7E9D-4361-A094-ACDA4215C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698" y="1201783"/>
            <a:ext cx="3400290" cy="702384"/>
          </a:xfrm>
        </p:spPr>
        <p:txBody>
          <a:bodyPr>
            <a:normAutofit/>
          </a:bodyPr>
          <a:lstStyle>
            <a:lvl1pPr>
              <a:defRPr lang="es-CO" sz="4400" b="1" kern="1200" dirty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s-ES" dirty="0"/>
              <a:t>Título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7440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0287D95-B192-49A0-AC18-A0B256061B1F}"/>
              </a:ext>
            </a:extLst>
          </p:cNvPr>
          <p:cNvSpPr/>
          <p:nvPr userDrawn="1"/>
        </p:nvSpPr>
        <p:spPr bwMode="auto">
          <a:xfrm>
            <a:off x="-1634" y="382890"/>
            <a:ext cx="4465350" cy="832336"/>
          </a:xfrm>
          <a:prstGeom prst="rect">
            <a:avLst/>
          </a:prstGeom>
          <a:solidFill>
            <a:srgbClr val="F0EADD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4DA445-BBC0-4FA4-8622-2542EE300A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4263" y="561975"/>
            <a:ext cx="3055937" cy="547688"/>
          </a:xfrm>
        </p:spPr>
        <p:txBody>
          <a:bodyPr/>
          <a:lstStyle>
            <a:lvl1pPr marL="0" indent="0">
              <a:buNone/>
              <a:defRPr lang="es-CO" sz="3600" b="1" kern="1200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  <a:lvl5pPr>
              <a:defRPr/>
            </a:lvl5pPr>
          </a:lstStyle>
          <a:p>
            <a:pPr lvl="0"/>
            <a:r>
              <a:rPr lang="es-ES" dirty="0"/>
              <a:t>Mapa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277EFF-81D6-4399-94F5-9050367D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8E3F45-73BC-49DA-B1F6-C887C8536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F51B61-2B69-4058-BC72-3AE26B4DE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BFBB2-C06F-4D7A-A410-AFAC6ED9F7FD}" type="datetimeFigureOut">
              <a:rPr lang="es-CO" smtClean="0"/>
              <a:t>12/05/25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98DFF-B8CC-4501-AD3A-15C25872D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A70FBC-AF32-475A-87BF-B685E2C84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E1D78-0836-474F-AF2E-8E53759C22B3}" type="slidenum">
              <a:rPr lang="es-CO" smtClean="0"/>
              <a:t>‹Nº›</a:t>
            </a:fld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F523C5-58C9-4DAA-B9A6-4FC02A29CB86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20429" y="204470"/>
            <a:ext cx="3471572" cy="9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6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62" r:id="rId5"/>
    <p:sldLayoutId id="2147483663" r:id="rId6"/>
    <p:sldLayoutId id="2147483664" r:id="rId7"/>
    <p:sldLayoutId id="2147483665" r:id="rId8"/>
    <p:sldLayoutId id="2147483689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90" r:id="rId21"/>
    <p:sldLayoutId id="2147483677" r:id="rId22"/>
    <p:sldLayoutId id="2147483691" r:id="rId23"/>
    <p:sldLayoutId id="2147483692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5FA8A0A-6ABF-852A-B7E5-6F68626724DC}"/>
              </a:ext>
            </a:extLst>
          </p:cNvPr>
          <p:cNvSpPr txBox="1"/>
          <p:nvPr/>
        </p:nvSpPr>
        <p:spPr>
          <a:xfrm>
            <a:off x="11700818" y="63746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6551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E8CD38-1785-4F0C-8DDC-E577F823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Resultados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2BF5976-444C-40C5-A540-EE2665CA79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s-CO" dirty="0"/>
              <a:t>Precisión en validación: 68,91% (basado en el historial de entrenamiento)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DE90661E-EDA4-4550-A795-580B81B0291E}"/>
              </a:ext>
            </a:extLst>
          </p:cNvPr>
          <p:cNvCxnSpPr/>
          <p:nvPr/>
        </p:nvCxnSpPr>
        <p:spPr>
          <a:xfrm>
            <a:off x="1790700" y="3555292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3F8332DC-7E96-94DF-36E4-5BA58D073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23" y="1967323"/>
            <a:ext cx="5775980" cy="29233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C30E9DD-2306-3FCC-A9F0-4603E3CC0E6E}"/>
              </a:ext>
            </a:extLst>
          </p:cNvPr>
          <p:cNvSpPr txBox="1"/>
          <p:nvPr/>
        </p:nvSpPr>
        <p:spPr>
          <a:xfrm>
            <a:off x="11700818" y="637467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chemeClr val="tx2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1559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8">
            <a:extLst>
              <a:ext uri="{FF2B5EF4-FFF2-40B4-BE49-F238E27FC236}">
                <a16:creationId xmlns:a16="http://schemas.microsoft.com/office/drawing/2014/main" id="{52A5624A-A20D-4D48-97D6-BA109AE1B1FA}"/>
              </a:ext>
            </a:extLst>
          </p:cNvPr>
          <p:cNvSpPr/>
          <p:nvPr/>
        </p:nvSpPr>
        <p:spPr bwMode="auto">
          <a:xfrm>
            <a:off x="9345386" y="-23404"/>
            <a:ext cx="6904810" cy="6904808"/>
          </a:xfrm>
          <a:prstGeom prst="ellipse">
            <a:avLst/>
          </a:prstGeom>
          <a:noFill/>
          <a:ln w="19050">
            <a:solidFill>
              <a:srgbClr val="00B2E7">
                <a:alpha val="20000"/>
              </a:srgbClr>
            </a:solidFill>
          </a:ln>
        </p:spPr>
        <p:txBody>
          <a:bodyPr lIns="0" tIns="0" rIns="0" bIns="0"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26">
            <a:extLst>
              <a:ext uri="{FF2B5EF4-FFF2-40B4-BE49-F238E27FC236}">
                <a16:creationId xmlns:a16="http://schemas.microsoft.com/office/drawing/2014/main" id="{3E68B6A8-9AF3-4565-BBA9-C9AFD355455E}"/>
              </a:ext>
            </a:extLst>
          </p:cNvPr>
          <p:cNvCxnSpPr/>
          <p:nvPr/>
        </p:nvCxnSpPr>
        <p:spPr>
          <a:xfrm>
            <a:off x="1790700" y="3555292"/>
            <a:ext cx="691243" cy="0"/>
          </a:xfrm>
          <a:prstGeom prst="line">
            <a:avLst/>
          </a:prstGeom>
          <a:ln w="25400">
            <a:solidFill>
              <a:srgbClr val="000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D40A71-0C68-446C-A5F8-964730CD1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1491" y="1061624"/>
            <a:ext cx="2970219" cy="365076"/>
          </a:xfrm>
        </p:spPr>
        <p:txBody>
          <a:bodyPr/>
          <a:lstStyle/>
          <a:p>
            <a:r>
              <a:rPr lang="es-CO" sz="2400" dirty="0"/>
              <a:t>Fortalezas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6EBE75D-594F-4ED6-835D-0B0A5C40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Discusión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11031DE-895A-45CD-A44C-BD02491261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9520" y="1566885"/>
            <a:ext cx="5862191" cy="113401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s-CO" sz="1400" dirty="0"/>
              <a:t>Segmentación HSV rápida y eficiente en condiciones controladas.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sz="1400" dirty="0"/>
              <a:t>Clasifica dos atributos (madurez + visibilidad) simultáneamente.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9A7A24B-3F7B-415B-BCA2-BEC9F0F477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31572" y="3091077"/>
            <a:ext cx="3113814" cy="365076"/>
          </a:xfrm>
        </p:spPr>
        <p:txBody>
          <a:bodyPr/>
          <a:lstStyle/>
          <a:p>
            <a:r>
              <a:rPr lang="es-CO" sz="2400" dirty="0"/>
              <a:t>Limitaciones</a:t>
            </a:r>
            <a:endParaRPr lang="es-CO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B8821FF-53DA-4B4C-81A0-D30FBB1FF3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73680" y="3596339"/>
            <a:ext cx="6571707" cy="73265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s-CO" sz="1400" dirty="0"/>
              <a:t>Bajo rendimiento en frutos inmaduros (solo 57% precisión en </a:t>
            </a:r>
            <a:r>
              <a:rPr lang="es-CO" sz="1400" dirty="0" err="1"/>
              <a:t>Unblue_visible</a:t>
            </a:r>
            <a:r>
              <a:rPr lang="es-CO" sz="1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sz="1400" dirty="0"/>
              <a:t>Dependencia crítica de la iluminación (</a:t>
            </a:r>
            <a:r>
              <a:rPr lang="es-CO" sz="1400" dirty="0" err="1"/>
              <a:t>ej</a:t>
            </a:r>
            <a:r>
              <a:rPr lang="es-CO" sz="1400" dirty="0"/>
              <a:t>: sombras HSV).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D6401423-FC67-4ED1-8AF2-70AD50AF25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24960" y="4892130"/>
            <a:ext cx="5516749" cy="365076"/>
          </a:xfrm>
        </p:spPr>
        <p:txBody>
          <a:bodyPr/>
          <a:lstStyle/>
          <a:p>
            <a:r>
              <a:rPr lang="es-CO" sz="2400" dirty="0"/>
              <a:t>Comparación con estudios previos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6F5B2F5-3B08-48EF-A58B-219867D792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570480" y="5397392"/>
            <a:ext cx="7071229" cy="73265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s-CO" sz="1400" b="1" dirty="0"/>
              <a:t>Ventaja:</a:t>
            </a:r>
            <a:r>
              <a:rPr lang="es-CO" sz="1400" dirty="0"/>
              <a:t> Método multifuncional vs. YOLOv8 (solo detección).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sz="1400" b="1" dirty="0"/>
              <a:t>Desventaja: </a:t>
            </a:r>
            <a:r>
              <a:rPr lang="es-CO" sz="1400" dirty="0"/>
              <a:t>Precisión inferior a modelos de última generación (</a:t>
            </a:r>
            <a:r>
              <a:rPr lang="es-CO" sz="1400" dirty="0" err="1"/>
              <a:t>ej</a:t>
            </a:r>
            <a:r>
              <a:rPr lang="es-CO" sz="1400" dirty="0"/>
              <a:t>: </a:t>
            </a:r>
            <a:r>
              <a:rPr lang="es-CO" sz="1400" dirty="0" err="1"/>
              <a:t>EfficientNet</a:t>
            </a:r>
            <a:r>
              <a:rPr lang="es-CO" sz="1400" dirty="0"/>
              <a:t>).</a:t>
            </a:r>
            <a:endParaRPr lang="es-CO" sz="14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7CB69E4-A58D-A1B3-5786-F5F223F85221}"/>
              </a:ext>
            </a:extLst>
          </p:cNvPr>
          <p:cNvSpPr txBox="1"/>
          <p:nvPr/>
        </p:nvSpPr>
        <p:spPr>
          <a:xfrm>
            <a:off x="11700818" y="637467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chemeClr val="tx2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4955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7DCF7C4-BA58-4F77-8898-35E781004D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9724" y="2673781"/>
            <a:ext cx="2941704" cy="32378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s-CO" dirty="0"/>
              <a:t>Sistema funcional con 68,91% precisión usando datos reales.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dirty="0"/>
              <a:t>Integración exitosa de segmentación + clasificación.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12113D70-9F79-41F7-B4FD-73A5C44241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58575" y="1930876"/>
            <a:ext cx="2941704" cy="430133"/>
          </a:xfrm>
        </p:spPr>
        <p:txBody>
          <a:bodyPr/>
          <a:lstStyle/>
          <a:p>
            <a:r>
              <a:rPr lang="es-CO" sz="1600" b="1" dirty="0"/>
              <a:t>Logros alcanzados: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8DFFCCA-5F2D-4DE3-8F8C-8ACD0AB365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0396BA3A-5780-40EF-B742-BF514C06FB67}"/>
              </a:ext>
            </a:extLst>
          </p:cNvPr>
          <p:cNvCxnSpPr/>
          <p:nvPr/>
        </p:nvCxnSpPr>
        <p:spPr>
          <a:xfrm>
            <a:off x="245391" y="2519203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texto 7">
            <a:extLst>
              <a:ext uri="{FF2B5EF4-FFF2-40B4-BE49-F238E27FC236}">
                <a16:creationId xmlns:a16="http://schemas.microsoft.com/office/drawing/2014/main" id="{B44B1B5D-82E9-5C6A-4D60-E96BB62779F4}"/>
              </a:ext>
            </a:extLst>
          </p:cNvPr>
          <p:cNvSpPr txBox="1">
            <a:spLocks/>
          </p:cNvSpPr>
          <p:nvPr/>
        </p:nvSpPr>
        <p:spPr>
          <a:xfrm>
            <a:off x="4811717" y="2673781"/>
            <a:ext cx="2941704" cy="3237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-"/>
            </a:pPr>
            <a:r>
              <a:rPr lang="es-CO" dirty="0"/>
              <a:t>La calidad de las anotaciones impacta directamente en el modelo.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dirty="0"/>
              <a:t>HSV es útil, pero insuficiente para frutos inmaduros.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DE91CBE2-77DA-6C25-9D40-BFCD09FB1460}"/>
              </a:ext>
            </a:extLst>
          </p:cNvPr>
          <p:cNvSpPr txBox="1">
            <a:spLocks/>
          </p:cNvSpPr>
          <p:nvPr/>
        </p:nvSpPr>
        <p:spPr>
          <a:xfrm>
            <a:off x="4830568" y="1930876"/>
            <a:ext cx="3271710" cy="430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spc="3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/>
              <a:t>Lecciones aprendidas: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C738F9C4-B493-BC51-CAF7-80ADB069F76A}"/>
              </a:ext>
            </a:extLst>
          </p:cNvPr>
          <p:cNvCxnSpPr/>
          <p:nvPr/>
        </p:nvCxnSpPr>
        <p:spPr>
          <a:xfrm>
            <a:off x="4817384" y="2519203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texto 7">
            <a:extLst>
              <a:ext uri="{FF2B5EF4-FFF2-40B4-BE49-F238E27FC236}">
                <a16:creationId xmlns:a16="http://schemas.microsoft.com/office/drawing/2014/main" id="{A94E00F2-5AC2-0ED8-09BE-85B22195A138}"/>
              </a:ext>
            </a:extLst>
          </p:cNvPr>
          <p:cNvSpPr txBox="1">
            <a:spLocks/>
          </p:cNvSpPr>
          <p:nvPr/>
        </p:nvSpPr>
        <p:spPr>
          <a:xfrm>
            <a:off x="8972870" y="2673781"/>
            <a:ext cx="2941704" cy="3237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-"/>
            </a:pPr>
            <a:r>
              <a:rPr lang="es-CO" dirty="0"/>
              <a:t>Reemplazar HSV con YOLOv8 para detección automática de </a:t>
            </a:r>
            <a:r>
              <a:rPr lang="es-CO" dirty="0" err="1"/>
              <a:t>ROIs</a:t>
            </a:r>
            <a:r>
              <a:rPr lang="es-CO" dirty="0"/>
              <a:t>.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dirty="0"/>
              <a:t>Probar fine-</a:t>
            </a:r>
            <a:r>
              <a:rPr lang="es-CO" dirty="0" err="1"/>
              <a:t>tuning</a:t>
            </a:r>
            <a:r>
              <a:rPr lang="es-CO" dirty="0"/>
              <a:t> con EfficientNetB0 para mejorar precisión.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53E4E620-1DC2-3C2E-A177-6CFD4328C352}"/>
              </a:ext>
            </a:extLst>
          </p:cNvPr>
          <p:cNvSpPr txBox="1">
            <a:spLocks/>
          </p:cNvSpPr>
          <p:nvPr/>
        </p:nvSpPr>
        <p:spPr>
          <a:xfrm>
            <a:off x="8991721" y="1930876"/>
            <a:ext cx="2941704" cy="430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 spc="3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b="1" dirty="0"/>
              <a:t>Próximos pasos: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EA240A6B-9E99-5B27-1F79-E9E837899502}"/>
              </a:ext>
            </a:extLst>
          </p:cNvPr>
          <p:cNvCxnSpPr/>
          <p:nvPr/>
        </p:nvCxnSpPr>
        <p:spPr>
          <a:xfrm>
            <a:off x="8978537" y="2519203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6B2F8BC-0C84-CEBD-EABC-DD79F13FC1B2}"/>
              </a:ext>
            </a:extLst>
          </p:cNvPr>
          <p:cNvSpPr txBox="1"/>
          <p:nvPr/>
        </p:nvSpPr>
        <p:spPr>
          <a:xfrm>
            <a:off x="11700818" y="637467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chemeClr val="tx2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6719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475AF48-1BD7-40DA-BD48-7412594E46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1580" y="1108676"/>
            <a:ext cx="3374010" cy="430133"/>
          </a:xfrm>
        </p:spPr>
        <p:txBody>
          <a:bodyPr/>
          <a:lstStyle/>
          <a:p>
            <a:r>
              <a:rPr lang="es-CO" dirty="0"/>
              <a:t>Agradecimientos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AF3815D-3A30-4E7A-B06B-A42A4C93332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s-MX" dirty="0"/>
              <a:t>Este trabajo utiliza datos de </a:t>
            </a:r>
            <a:r>
              <a:rPr lang="es-MX" dirty="0" err="1"/>
              <a:t>BlueberryDCM</a:t>
            </a:r>
            <a:r>
              <a:rPr lang="es-MX" dirty="0"/>
              <a:t> [1], agradecemos a los autores por proveer un conjunto de datos público y anotado. Agradecemos a la profesora </a:t>
            </a:r>
            <a:r>
              <a:rPr lang="es-MX" b="1" dirty="0"/>
              <a:t>Luisa Fernanda Gómez </a:t>
            </a:r>
            <a:r>
              <a:rPr lang="es-MX" dirty="0"/>
              <a:t>por su generosidad al brindarnos las herramienta y el conocimiento necesario para lograr los objetivos propuestos a cabalidad en esta actividad. </a:t>
            </a:r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415B89E-05F3-C558-EF35-7C86421E05A9}"/>
              </a:ext>
            </a:extLst>
          </p:cNvPr>
          <p:cNvSpPr txBox="1"/>
          <p:nvPr/>
        </p:nvSpPr>
        <p:spPr>
          <a:xfrm>
            <a:off x="11700818" y="637467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chemeClr val="tx2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32170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FADCD5-24D7-45A3-8852-E1AFA7A711B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11580" y="1620456"/>
            <a:ext cx="4861192" cy="4058452"/>
          </a:xfrm>
        </p:spPr>
        <p:txBody>
          <a:bodyPr>
            <a:normAutofit lnSpcReduction="10000"/>
          </a:bodyPr>
          <a:lstStyle/>
          <a:p>
            <a:r>
              <a:rPr lang="es-CO" dirty="0"/>
              <a:t>Y. Lu, “</a:t>
            </a:r>
            <a:r>
              <a:rPr lang="es-CO" dirty="0" err="1"/>
              <a:t>BlueberryDCM</a:t>
            </a:r>
            <a:r>
              <a:rPr lang="es-CO" dirty="0"/>
              <a:t>: A </a:t>
            </a:r>
            <a:r>
              <a:rPr lang="es-CO" dirty="0" err="1"/>
              <a:t>Canopy</a:t>
            </a:r>
            <a:r>
              <a:rPr lang="es-CO" dirty="0"/>
              <a:t> </a:t>
            </a:r>
            <a:r>
              <a:rPr lang="es-CO" dirty="0" err="1"/>
              <a:t>Image</a:t>
            </a:r>
            <a:r>
              <a:rPr lang="es-CO" dirty="0"/>
              <a:t> </a:t>
            </a:r>
            <a:r>
              <a:rPr lang="es-CO" dirty="0" err="1"/>
              <a:t>Dataset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Detection</a:t>
            </a:r>
            <a:r>
              <a:rPr lang="es-CO" dirty="0"/>
              <a:t>, </a:t>
            </a:r>
            <a:r>
              <a:rPr lang="es-CO" dirty="0" err="1"/>
              <a:t>Counting</a:t>
            </a:r>
            <a:r>
              <a:rPr lang="es-CO" dirty="0"/>
              <a:t>, and </a:t>
            </a:r>
            <a:r>
              <a:rPr lang="es-CO" dirty="0" err="1"/>
              <a:t>Maturity</a:t>
            </a:r>
            <a:r>
              <a:rPr lang="es-CO" dirty="0"/>
              <a:t> </a:t>
            </a:r>
            <a:r>
              <a:rPr lang="es-CO" dirty="0" err="1"/>
              <a:t>Assessment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Blueberries</a:t>
            </a:r>
            <a:r>
              <a:rPr lang="es-CO" dirty="0"/>
              <a:t>”, </a:t>
            </a:r>
            <a:r>
              <a:rPr lang="es-CO" dirty="0" err="1"/>
              <a:t>doi</a:t>
            </a:r>
            <a:r>
              <a:rPr lang="es-CO" dirty="0"/>
              <a:t>: 10.5281/ZENODO.14002517.</a:t>
            </a:r>
          </a:p>
          <a:p>
            <a:r>
              <a:rPr lang="es-CO" dirty="0"/>
              <a:t>“</a:t>
            </a:r>
            <a:r>
              <a:rPr lang="es-CO" dirty="0" err="1"/>
              <a:t>Development</a:t>
            </a:r>
            <a:r>
              <a:rPr lang="es-CO" dirty="0"/>
              <a:t> and </a:t>
            </a:r>
            <a:r>
              <a:rPr lang="es-CO" dirty="0" err="1"/>
              <a:t>Preliminary</a:t>
            </a:r>
            <a:r>
              <a:rPr lang="es-CO" dirty="0"/>
              <a:t> </a:t>
            </a:r>
            <a:r>
              <a:rPr lang="es-CO" dirty="0" err="1"/>
              <a:t>Evaluation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a Deep </a:t>
            </a:r>
            <a:r>
              <a:rPr lang="es-CO" dirty="0" err="1"/>
              <a:t>Learning-based</a:t>
            </a:r>
            <a:r>
              <a:rPr lang="es-CO" dirty="0"/>
              <a:t> </a:t>
            </a:r>
            <a:r>
              <a:rPr lang="es-CO" dirty="0" err="1"/>
              <a:t>Fruit</a:t>
            </a:r>
            <a:r>
              <a:rPr lang="es-CO" dirty="0"/>
              <a:t> </a:t>
            </a:r>
            <a:r>
              <a:rPr lang="es-CO" dirty="0" err="1"/>
              <a:t>Counting</a:t>
            </a:r>
            <a:r>
              <a:rPr lang="es-CO" dirty="0"/>
              <a:t> Mobile </a:t>
            </a:r>
            <a:r>
              <a:rPr lang="es-CO" dirty="0" err="1"/>
              <a:t>Application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Highbush</a:t>
            </a:r>
            <a:r>
              <a:rPr lang="es-CO" dirty="0"/>
              <a:t> </a:t>
            </a:r>
            <a:r>
              <a:rPr lang="es-CO" dirty="0" err="1"/>
              <a:t>Blueberries</a:t>
            </a:r>
            <a:r>
              <a:rPr lang="es-CO" dirty="0"/>
              <a:t>,” 2024 Anaheim, California </a:t>
            </a:r>
            <a:r>
              <a:rPr lang="es-CO" dirty="0" err="1"/>
              <a:t>July</a:t>
            </a:r>
            <a:r>
              <a:rPr lang="es-CO" dirty="0"/>
              <a:t> 28-31, 2024, Jul. 2024, </a:t>
            </a:r>
            <a:r>
              <a:rPr lang="es-CO" dirty="0" err="1"/>
              <a:t>doi</a:t>
            </a:r>
            <a:r>
              <a:rPr lang="es-CO" dirty="0"/>
              <a:t>: 10.13031/AIM.202401022.</a:t>
            </a:r>
          </a:p>
          <a:p>
            <a:r>
              <a:rPr lang="es-CO" dirty="0"/>
              <a:t>B. Deng, Y. Lu, and Z. Li, “</a:t>
            </a:r>
            <a:r>
              <a:rPr lang="es-CO" dirty="0" err="1"/>
              <a:t>Detection</a:t>
            </a:r>
            <a:r>
              <a:rPr lang="es-CO" dirty="0"/>
              <a:t>, </a:t>
            </a:r>
            <a:r>
              <a:rPr lang="es-CO" dirty="0" err="1"/>
              <a:t>counting</a:t>
            </a:r>
            <a:r>
              <a:rPr lang="es-CO" dirty="0"/>
              <a:t>, and </a:t>
            </a:r>
            <a:r>
              <a:rPr lang="es-CO" dirty="0" err="1"/>
              <a:t>maturity</a:t>
            </a:r>
            <a:r>
              <a:rPr lang="es-CO" dirty="0"/>
              <a:t> </a:t>
            </a:r>
            <a:r>
              <a:rPr lang="es-CO" dirty="0" err="1"/>
              <a:t>assessment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blueberries</a:t>
            </a:r>
            <a:r>
              <a:rPr lang="es-CO" dirty="0"/>
              <a:t> in </a:t>
            </a:r>
            <a:r>
              <a:rPr lang="es-CO" dirty="0" err="1"/>
              <a:t>canopy</a:t>
            </a:r>
            <a:r>
              <a:rPr lang="es-CO" dirty="0"/>
              <a:t> </a:t>
            </a:r>
            <a:r>
              <a:rPr lang="es-CO" dirty="0" err="1"/>
              <a:t>images</a:t>
            </a:r>
            <a:r>
              <a:rPr lang="es-CO" dirty="0"/>
              <a:t> </a:t>
            </a:r>
            <a:r>
              <a:rPr lang="es-CO" dirty="0" err="1"/>
              <a:t>using</a:t>
            </a:r>
            <a:r>
              <a:rPr lang="es-CO" dirty="0"/>
              <a:t> YOLOv8 and YOLOv9,” Smart </a:t>
            </a:r>
            <a:r>
              <a:rPr lang="es-CO" dirty="0" err="1"/>
              <a:t>Agricultural</a:t>
            </a:r>
            <a:r>
              <a:rPr lang="es-CO" dirty="0"/>
              <a:t> </a:t>
            </a:r>
            <a:r>
              <a:rPr lang="es-CO" dirty="0" err="1"/>
              <a:t>Technology</a:t>
            </a:r>
            <a:r>
              <a:rPr lang="es-CO" dirty="0"/>
              <a:t>, vol. 9, </a:t>
            </a:r>
            <a:r>
              <a:rPr lang="es-CO" dirty="0" err="1"/>
              <a:t>Dec</a:t>
            </a:r>
            <a:r>
              <a:rPr lang="es-CO" dirty="0"/>
              <a:t>. 2024, </a:t>
            </a:r>
            <a:r>
              <a:rPr lang="es-CO" dirty="0" err="1"/>
              <a:t>doi</a:t>
            </a:r>
            <a:r>
              <a:rPr lang="es-CO" dirty="0"/>
              <a:t>: 10.1016/j.atech.2024.100620.</a:t>
            </a:r>
          </a:p>
          <a:p>
            <a:endParaRPr lang="es-CO" dirty="0"/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5C0D3080-2897-3C19-0094-D59423A28DAC}"/>
              </a:ext>
            </a:extLst>
          </p:cNvPr>
          <p:cNvSpPr txBox="1">
            <a:spLocks/>
          </p:cNvSpPr>
          <p:nvPr/>
        </p:nvSpPr>
        <p:spPr>
          <a:xfrm>
            <a:off x="4311580" y="1108676"/>
            <a:ext cx="3374010" cy="4301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b="1" dirty="0">
                <a:solidFill>
                  <a:schemeClr val="bg1"/>
                </a:solidFill>
                <a:latin typeface="+mj-lt"/>
              </a:rPr>
              <a:t>Referencias</a:t>
            </a:r>
          </a:p>
        </p:txBody>
      </p:sp>
      <p:sp>
        <p:nvSpPr>
          <p:cNvPr id="9" name="Marcador de texto 4">
            <a:extLst>
              <a:ext uri="{FF2B5EF4-FFF2-40B4-BE49-F238E27FC236}">
                <a16:creationId xmlns:a16="http://schemas.microsoft.com/office/drawing/2014/main" id="{6EEC1E08-12B6-D646-67A4-79341F755FE3}"/>
              </a:ext>
            </a:extLst>
          </p:cNvPr>
          <p:cNvSpPr txBox="1">
            <a:spLocks/>
          </p:cNvSpPr>
          <p:nvPr/>
        </p:nvSpPr>
        <p:spPr>
          <a:xfrm>
            <a:off x="3213914" y="1620456"/>
            <a:ext cx="981919" cy="405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O" dirty="0"/>
              <a:t>[1]</a:t>
            </a:r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r>
              <a:rPr lang="es-CO" dirty="0"/>
              <a:t>[2]</a:t>
            </a:r>
          </a:p>
          <a:p>
            <a:pPr algn="r"/>
            <a:endParaRPr lang="es-CO" dirty="0"/>
          </a:p>
          <a:p>
            <a:pPr algn="r"/>
            <a:endParaRPr lang="es-CO" dirty="0"/>
          </a:p>
          <a:p>
            <a:pPr algn="r"/>
            <a:r>
              <a:rPr lang="es-CO" dirty="0"/>
              <a:t>[3]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53C1077-9DA0-2070-6F86-67589B17940C}"/>
              </a:ext>
            </a:extLst>
          </p:cNvPr>
          <p:cNvSpPr txBox="1"/>
          <p:nvPr/>
        </p:nvSpPr>
        <p:spPr>
          <a:xfrm>
            <a:off x="11700818" y="6374670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chemeClr val="tx2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6305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D54784-6234-B8D3-490A-3951ED080084}"/>
              </a:ext>
            </a:extLst>
          </p:cNvPr>
          <p:cNvSpPr txBox="1"/>
          <p:nvPr/>
        </p:nvSpPr>
        <p:spPr>
          <a:xfrm>
            <a:off x="11700818" y="63746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chemeClr val="tx2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2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039EE81-E612-47D6-B11D-617B48E96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2610" y="2613608"/>
            <a:ext cx="9144000" cy="2387600"/>
          </a:xfrm>
        </p:spPr>
        <p:txBody>
          <a:bodyPr/>
          <a:lstStyle/>
          <a:p>
            <a:r>
              <a:rPr lang="es-MX" sz="4400" dirty="0"/>
              <a:t>Clasificación Automatizada de Madurez y Visibilidad de Arándanos mediante Redes Neuronales Convolucionales</a:t>
            </a:r>
            <a:endParaRPr lang="es-CO" sz="4400" dirty="0"/>
          </a:p>
        </p:txBody>
      </p:sp>
      <p:sp>
        <p:nvSpPr>
          <p:cNvPr id="3" name="Título 3">
            <a:extLst>
              <a:ext uri="{FF2B5EF4-FFF2-40B4-BE49-F238E27FC236}">
                <a16:creationId xmlns:a16="http://schemas.microsoft.com/office/drawing/2014/main" id="{A6ABF13E-261E-9137-9D36-6C4B44EF150C}"/>
              </a:ext>
            </a:extLst>
          </p:cNvPr>
          <p:cNvSpPr txBox="1">
            <a:spLocks/>
          </p:cNvSpPr>
          <p:nvPr/>
        </p:nvSpPr>
        <p:spPr>
          <a:xfrm>
            <a:off x="1852610" y="5346441"/>
            <a:ext cx="9144000" cy="4449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0" kern="120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CO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 Bruno Ramírez Zapata, Oscar Gerardo Santama</a:t>
            </a:r>
            <a:r>
              <a:rPr lang="es-CO" sz="1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ría Ordoñez &amp; Josué García Llano</a:t>
            </a:r>
            <a:r>
              <a:rPr lang="es-CO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199203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E8273EC-6B59-4730-8D79-7AC834F7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Resumen</a:t>
            </a:r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3E59C2E2-865A-4CC1-958A-83FE22804C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9D5FA37-5CEB-4400-9601-799F49B656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65675" y="4136847"/>
            <a:ext cx="6986588" cy="243309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s-CO" b="1" dirty="0"/>
              <a:t>Propósito: </a:t>
            </a:r>
            <a:r>
              <a:rPr lang="es-CO" dirty="0"/>
              <a:t>Automatizar la clasificación de arándanos por madurez (azul/no azul) y visibilidad (ocluido/visible).</a:t>
            </a:r>
          </a:p>
          <a:p>
            <a:pPr marL="285750" indent="-285750">
              <a:buFontTx/>
              <a:buChar char="-"/>
            </a:pPr>
            <a:r>
              <a:rPr lang="es-CO" b="1" dirty="0" err="1"/>
              <a:t>Dataset</a:t>
            </a:r>
            <a:r>
              <a:rPr lang="es-CO" b="1" dirty="0"/>
              <a:t>:</a:t>
            </a:r>
            <a:r>
              <a:rPr lang="es-CO" dirty="0"/>
              <a:t> </a:t>
            </a:r>
            <a:r>
              <a:rPr lang="es-CO" dirty="0" err="1"/>
              <a:t>BlueberryDCM</a:t>
            </a:r>
            <a:r>
              <a:rPr lang="es-CO" dirty="0"/>
              <a:t> (imágenes de dosel con anotaciones manuales). </a:t>
            </a:r>
          </a:p>
          <a:p>
            <a:pPr marL="285750" indent="-285750">
              <a:buFontTx/>
              <a:buChar char="-"/>
            </a:pPr>
            <a:r>
              <a:rPr lang="es-CO" b="1" dirty="0"/>
              <a:t>Método:</a:t>
            </a:r>
          </a:p>
          <a:p>
            <a:pPr marL="742950" lvl="1" indent="-285750">
              <a:buFontTx/>
              <a:buChar char="-"/>
            </a:pPr>
            <a:r>
              <a:rPr lang="es-CO" dirty="0"/>
              <a:t>Segmentación por color HSV.</a:t>
            </a:r>
          </a:p>
          <a:p>
            <a:pPr marL="742950" lvl="1" indent="-285750">
              <a:buFontTx/>
              <a:buChar char="-"/>
            </a:pPr>
            <a:r>
              <a:rPr lang="es-CO" dirty="0"/>
              <a:t>Modelo CNN con 4 clases.</a:t>
            </a:r>
          </a:p>
          <a:p>
            <a:pPr marL="285750" indent="-285750">
              <a:buFontTx/>
              <a:buChar char="-"/>
            </a:pPr>
            <a:r>
              <a:rPr lang="es-CO" b="1" dirty="0"/>
              <a:t>Resultado:</a:t>
            </a:r>
            <a:r>
              <a:rPr lang="es-CO" dirty="0"/>
              <a:t> Precisión del 68,91% en validación.</a:t>
            </a:r>
          </a:p>
          <a:p>
            <a:pPr marL="285750" indent="-285750">
              <a:buFontTx/>
              <a:buChar char="-"/>
            </a:pPr>
            <a:r>
              <a:rPr lang="es-CO" b="1" dirty="0"/>
              <a:t>Impacto: </a:t>
            </a:r>
            <a:r>
              <a:rPr lang="es-CO" dirty="0"/>
              <a:t>Monitoreo agrícola automatizado.</a:t>
            </a:r>
            <a:endParaRPr lang="es-CO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C62CDB8-F31F-60EC-A601-41C16AC7BDF5}"/>
              </a:ext>
            </a:extLst>
          </p:cNvPr>
          <p:cNvSpPr txBox="1"/>
          <p:nvPr/>
        </p:nvSpPr>
        <p:spPr>
          <a:xfrm>
            <a:off x="11700818" y="63746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chemeClr val="tx2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4436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4CC97C3B-1B02-44FE-A059-7864159F27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s-CO" b="1" dirty="0"/>
              <a:t>Contexto:</a:t>
            </a:r>
          </a:p>
          <a:p>
            <a:pPr marL="742950" lvl="1" indent="-285750">
              <a:buFont typeface="Arial" panose="020B0604020202020204" pitchFamily="34" charset="0"/>
              <a:buChar char="-"/>
            </a:pPr>
            <a:r>
              <a:rPr lang="es-CO" dirty="0"/>
              <a:t>Agricultura de precisión necesita métodos eficientes.</a:t>
            </a:r>
          </a:p>
          <a:p>
            <a:pPr marL="742950" lvl="1" indent="-285750">
              <a:buFont typeface="Arial" panose="020B0604020202020204" pitchFamily="34" charset="0"/>
              <a:buChar char="-"/>
            </a:pPr>
            <a:r>
              <a:rPr lang="es-CO" dirty="0"/>
              <a:t>Clasificación manual es subjetiva y lenta.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8D1FDFC-8E5B-4255-9513-C610F868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CC4D6835-07F7-4438-9708-C777474600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A4C1F164-683C-4E50-B205-15D1370D00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99312" y="1967876"/>
            <a:ext cx="1955231" cy="290199"/>
          </a:xfrm>
        </p:spPr>
        <p:txBody>
          <a:bodyPr/>
          <a:lstStyle/>
          <a:p>
            <a:r>
              <a:rPr lang="es-CO" sz="2400" dirty="0"/>
              <a:t>Desafío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9F12AF0-AD5D-4BF9-9E48-F710A5E8AA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99312" y="2304686"/>
            <a:ext cx="3186803" cy="713598"/>
          </a:xfrm>
        </p:spPr>
        <p:txBody>
          <a:bodyPr/>
          <a:lstStyle/>
          <a:p>
            <a:r>
              <a:rPr lang="es-CO" sz="1800" dirty="0"/>
              <a:t>Combinar madurez y oclusión en clasificación.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D12FA788-85CE-41BB-A5BD-3966F2D55F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99311" y="3622507"/>
            <a:ext cx="3490091" cy="290199"/>
          </a:xfrm>
        </p:spPr>
        <p:txBody>
          <a:bodyPr/>
          <a:lstStyle/>
          <a:p>
            <a:r>
              <a:rPr lang="es-CO" sz="2400" dirty="0"/>
              <a:t>Solución propuesta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C1B1F4A3-8F21-4D5F-ABE2-D4F5A305C4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99312" y="3959317"/>
            <a:ext cx="2994813" cy="719602"/>
          </a:xfrm>
        </p:spPr>
        <p:txBody>
          <a:bodyPr/>
          <a:lstStyle/>
          <a:p>
            <a:r>
              <a:rPr lang="es-CO" sz="1800" dirty="0"/>
              <a:t>CNN + segmentación HSV.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1892CDEE-C430-4D26-9549-11EBF64B93A7}"/>
              </a:ext>
            </a:extLst>
          </p:cNvPr>
          <p:cNvCxnSpPr/>
          <p:nvPr/>
        </p:nvCxnSpPr>
        <p:spPr>
          <a:xfrm>
            <a:off x="646339" y="2643071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C5EA458A-EFD1-B461-BFB7-B5DE7FD39E01}"/>
              </a:ext>
            </a:extLst>
          </p:cNvPr>
          <p:cNvSpPr txBox="1"/>
          <p:nvPr/>
        </p:nvSpPr>
        <p:spPr>
          <a:xfrm>
            <a:off x="11700818" y="63746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chemeClr val="tx2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3722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F56D614B-2BC2-4A91-BB0A-405D6DDDEB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80440" y="1138337"/>
            <a:ext cx="4708997" cy="5577772"/>
          </a:xfrm>
        </p:spPr>
        <p:txBody>
          <a:bodyPr>
            <a:normAutofit fontScale="92500" lnSpcReduction="10000"/>
          </a:bodyPr>
          <a:lstStyle/>
          <a:p>
            <a:r>
              <a:rPr lang="es-CO" b="1" dirty="0"/>
              <a:t>General:</a:t>
            </a:r>
          </a:p>
          <a:p>
            <a:r>
              <a:rPr lang="es-CO" dirty="0"/>
              <a:t>Desarrollar un sistema CNN para clasificar arándanos en 4 categorías</a:t>
            </a:r>
          </a:p>
          <a:p>
            <a:r>
              <a:rPr lang="es-CO" b="1" dirty="0"/>
              <a:t>Específicos: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dirty="0"/>
              <a:t>Lograr una precisión superior al 90% en la clasificación de arándanos en la cuatro categorías definidas (</a:t>
            </a:r>
            <a:r>
              <a:rPr lang="es-CO" dirty="0" err="1"/>
              <a:t>blue_visible</a:t>
            </a:r>
            <a:r>
              <a:rPr lang="es-CO" dirty="0"/>
              <a:t>, </a:t>
            </a:r>
            <a:r>
              <a:rPr lang="es-CO" dirty="0" err="1"/>
              <a:t>blue_occluded</a:t>
            </a:r>
            <a:r>
              <a:rPr lang="es-CO" dirty="0"/>
              <a:t>, </a:t>
            </a:r>
            <a:r>
              <a:rPr lang="es-CO" dirty="0" err="1"/>
              <a:t>unblue_visible</a:t>
            </a:r>
            <a:r>
              <a:rPr lang="es-CO" dirty="0"/>
              <a:t>, </a:t>
            </a:r>
            <a:r>
              <a:rPr lang="es-CO" dirty="0" err="1"/>
              <a:t>unblue_occluded</a:t>
            </a:r>
            <a:r>
              <a:rPr lang="es-CO" dirty="0"/>
              <a:t>) mediante un modelo CNN entrenado con datos anotados manualmente.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dirty="0"/>
              <a:t>Implementar un método robusto de segmentación basado en color HSV que permita detectar frutos en imágenes de dosel con variaciones de iluminación y oclusión por hojas o ramas.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dirty="0"/>
              <a:t>Validar la generalización del modelo en condiciones reales mediante pruebas con imágenes no vistas durante el entrenamiento, asegurando que mantenga un rendimiento consistente en diferentes escenarios de cultivo.</a:t>
            </a:r>
          </a:p>
          <a:p>
            <a:pPr marL="742950" lvl="1" indent="-285750">
              <a:buFont typeface="Arial" panose="020B0604020202020204" pitchFamily="34" charset="0"/>
              <a:buChar char="-"/>
            </a:pPr>
            <a:endParaRPr lang="es-CO" b="1" dirty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E09ABA3E-1DFA-4626-A1D8-88527CCC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96" y="2973817"/>
            <a:ext cx="2415582" cy="953406"/>
          </a:xfrm>
        </p:spPr>
        <p:txBody>
          <a:bodyPr>
            <a:normAutofit fontScale="90000"/>
          </a:bodyPr>
          <a:lstStyle/>
          <a:p>
            <a:r>
              <a:rPr lang="es-CO" dirty="0"/>
              <a:t>Objetivos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C4F89007-056B-4B12-B93C-688F4ECACA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s-CO" dirty="0"/>
          </a:p>
        </p:txBody>
      </p:sp>
      <p:cxnSp>
        <p:nvCxnSpPr>
          <p:cNvPr id="18" name="Straight Connector 5">
            <a:extLst>
              <a:ext uri="{FF2B5EF4-FFF2-40B4-BE49-F238E27FC236}">
                <a16:creationId xmlns:a16="http://schemas.microsoft.com/office/drawing/2014/main" id="{0ECED835-E71C-4CAD-9831-ADCD8A08CB97}"/>
              </a:ext>
            </a:extLst>
          </p:cNvPr>
          <p:cNvCxnSpPr/>
          <p:nvPr/>
        </p:nvCxnSpPr>
        <p:spPr>
          <a:xfrm>
            <a:off x="1790700" y="4182859"/>
            <a:ext cx="691243" cy="0"/>
          </a:xfrm>
          <a:prstGeom prst="line">
            <a:avLst/>
          </a:prstGeom>
          <a:ln w="25400">
            <a:solidFill>
              <a:srgbClr val="0000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464225D-2CED-CFA2-820D-DE7DC337C849}"/>
              </a:ext>
            </a:extLst>
          </p:cNvPr>
          <p:cNvSpPr txBox="1"/>
          <p:nvPr/>
        </p:nvSpPr>
        <p:spPr>
          <a:xfrm>
            <a:off x="160846" y="63746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chemeClr val="tx2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2176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AD785670-0B8D-4042-B7E9-E3C06989A4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96B4908-BB65-4980-A308-D4657A28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024" y="2159651"/>
            <a:ext cx="3475603" cy="1174483"/>
          </a:xfrm>
        </p:spPr>
        <p:txBody>
          <a:bodyPr>
            <a:noAutofit/>
          </a:bodyPr>
          <a:lstStyle/>
          <a:p>
            <a:r>
              <a:rPr lang="es-CO" sz="3200" dirty="0" err="1"/>
              <a:t>Dataset</a:t>
            </a:r>
            <a:r>
              <a:rPr lang="es-CO" sz="3200" dirty="0"/>
              <a:t> </a:t>
            </a:r>
            <a:r>
              <a:rPr lang="es-CO" sz="3200" dirty="0" err="1"/>
              <a:t>BlueberryDCM</a:t>
            </a:r>
            <a:endParaRPr lang="es-CO" sz="32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8BA9E00-1D6A-4051-9935-3554BA057F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Origen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F943659-7016-4C2B-9865-C74F477726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18228" y="1860895"/>
            <a:ext cx="4142848" cy="779701"/>
          </a:xfrm>
        </p:spPr>
        <p:txBody>
          <a:bodyPr>
            <a:normAutofit fontScale="92500" lnSpcReduction="10000"/>
          </a:bodyPr>
          <a:lstStyle/>
          <a:p>
            <a:r>
              <a:rPr lang="es-CO" dirty="0"/>
              <a:t>140 imágenes RGB de arbustos en condiciones reales (luz natural, sombras, variaciones climáticas)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D395C5F3-453E-4701-96EC-D781688495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18228" y="2733146"/>
            <a:ext cx="3263132" cy="290199"/>
          </a:xfrm>
        </p:spPr>
        <p:txBody>
          <a:bodyPr/>
          <a:lstStyle/>
          <a:p>
            <a:r>
              <a:rPr lang="es-CO" dirty="0"/>
              <a:t>Distribución de clases: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AEA35BB-56E3-4D96-9B47-0DBA3FB1B7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8227" y="3143239"/>
            <a:ext cx="4142847" cy="15811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s-CO" dirty="0" err="1"/>
              <a:t>Blue_visible</a:t>
            </a:r>
            <a:r>
              <a:rPr lang="es-CO" dirty="0"/>
              <a:t>: 20%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dirty="0" err="1"/>
              <a:t>Blue_occluded</a:t>
            </a:r>
            <a:r>
              <a:rPr lang="es-CO" dirty="0"/>
              <a:t>: 30%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dirty="0" err="1"/>
              <a:t>Unblue_visible</a:t>
            </a:r>
            <a:r>
              <a:rPr lang="es-CO" dirty="0"/>
              <a:t>: 25%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dirty="0" err="1"/>
              <a:t>Unblue_occluded</a:t>
            </a:r>
            <a:r>
              <a:rPr lang="es-CO" dirty="0"/>
              <a:t>: 25%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12C9A91-F374-44A0-8957-416E6F578C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623473" y="4844295"/>
            <a:ext cx="2415582" cy="290199"/>
          </a:xfrm>
        </p:spPr>
        <p:txBody>
          <a:bodyPr/>
          <a:lstStyle/>
          <a:p>
            <a:r>
              <a:rPr lang="es-CO" dirty="0"/>
              <a:t>Ejemplo visual: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E4E3B336-6233-4C03-B8E7-E6CA6B59F7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23472" y="5254387"/>
            <a:ext cx="4142843" cy="779701"/>
          </a:xfrm>
        </p:spPr>
        <p:txBody>
          <a:bodyPr>
            <a:normAutofit lnSpcReduction="10000"/>
          </a:bodyPr>
          <a:lstStyle/>
          <a:p>
            <a:r>
              <a:rPr lang="es-CO" dirty="0"/>
              <a:t>Imagen de dosel con frutos etiquetados (resaltar </a:t>
            </a:r>
            <a:r>
              <a:rPr lang="es-CO" dirty="0" err="1"/>
              <a:t>bounding</a:t>
            </a:r>
            <a:r>
              <a:rPr lang="es-CO" dirty="0"/>
              <a:t> boxes y colores según clase).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1141CB-0F09-4434-9EC8-50D07C026526}"/>
              </a:ext>
            </a:extLst>
          </p:cNvPr>
          <p:cNvCxnSpPr/>
          <p:nvPr/>
        </p:nvCxnSpPr>
        <p:spPr>
          <a:xfrm>
            <a:off x="3913414" y="3428999"/>
            <a:ext cx="691243" cy="0"/>
          </a:xfrm>
          <a:prstGeom prst="line">
            <a:avLst/>
          </a:prstGeom>
          <a:ln w="25400">
            <a:solidFill>
              <a:srgbClr val="00B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4">
            <a:extLst>
              <a:ext uri="{FF2B5EF4-FFF2-40B4-BE49-F238E27FC236}">
                <a16:creationId xmlns:a16="http://schemas.microsoft.com/office/drawing/2014/main" id="{EF4FCA8D-4140-408A-95D7-C71D3ED8F68E}"/>
              </a:ext>
            </a:extLst>
          </p:cNvPr>
          <p:cNvCxnSpPr/>
          <p:nvPr/>
        </p:nvCxnSpPr>
        <p:spPr>
          <a:xfrm>
            <a:off x="6988628" y="1492625"/>
            <a:ext cx="0" cy="4200603"/>
          </a:xfrm>
          <a:prstGeom prst="line">
            <a:avLst/>
          </a:prstGeom>
          <a:ln w="635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59426B7-B962-B392-BB24-68E7E17E4AEE}"/>
              </a:ext>
            </a:extLst>
          </p:cNvPr>
          <p:cNvSpPr txBox="1"/>
          <p:nvPr/>
        </p:nvSpPr>
        <p:spPr>
          <a:xfrm>
            <a:off x="11700818" y="63746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chemeClr val="tx2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9982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B328AAD8-037C-44A0-AC07-D6A14D773D8F}"/>
              </a:ext>
            </a:extLst>
          </p:cNvPr>
          <p:cNvSpPr/>
          <p:nvPr/>
        </p:nvSpPr>
        <p:spPr bwMode="auto">
          <a:xfrm>
            <a:off x="958403" y="4292081"/>
            <a:ext cx="3150097" cy="2295331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F392B36-40A9-43F2-B0B4-FF517FAFA9F3}"/>
              </a:ext>
            </a:extLst>
          </p:cNvPr>
          <p:cNvSpPr/>
          <p:nvPr/>
        </p:nvSpPr>
        <p:spPr bwMode="auto">
          <a:xfrm>
            <a:off x="4315682" y="4292081"/>
            <a:ext cx="3150097" cy="2295331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7560F69-7106-4EC4-8379-25372CFCD485}"/>
              </a:ext>
            </a:extLst>
          </p:cNvPr>
          <p:cNvSpPr/>
          <p:nvPr/>
        </p:nvSpPr>
        <p:spPr bwMode="auto">
          <a:xfrm>
            <a:off x="7706912" y="4292081"/>
            <a:ext cx="3150097" cy="2295331"/>
          </a:xfrm>
          <a:prstGeom prst="rect">
            <a:avLst/>
          </a:prstGeom>
          <a:solidFill>
            <a:srgbClr val="00B2E7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CO"/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5BD961E9-FA7F-484F-918D-C11E6FD8D4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AB66D1C7-DBC3-43CA-8F02-1EB58816C5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21886" y="4978823"/>
            <a:ext cx="2823130" cy="150595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s-CO" b="1" dirty="0"/>
              <a:t>Tamaño:</a:t>
            </a:r>
            <a:r>
              <a:rPr lang="es-CO" dirty="0"/>
              <a:t> 150x150 píxeles (ajuste para preservar detalles).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b="1" dirty="0"/>
              <a:t>Herramienta:</a:t>
            </a:r>
            <a:r>
              <a:rPr lang="es-CO" dirty="0"/>
              <a:t> Python + </a:t>
            </a:r>
            <a:r>
              <a:rPr lang="es-CO" dirty="0" err="1"/>
              <a:t>OpencCV</a:t>
            </a:r>
            <a:r>
              <a:rPr lang="es-CO" dirty="0"/>
              <a:t> para recorte automático desde JSON.</a:t>
            </a:r>
            <a:endParaRPr lang="es-CO" b="1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A90688AE-DB4C-4244-B7C2-E97099B6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Extracción de </a:t>
            </a:r>
            <a:r>
              <a:rPr lang="es-CO" dirty="0" err="1"/>
              <a:t>ROIs</a:t>
            </a:r>
            <a:endParaRPr lang="es-CO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A176AF0-5A9F-44E5-94C5-E460978FE4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79165" y="4978823"/>
            <a:ext cx="2823130" cy="150595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s-CO" dirty="0"/>
              <a:t>14281 imágenes entrenamiento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dirty="0"/>
              <a:t>3573 imágenes validación (aleatorización estratificada por clase).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F8C78D98-1052-4096-A077-EA7AD770A7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70395" y="4978822"/>
            <a:ext cx="2823130" cy="1505954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s-CO" dirty="0"/>
              <a:t>Rotación (±30°), zoom (hasta 20%), desplazamiento horizontal/vertical (10%).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b="1" dirty="0"/>
              <a:t>Librería: </a:t>
            </a:r>
            <a:r>
              <a:rPr lang="es-CO" dirty="0" err="1"/>
              <a:t>Albumentaciones</a:t>
            </a:r>
            <a:r>
              <a:rPr lang="es-CO" dirty="0"/>
              <a:t> para diversificar ejemplos.</a:t>
            </a:r>
            <a:endParaRPr lang="es-CO" b="1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45DACA17-1CF6-4F21-B6FC-2EDC0E2AF4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CO" dirty="0"/>
              <a:t>Aumento de datos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C15F72E7-9EAC-44D8-8D8E-42BB4363BD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lang="es-CO" dirty="0"/>
              <a:t>División del </a:t>
            </a:r>
            <a:r>
              <a:rPr lang="es-CO" dirty="0" err="1"/>
              <a:t>dataset</a:t>
            </a:r>
            <a:endParaRPr lang="es-CO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8E1911E-AF1D-475F-B365-2FDFF6A91CE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9281961" y="0"/>
            <a:ext cx="4784593" cy="3763163"/>
          </a:xfrm>
          <a:prstGeom prst="rect">
            <a:avLst/>
          </a:prstGeom>
        </p:spPr>
      </p:pic>
      <p:sp>
        <p:nvSpPr>
          <p:cNvPr id="2" name="Título 2">
            <a:extLst>
              <a:ext uri="{FF2B5EF4-FFF2-40B4-BE49-F238E27FC236}">
                <a16:creationId xmlns:a16="http://schemas.microsoft.com/office/drawing/2014/main" id="{A98259EA-ECF3-CE26-FE33-272397F42468}"/>
              </a:ext>
            </a:extLst>
          </p:cNvPr>
          <p:cNvSpPr txBox="1">
            <a:spLocks/>
          </p:cNvSpPr>
          <p:nvPr/>
        </p:nvSpPr>
        <p:spPr>
          <a:xfrm>
            <a:off x="8496504" y="2997939"/>
            <a:ext cx="3771696" cy="6958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CO" sz="2000" b="1" kern="1200" dirty="0">
                <a:solidFill>
                  <a:schemeClr val="bg1"/>
                </a:solidFill>
                <a:latin typeface="Arial Black" panose="020B0A04020102020204" pitchFamily="34" charset="0"/>
                <a:ea typeface="+mj-ea"/>
                <a:cs typeface="Arial"/>
              </a:defRPr>
            </a:lvl1pPr>
          </a:lstStyle>
          <a:p>
            <a:r>
              <a:rPr lang="es-CO" sz="2600" dirty="0">
                <a:solidFill>
                  <a:schemeClr val="tx1"/>
                </a:solidFill>
              </a:rPr>
              <a:t>Metodología (Preprocesamiento)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33A253-6A71-4C53-21ED-0BAEA51F47EC}"/>
              </a:ext>
            </a:extLst>
          </p:cNvPr>
          <p:cNvSpPr txBox="1"/>
          <p:nvPr/>
        </p:nvSpPr>
        <p:spPr>
          <a:xfrm>
            <a:off x="11700818" y="63746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chemeClr val="tx2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1529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9E3C41-1374-4576-B88F-72168E5694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4582" y="2340283"/>
            <a:ext cx="6676493" cy="4235151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s-CO" b="1" dirty="0">
                <a:solidFill>
                  <a:schemeClr val="tx1"/>
                </a:solidFill>
              </a:rPr>
              <a:t>Detalles técnicos:</a:t>
            </a:r>
          </a:p>
          <a:p>
            <a:pPr marL="742950" lvl="1" indent="-285750">
              <a:buFont typeface="Arial" panose="020B0604020202020204" pitchFamily="34" charset="0"/>
              <a:buChar char="-"/>
            </a:pPr>
            <a:r>
              <a:rPr lang="es-CO" b="1" dirty="0"/>
              <a:t>Capa 1: </a:t>
            </a:r>
            <a:r>
              <a:rPr lang="es-CO" dirty="0"/>
              <a:t>Conv2D (32 filtros, </a:t>
            </a:r>
            <a:r>
              <a:rPr lang="es-CO" dirty="0" err="1"/>
              <a:t>kernel</a:t>
            </a:r>
            <a:r>
              <a:rPr lang="es-CO" dirty="0"/>
              <a:t> 3x3, </a:t>
            </a:r>
            <a:r>
              <a:rPr lang="es-CO" dirty="0" err="1"/>
              <a:t>ReLU</a:t>
            </a:r>
            <a:r>
              <a:rPr lang="es-CO" dirty="0"/>
              <a:t>) → </a:t>
            </a:r>
            <a:r>
              <a:rPr lang="es-CO" dirty="0" err="1"/>
              <a:t>MaxPooling</a:t>
            </a:r>
            <a:r>
              <a:rPr lang="es-CO" dirty="0"/>
              <a:t> (2x2).</a:t>
            </a:r>
          </a:p>
          <a:p>
            <a:pPr marL="742950" lvl="1" indent="-285750">
              <a:buFont typeface="Arial" panose="020B0604020202020204" pitchFamily="34" charset="0"/>
              <a:buChar char="-"/>
            </a:pPr>
            <a:r>
              <a:rPr lang="es-CO" b="1" dirty="0"/>
              <a:t>Capa 2: </a:t>
            </a:r>
            <a:r>
              <a:rPr lang="es-CO" dirty="0"/>
              <a:t>Conv2D (64 filtros, </a:t>
            </a:r>
            <a:r>
              <a:rPr lang="es-CO" dirty="0" err="1"/>
              <a:t>kernol</a:t>
            </a:r>
            <a:r>
              <a:rPr lang="es-CO" dirty="0"/>
              <a:t> 3x3, </a:t>
            </a:r>
            <a:r>
              <a:rPr lang="es-CO" dirty="0" err="1"/>
              <a:t>ReLU</a:t>
            </a:r>
            <a:r>
              <a:rPr lang="es-CO" dirty="0"/>
              <a:t>) → </a:t>
            </a:r>
            <a:r>
              <a:rPr lang="es-CO" dirty="0" err="1"/>
              <a:t>MazPooling</a:t>
            </a:r>
            <a:r>
              <a:rPr lang="es-CO" dirty="0"/>
              <a:t> (2x2).</a:t>
            </a:r>
          </a:p>
          <a:p>
            <a:pPr marL="742950" lvl="1" indent="-285750">
              <a:buFont typeface="Arial" panose="020B0604020202020204" pitchFamily="34" charset="0"/>
              <a:buChar char="-"/>
            </a:pPr>
            <a:r>
              <a:rPr lang="es-CO" b="1" dirty="0"/>
              <a:t>Capa 3:</a:t>
            </a:r>
            <a:r>
              <a:rPr lang="es-CO" dirty="0"/>
              <a:t> Conv2D (128 filtros, </a:t>
            </a:r>
            <a:r>
              <a:rPr lang="es-CO" dirty="0" err="1"/>
              <a:t>kernel</a:t>
            </a:r>
            <a:r>
              <a:rPr lang="es-CO" dirty="0"/>
              <a:t> 3x3, </a:t>
            </a:r>
            <a:r>
              <a:rPr lang="es-CO" dirty="0" err="1"/>
              <a:t>ReLU</a:t>
            </a:r>
            <a:r>
              <a:rPr lang="es-CO" dirty="0"/>
              <a:t>) → </a:t>
            </a:r>
            <a:r>
              <a:rPr lang="es-CO" dirty="0" err="1"/>
              <a:t>MaxPooling</a:t>
            </a:r>
            <a:r>
              <a:rPr lang="es-CO" dirty="0"/>
              <a:t> (2x2).</a:t>
            </a:r>
          </a:p>
          <a:p>
            <a:pPr marL="742950" lvl="1" indent="-285750">
              <a:buFont typeface="Arial" panose="020B0604020202020204" pitchFamily="34" charset="0"/>
              <a:buChar char="-"/>
            </a:pPr>
            <a:r>
              <a:rPr lang="es-CO" b="1" dirty="0" err="1"/>
              <a:t>Flatten</a:t>
            </a:r>
            <a:r>
              <a:rPr lang="es-CO" b="1" dirty="0"/>
              <a:t> → Capa densa: </a:t>
            </a:r>
            <a:r>
              <a:rPr lang="es-CO" dirty="0"/>
              <a:t>512 neuronas (</a:t>
            </a:r>
            <a:r>
              <a:rPr lang="es-CO" dirty="0" err="1"/>
              <a:t>ReLU</a:t>
            </a:r>
            <a:r>
              <a:rPr lang="es-CO" dirty="0"/>
              <a:t>) + </a:t>
            </a:r>
            <a:r>
              <a:rPr lang="es-CO" dirty="0" err="1"/>
              <a:t>Dropout</a:t>
            </a:r>
            <a:r>
              <a:rPr lang="es-CO" dirty="0"/>
              <a:t> (50%).</a:t>
            </a:r>
          </a:p>
          <a:p>
            <a:pPr marL="742950" lvl="1" indent="-285750">
              <a:buFont typeface="Arial" panose="020B0604020202020204" pitchFamily="34" charset="0"/>
              <a:buChar char="-"/>
            </a:pPr>
            <a:r>
              <a:rPr lang="es-CO" b="1" dirty="0"/>
              <a:t>Salida: </a:t>
            </a:r>
            <a:r>
              <a:rPr lang="es-CO" dirty="0"/>
              <a:t>4 neuronas (</a:t>
            </a:r>
            <a:r>
              <a:rPr lang="es-CO" dirty="0" err="1"/>
              <a:t>softmax</a:t>
            </a:r>
            <a:r>
              <a:rPr lang="es-CO" dirty="0"/>
              <a:t>).</a:t>
            </a:r>
            <a:endParaRPr lang="es-CO" b="1" dirty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b="1" dirty="0">
                <a:solidFill>
                  <a:schemeClr val="tx1"/>
                </a:solidFill>
              </a:rPr>
              <a:t>Entrenamiento:</a:t>
            </a:r>
          </a:p>
          <a:p>
            <a:pPr marL="742950" lvl="1" indent="-285750">
              <a:buFont typeface="Arial" panose="020B0604020202020204" pitchFamily="34" charset="0"/>
              <a:buChar char="-"/>
            </a:pPr>
            <a:r>
              <a:rPr lang="es-CO" b="1" dirty="0"/>
              <a:t>Optimizador: </a:t>
            </a:r>
            <a:r>
              <a:rPr lang="es-CO" dirty="0"/>
              <a:t>Adam (tasa de aprendizaje: 0,001).</a:t>
            </a:r>
          </a:p>
          <a:p>
            <a:pPr marL="742950" lvl="1" indent="-285750">
              <a:buFont typeface="Arial" panose="020B0604020202020204" pitchFamily="34" charset="0"/>
              <a:buChar char="-"/>
            </a:pPr>
            <a:r>
              <a:rPr lang="es-CO" b="1" dirty="0"/>
              <a:t>Épocas: </a:t>
            </a:r>
            <a:r>
              <a:rPr lang="es-CO" dirty="0"/>
              <a:t>50 (</a:t>
            </a:r>
            <a:r>
              <a:rPr lang="es-CO" dirty="0" err="1"/>
              <a:t>early</a:t>
            </a:r>
            <a:r>
              <a:rPr lang="es-CO" dirty="0"/>
              <a:t> </a:t>
            </a:r>
            <a:r>
              <a:rPr lang="es-CO" dirty="0" err="1"/>
              <a:t>stopping</a:t>
            </a:r>
            <a:r>
              <a:rPr lang="es-CO" dirty="0"/>
              <a:t> si </a:t>
            </a:r>
            <a:r>
              <a:rPr lang="es-CO" dirty="0" err="1"/>
              <a:t>val_los</a:t>
            </a:r>
            <a:r>
              <a:rPr lang="es-CO" dirty="0"/>
              <a:t> no mejora en 5 épocas).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b="1" dirty="0">
                <a:solidFill>
                  <a:schemeClr val="tx1"/>
                </a:solidFill>
              </a:rPr>
              <a:t>Diagrama:</a:t>
            </a:r>
          </a:p>
          <a:p>
            <a:pPr marL="742950" lvl="1" indent="-285750">
              <a:buFont typeface="Arial" panose="020B0604020202020204" pitchFamily="34" charset="0"/>
              <a:buChar char="-"/>
            </a:pPr>
            <a:r>
              <a:rPr lang="es-CO" dirty="0"/>
              <a:t>Esquema visual de la arquitectura CNN (bloques convolucionales → capas densas).</a:t>
            </a:r>
          </a:p>
          <a:p>
            <a:pPr lvl="1"/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F619018-FAA7-43D2-B418-DEDE3ECB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49" y="2341207"/>
            <a:ext cx="4145135" cy="1411101"/>
          </a:xfrm>
        </p:spPr>
        <p:txBody>
          <a:bodyPr>
            <a:normAutofit fontScale="90000"/>
          </a:bodyPr>
          <a:lstStyle/>
          <a:p>
            <a:pPr algn="l"/>
            <a:r>
              <a:rPr lang="es-CO" dirty="0">
                <a:solidFill>
                  <a:schemeClr val="tx1"/>
                </a:solidFill>
                <a:highlight>
                  <a:srgbClr val="C0C0C0"/>
                </a:highlight>
              </a:rPr>
              <a:t>Metodología (Arquitectura del Modelo CNN)</a:t>
            </a:r>
          </a:p>
        </p:txBody>
      </p:sp>
      <p:sp>
        <p:nvSpPr>
          <p:cNvPr id="5" name="Marcador de posición de imagen 2">
            <a:extLst>
              <a:ext uri="{FF2B5EF4-FFF2-40B4-BE49-F238E27FC236}">
                <a16:creationId xmlns:a16="http://schemas.microsoft.com/office/drawing/2014/main" id="{3B658299-559C-4EBA-A5DB-DF8195B5380B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2331208" y="282564"/>
            <a:ext cx="1656000" cy="16560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s-CO" sz="1400" dirty="0"/>
          </a:p>
        </p:txBody>
      </p:sp>
      <p:sp>
        <p:nvSpPr>
          <p:cNvPr id="6" name="Marcador de posición de imagen 2">
            <a:extLst>
              <a:ext uri="{FF2B5EF4-FFF2-40B4-BE49-F238E27FC236}">
                <a16:creationId xmlns:a16="http://schemas.microsoft.com/office/drawing/2014/main" id="{EF431438-4899-4FAC-9ADB-2E695C3EF291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4724448" y="282564"/>
            <a:ext cx="1656000" cy="16560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s-CO" sz="1400" dirty="0"/>
          </a:p>
        </p:txBody>
      </p:sp>
      <p:sp>
        <p:nvSpPr>
          <p:cNvPr id="7" name="Marcador de posición de imagen 2">
            <a:extLst>
              <a:ext uri="{FF2B5EF4-FFF2-40B4-BE49-F238E27FC236}">
                <a16:creationId xmlns:a16="http://schemas.microsoft.com/office/drawing/2014/main" id="{7055786F-FFAB-4C30-AF21-810CE3728A88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7117689" y="282564"/>
            <a:ext cx="1656000" cy="1656000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s-CO" sz="1400" dirty="0"/>
          </a:p>
        </p:txBody>
      </p: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0AD6A3C2-EC00-470D-BC8D-CE06A694F12A}"/>
              </a:ext>
            </a:extLst>
          </p:cNvPr>
          <p:cNvCxnSpPr/>
          <p:nvPr/>
        </p:nvCxnSpPr>
        <p:spPr>
          <a:xfrm>
            <a:off x="3393489" y="2340283"/>
            <a:ext cx="5367646" cy="0"/>
          </a:xfrm>
          <a:prstGeom prst="line">
            <a:avLst/>
          </a:prstGeom>
          <a:ln w="28575">
            <a:solidFill>
              <a:schemeClr val="bg2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C7BCC03-286E-B983-CBB6-40FC9E8F1CAE}"/>
              </a:ext>
            </a:extLst>
          </p:cNvPr>
          <p:cNvSpPr txBox="1"/>
          <p:nvPr/>
        </p:nvSpPr>
        <p:spPr>
          <a:xfrm>
            <a:off x="11700818" y="63746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chemeClr val="tx2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5094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8124AB9-1EAA-4D8B-85F8-EE6D1428D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53469" y="1974928"/>
            <a:ext cx="2150882" cy="405666"/>
          </a:xfrm>
        </p:spPr>
        <p:txBody>
          <a:bodyPr/>
          <a:lstStyle/>
          <a:p>
            <a:pPr algn="l"/>
            <a:r>
              <a:rPr lang="es-CO" sz="2000" dirty="0"/>
              <a:t>Rangos HSV: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37B17BB-04CB-4EEA-A977-EBA97629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08" y="1646790"/>
            <a:ext cx="2295906" cy="1301578"/>
          </a:xfrm>
        </p:spPr>
        <p:txBody>
          <a:bodyPr>
            <a:noAutofit/>
          </a:bodyPr>
          <a:lstStyle/>
          <a:p>
            <a:r>
              <a:rPr lang="es-CO" sz="2000" dirty="0"/>
              <a:t>Metodología </a:t>
            </a:r>
            <a:br>
              <a:rPr lang="es-CO" sz="2000" dirty="0"/>
            </a:br>
            <a:r>
              <a:rPr lang="es-CO" sz="2000" dirty="0"/>
              <a:t>(Segmentación HSV)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7104E5-8DA5-44B9-99AF-7245C04E3F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53467" y="2466316"/>
            <a:ext cx="5678809" cy="1301577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r>
              <a:rPr lang="es-CO" b="1" dirty="0"/>
              <a:t>Azul/morado:</a:t>
            </a:r>
          </a:p>
          <a:p>
            <a:pPr marL="742950" lvl="1" indent="-285750">
              <a:buFont typeface="Arial" panose="020B0604020202020204" pitchFamily="34" charset="0"/>
              <a:buChar char="-"/>
            </a:pPr>
            <a:r>
              <a:rPr lang="es-CO" dirty="0" err="1"/>
              <a:t>Lower</a:t>
            </a:r>
            <a:r>
              <a:rPr lang="es-CO" dirty="0"/>
              <a:t>= [90, 50, 50] (tono para frutos maduros)</a:t>
            </a:r>
          </a:p>
          <a:p>
            <a:pPr marL="742950" lvl="1" indent="-285750">
              <a:buFont typeface="Arial" panose="020B0604020202020204" pitchFamily="34" charset="0"/>
              <a:buChar char="-"/>
            </a:pPr>
            <a:r>
              <a:rPr lang="es-CO" dirty="0" err="1"/>
              <a:t>Upper</a:t>
            </a:r>
            <a:r>
              <a:rPr lang="es-CO" dirty="0"/>
              <a:t>= [130, 255, 255].</a:t>
            </a:r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s-CO" b="1" dirty="0"/>
              <a:t>Justificación:</a:t>
            </a:r>
          </a:p>
          <a:p>
            <a:pPr marL="742950" lvl="1" indent="-285750">
              <a:buFont typeface="Arial" panose="020B0604020202020204" pitchFamily="34" charset="0"/>
              <a:buChar char="-"/>
            </a:pPr>
            <a:r>
              <a:rPr lang="es-CO" dirty="0"/>
              <a:t>Evita falsos positivos en hojas verdes (tono ≈ 60-90 HSV).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D154A96-16EB-4FA5-8A09-C0A1627A50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3468" y="4071740"/>
            <a:ext cx="2150882" cy="405667"/>
          </a:xfrm>
        </p:spPr>
        <p:txBody>
          <a:bodyPr/>
          <a:lstStyle/>
          <a:p>
            <a:pPr algn="l"/>
            <a:r>
              <a:rPr lang="es-CO" sz="2000" dirty="0"/>
              <a:t>Proceso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7FE8407-352B-4C02-BCEA-CEB8B8BC85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3467" y="4563129"/>
            <a:ext cx="5678809" cy="1301577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s-CO" dirty="0"/>
              <a:t>Conversión RGB → HSV.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CO" dirty="0"/>
              <a:t>Aplicación de máscara.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s-CO" dirty="0"/>
              <a:t>Filtrado de contornos pequeños (&lt;500 píxeles) con </a:t>
            </a:r>
            <a:r>
              <a:rPr lang="es-CO" dirty="0" err="1"/>
              <a:t>OpenCV</a:t>
            </a:r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B92902E-7095-0378-FD96-714264012DC1}"/>
              </a:ext>
            </a:extLst>
          </p:cNvPr>
          <p:cNvSpPr txBox="1"/>
          <p:nvPr/>
        </p:nvSpPr>
        <p:spPr>
          <a:xfrm>
            <a:off x="11700818" y="6374670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CO" sz="1400" b="1" dirty="0">
                <a:solidFill>
                  <a:schemeClr val="tx2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46908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lores EAFIT 2024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A9E0"/>
      </a:accent1>
      <a:accent2>
        <a:srgbClr val="000066"/>
      </a:accent2>
      <a:accent3>
        <a:srgbClr val="F0EADD"/>
      </a:accent3>
      <a:accent4>
        <a:srgbClr val="155FE7"/>
      </a:accent4>
      <a:accent5>
        <a:srgbClr val="9ACAD1"/>
      </a:accent5>
      <a:accent6>
        <a:srgbClr val="CFD1D2"/>
      </a:accent6>
      <a:hlink>
        <a:srgbClr val="7F7F7F"/>
      </a:hlink>
      <a:folHlink>
        <a:srgbClr val="F0EAD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lantillaPPTArialV2SinAnimaciones" id="{B7487B21-C271-46E8-86A1-DAAD6310D74E}" vid="{766D39A1-9DD9-43F8-A95A-3569582A1E5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356946-8fba-40e9-a6d5-e7fb468c0453">
      <UserInfo>
        <DisplayName>Lina Marcela Guerra Yepes</DisplayName>
        <AccountId>278</AccountId>
        <AccountType/>
      </UserInfo>
    </SharedWithUsers>
    <_activity xmlns="ae14b3fa-3f43-4005-abbd-84fab34b558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590941087200740A36680DED47840A1" ma:contentTypeVersion="17" ma:contentTypeDescription="Crear nuevo documento." ma:contentTypeScope="" ma:versionID="a240c87f26963d58158b41409054a3c3">
  <xsd:schema xmlns:xsd="http://www.w3.org/2001/XMLSchema" xmlns:xs="http://www.w3.org/2001/XMLSchema" xmlns:p="http://schemas.microsoft.com/office/2006/metadata/properties" xmlns:ns3="ae14b3fa-3f43-4005-abbd-84fab34b5585" xmlns:ns4="81356946-8fba-40e9-a6d5-e7fb468c0453" targetNamespace="http://schemas.microsoft.com/office/2006/metadata/properties" ma:root="true" ma:fieldsID="1a464c4e6140aca07723ee8b178ea002" ns3:_="" ns4:_="">
    <xsd:import namespace="ae14b3fa-3f43-4005-abbd-84fab34b5585"/>
    <xsd:import namespace="81356946-8fba-40e9-a6d5-e7fb468c04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14b3fa-3f43-4005-abbd-84fab34b55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356946-8fba-40e9-a6d5-e7fb468c045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A329F-C57C-481F-A664-92AAA79015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6F2BEA-1A88-4682-93A6-79A5C3BEC7A4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81356946-8fba-40e9-a6d5-e7fb468c0453"/>
    <ds:schemaRef ds:uri="http://schemas.openxmlformats.org/package/2006/metadata/core-properties"/>
    <ds:schemaRef ds:uri="http://purl.org/dc/dcmitype/"/>
    <ds:schemaRef ds:uri="http://purl.org/dc/elements/1.1/"/>
    <ds:schemaRef ds:uri="ae14b3fa-3f43-4005-abbd-84fab34b558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3E1366D-2D32-4692-9A7F-C94202AE78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14b3fa-3f43-4005-abbd-84fab34b5585"/>
    <ds:schemaRef ds:uri="81356946-8fba-40e9-a6d5-e7fb468c04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PlantillaPPTArialV2SinAnimaciones</Template>
  <TotalTime>4035</TotalTime>
  <Words>928</Words>
  <Application>Microsoft Macintosh PowerPoint</Application>
  <PresentationFormat>Panorámica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Biome</vt:lpstr>
      <vt:lpstr>Times New Roman</vt:lpstr>
      <vt:lpstr>Titillium Light</vt:lpstr>
      <vt:lpstr>Tema de Office</vt:lpstr>
      <vt:lpstr>Presentación de PowerPoint</vt:lpstr>
      <vt:lpstr>Clasificación Automatizada de Madurez y Visibilidad de Arándanos mediante Redes Neuronales Convolucionales</vt:lpstr>
      <vt:lpstr>Resumen</vt:lpstr>
      <vt:lpstr>Introducción</vt:lpstr>
      <vt:lpstr>Objetivos</vt:lpstr>
      <vt:lpstr>Dataset BlueberryDCM</vt:lpstr>
      <vt:lpstr>Extracción de ROIs</vt:lpstr>
      <vt:lpstr>Metodología (Arquitectura del Modelo CNN)</vt:lpstr>
      <vt:lpstr>Metodología  (Segmentación HSV)</vt:lpstr>
      <vt:lpstr>Resultados</vt:lpstr>
      <vt:lpstr>Discusión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 Paulina De La Roche Mesa</dc:creator>
  <cp:lastModifiedBy>Josue Garcia Llano</cp:lastModifiedBy>
  <cp:revision>83</cp:revision>
  <dcterms:created xsi:type="dcterms:W3CDTF">2024-01-10T20:13:24Z</dcterms:created>
  <dcterms:modified xsi:type="dcterms:W3CDTF">2025-05-12T18:30:52Z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0x010100B590941087200740A36680DED47840A1</vt:lpwstr>
  </property>
  <property fmtid="{D5CDD505-2E9C-101B-9397-08002B2CF9AE}" pid="3" name="MediaServiceImageTags">
    <vt:lpwstr/>
  </property>
</Properties>
</file>