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56" r:id="rId3"/>
    <p:sldId id="257" r:id="rId4"/>
    <p:sldId id="275" r:id="rId5"/>
    <p:sldId id="258" r:id="rId6"/>
    <p:sldId id="259" r:id="rId7"/>
    <p:sldId id="260" r:id="rId8"/>
    <p:sldId id="277" r:id="rId9"/>
    <p:sldId id="278" r:id="rId10"/>
    <p:sldId id="261" r:id="rId11"/>
    <p:sldId id="269" r:id="rId12"/>
    <p:sldId id="274" r:id="rId13"/>
    <p:sldId id="265" r:id="rId14"/>
    <p:sldId id="279" r:id="rId15"/>
    <p:sldId id="266" r:id="rId16"/>
    <p:sldId id="267" r:id="rId17"/>
    <p:sldId id="270" r:id="rId18"/>
    <p:sldId id="280" r:id="rId19"/>
    <p:sldId id="271" r:id="rId20"/>
    <p:sldId id="273" r:id="rId21"/>
    <p:sldId id="358" r:id="rId22"/>
    <p:sldId id="355" r:id="rId23"/>
    <p:sldId id="359" r:id="rId24"/>
    <p:sldId id="360" r:id="rId25"/>
    <p:sldId id="356" r:id="rId26"/>
    <p:sldId id="357" r:id="rId27"/>
    <p:sldId id="361" r:id="rId28"/>
    <p:sldId id="362" r:id="rId29"/>
    <p:sldId id="268" r:id="rId30"/>
    <p:sldId id="36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B5886-7B71-421A-AD6B-794D7DB6A624}" type="datetimeFigureOut">
              <a:rPr lang="zh-CN" altLang="en-US" smtClean="0"/>
              <a:t>2019/4/23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CB995-0573-48F7-A044-34146F264CA7}" type="slidenum">
              <a:rPr lang="zh-CN" altLang="en-US" smtClean="0"/>
              <a:t>‹#›</a:t>
            </a:fld>
            <a:endParaRPr lang="zh-CN" altLang="en-US"/>
          </a:p>
        </p:txBody>
      </p:sp>
    </p:spTree>
    <p:extLst>
      <p:ext uri="{BB962C8B-B14F-4D97-AF65-F5344CB8AC3E}">
        <p14:creationId xmlns:p14="http://schemas.microsoft.com/office/powerpoint/2010/main" val="132984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a:t>深度</a:t>
            </a:r>
            <a:r>
              <a:rPr lang="en-US" altLang="zh-CN"/>
              <a:t>+</a:t>
            </a:r>
            <a:r>
              <a:rPr lang="zh-CN" altLang="en-US"/>
              <a:t>规则</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F734D4-7744-4A3F-B8B1-68F03F15C29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深度</a:t>
            </a:r>
            <a:r>
              <a:rPr lang="en-US" altLang="zh-CN"/>
              <a:t>+</a:t>
            </a:r>
            <a:r>
              <a:rPr lang="zh-CN" altLang="en-US"/>
              <a:t>规则</a:t>
            </a:r>
          </a:p>
        </p:txBody>
      </p:sp>
      <p:sp>
        <p:nvSpPr>
          <p:cNvPr id="4" name="灯片编号占位符 3"/>
          <p:cNvSpPr>
            <a:spLocks noGrp="1"/>
          </p:cNvSpPr>
          <p:nvPr>
            <p:ph type="sldNum" sz="quarter" idx="10"/>
          </p:nvPr>
        </p:nvSpPr>
        <p:spPr/>
        <p:txBody>
          <a:bodyPr/>
          <a:lstStyle/>
          <a:p>
            <a:fld id="{03F734D4-7744-4A3F-B8B1-68F03F15C299}"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a:t>深度</a:t>
            </a:r>
            <a:r>
              <a:rPr lang="en-US" altLang="zh-CN"/>
              <a:t>+</a:t>
            </a:r>
            <a:r>
              <a:rPr lang="zh-CN" altLang="en-US"/>
              <a:t>规则</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F734D4-7744-4A3F-B8B1-68F03F15C29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a:t>深度</a:t>
            </a:r>
            <a:r>
              <a:rPr lang="en-US" altLang="zh-CN"/>
              <a:t>+</a:t>
            </a:r>
            <a:r>
              <a:rPr lang="zh-CN" altLang="en-US"/>
              <a:t>规则</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F734D4-7744-4A3F-B8B1-68F03F15C29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6503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a:t>深度</a:t>
            </a:r>
            <a:r>
              <a:rPr lang="en-US" altLang="zh-CN"/>
              <a:t>+</a:t>
            </a:r>
            <a:r>
              <a:rPr lang="zh-CN" altLang="en-US"/>
              <a:t>规则</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F734D4-7744-4A3F-B8B1-68F03F15C29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140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E8DE7-C180-4203-B9FA-7491D14905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24835C-2DE4-4B2A-8022-C856F5332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F3994DC-46F3-4436-A31D-48C31767F392}"/>
              </a:ext>
            </a:extLst>
          </p:cNvPr>
          <p:cNvSpPr>
            <a:spLocks noGrp="1"/>
          </p:cNvSpPr>
          <p:nvPr>
            <p:ph type="dt" sz="half" idx="10"/>
          </p:nvPr>
        </p:nvSpPr>
        <p:spPr/>
        <p:txBody>
          <a:bodyPr/>
          <a:lstStyle/>
          <a:p>
            <a:fld id="{58DBED6F-6042-4657-A8AE-FFB0E8361306}"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176EF92D-738E-46E8-8A3D-B9FEAD16BA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25087C-6762-4B51-AA7A-02A518947250}"/>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136610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E9710-3C51-4976-B073-2DEE400CFF4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EA5DF8-49B8-41CC-9950-7853B70D4DD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32419F9-3505-4461-9E4F-123A8BCC26C5}"/>
              </a:ext>
            </a:extLst>
          </p:cNvPr>
          <p:cNvSpPr>
            <a:spLocks noGrp="1"/>
          </p:cNvSpPr>
          <p:nvPr>
            <p:ph type="dt" sz="half" idx="10"/>
          </p:nvPr>
        </p:nvSpPr>
        <p:spPr/>
        <p:txBody>
          <a:bodyPr/>
          <a:lstStyle/>
          <a:p>
            <a:fld id="{58DBED6F-6042-4657-A8AE-FFB0E8361306}"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3F21273A-1804-415A-8F04-85F9198B3A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E4517B-AE23-49AE-BB6F-C09B3A3C03CC}"/>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150609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CA21ED-4B55-4C94-BF6A-E070F3244B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BC5703-4734-4B2B-8643-B4DD1DAB99A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83FA9C-DA6C-4A2B-B39B-1F488B6FD2B7}"/>
              </a:ext>
            </a:extLst>
          </p:cNvPr>
          <p:cNvSpPr>
            <a:spLocks noGrp="1"/>
          </p:cNvSpPr>
          <p:nvPr>
            <p:ph type="dt" sz="half" idx="10"/>
          </p:nvPr>
        </p:nvSpPr>
        <p:spPr/>
        <p:txBody>
          <a:bodyPr/>
          <a:lstStyle/>
          <a:p>
            <a:fld id="{58DBED6F-6042-4657-A8AE-FFB0E8361306}"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32F81211-D3E3-41BC-BA19-FDE4F4F20F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3AABAE-0A8D-4469-BDA9-2425DD84C6B0}"/>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198993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3" name="任意多边形: 形状 12"/>
          <p:cNvSpPr/>
          <p:nvPr/>
        </p:nvSpPr>
        <p:spPr>
          <a:xfrm rot="10800000">
            <a:off x="3244802" y="0"/>
            <a:ext cx="8946988" cy="6858000"/>
          </a:xfrm>
          <a:custGeom>
            <a:avLst/>
            <a:gdLst>
              <a:gd name="connsiteX0" fmla="*/ 8946988 w 8946988"/>
              <a:gd name="connsiteY0" fmla="*/ 6858000 h 6858000"/>
              <a:gd name="connsiteX1" fmla="*/ 0 w 8946988"/>
              <a:gd name="connsiteY1" fmla="*/ 6858000 h 6858000"/>
              <a:gd name="connsiteX2" fmla="*/ 9315 w 8946988"/>
              <a:gd name="connsiteY2" fmla="*/ 0 h 6858000"/>
              <a:gd name="connsiteX3" fmla="*/ 2685840 w 8946988"/>
              <a:gd name="connsiteY3" fmla="*/ 0 h 6858000"/>
            </a:gdLst>
            <a:ahLst/>
            <a:cxnLst>
              <a:cxn ang="0">
                <a:pos x="connsiteX0" y="connsiteY0"/>
              </a:cxn>
              <a:cxn ang="0">
                <a:pos x="connsiteX1" y="connsiteY1"/>
              </a:cxn>
              <a:cxn ang="0">
                <a:pos x="connsiteX2" y="connsiteY2"/>
              </a:cxn>
              <a:cxn ang="0">
                <a:pos x="connsiteX3" y="connsiteY3"/>
              </a:cxn>
            </a:cxnLst>
            <a:rect l="l" t="t" r="r" b="b"/>
            <a:pathLst>
              <a:path w="8946988" h="6858000">
                <a:moveTo>
                  <a:pt x="8946988" y="6858000"/>
                </a:moveTo>
                <a:lnTo>
                  <a:pt x="0" y="6858000"/>
                </a:lnTo>
                <a:lnTo>
                  <a:pt x="9315" y="0"/>
                </a:lnTo>
                <a:lnTo>
                  <a:pt x="2685840" y="0"/>
                </a:lnTo>
                <a:close/>
              </a:path>
            </a:pathLst>
          </a:custGeom>
          <a:blipFill dpi="0" rotWithShape="0">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p:sp>
        <p:nvSpPr>
          <p:cNvPr id="14" name="任意多边形: 形状 13"/>
          <p:cNvSpPr/>
          <p:nvPr/>
        </p:nvSpPr>
        <p:spPr>
          <a:xfrm rot="10800000">
            <a:off x="3244802" y="-2918"/>
            <a:ext cx="8976698" cy="6862757"/>
          </a:xfrm>
          <a:custGeom>
            <a:avLst/>
            <a:gdLst>
              <a:gd name="connsiteX0" fmla="*/ 8976698 w 8976698"/>
              <a:gd name="connsiteY0" fmla="*/ 6862757 h 6862757"/>
              <a:gd name="connsiteX1" fmla="*/ 0 w 8976698"/>
              <a:gd name="connsiteY1" fmla="*/ 6862757 h 6862757"/>
              <a:gd name="connsiteX2" fmla="*/ 9359 w 8976698"/>
              <a:gd name="connsiteY2" fmla="*/ 0 h 6862757"/>
              <a:gd name="connsiteX3" fmla="*/ 2685884 w 8976698"/>
              <a:gd name="connsiteY3" fmla="*/ 0 h 6862757"/>
            </a:gdLst>
            <a:ahLst/>
            <a:cxnLst>
              <a:cxn ang="0">
                <a:pos x="connsiteX0" y="connsiteY0"/>
              </a:cxn>
              <a:cxn ang="0">
                <a:pos x="connsiteX1" y="connsiteY1"/>
              </a:cxn>
              <a:cxn ang="0">
                <a:pos x="connsiteX2" y="connsiteY2"/>
              </a:cxn>
              <a:cxn ang="0">
                <a:pos x="connsiteX3" y="connsiteY3"/>
              </a:cxn>
            </a:cxnLst>
            <a:rect l="l" t="t" r="r" b="b"/>
            <a:pathLst>
              <a:path w="8976698" h="6862757">
                <a:moveTo>
                  <a:pt x="8976698" y="6862757"/>
                </a:moveTo>
                <a:lnTo>
                  <a:pt x="0" y="6862757"/>
                </a:lnTo>
                <a:lnTo>
                  <a:pt x="9359" y="0"/>
                </a:lnTo>
                <a:lnTo>
                  <a:pt x="2685884" y="0"/>
                </a:lnTo>
                <a:close/>
              </a:path>
            </a:pathLst>
          </a:custGeom>
          <a:solidFill>
            <a:srgbClr val="45517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2" name="组合 11"/>
          <p:cNvGrpSpPr/>
          <p:nvPr/>
        </p:nvGrpSpPr>
        <p:grpSpPr>
          <a:xfrm>
            <a:off x="557881" y="3882916"/>
            <a:ext cx="1633414" cy="614561"/>
            <a:chOff x="949766" y="3882916"/>
            <a:chExt cx="2002973" cy="753605"/>
          </a:xfrm>
        </p:grpSpPr>
        <p:sp>
          <p:nvSpPr>
            <p:cNvPr id="8" name="矩形 7"/>
            <p:cNvSpPr/>
            <p:nvPr/>
          </p:nvSpPr>
          <p:spPr>
            <a:xfrm>
              <a:off x="949766" y="3882916"/>
              <a:ext cx="2002973" cy="707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49766" y="4590802"/>
              <a:ext cx="2002973"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472073" y="2579256"/>
            <a:ext cx="4782098" cy="757130"/>
          </a:xfrm>
        </p:spPr>
        <p:txBody>
          <a:bodyPr wrap="square" anchor="b">
            <a:noAutofit/>
          </a:bodyPr>
          <a:lstStyle>
            <a:lvl1pPr algn="l">
              <a:defRPr sz="4400">
                <a:solidFill>
                  <a:schemeClr val="tx2"/>
                </a:solidFill>
              </a:defRPr>
            </a:lvl1pPr>
          </a:lstStyle>
          <a:p>
            <a:r>
              <a:rPr lang="zh-CN" altLang="en-US" dirty="0"/>
              <a:t>单击此处编辑标题</a:t>
            </a:r>
          </a:p>
        </p:txBody>
      </p:sp>
      <p:sp>
        <p:nvSpPr>
          <p:cNvPr id="3" name="副标题 2"/>
          <p:cNvSpPr>
            <a:spLocks noGrp="1"/>
          </p:cNvSpPr>
          <p:nvPr>
            <p:ph type="subTitle" idx="1"/>
          </p:nvPr>
        </p:nvSpPr>
        <p:spPr>
          <a:xfrm>
            <a:off x="472073" y="3428461"/>
            <a:ext cx="4782098" cy="286232"/>
          </a:xfrm>
        </p:spPr>
        <p:txBody>
          <a:bodyPr wrap="square">
            <a:noAutofit/>
          </a:bodyPr>
          <a:lstStyle>
            <a:lvl1pPr marL="0" indent="0" algn="l">
              <a:buNone/>
              <a:defRPr sz="16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2019/4/23</a:t>
            </a:fld>
            <a:endParaRPr lang="zh-CN" altLang="en-US"/>
          </a:p>
        </p:txBody>
      </p:sp>
      <p:sp>
        <p:nvSpPr>
          <p:cNvPr id="5" name="页脚占位符 4"/>
          <p:cNvSpPr>
            <a:spLocks noGrp="1"/>
          </p:cNvSpPr>
          <p:nvPr>
            <p:ph type="ftr" sz="quarter" idx="11"/>
          </p:nvPr>
        </p:nvSpPr>
        <p:spPr>
          <a:xfrm>
            <a:off x="4038600" y="6346825"/>
            <a:ext cx="4114800" cy="365125"/>
          </a:xfrm>
        </p:spPr>
        <p:txBody>
          <a:bodyPr/>
          <a:lstStyle/>
          <a:p>
            <a:endParaRPr lang="zh-CN" altLang="en-US"/>
          </a:p>
        </p:txBody>
      </p:sp>
      <p:sp>
        <p:nvSpPr>
          <p:cNvPr id="6" name="灯片编号占位符 5"/>
          <p:cNvSpPr>
            <a:spLocks noGrp="1"/>
          </p:cNvSpPr>
          <p:nvPr>
            <p:ph type="sldNum" sz="quarter" idx="12"/>
          </p:nvPr>
        </p:nvSpPr>
        <p:spPr>
          <a:xfrm>
            <a:off x="8610600" y="6346825"/>
            <a:ext cx="2743200" cy="365125"/>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296366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41660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等腰三角形 6"/>
          <p:cNvSpPr/>
          <p:nvPr/>
        </p:nvSpPr>
        <p:spPr>
          <a:xfrm rot="5400000">
            <a:off x="384629" y="-384630"/>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a:off x="8701313" y="3367313"/>
            <a:ext cx="3106057" cy="3875317"/>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p:nvSpPr>
        <p:spPr>
          <a:xfrm rot="19299726">
            <a:off x="6760142" y="4812139"/>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2"/>
          <p:cNvSpPr/>
          <p:nvPr/>
        </p:nvSpPr>
        <p:spPr>
          <a:xfrm rot="8445098">
            <a:off x="-941536" y="1383138"/>
            <a:ext cx="6346464" cy="695922"/>
          </a:xfrm>
          <a:custGeom>
            <a:avLst/>
            <a:gdLst>
              <a:gd name="connsiteX0" fmla="*/ 0 w 5892800"/>
              <a:gd name="connsiteY0" fmla="*/ 0 h 707886"/>
              <a:gd name="connsiteX1" fmla="*/ 5892800 w 5892800"/>
              <a:gd name="connsiteY1" fmla="*/ 0 h 707886"/>
              <a:gd name="connsiteX2" fmla="*/ 5892800 w 5892800"/>
              <a:gd name="connsiteY2" fmla="*/ 707886 h 707886"/>
              <a:gd name="connsiteX3" fmla="*/ 0 w 5892800"/>
              <a:gd name="connsiteY3" fmla="*/ 707886 h 707886"/>
              <a:gd name="connsiteX4" fmla="*/ 0 w 5892800"/>
              <a:gd name="connsiteY4" fmla="*/ 0 h 707886"/>
              <a:gd name="connsiteX0-1" fmla="*/ 0 w 6244155"/>
              <a:gd name="connsiteY0-2" fmla="*/ 0 h 707886"/>
              <a:gd name="connsiteX1-3" fmla="*/ 6244155 w 6244155"/>
              <a:gd name="connsiteY1-4" fmla="*/ 293 h 707886"/>
              <a:gd name="connsiteX2-5" fmla="*/ 5892800 w 6244155"/>
              <a:gd name="connsiteY2-6" fmla="*/ 707886 h 707886"/>
              <a:gd name="connsiteX3-7" fmla="*/ 0 w 6244155"/>
              <a:gd name="connsiteY3-8" fmla="*/ 707886 h 707886"/>
              <a:gd name="connsiteX4-9" fmla="*/ 0 w 6244155"/>
              <a:gd name="connsiteY4-10" fmla="*/ 0 h 707886"/>
              <a:gd name="connsiteX0-11" fmla="*/ 0 w 6244155"/>
              <a:gd name="connsiteY0-12" fmla="*/ 0 h 707886"/>
              <a:gd name="connsiteX1-13" fmla="*/ 6244155 w 6244155"/>
              <a:gd name="connsiteY1-14" fmla="*/ 293 h 707886"/>
              <a:gd name="connsiteX2-15" fmla="*/ 5654769 w 6244155"/>
              <a:gd name="connsiteY2-16" fmla="*/ 704690 h 707886"/>
              <a:gd name="connsiteX3-17" fmla="*/ 0 w 6244155"/>
              <a:gd name="connsiteY3-18" fmla="*/ 707886 h 707886"/>
              <a:gd name="connsiteX4-19" fmla="*/ 0 w 6244155"/>
              <a:gd name="connsiteY4-20" fmla="*/ 0 h 707886"/>
              <a:gd name="connsiteX0-21" fmla="*/ 0 w 6201341"/>
              <a:gd name="connsiteY0-22" fmla="*/ 0 h 707886"/>
              <a:gd name="connsiteX1-23" fmla="*/ 6201341 w 6201341"/>
              <a:gd name="connsiteY1-24" fmla="*/ 5293 h 707886"/>
              <a:gd name="connsiteX2-25" fmla="*/ 5654769 w 6201341"/>
              <a:gd name="connsiteY2-26" fmla="*/ 704690 h 707886"/>
              <a:gd name="connsiteX3-27" fmla="*/ 0 w 6201341"/>
              <a:gd name="connsiteY3-28" fmla="*/ 707886 h 707886"/>
              <a:gd name="connsiteX4-29" fmla="*/ 0 w 6201341"/>
              <a:gd name="connsiteY4-30" fmla="*/ 0 h 707886"/>
              <a:gd name="connsiteX0-31" fmla="*/ 0 w 6201341"/>
              <a:gd name="connsiteY0-32" fmla="*/ 0 h 707886"/>
              <a:gd name="connsiteX1-33" fmla="*/ 6201341 w 6201341"/>
              <a:gd name="connsiteY1-34" fmla="*/ 5293 h 707886"/>
              <a:gd name="connsiteX2-35" fmla="*/ 5638088 w 6201341"/>
              <a:gd name="connsiteY2-36" fmla="*/ 701215 h 707886"/>
              <a:gd name="connsiteX3-37" fmla="*/ 0 w 6201341"/>
              <a:gd name="connsiteY3-38" fmla="*/ 707886 h 707886"/>
              <a:gd name="connsiteX4-39" fmla="*/ 0 w 6201341"/>
              <a:gd name="connsiteY4-40" fmla="*/ 0 h 707886"/>
              <a:gd name="connsiteX0-41" fmla="*/ 0 w 6201341"/>
              <a:gd name="connsiteY0-42" fmla="*/ 0 h 701215"/>
              <a:gd name="connsiteX1-43" fmla="*/ 6201341 w 6201341"/>
              <a:gd name="connsiteY1-44" fmla="*/ 5293 h 701215"/>
              <a:gd name="connsiteX2-45" fmla="*/ 5638088 w 6201341"/>
              <a:gd name="connsiteY2-46" fmla="*/ 701215 h 701215"/>
              <a:gd name="connsiteX3-47" fmla="*/ 719912 w 6201341"/>
              <a:gd name="connsiteY3-48" fmla="*/ 694321 h 701215"/>
              <a:gd name="connsiteX4-49" fmla="*/ 0 w 6201341"/>
              <a:gd name="connsiteY4-50" fmla="*/ 0 h 701215"/>
              <a:gd name="connsiteX0-51" fmla="*/ 0 w 6346464"/>
              <a:gd name="connsiteY0-52" fmla="*/ 6233 h 695922"/>
              <a:gd name="connsiteX1-53" fmla="*/ 6346464 w 6346464"/>
              <a:gd name="connsiteY1-54" fmla="*/ 0 h 695922"/>
              <a:gd name="connsiteX2-55" fmla="*/ 5783211 w 6346464"/>
              <a:gd name="connsiteY2-56" fmla="*/ 695922 h 695922"/>
              <a:gd name="connsiteX3-57" fmla="*/ 865035 w 6346464"/>
              <a:gd name="connsiteY3-58" fmla="*/ 689028 h 695922"/>
              <a:gd name="connsiteX4-59" fmla="*/ 0 w 6346464"/>
              <a:gd name="connsiteY4-60" fmla="*/ 6233 h 695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346464" h="695922">
                <a:moveTo>
                  <a:pt x="0" y="6233"/>
                </a:moveTo>
                <a:lnTo>
                  <a:pt x="6346464" y="0"/>
                </a:lnTo>
                <a:lnTo>
                  <a:pt x="5783211" y="695922"/>
                </a:lnTo>
                <a:lnTo>
                  <a:pt x="865035" y="689028"/>
                </a:lnTo>
                <a:lnTo>
                  <a:pt x="0" y="6233"/>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850087" y="2804984"/>
            <a:ext cx="5529587" cy="898493"/>
          </a:xfrm>
        </p:spPr>
        <p:txBody>
          <a:bodyPr anchor="ctr" anchorCtr="0">
            <a:normAutofit/>
          </a:bodyPr>
          <a:lstStyle>
            <a:lvl1pPr>
              <a:defRPr sz="4000">
                <a:solidFill>
                  <a:schemeClr val="tx1">
                    <a:lumMod val="65000"/>
                    <a:lumOff val="35000"/>
                  </a:schemeClr>
                </a:solidFill>
              </a:defRPr>
            </a:lvl1pPr>
          </a:lstStyle>
          <a:p>
            <a:r>
              <a:rPr lang="zh-CN" altLang="en-US" dirty="0"/>
              <a:t>单击此处编辑标题</a:t>
            </a:r>
          </a:p>
        </p:txBody>
      </p:sp>
      <p:sp>
        <p:nvSpPr>
          <p:cNvPr id="3" name="文本占位符 2"/>
          <p:cNvSpPr>
            <a:spLocks noGrp="1"/>
          </p:cNvSpPr>
          <p:nvPr>
            <p:ph type="body" idx="1" hasCustomPrompt="1"/>
          </p:nvPr>
        </p:nvSpPr>
        <p:spPr>
          <a:xfrm>
            <a:off x="3317769" y="2804984"/>
            <a:ext cx="1466507" cy="898493"/>
          </a:xfrm>
        </p:spPr>
        <p:txBody>
          <a:bodyPr wrap="square" anchor="ctr" anchorCtr="0">
            <a:normAutofit/>
          </a:bodyPr>
          <a:lstStyle>
            <a:lvl1pPr marL="0" indent="0" algn="r">
              <a:buNone/>
              <a:defRPr sz="44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92339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2019/4/23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994227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2019/4/23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52971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3314762" y="2383064"/>
            <a:ext cx="5562475" cy="1699079"/>
          </a:xfrm>
          <a:prstGeom prst="rect">
            <a:avLst/>
          </a:prstGeom>
          <a:solidFill>
            <a:schemeClr val="accent4"/>
          </a:solidFill>
          <a:ln>
            <a:noFill/>
          </a:ln>
          <a:effectLst>
            <a:outerShdw blurRad="508000" dist="50800" dir="2700000" sx="104000" sy="10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rot="5400000">
            <a:off x="5773057" y="468083"/>
            <a:ext cx="645888" cy="12192002"/>
            <a:chOff x="9775372" y="0"/>
            <a:chExt cx="832755" cy="6858000"/>
          </a:xfrm>
        </p:grpSpPr>
        <p:sp>
          <p:nvSpPr>
            <p:cNvPr id="8" name="矩形 7"/>
            <p:cNvSpPr/>
            <p:nvPr/>
          </p:nvSpPr>
          <p:spPr>
            <a:xfrm>
              <a:off x="9775372" y="0"/>
              <a:ext cx="6531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428514" y="0"/>
              <a:ext cx="1796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a:xfrm>
            <a:off x="3314763" y="2569821"/>
            <a:ext cx="5562474" cy="1325563"/>
          </a:xfrm>
        </p:spPr>
        <p:txBody>
          <a:bodyPr>
            <a:normAutofit/>
          </a:bodyPr>
          <a:lstStyle>
            <a:lvl1pPr algn="ctr">
              <a:defRPr sz="5400" b="1">
                <a:solidFill>
                  <a:schemeClr val="tx2"/>
                </a:solidFill>
              </a:defRPr>
            </a:lvl1pPr>
          </a:lstStyle>
          <a:p>
            <a:r>
              <a:rPr lang="zh-CN" altLang="en-US" dirty="0"/>
              <a:t>编辑标题</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2019/4/23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50669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2019/4/23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20515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2019/4/23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299828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222CE-8794-477F-BD83-2252112F19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C5BD90-A0DC-4C87-8ACC-71317997249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BF2897-26C5-4D3E-9A20-4E4C9ECC4734}"/>
              </a:ext>
            </a:extLst>
          </p:cNvPr>
          <p:cNvSpPr>
            <a:spLocks noGrp="1"/>
          </p:cNvSpPr>
          <p:nvPr>
            <p:ph type="dt" sz="half" idx="10"/>
          </p:nvPr>
        </p:nvSpPr>
        <p:spPr/>
        <p:txBody>
          <a:bodyPr/>
          <a:lstStyle/>
          <a:p>
            <a:fld id="{58DBED6F-6042-4657-A8AE-FFB0E8361306}"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AA4505E8-05E0-4FF3-A4B7-AD97416BFF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8BB769-24E8-4946-A680-8C532B50DEAB}"/>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221224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559102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2019/4/23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4305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B54EB-772D-4000-9334-A68CB9BC04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9D79B3-871B-455C-92F0-6C1997283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F336D2F-1E8C-467D-B59C-25020E37BA9A}"/>
              </a:ext>
            </a:extLst>
          </p:cNvPr>
          <p:cNvSpPr>
            <a:spLocks noGrp="1"/>
          </p:cNvSpPr>
          <p:nvPr>
            <p:ph type="dt" sz="half" idx="10"/>
          </p:nvPr>
        </p:nvSpPr>
        <p:spPr/>
        <p:txBody>
          <a:bodyPr/>
          <a:lstStyle/>
          <a:p>
            <a:fld id="{58DBED6F-6042-4657-A8AE-FFB0E8361306}"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DE08910D-C21E-4D0C-93C2-FEBFE75E37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BFE3D4-45DA-4531-BDD8-192AD169BA1B}"/>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383745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202C9-F8D3-4009-A645-AC8C9B7099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7A64F7-26DD-4F92-9842-7B6FB0ABDB9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3CCACD0-A30E-4AE8-BCC4-3474D9EDF43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7A6B10B-6C11-4F68-9544-16E2285DA1EC}"/>
              </a:ext>
            </a:extLst>
          </p:cNvPr>
          <p:cNvSpPr>
            <a:spLocks noGrp="1"/>
          </p:cNvSpPr>
          <p:nvPr>
            <p:ph type="dt" sz="half" idx="10"/>
          </p:nvPr>
        </p:nvSpPr>
        <p:spPr/>
        <p:txBody>
          <a:bodyPr/>
          <a:lstStyle/>
          <a:p>
            <a:fld id="{58DBED6F-6042-4657-A8AE-FFB0E8361306}" type="datetimeFigureOut">
              <a:rPr lang="zh-CN" altLang="en-US" smtClean="0"/>
              <a:t>2019/4/23</a:t>
            </a:fld>
            <a:endParaRPr lang="zh-CN" altLang="en-US"/>
          </a:p>
        </p:txBody>
      </p:sp>
      <p:sp>
        <p:nvSpPr>
          <p:cNvPr id="6" name="页脚占位符 5">
            <a:extLst>
              <a:ext uri="{FF2B5EF4-FFF2-40B4-BE49-F238E27FC236}">
                <a16:creationId xmlns:a16="http://schemas.microsoft.com/office/drawing/2014/main" id="{F3B7F98D-CE15-47D9-AE75-75F51173F7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907D72-315B-42DE-A1F0-1292C1209547}"/>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250117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78E0E-95E6-46BF-8C0C-F576AC3023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EC92FD-A174-4F76-963C-A2B58878B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76C0D3-4FAF-4855-BAF5-069025105EF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0099A0-DEEA-45E9-89A5-D5CFF56FA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CBF82E6-18F7-4FD6-9D59-631F83629BC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F092251-12CB-4CF2-91CC-F1C9126D9DFE}"/>
              </a:ext>
            </a:extLst>
          </p:cNvPr>
          <p:cNvSpPr>
            <a:spLocks noGrp="1"/>
          </p:cNvSpPr>
          <p:nvPr>
            <p:ph type="dt" sz="half" idx="10"/>
          </p:nvPr>
        </p:nvSpPr>
        <p:spPr/>
        <p:txBody>
          <a:bodyPr/>
          <a:lstStyle/>
          <a:p>
            <a:fld id="{58DBED6F-6042-4657-A8AE-FFB0E8361306}" type="datetimeFigureOut">
              <a:rPr lang="zh-CN" altLang="en-US" smtClean="0"/>
              <a:t>2019/4/23</a:t>
            </a:fld>
            <a:endParaRPr lang="zh-CN" altLang="en-US"/>
          </a:p>
        </p:txBody>
      </p:sp>
      <p:sp>
        <p:nvSpPr>
          <p:cNvPr id="8" name="页脚占位符 7">
            <a:extLst>
              <a:ext uri="{FF2B5EF4-FFF2-40B4-BE49-F238E27FC236}">
                <a16:creationId xmlns:a16="http://schemas.microsoft.com/office/drawing/2014/main" id="{B3368109-2F64-444A-B377-621DE384089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DD5BBE7-84E7-4213-B4E5-ABE6790C686B}"/>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1760943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8E4CC-6B32-4DA0-ADCC-E3AB86C889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002B8F-67E5-4ED3-838C-019E0B034256}"/>
              </a:ext>
            </a:extLst>
          </p:cNvPr>
          <p:cNvSpPr>
            <a:spLocks noGrp="1"/>
          </p:cNvSpPr>
          <p:nvPr>
            <p:ph type="dt" sz="half" idx="10"/>
          </p:nvPr>
        </p:nvSpPr>
        <p:spPr/>
        <p:txBody>
          <a:bodyPr/>
          <a:lstStyle/>
          <a:p>
            <a:fld id="{58DBED6F-6042-4657-A8AE-FFB0E8361306}" type="datetimeFigureOut">
              <a:rPr lang="zh-CN" altLang="en-US" smtClean="0"/>
              <a:t>2019/4/23</a:t>
            </a:fld>
            <a:endParaRPr lang="zh-CN" altLang="en-US"/>
          </a:p>
        </p:txBody>
      </p:sp>
      <p:sp>
        <p:nvSpPr>
          <p:cNvPr id="4" name="页脚占位符 3">
            <a:extLst>
              <a:ext uri="{FF2B5EF4-FFF2-40B4-BE49-F238E27FC236}">
                <a16:creationId xmlns:a16="http://schemas.microsoft.com/office/drawing/2014/main" id="{1CE86F11-2394-40A4-A655-FD40DC58AB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F2472F2-4BA2-4656-9FC8-926A9B04751C}"/>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282402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3B7092-6792-488B-9BC1-78766A1E9FB6}"/>
              </a:ext>
            </a:extLst>
          </p:cNvPr>
          <p:cNvSpPr>
            <a:spLocks noGrp="1"/>
          </p:cNvSpPr>
          <p:nvPr>
            <p:ph type="dt" sz="half" idx="10"/>
          </p:nvPr>
        </p:nvSpPr>
        <p:spPr/>
        <p:txBody>
          <a:bodyPr/>
          <a:lstStyle/>
          <a:p>
            <a:fld id="{58DBED6F-6042-4657-A8AE-FFB0E8361306}" type="datetimeFigureOut">
              <a:rPr lang="zh-CN" altLang="en-US" smtClean="0"/>
              <a:t>2019/4/23</a:t>
            </a:fld>
            <a:endParaRPr lang="zh-CN" altLang="en-US"/>
          </a:p>
        </p:txBody>
      </p:sp>
      <p:sp>
        <p:nvSpPr>
          <p:cNvPr id="3" name="页脚占位符 2">
            <a:extLst>
              <a:ext uri="{FF2B5EF4-FFF2-40B4-BE49-F238E27FC236}">
                <a16:creationId xmlns:a16="http://schemas.microsoft.com/office/drawing/2014/main" id="{05D5B55D-9263-4F42-8B4C-3A6A5E9A843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902CCB-C503-4BAE-A296-E15005BF6048}"/>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288832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10A7D-8CFA-4597-ABA3-8639779D33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AA051A-3D76-4742-BAFE-4D1E663EB9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F75DE47-65CD-4210-B2DE-0BB22C42F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35E11AE-0C9C-4455-909C-3F36B3F8042F}"/>
              </a:ext>
            </a:extLst>
          </p:cNvPr>
          <p:cNvSpPr>
            <a:spLocks noGrp="1"/>
          </p:cNvSpPr>
          <p:nvPr>
            <p:ph type="dt" sz="half" idx="10"/>
          </p:nvPr>
        </p:nvSpPr>
        <p:spPr/>
        <p:txBody>
          <a:bodyPr/>
          <a:lstStyle/>
          <a:p>
            <a:fld id="{58DBED6F-6042-4657-A8AE-FFB0E8361306}" type="datetimeFigureOut">
              <a:rPr lang="zh-CN" altLang="en-US" smtClean="0"/>
              <a:t>2019/4/23</a:t>
            </a:fld>
            <a:endParaRPr lang="zh-CN" altLang="en-US"/>
          </a:p>
        </p:txBody>
      </p:sp>
      <p:sp>
        <p:nvSpPr>
          <p:cNvPr id="6" name="页脚占位符 5">
            <a:extLst>
              <a:ext uri="{FF2B5EF4-FFF2-40B4-BE49-F238E27FC236}">
                <a16:creationId xmlns:a16="http://schemas.microsoft.com/office/drawing/2014/main" id="{346AB4C4-292B-43FC-94C9-EA6E39B8F8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3DAEB9-5747-480B-96E7-03D241828F6F}"/>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215388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D7FFF-1339-4862-8AD4-867AA2984B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164CD8-1A29-448B-8116-059C45F85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D0E708-45E6-4682-B4A1-573CD5854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DCEB642-5C88-4F01-97F2-CC8460BD4372}"/>
              </a:ext>
            </a:extLst>
          </p:cNvPr>
          <p:cNvSpPr>
            <a:spLocks noGrp="1"/>
          </p:cNvSpPr>
          <p:nvPr>
            <p:ph type="dt" sz="half" idx="10"/>
          </p:nvPr>
        </p:nvSpPr>
        <p:spPr/>
        <p:txBody>
          <a:bodyPr/>
          <a:lstStyle/>
          <a:p>
            <a:fld id="{58DBED6F-6042-4657-A8AE-FFB0E8361306}" type="datetimeFigureOut">
              <a:rPr lang="zh-CN" altLang="en-US" smtClean="0"/>
              <a:t>2019/4/23</a:t>
            </a:fld>
            <a:endParaRPr lang="zh-CN" altLang="en-US"/>
          </a:p>
        </p:txBody>
      </p:sp>
      <p:sp>
        <p:nvSpPr>
          <p:cNvPr id="6" name="页脚占位符 5">
            <a:extLst>
              <a:ext uri="{FF2B5EF4-FFF2-40B4-BE49-F238E27FC236}">
                <a16:creationId xmlns:a16="http://schemas.microsoft.com/office/drawing/2014/main" id="{18B42C39-9374-401B-B4B7-24A792C475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82EE0A-4C8E-4402-B019-4C73478F459E}"/>
              </a:ext>
            </a:extLst>
          </p:cNvPr>
          <p:cNvSpPr>
            <a:spLocks noGrp="1"/>
          </p:cNvSpPr>
          <p:nvPr>
            <p:ph type="sldNum" sz="quarter" idx="12"/>
          </p:nvPr>
        </p:nvSpPr>
        <p:spPr/>
        <p:txBody>
          <a:body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130357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4398277-D6DC-4807-A5D0-9AD8E8708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8C5772-FB88-43B6-A719-3B0291BF5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6E85C3-2619-4FBC-9F0F-9E1D67B2F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BED6F-6042-4657-A8AE-FFB0E8361306}"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539C81FB-8C1E-4BC6-945B-3CA28B655F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6C7A8C-0EFB-4006-89F4-966EBD707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822B6-EBC4-4EED-8EB8-38010BDBFFA7}" type="slidenum">
              <a:rPr lang="zh-CN" altLang="en-US" smtClean="0"/>
              <a:t>‹#›</a:t>
            </a:fld>
            <a:endParaRPr lang="zh-CN" altLang="en-US"/>
          </a:p>
        </p:txBody>
      </p:sp>
    </p:spTree>
    <p:extLst>
      <p:ext uri="{BB962C8B-B14F-4D97-AF65-F5344CB8AC3E}">
        <p14:creationId xmlns:p14="http://schemas.microsoft.com/office/powerpoint/2010/main" val="2764508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39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t>2019/4/23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2487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c/kdd-cup-2013-author-paper-identification-challenge/overvie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benhamner/Kdd2013AuthorPaperIdent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821EA1A-D333-47F3-880B-ECB68AAE2E13}"/>
              </a:ext>
            </a:extLst>
          </p:cNvPr>
          <p:cNvSpPr>
            <a:spLocks noGrp="1"/>
          </p:cNvSpPr>
          <p:nvPr>
            <p:ph type="title"/>
          </p:nvPr>
        </p:nvSpPr>
        <p:spPr>
          <a:xfrm>
            <a:off x="116840" y="18255"/>
            <a:ext cx="12186920" cy="1325563"/>
          </a:xfrm>
        </p:spPr>
        <p:txBody>
          <a:bodyPr>
            <a:normAutofit/>
          </a:bodyPr>
          <a:lstStyle/>
          <a:p>
            <a:r>
              <a:rPr lang="en-US" altLang="zh-CN" sz="3200" b="1" dirty="0">
                <a:latin typeface="Times New Roman" panose="02020603050405020304" pitchFamily="18" charset="0"/>
                <a:cs typeface="Times New Roman" panose="02020603050405020304" pitchFamily="18" charset="0"/>
              </a:rPr>
              <a:t>KDD Cup 2014 - Predicting Excitement at DonorsChoose.org</a:t>
            </a:r>
            <a:endParaRPr lang="zh-CN" altLang="en-US" sz="3200" b="1"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E04F6B63-4C07-41E4-8149-ABA446521FD0}"/>
              </a:ext>
            </a:extLst>
          </p:cNvPr>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背景</a:t>
            </a:r>
            <a:r>
              <a:rPr lang="zh-CN" altLang="en-US" dirty="0"/>
              <a:t> </a:t>
            </a:r>
            <a:endParaRPr lang="en-US" altLang="zh-CN" dirty="0"/>
          </a:p>
          <a:p>
            <a:pPr lvl="1"/>
            <a:r>
              <a:rPr lang="en-US" altLang="zh-CN" sz="2000" dirty="0">
                <a:latin typeface="Times New Roman" panose="02020603050405020304" pitchFamily="18" charset="0"/>
                <a:cs typeface="Times New Roman" panose="02020603050405020304" pitchFamily="18" charset="0"/>
              </a:rPr>
              <a:t>DonorsChoose.org</a:t>
            </a:r>
            <a:r>
              <a:rPr lang="zh-CN" altLang="en-US" sz="2000" dirty="0">
                <a:latin typeface="Times New Roman" panose="02020603050405020304" pitchFamily="18" charset="0"/>
                <a:cs typeface="Times New Roman" panose="02020603050405020304" pitchFamily="18" charset="0"/>
              </a:rPr>
              <a:t>是一个在线的慈善机构，给有需要的学校提供捐款来提升学生学习质量。每天都会有数以千计的老师提交项目所需要的材料，以加强学生的教育。</a:t>
            </a:r>
          </a:p>
          <a:p>
            <a:pPr lvl="1"/>
            <a:r>
              <a:rPr lang="zh-CN" altLang="en-US" sz="2000" dirty="0">
                <a:latin typeface="Times New Roman" panose="02020603050405020304" pitchFamily="18" charset="0"/>
                <a:cs typeface="Times New Roman" panose="02020603050405020304" pitchFamily="18" charset="0"/>
              </a:rPr>
              <a:t>虽然这些申请项目都在一定程度上满足资助要求，但是其中一些项目的质量超出了普通的水平，需要特别关注，这类项目称为</a:t>
            </a:r>
            <a:r>
              <a:rPr lang="en-US" altLang="zh-CN" sz="2000" dirty="0">
                <a:latin typeface="Times New Roman" panose="02020603050405020304" pitchFamily="18" charset="0"/>
                <a:cs typeface="Times New Roman" panose="02020603050405020304" pitchFamily="18" charset="0"/>
              </a:rPr>
              <a:t>"Exciting" Projects</a:t>
            </a:r>
            <a:r>
              <a:rPr lang="zh-CN" altLang="en-US" sz="2000" dirty="0">
                <a:latin typeface="Times New Roman" panose="02020603050405020304" pitchFamily="18" charset="0"/>
                <a:cs typeface="Times New Roman" panose="02020603050405020304" pitchFamily="18" charset="0"/>
              </a:rPr>
              <a:t>。如果能及早识别和推荐此类项目，资助的效果将大大改善。</a:t>
            </a:r>
          </a:p>
          <a:p>
            <a:pPr lvl="1"/>
            <a:r>
              <a:rPr lang="zh-CN" altLang="en-US" sz="2000" dirty="0">
                <a:latin typeface="Times New Roman" panose="02020603050405020304" pitchFamily="18" charset="0"/>
                <a:cs typeface="Times New Roman" panose="02020603050405020304" pitchFamily="18" charset="0"/>
              </a:rPr>
              <a:t>为此，</a:t>
            </a:r>
            <a:r>
              <a:rPr lang="en-US" altLang="zh-CN" sz="2000" dirty="0">
                <a:latin typeface="Times New Roman" panose="02020603050405020304" pitchFamily="18" charset="0"/>
                <a:cs typeface="Times New Roman" panose="02020603050405020304" pitchFamily="18" charset="0"/>
              </a:rPr>
              <a:t>KDD CUP 2014</a:t>
            </a:r>
            <a:r>
              <a:rPr lang="zh-CN" altLang="en-US" sz="2000" dirty="0">
                <a:latin typeface="Times New Roman" panose="02020603050405020304" pitchFamily="18" charset="0"/>
                <a:cs typeface="Times New Roman" panose="02020603050405020304" pitchFamily="18" charset="0"/>
              </a:rPr>
              <a:t>要求参与者帮助</a:t>
            </a:r>
            <a:r>
              <a:rPr lang="en-US" altLang="zh-CN" sz="2000" dirty="0">
                <a:latin typeface="Times New Roman" panose="02020603050405020304" pitchFamily="18" charset="0"/>
                <a:cs typeface="Times New Roman" panose="02020603050405020304" pitchFamily="18" charset="0"/>
              </a:rPr>
              <a:t>DonorsChoose.org</a:t>
            </a:r>
            <a:r>
              <a:rPr lang="zh-CN" altLang="en-US" sz="2000" dirty="0">
                <a:latin typeface="Times New Roman" panose="02020603050405020304" pitchFamily="18" charset="0"/>
                <a:cs typeface="Times New Roman" panose="02020603050405020304" pitchFamily="18" charset="0"/>
              </a:rPr>
              <a:t>网站识别出这些</a:t>
            </a:r>
            <a:r>
              <a:rPr lang="en-US" altLang="zh-CN" sz="2000" dirty="0">
                <a:latin typeface="Times New Roman" panose="02020603050405020304" pitchFamily="18" charset="0"/>
                <a:cs typeface="Times New Roman" panose="02020603050405020304" pitchFamily="18" charset="0"/>
              </a:rPr>
              <a:t>"Exciting" Projects</a:t>
            </a:r>
            <a:r>
              <a:rPr lang="zh-CN" altLang="en-US" sz="2000" dirty="0">
                <a:latin typeface="Times New Roman" panose="02020603050405020304" pitchFamily="18" charset="0"/>
                <a:cs typeface="Times New Roman" panose="02020603050405020304" pitchFamily="18" charset="0"/>
              </a:rPr>
              <a:t>。</a:t>
            </a:r>
          </a:p>
          <a:p>
            <a:r>
              <a:rPr lang="zh-CN" altLang="en-US" sz="2400" b="1" dirty="0">
                <a:latin typeface="微软雅黑" panose="020B0503020204020204" pitchFamily="34" charset="-122"/>
                <a:ea typeface="微软雅黑" panose="020B0503020204020204" pitchFamily="34" charset="-122"/>
              </a:rPr>
              <a:t>链接</a:t>
            </a:r>
            <a:endParaRPr lang="en-US" altLang="zh-CN" sz="2400" b="1" dirty="0">
              <a:latin typeface="微软雅黑" panose="020B0503020204020204" pitchFamily="34" charset="-122"/>
              <a:ea typeface="微软雅黑" panose="020B0503020204020204" pitchFamily="34" charset="-122"/>
            </a:endParaRPr>
          </a:p>
          <a:p>
            <a:pPr lvl="1"/>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https://www.kaggle.com/c/kdd-cup-2014-predicting-excitement-at-donors-choose/data</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3320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51512-D5CF-4F9D-9B12-11BD0EB4BEA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Baseline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2A28538-9AD6-43EF-8F4D-0A5D734CAB73}"/>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利用协同过滤的方法来解决这一问题。</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基于用户的协同过滤，依赖任务提供的相关数据找到与目标用户兴趣相似的用户集合，根据用户集合对于目标</a:t>
            </a:r>
            <a:r>
              <a:rPr lang="en-US" altLang="zh-CN" dirty="0">
                <a:latin typeface="宋体" panose="02010600030101010101" pitchFamily="2" charset="-122"/>
                <a:ea typeface="宋体" panose="02010600030101010101" pitchFamily="2" charset="-122"/>
              </a:rPr>
              <a:t>item</a:t>
            </a:r>
            <a:r>
              <a:rPr lang="zh-CN" altLang="en-US" dirty="0">
                <a:latin typeface="宋体" panose="02010600030101010101" pitchFamily="2" charset="-122"/>
                <a:ea typeface="宋体" panose="02010600030101010101" pitchFamily="2" charset="-122"/>
              </a:rPr>
              <a:t>的倾向性预测当前目标用户是否会关注推荐的</a:t>
            </a:r>
            <a:r>
              <a:rPr lang="en-US" altLang="zh-CN" dirty="0">
                <a:latin typeface="宋体" panose="02010600030101010101" pitchFamily="2" charset="-122"/>
                <a:ea typeface="宋体" panose="02010600030101010101" pitchFamily="2" charset="-122"/>
              </a:rPr>
              <a:t>item</a:t>
            </a:r>
            <a:r>
              <a:rPr lang="zh-CN" altLang="en-US" dirty="0">
                <a:latin typeface="宋体" panose="02010600030101010101" pitchFamily="2" charset="-122"/>
                <a:ea typeface="宋体" panose="02010600030101010101" pitchFamily="2" charset="-122"/>
              </a:rPr>
              <a:t>。</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8267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714D2-D01C-4841-98BD-66E0DB45FF25}"/>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参考文献</a:t>
            </a:r>
          </a:p>
        </p:txBody>
      </p:sp>
      <p:sp>
        <p:nvSpPr>
          <p:cNvPr id="3" name="内容占位符 2">
            <a:extLst>
              <a:ext uri="{FF2B5EF4-FFF2-40B4-BE49-F238E27FC236}">
                <a16:creationId xmlns:a16="http://schemas.microsoft.com/office/drawing/2014/main" id="{C81C2DED-A340-40E0-8505-A5E66F0372C8}"/>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Yang, </a:t>
            </a:r>
            <a:r>
              <a:rPr lang="en-US" altLang="zh-CN" dirty="0" err="1">
                <a:latin typeface="Times New Roman" panose="02020603050405020304" pitchFamily="18" charset="0"/>
                <a:cs typeface="Times New Roman" panose="02020603050405020304" pitchFamily="18" charset="0"/>
              </a:rPr>
              <a:t>Deqing</a:t>
            </a:r>
            <a:r>
              <a:rPr lang="en-US" altLang="zh-CN" dirty="0">
                <a:latin typeface="Times New Roman" panose="02020603050405020304" pitchFamily="18" charset="0"/>
                <a:cs typeface="Times New Roman" panose="02020603050405020304" pitchFamily="18" charset="0"/>
              </a:rPr>
              <a:t>, et al. "Social Tag Embedding for the Recommendation with Sparse User-Item Interactions." </a:t>
            </a:r>
            <a:r>
              <a:rPr lang="en-US" altLang="zh-CN" i="1" dirty="0">
                <a:latin typeface="Times New Roman" panose="02020603050405020304" pitchFamily="18" charset="0"/>
                <a:cs typeface="Times New Roman" panose="02020603050405020304" pitchFamily="18" charset="0"/>
              </a:rPr>
              <a:t>2018 IEEE/ACM International Conference on Advances in Social Networks Analysis and Mining (ASONAM)</a:t>
            </a:r>
            <a:r>
              <a:rPr lang="en-US" altLang="zh-CN" dirty="0">
                <a:latin typeface="Times New Roman" panose="02020603050405020304" pitchFamily="18" charset="0"/>
                <a:cs typeface="Times New Roman" panose="02020603050405020304" pitchFamily="18" charset="0"/>
              </a:rPr>
              <a:t>. IEEE, 2018.</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60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0B1CD-23B4-41A0-B91F-C095A8E440D0}"/>
              </a:ext>
            </a:extLst>
          </p:cNvPr>
          <p:cNvSpPr>
            <a:spLocks noGrp="1"/>
          </p:cNvSpPr>
          <p:nvPr>
            <p:ph type="title"/>
          </p:nvPr>
        </p:nvSpPr>
        <p:spPr>
          <a:xfrm>
            <a:off x="515620" y="558165"/>
            <a:ext cx="11160760" cy="1325563"/>
          </a:xfrm>
        </p:spPr>
        <p:txBody>
          <a:bodyPr>
            <a:noAutofit/>
          </a:bodyPr>
          <a:lstStyle/>
          <a:p>
            <a:r>
              <a:rPr lang="en-US" altLang="zh-CN" sz="3200" b="1" dirty="0" err="1">
                <a:latin typeface="Times New Roman" panose="02020603050405020304" pitchFamily="18" charset="0"/>
                <a:cs typeface="Times New Roman" panose="02020603050405020304" pitchFamily="18" charset="0"/>
              </a:rPr>
              <a:t>Dota</a:t>
            </a:r>
            <a:r>
              <a:rPr lang="en-US" altLang="zh-CN" sz="3200" b="1" dirty="0">
                <a:latin typeface="Times New Roman" panose="02020603050405020304" pitchFamily="18" charset="0"/>
                <a:cs typeface="Times New Roman" panose="02020603050405020304" pitchFamily="18" charset="0"/>
              </a:rPr>
              <a:t> 2: Predicting match outcome </a:t>
            </a:r>
            <a:br>
              <a:rPr lang="en-US" altLang="zh-CN" sz="3200" b="1" dirty="0">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Predict the outcome of </a:t>
            </a:r>
            <a:r>
              <a:rPr lang="en-US" altLang="zh-CN" sz="3200" b="1" dirty="0" err="1">
                <a:latin typeface="Times New Roman" panose="02020603050405020304" pitchFamily="18" charset="0"/>
                <a:cs typeface="Times New Roman" panose="02020603050405020304" pitchFamily="18" charset="0"/>
              </a:rPr>
              <a:t>Dota</a:t>
            </a:r>
            <a:r>
              <a:rPr lang="en-US" altLang="zh-CN" sz="3200" b="1" dirty="0">
                <a:latin typeface="Times New Roman" panose="02020603050405020304" pitchFamily="18" charset="0"/>
                <a:cs typeface="Times New Roman" panose="02020603050405020304" pitchFamily="18" charset="0"/>
              </a:rPr>
              <a:t> 2 matches based on the first 5 minutes.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FCF5FFC-F186-4EA5-837F-706693E58F3B}"/>
              </a:ext>
            </a:extLst>
          </p:cNvPr>
          <p:cNvSpPr>
            <a:spLocks noGrp="1"/>
          </p:cNvSpPr>
          <p:nvPr>
            <p:ph idx="1"/>
          </p:nvPr>
        </p:nvSpPr>
        <p:spPr>
          <a:xfrm>
            <a:off x="838200" y="2313305"/>
            <a:ext cx="10515600" cy="4351338"/>
          </a:xfrm>
        </p:spPr>
        <p:txBody>
          <a:bodyPr>
            <a:normAutofit/>
          </a:bodyPr>
          <a:lstStyle/>
          <a:p>
            <a:r>
              <a:rPr lang="zh-CN" altLang="en-US" b="1" dirty="0">
                <a:latin typeface="Times New Roman" panose="02020603050405020304" pitchFamily="18" charset="0"/>
                <a:cs typeface="Times New Roman" panose="02020603050405020304" pitchFamily="18" charset="0"/>
              </a:rPr>
              <a:t>背景</a:t>
            </a:r>
            <a:r>
              <a:rPr lang="zh-CN" altLang="en-US" dirty="0"/>
              <a:t> </a:t>
            </a:r>
            <a:endParaRPr lang="en-US" altLang="zh-CN" dirty="0"/>
          </a:p>
          <a:p>
            <a:pPr lvl="1"/>
            <a:r>
              <a:rPr lang="en-US" altLang="zh-CN" sz="2000" dirty="0" err="1">
                <a:latin typeface="Times New Roman" panose="02020603050405020304" pitchFamily="18" charset="0"/>
                <a:cs typeface="Times New Roman" panose="02020603050405020304" pitchFamily="18" charset="0"/>
              </a:rPr>
              <a:t>Dota</a:t>
            </a:r>
            <a:r>
              <a:rPr lang="en-US" altLang="zh-CN" sz="2000" dirty="0">
                <a:latin typeface="Times New Roman" panose="02020603050405020304" pitchFamily="18" charset="0"/>
                <a:cs typeface="Times New Roman" panose="02020603050405020304" pitchFamily="18" charset="0"/>
              </a:rPr>
              <a:t> 2</a:t>
            </a:r>
            <a:r>
              <a:rPr lang="zh-CN" altLang="en-US" sz="2000" dirty="0">
                <a:latin typeface="Times New Roman" panose="02020603050405020304" pitchFamily="18" charset="0"/>
                <a:cs typeface="Times New Roman" panose="02020603050405020304" pitchFamily="18" charset="0"/>
              </a:rPr>
              <a:t>是由</a:t>
            </a:r>
            <a:r>
              <a:rPr lang="en-US" altLang="zh-CN" sz="2000" dirty="0">
                <a:latin typeface="Times New Roman" panose="02020603050405020304" pitchFamily="18" charset="0"/>
                <a:cs typeface="Times New Roman" panose="02020603050405020304" pitchFamily="18" charset="0"/>
              </a:rPr>
              <a:t>Valve Corporation</a:t>
            </a:r>
            <a:r>
              <a:rPr lang="zh-CN" altLang="en-US" sz="2000" dirty="0">
                <a:latin typeface="Times New Roman" panose="02020603050405020304" pitchFamily="18" charset="0"/>
                <a:cs typeface="Times New Roman" panose="02020603050405020304" pitchFamily="18" charset="0"/>
              </a:rPr>
              <a:t>开发和发布的多人在线战斗竞技（</a:t>
            </a:r>
            <a:r>
              <a:rPr lang="en-US" altLang="zh-CN" sz="2000" dirty="0">
                <a:latin typeface="Times New Roman" panose="02020603050405020304" pitchFamily="18" charset="0"/>
                <a:cs typeface="Times New Roman" panose="02020603050405020304" pitchFamily="18" charset="0"/>
              </a:rPr>
              <a:t>MOBA</a:t>
            </a:r>
            <a:r>
              <a:rPr lang="zh-CN" altLang="en-US" sz="2000" dirty="0">
                <a:latin typeface="Times New Roman" panose="02020603050405020304" pitchFamily="18" charset="0"/>
                <a:cs typeface="Times New Roman" panose="02020603050405020304" pitchFamily="18" charset="0"/>
              </a:rPr>
              <a:t>）游戏。 </a:t>
            </a:r>
            <a:r>
              <a:rPr lang="en-US" altLang="zh-CN" sz="2000" dirty="0" err="1">
                <a:latin typeface="Times New Roman" panose="02020603050405020304" pitchFamily="18" charset="0"/>
                <a:cs typeface="Times New Roman" panose="02020603050405020304" pitchFamily="18" charset="0"/>
              </a:rPr>
              <a:t>Dota</a:t>
            </a:r>
            <a:r>
              <a:rPr lang="en-US" altLang="zh-CN" sz="2000" dirty="0">
                <a:latin typeface="Times New Roman" panose="02020603050405020304" pitchFamily="18" charset="0"/>
                <a:cs typeface="Times New Roman" panose="02020603050405020304" pitchFamily="18" charset="0"/>
              </a:rPr>
              <a:t> 2</a:t>
            </a:r>
            <a:r>
              <a:rPr lang="zh-CN" altLang="en-US" sz="2000" dirty="0">
                <a:latin typeface="Times New Roman" panose="02020603050405020304" pitchFamily="18" charset="0"/>
                <a:cs typeface="Times New Roman" panose="02020603050405020304" pitchFamily="18" charset="0"/>
              </a:rPr>
              <a:t>由两队各五名队员进行，每队在地图上占据并保护他们自己的基地。 十个玩家中的每一个玩家独立控制一个强大的角色，被称为“英雄”，他们都具有独特的能力和不同的游戏风格。 在比赛期间，玩家为他们的英雄收集经验值和物品，以成功击败对方队伍的英雄。 第一个成功摧毁位于对方队伍基地的大型建筑物的队伍获胜。</a:t>
            </a:r>
            <a:endParaRPr lang="en-US" altLang="zh-CN" sz="2000"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链接</a:t>
            </a:r>
            <a:endParaRPr lang="en-US" altLang="zh-CN" b="1" dirty="0">
              <a:latin typeface="微软雅黑" panose="020B0503020204020204" pitchFamily="34" charset="-122"/>
              <a:ea typeface="微软雅黑" panose="020B0503020204020204" pitchFamily="34" charset="-122"/>
            </a:endParaRPr>
          </a:p>
          <a:p>
            <a:pPr lvl="1"/>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https://www.kaggle.com/c/dota-2-prediction/overview</a:t>
            </a:r>
            <a:endParaRPr lang="zh-CN" altLang="en-US" dirty="0"/>
          </a:p>
        </p:txBody>
      </p:sp>
    </p:spTree>
    <p:extLst>
      <p:ext uri="{BB962C8B-B14F-4D97-AF65-F5344CB8AC3E}">
        <p14:creationId xmlns:p14="http://schemas.microsoft.com/office/powerpoint/2010/main" val="269083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任务描述</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838200" y="1690688"/>
            <a:ext cx="11282680" cy="4351338"/>
          </a:xfrm>
        </p:spPr>
        <p:txBody>
          <a:bodyPr>
            <a:normAutofit/>
          </a:bodyPr>
          <a:lstStyle/>
          <a:p>
            <a:pPr marL="0" indent="0" algn="just">
              <a:spcAft>
                <a:spcPts val="0"/>
              </a:spcAft>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预测任务为预测哪方队伍胜利</a:t>
            </a:r>
          </a:p>
          <a:p>
            <a:pPr algn="just">
              <a:spcAft>
                <a:spcPts val="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训练集由一系列比赛组成。</a:t>
            </a:r>
          </a:p>
          <a:p>
            <a:pPr algn="just">
              <a:spcAft>
                <a:spcPts val="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已知每场比赛的前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分钟所有的游戏事件（如杀戮，物品购买等）</a:t>
            </a:r>
          </a:p>
          <a:p>
            <a:pPr algn="just">
              <a:spcAft>
                <a:spcPts val="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需要预测哪方队伍胜利。</a:t>
            </a:r>
          </a:p>
          <a:p>
            <a:pPr marL="0" indent="0" algn="just">
              <a:spcAft>
                <a:spcPts val="0"/>
              </a:spcAft>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8665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a:xfrm>
            <a:off x="96520" y="112077"/>
            <a:ext cx="10515600" cy="1325563"/>
          </a:xfrm>
        </p:spPr>
        <p:txBody>
          <a:bodyPr/>
          <a:lstStyle/>
          <a:p>
            <a:r>
              <a:rPr lang="zh-CN" altLang="en-US" dirty="0">
                <a:latin typeface="宋体" panose="02010600030101010101" pitchFamily="2" charset="-122"/>
                <a:ea typeface="宋体" panose="02010600030101010101" pitchFamily="2" charset="-122"/>
              </a:rPr>
              <a:t>数据资源</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248920" y="1747520"/>
            <a:ext cx="10515600" cy="4764723"/>
          </a:xfrm>
        </p:spPr>
        <p:txBody>
          <a:bodyPr numCol="2">
            <a:normAutofit fontScale="55000" lnSpcReduction="20000"/>
          </a:bodyPr>
          <a:lstStyle/>
          <a:p>
            <a:pPr marL="0" indent="0" fontAlgn="base">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玩家特征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r1_hero : player's hero</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r1_level : maximum hero level reached</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r1_xp : maximum experience gained</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r1_gold : amount of gold earned</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r1_lh : last hits, number of creeps killed</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r1_kills : number of players killed</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r1_deaths : the number of deaths for the hero</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r1_items : the number of items purchased</a:t>
            </a:r>
          </a:p>
          <a:p>
            <a:pPr marL="0" indent="0" fontAlgn="base">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fontAlgn="base">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First Blood</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事件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first_blood_time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time for the first blood</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first_blood_team</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team that committed the first blood (0 - Radiant, 1 - Dire)</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first_blood_player1 : index of player who got the kill</a:t>
            </a:r>
          </a:p>
          <a:p>
            <a:pPr fontAlgn="base"/>
            <a:r>
              <a:rPr lang="en-US" altLang="zh-CN" dirty="0">
                <a:latin typeface="Times New Roman" panose="02020603050405020304" pitchFamily="18" charset="0"/>
                <a:ea typeface="宋体" panose="02010600030101010101" pitchFamily="2" charset="-122"/>
                <a:cs typeface="Times New Roman" panose="02020603050405020304" pitchFamily="18" charset="0"/>
              </a:rPr>
              <a:t>first_blood_player2 : index of player who got killed</a:t>
            </a:r>
          </a:p>
          <a:p>
            <a:pPr fontAlgn="base"/>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fontAlgn="base">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团队信息（前缀为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radiant_</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dire_</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radiant_bottle_time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time the team first purchased the item "bottle"</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radiant_courier_time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acquisition time of the "courier" item</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radiant_flying_courier_time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acquisition time of the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flying_courier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item</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radiant_tpscroll_count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number of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tpscroll</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items bought in the first 5 minutes</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radiant_boots_count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number of "boots" for the team in the first 5 minutes</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radiant_ward_observer_count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number of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ward_observer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items</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radiant_ward_sentry_count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number of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ward_sentry</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items</a:t>
            </a:r>
          </a:p>
          <a:p>
            <a:pPr fontAlgn="base"/>
            <a:r>
              <a:rPr lang="en-US" altLang="zh-CN" dirty="0" err="1">
                <a:latin typeface="Times New Roman" panose="02020603050405020304" pitchFamily="18" charset="0"/>
                <a:ea typeface="宋体" panose="02010600030101010101" pitchFamily="2" charset="-122"/>
                <a:cs typeface="Times New Roman" panose="02020603050405020304" pitchFamily="18" charset="0"/>
              </a:rPr>
              <a:t>radiant_first_ward_time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the time for the first placed ward for the team</a:t>
            </a:r>
          </a:p>
          <a:p>
            <a:pPr marL="0" indent="0" fontAlgn="base">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77D7B672-49DC-493A-B5B0-0A55E8653BAF}"/>
              </a:ext>
            </a:extLst>
          </p:cNvPr>
          <p:cNvSpPr/>
          <p:nvPr/>
        </p:nvSpPr>
        <p:spPr>
          <a:xfrm>
            <a:off x="152400" y="1252974"/>
            <a:ext cx="11943080" cy="369332"/>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训练集：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train.csv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测试集：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test.csv</a:t>
            </a:r>
            <a:r>
              <a:rPr lang="en-US" altLang="zh-CN" kern="100" dirty="0">
                <a:latin typeface="等线"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英雄名单：</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hero_names.json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装备</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ID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item_ids.json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提交样例：</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sample_ solution.csv</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1372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31E85-4F30-4407-B9E2-FED444BD23EB}"/>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基本思路与</a:t>
            </a:r>
            <a:r>
              <a:rPr lang="en-US" altLang="zh-CN" sz="4000" b="1" dirty="0">
                <a:latin typeface="宋体" panose="02010600030101010101" pitchFamily="2" charset="-122"/>
                <a:ea typeface="宋体" panose="02010600030101010101" pitchFamily="2" charset="-122"/>
              </a:rPr>
              <a:t>Baseline</a:t>
            </a:r>
            <a:endParaRPr lang="zh-CN" altLang="en-US" sz="4000" b="1"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867DA4EB-9EB6-495D-90E8-DE0F04732BCC}"/>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这是一个典型的二分类问题，通过将比赛的信息作为输入，预测比赛的结果。</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各种传统的分类模型都是可行的。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进一步思考：</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可以分为阵容优势和前期优势两部分考虑</a:t>
            </a:r>
          </a:p>
        </p:txBody>
      </p:sp>
    </p:spTree>
    <p:extLst>
      <p:ext uri="{BB962C8B-B14F-4D97-AF65-F5344CB8AC3E}">
        <p14:creationId xmlns:p14="http://schemas.microsoft.com/office/powerpoint/2010/main" val="387703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0B1CD-23B4-41A0-B91F-C095A8E440D0}"/>
              </a:ext>
            </a:extLst>
          </p:cNvPr>
          <p:cNvSpPr>
            <a:spLocks noGrp="1"/>
          </p:cNvSpPr>
          <p:nvPr>
            <p:ph type="title"/>
          </p:nvPr>
        </p:nvSpPr>
        <p:spPr>
          <a:xfrm>
            <a:off x="345440" y="172085"/>
            <a:ext cx="10754360" cy="1325563"/>
          </a:xfrm>
        </p:spPr>
        <p:txBody>
          <a:bodyPr>
            <a:noAutofit/>
          </a:bodyPr>
          <a:lstStyle/>
          <a:p>
            <a:r>
              <a:rPr lang="en-US" altLang="zh-CN" sz="3200" b="1" dirty="0">
                <a:latin typeface="Times New Roman" panose="02020603050405020304" pitchFamily="18" charset="0"/>
                <a:cs typeface="Times New Roman" panose="02020603050405020304" pitchFamily="18" charset="0"/>
              </a:rPr>
              <a:t>KDD Cup 2013 - Author Disambiguation Challenge (Track 2)</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FCF5FFC-F186-4EA5-837F-706693E58F3B}"/>
              </a:ext>
            </a:extLst>
          </p:cNvPr>
          <p:cNvSpPr>
            <a:spLocks noGrp="1"/>
          </p:cNvSpPr>
          <p:nvPr>
            <p:ph idx="1"/>
          </p:nvPr>
        </p:nvSpPr>
        <p:spPr/>
        <p:txBody>
          <a:bodyPr>
            <a:normAutofit/>
          </a:bodyPr>
          <a:lstStyle/>
          <a:p>
            <a:r>
              <a:rPr lang="zh-CN" altLang="en-US" b="1" dirty="0">
                <a:latin typeface="Times New Roman" panose="02020603050405020304" pitchFamily="18" charset="0"/>
                <a:cs typeface="Times New Roman" panose="02020603050405020304" pitchFamily="18" charset="0"/>
              </a:rPr>
              <a:t>背景</a:t>
            </a:r>
            <a:r>
              <a:rPr lang="zh-CN" altLang="en-US" dirty="0"/>
              <a:t> </a:t>
            </a:r>
            <a:endParaRPr lang="en-US" altLang="zh-CN" dirty="0"/>
          </a:p>
          <a:p>
            <a:pPr marL="457200" lvl="1" indent="0">
              <a:buNone/>
            </a:pPr>
            <a:r>
              <a:rPr lang="zh-CN" altLang="en-US" sz="2000" dirty="0">
                <a:latin typeface="Times New Roman" panose="02020603050405020304" pitchFamily="18" charset="0"/>
                <a:cs typeface="Times New Roman" panose="02020603050405020304" pitchFamily="18" charset="0"/>
              </a:rPr>
              <a:t>微软学术搜索是一个开放的平台，除了文献搜索之外，它还为研究社区提供了各种指标和体验。它涵盖了超过</a:t>
            </a:r>
            <a:r>
              <a:rPr lang="en-US" altLang="zh-CN" sz="2000" dirty="0">
                <a:latin typeface="Times New Roman" panose="02020603050405020304" pitchFamily="18" charset="0"/>
                <a:cs typeface="Times New Roman" panose="02020603050405020304" pitchFamily="18" charset="0"/>
              </a:rPr>
              <a:t>5000</a:t>
            </a:r>
            <a:r>
              <a:rPr lang="zh-CN" altLang="en-US" sz="2000" dirty="0">
                <a:latin typeface="Times New Roman" panose="02020603050405020304" pitchFamily="18" charset="0"/>
                <a:cs typeface="Times New Roman" panose="02020603050405020304" pitchFamily="18" charset="0"/>
              </a:rPr>
              <a:t>万份出版物和超过</a:t>
            </a:r>
            <a:r>
              <a:rPr lang="en-US" altLang="zh-CN" sz="2000" dirty="0">
                <a:latin typeface="Times New Roman" panose="02020603050405020304" pitchFamily="18" charset="0"/>
                <a:cs typeface="Times New Roman" panose="02020603050405020304" pitchFamily="18" charset="0"/>
              </a:rPr>
              <a:t>1900</a:t>
            </a:r>
            <a:r>
              <a:rPr lang="zh-CN" altLang="en-US" sz="2000" dirty="0">
                <a:latin typeface="Times New Roman" panose="02020603050405020304" pitchFamily="18" charset="0"/>
                <a:cs typeface="Times New Roman" panose="02020603050405020304" pitchFamily="18" charset="0"/>
              </a:rPr>
              <a:t>万名不同领域的作者，每周都有更新。提供此服务的主要挑战之一是作者名称不明确。一方面，有许多作者以自己名字的不同形式发表文章。另一方面，不同的作者可能有相似甚至相同的名字。因此，一个名字模糊的作者的简介往往包含噪音，导致论文被错误地分配给他或她。这个</a:t>
            </a:r>
            <a:r>
              <a:rPr lang="en-US" altLang="zh-CN" sz="2000" dirty="0">
                <a:latin typeface="Times New Roman" panose="02020603050405020304" pitchFamily="18" charset="0"/>
                <a:cs typeface="Times New Roman" panose="02020603050405020304" pitchFamily="18" charset="0"/>
              </a:rPr>
              <a:t>KDD</a:t>
            </a:r>
            <a:r>
              <a:rPr lang="zh-CN" altLang="en-US" sz="2000" dirty="0">
                <a:latin typeface="Times New Roman" panose="02020603050405020304" pitchFamily="18" charset="0"/>
                <a:cs typeface="Times New Roman" panose="02020603050405020304" pitchFamily="18" charset="0"/>
              </a:rPr>
              <a:t>杯任务要求参与者确定作者简介中哪些文章是由给定的作者真正撰写的。</a:t>
            </a:r>
            <a:endParaRPr lang="en-US" altLang="zh-CN" sz="2000" dirty="0">
              <a:latin typeface="Times New Roman" panose="02020603050405020304" pitchFamily="18" charset="0"/>
              <a:cs typeface="Times New Roman" panose="02020603050405020304" pitchFamily="18" charset="0"/>
            </a:endParaRPr>
          </a:p>
          <a:p>
            <a:pPr marL="457200" lvl="1" indent="0">
              <a:buNone/>
            </a:pPr>
            <a:endParaRPr lang="en-US" altLang="zh-CN" sz="2000" dirty="0">
              <a:latin typeface="Times New Roman" panose="02020603050405020304" pitchFamily="18" charset="0"/>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rPr>
              <a:t>链接</a:t>
            </a:r>
            <a:endParaRPr lang="en-US" altLang="zh-CN" b="1" dirty="0">
              <a:latin typeface="微软雅黑" panose="020B0503020204020204" pitchFamily="34" charset="-122"/>
              <a:ea typeface="微软雅黑" panose="020B0503020204020204" pitchFamily="34" charset="-122"/>
            </a:endParaRPr>
          </a:p>
          <a:p>
            <a:pPr lvl="1"/>
            <a:r>
              <a:rPr lang="en-US" altLang="zh-CN" sz="2000" dirty="0">
                <a:hlinkClick r:id="rId2"/>
              </a:rPr>
              <a:t>https://www.kaggle.com/c/kdd-cup-2013-author-paper-identification-challenge/overview</a:t>
            </a:r>
            <a:endParaRPr lang="zh-CN" altLang="en-US" dirty="0"/>
          </a:p>
        </p:txBody>
      </p:sp>
    </p:spTree>
    <p:extLst>
      <p:ext uri="{BB962C8B-B14F-4D97-AF65-F5344CB8AC3E}">
        <p14:creationId xmlns:p14="http://schemas.microsoft.com/office/powerpoint/2010/main" val="394706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任务描述</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838200" y="1690688"/>
            <a:ext cx="11282680" cy="4351338"/>
          </a:xfrm>
        </p:spPr>
        <p:txBody>
          <a:bodyPr>
            <a:normAutofit/>
          </a:bodyPr>
          <a:lstStyle/>
          <a:p>
            <a:pPr algn="just">
              <a:spcAft>
                <a:spcPts val="0"/>
              </a:spcAft>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同一作者在不同的出版物中可能会有不同的姓名。</a:t>
            </a:r>
          </a:p>
          <a:p>
            <a:pPr algn="just">
              <a:spcAft>
                <a:spcPts val="0"/>
              </a:spcAft>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rPr>
              <a:t>要求根据给定的作者、</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paper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的特征，判断给定</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paper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是否是给定作者的作品。</a:t>
            </a:r>
          </a:p>
          <a:p>
            <a:pPr marL="0" indent="0" algn="just">
              <a:spcAft>
                <a:spcPts val="0"/>
              </a:spcAft>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01229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a:xfrm>
            <a:off x="624840" y="0"/>
            <a:ext cx="10515600" cy="1325563"/>
          </a:xfrm>
        </p:spPr>
        <p:txBody>
          <a:bodyPr/>
          <a:lstStyle/>
          <a:p>
            <a:r>
              <a:rPr lang="zh-CN" altLang="en-US" dirty="0">
                <a:latin typeface="宋体" panose="02010600030101010101" pitchFamily="2" charset="-122"/>
                <a:ea typeface="宋体" panose="02010600030101010101" pitchFamily="2" charset="-122"/>
              </a:rPr>
              <a:t>数据资源</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624840" y="1541145"/>
            <a:ext cx="10515600" cy="4351338"/>
          </a:xfrm>
        </p:spPr>
        <p:txBody>
          <a:bodyPr>
            <a:normAutofit fontScale="85000" lnSpcReduction="20000"/>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Author.csv</a:t>
            </a:r>
          </a:p>
          <a:p>
            <a:pPr marL="457200" lvl="1"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包含作者的概要信息，如作者名称和所属的组织、单位。同一个作者可能在这个数据集中出现不止一次。例如，因为他</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她以不同版本的名字发布，比如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J. Doe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Jane Doe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J. A. Doe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Paper.csv</a:t>
            </a:r>
          </a:p>
          <a:p>
            <a:pPr marL="457200" lvl="1"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包含论文标题、会议</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期刊信息和关键词。同一篇论文可能是由一位或多位作者撰写，也可能是通过不同的数据源获得的，因此在数据集中有多个副本。</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Conference.csv, Journal.csv</a:t>
            </a:r>
          </a:p>
          <a:p>
            <a:pPr marL="457200" lvl="1"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每篇论文还有其他元数据，例如出版年份，地点，关键词等。</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PaperAuthor.csv</a:t>
            </a:r>
          </a:p>
          <a:p>
            <a:pPr marL="457200" lvl="1"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paper-Author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数据集是有噪声的，包含可能不正确的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Paper-Author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分配，这是由于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author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名称模糊和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author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名称的变化造成的。</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Train.csv Valid.csv </a:t>
            </a:r>
          </a:p>
          <a:p>
            <a:pPr marL="457200" lvl="1"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包含作者已“确认”</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确认他们是作者</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或已“删除”</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意味着他们不是作者</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的论文，根据作者的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Id</a:t>
            </a:r>
            <a:r>
              <a:rPr lang="zh-CN" altLang="en-US" dirty="0">
                <a:latin typeface="Times New Roman" panose="02020603050405020304" pitchFamily="18" charset="0"/>
                <a:ea typeface="宋体" panose="02010600030101010101" pitchFamily="2" charset="-122"/>
                <a:cs typeface="Times New Roman" panose="02020603050405020304" pitchFamily="18" charset="0"/>
              </a:rPr>
              <a:t>被分为训练集、验证集和测试集。</a:t>
            </a:r>
          </a:p>
        </p:txBody>
      </p:sp>
    </p:spTree>
    <p:extLst>
      <p:ext uri="{BB962C8B-B14F-4D97-AF65-F5344CB8AC3E}">
        <p14:creationId xmlns:p14="http://schemas.microsoft.com/office/powerpoint/2010/main" val="229752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201B1-4DFF-4B0C-920F-94D709F2CA2F}"/>
              </a:ext>
            </a:extLst>
          </p:cNvPr>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基本思路与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Baseline</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9E1033D7-54B3-424F-96E4-CA6C9C43E8EC}"/>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可以视作二分类问题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Paper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和作者的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feature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作为输入，“删除”与“确认”作为分类输出，对分类器进行训练</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hlinkClick r:id="rId2"/>
              </a:rPr>
              <a:t>https://github.com/benhamner/Kdd2013AuthorPaperIdentification</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进一步思考</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是否可以考虑作者的合作信息，使用图相关的算法，识别模糊姓名作者。</a:t>
            </a: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1755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任务描述</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838200" y="1690688"/>
            <a:ext cx="10515600" cy="4351338"/>
          </a:xfrm>
        </p:spPr>
        <p:txBody>
          <a:bodyPr>
            <a:normAutofit fontScale="77500" lnSpcReduction="20000"/>
          </a:bodyPr>
          <a:lstStyle/>
          <a:p>
            <a:pPr marL="0" indent="0" algn="just">
              <a:spcAft>
                <a:spcPts val="0"/>
              </a:spcAft>
              <a:buNone/>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给定一系列学生资助项目的相关信息，判断其中哪些资助项目是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"Exciting" Projects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p>
          <a:p>
            <a:pPr marL="0" indent="0" algn="just">
              <a:spcAft>
                <a:spcPts val="0"/>
              </a:spcAft>
              <a:buNone/>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"Exciting" Projects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需要满足：</a:t>
            </a:r>
          </a:p>
          <a:p>
            <a:pPr marL="342900" lvl="0" indent="-342900" algn="just">
              <a:spcAft>
                <a:spcPts val="0"/>
              </a:spcAft>
              <a:buFont typeface="Wingdings" panose="05000000000000000000" pitchFamily="2" charset="2"/>
              <a:buChar char=""/>
            </a:pP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fully_funded</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at_least_1_teacher_referred_donor</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great_chat</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at_least_1_green_donation</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以及至少一个以下条件</a:t>
            </a:r>
          </a:p>
          <a:p>
            <a:pPr marL="742950" lvl="1" indent="-285750" algn="just">
              <a:spcAft>
                <a:spcPts val="0"/>
              </a:spcAft>
              <a:buFont typeface="Wingdings" panose="05000000000000000000" pitchFamily="2" charset="2"/>
              <a:buChar char=""/>
            </a:pP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three_or_more_non_teacher_referred_donors</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gn="just">
              <a:spcAft>
                <a:spcPts val="0"/>
              </a:spcAft>
              <a:buFont typeface="Wingdings" panose="05000000000000000000" pitchFamily="2" charset="2"/>
              <a:buChar cha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one_non_teacher_referred_donor_giving_100_plus</a:t>
            </a:r>
          </a:p>
          <a:p>
            <a:pPr marL="742950" lvl="1" indent="-285750" algn="just">
              <a:spcAft>
                <a:spcPts val="0"/>
              </a:spcAft>
              <a:buFont typeface="Wingdings" panose="05000000000000000000" pitchFamily="2" charset="2"/>
              <a:buChar char=""/>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donation_from_thoughtful_donor</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每个条件的详细含义见竞赛详情</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50756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0B1CD-23B4-41A0-B91F-C095A8E440D0}"/>
              </a:ext>
            </a:extLst>
          </p:cNvPr>
          <p:cNvSpPr>
            <a:spLocks noGrp="1"/>
          </p:cNvSpPr>
          <p:nvPr>
            <p:ph type="title"/>
          </p:nvPr>
        </p:nvSpPr>
        <p:spPr>
          <a:xfrm>
            <a:off x="345440" y="172085"/>
            <a:ext cx="10754360" cy="1325563"/>
          </a:xfrm>
        </p:spPr>
        <p:txBody>
          <a:bodyPr>
            <a:noAutofit/>
          </a:bodyPr>
          <a:lstStyle/>
          <a:p>
            <a:r>
              <a:rPr lang="zh-CN" altLang="en-US" sz="3200" b="1" dirty="0">
                <a:latin typeface="Times New Roman" panose="02020603050405020304" pitchFamily="18" charset="0"/>
                <a:cs typeface="Times New Roman" panose="02020603050405020304" pitchFamily="18" charset="0"/>
              </a:rPr>
              <a:t>基于</a:t>
            </a:r>
            <a:r>
              <a:rPr lang="en-US" altLang="zh-CN" sz="3200" b="1" dirty="0">
                <a:latin typeface="Times New Roman" panose="02020603050405020304" pitchFamily="18" charset="0"/>
                <a:cs typeface="Times New Roman" panose="02020603050405020304" pitchFamily="18" charset="0"/>
              </a:rPr>
              <a:t>schema</a:t>
            </a:r>
            <a:r>
              <a:rPr lang="zh-CN" altLang="en-US" sz="3200" b="1" dirty="0">
                <a:latin typeface="Times New Roman" panose="02020603050405020304" pitchFamily="18" charset="0"/>
                <a:cs typeface="Times New Roman" panose="02020603050405020304" pitchFamily="18" charset="0"/>
              </a:rPr>
              <a:t>约束的</a:t>
            </a:r>
            <a:r>
              <a:rPr lang="en-US" altLang="zh-CN" sz="3200" b="1" dirty="0">
                <a:latin typeface="Times New Roman" panose="02020603050405020304" pitchFamily="18" charset="0"/>
                <a:cs typeface="Times New Roman" panose="02020603050405020304" pitchFamily="18" charset="0"/>
              </a:rPr>
              <a:t>SPO</a:t>
            </a:r>
            <a:r>
              <a:rPr lang="zh-CN" altLang="en-US" sz="3200" b="1" dirty="0">
                <a:latin typeface="Times New Roman" panose="02020603050405020304" pitchFamily="18" charset="0"/>
                <a:cs typeface="Times New Roman" panose="02020603050405020304" pitchFamily="18" charset="0"/>
              </a:rPr>
              <a:t>信息抽取任务</a:t>
            </a:r>
          </a:p>
        </p:txBody>
      </p:sp>
      <p:sp>
        <p:nvSpPr>
          <p:cNvPr id="3" name="内容占位符 2">
            <a:extLst>
              <a:ext uri="{FF2B5EF4-FFF2-40B4-BE49-F238E27FC236}">
                <a16:creationId xmlns:a16="http://schemas.microsoft.com/office/drawing/2014/main" id="{8FCF5FFC-F186-4EA5-837F-706693E58F3B}"/>
              </a:ext>
            </a:extLst>
          </p:cNvPr>
          <p:cNvSpPr>
            <a:spLocks noGrp="1"/>
          </p:cNvSpPr>
          <p:nvPr>
            <p:ph idx="1"/>
          </p:nvPr>
        </p:nvSpPr>
        <p:spPr/>
        <p:txBody>
          <a:bodyPr>
            <a:normAutofit/>
          </a:bodyPr>
          <a:lstStyle/>
          <a:p>
            <a:r>
              <a:rPr lang="zh-CN" altLang="en-US" b="1" dirty="0">
                <a:latin typeface="Times New Roman" panose="02020603050405020304" pitchFamily="18" charset="0"/>
                <a:cs typeface="Times New Roman" panose="02020603050405020304" pitchFamily="18" charset="0"/>
              </a:rPr>
              <a:t>背景</a:t>
            </a:r>
            <a:r>
              <a:rPr lang="zh-CN" altLang="en-US" dirty="0"/>
              <a:t> </a:t>
            </a:r>
            <a:endParaRPr lang="en-US" altLang="zh-CN" dirty="0"/>
          </a:p>
          <a:p>
            <a:pPr marL="457200" lvl="1" indent="0">
              <a:buNone/>
            </a:pPr>
            <a:r>
              <a:rPr lang="zh-CN" altLang="en-US" sz="2000" dirty="0">
                <a:latin typeface="Times New Roman" panose="02020603050405020304" pitchFamily="18" charset="0"/>
                <a:cs typeface="Times New Roman" panose="02020603050405020304" pitchFamily="18" charset="0"/>
              </a:rPr>
              <a:t>信息抽取</a:t>
            </a:r>
            <a:r>
              <a:rPr lang="en-US" altLang="zh-CN" sz="2000" dirty="0">
                <a:latin typeface="Times New Roman" panose="02020603050405020304" pitchFamily="18" charset="0"/>
                <a:cs typeface="Times New Roman" panose="02020603050405020304" pitchFamily="18" charset="0"/>
              </a:rPr>
              <a:t>(Information Extraction, IE)</a:t>
            </a:r>
            <a:r>
              <a:rPr lang="zh-CN" altLang="en-US" sz="2000" dirty="0">
                <a:latin typeface="Times New Roman" panose="02020603050405020304" pitchFamily="18" charset="0"/>
                <a:cs typeface="Times New Roman" panose="02020603050405020304" pitchFamily="18" charset="0"/>
              </a:rPr>
              <a:t>是从自然语言文本中抽取实体、属性、关系及事件等事实类信息的文本处理技术，是信息检索、智能问答、智能对话等人工智能应用的重要基础，一直受到业界的广泛关注。信息抽取任务涉及命名实体识别、指代消解、关系分类等复杂技术。</a:t>
            </a:r>
            <a:endParaRPr lang="en-US" altLang="zh-CN" sz="2000" dirty="0">
              <a:latin typeface="Times New Roman" panose="02020603050405020304" pitchFamily="18" charset="0"/>
              <a:cs typeface="Times New Roman" panose="02020603050405020304" pitchFamily="18" charset="0"/>
            </a:endParaRPr>
          </a:p>
          <a:p>
            <a:pPr marL="457200" lvl="1" indent="0">
              <a:buNone/>
            </a:pPr>
            <a:r>
              <a:rPr lang="zh-CN" altLang="en-US" sz="2000" dirty="0">
                <a:latin typeface="Times New Roman" panose="02020603050405020304" pitchFamily="18" charset="0"/>
                <a:cs typeface="Times New Roman" panose="02020603050405020304" pitchFamily="18" charset="0"/>
              </a:rPr>
              <a:t>本次竞赛发布基于</a:t>
            </a:r>
            <a:r>
              <a:rPr lang="en-US" altLang="zh-CN" sz="2000" dirty="0">
                <a:latin typeface="Times New Roman" panose="02020603050405020304" pitchFamily="18" charset="0"/>
                <a:cs typeface="Times New Roman" panose="02020603050405020304" pitchFamily="18" charset="0"/>
              </a:rPr>
              <a:t>schema</a:t>
            </a:r>
            <a:r>
              <a:rPr lang="zh-CN" altLang="en-US" sz="2000" dirty="0">
                <a:latin typeface="Times New Roman" panose="02020603050405020304" pitchFamily="18" charset="0"/>
                <a:cs typeface="Times New Roman" panose="02020603050405020304" pitchFamily="18" charset="0"/>
              </a:rPr>
              <a:t>约束的</a:t>
            </a:r>
            <a:r>
              <a:rPr lang="en-US" altLang="zh-CN" sz="2000" dirty="0">
                <a:latin typeface="Times New Roman" panose="02020603050405020304" pitchFamily="18" charset="0"/>
                <a:cs typeface="Times New Roman" panose="02020603050405020304" pitchFamily="18" charset="0"/>
              </a:rPr>
              <a:t>SPO</a:t>
            </a:r>
            <a:r>
              <a:rPr lang="zh-CN" altLang="en-US" sz="2000" dirty="0">
                <a:latin typeface="Times New Roman" panose="02020603050405020304" pitchFamily="18" charset="0"/>
                <a:cs typeface="Times New Roman" panose="02020603050405020304" pitchFamily="18" charset="0"/>
              </a:rPr>
              <a:t>信息抽取任务，即在给定</a:t>
            </a:r>
            <a:r>
              <a:rPr lang="en-US" altLang="zh-CN" sz="2000" dirty="0">
                <a:latin typeface="Times New Roman" panose="02020603050405020304" pitchFamily="18" charset="0"/>
                <a:cs typeface="Times New Roman" panose="02020603050405020304" pitchFamily="18" charset="0"/>
              </a:rPr>
              <a:t>schema</a:t>
            </a:r>
            <a:r>
              <a:rPr lang="zh-CN" altLang="en-US" sz="2000" dirty="0">
                <a:latin typeface="Times New Roman" panose="02020603050405020304" pitchFamily="18" charset="0"/>
                <a:cs typeface="Times New Roman" panose="02020603050405020304" pitchFamily="18" charset="0"/>
              </a:rPr>
              <a:t>集合下，从自然语言文本中抽取出符合</a:t>
            </a:r>
            <a:r>
              <a:rPr lang="en-US" altLang="zh-CN" sz="2000" dirty="0">
                <a:latin typeface="Times New Roman" panose="02020603050405020304" pitchFamily="18" charset="0"/>
                <a:cs typeface="Times New Roman" panose="02020603050405020304" pitchFamily="18" charset="0"/>
              </a:rPr>
              <a:t>schema</a:t>
            </a:r>
            <a:r>
              <a:rPr lang="zh-CN" altLang="en-US" sz="2000" dirty="0">
                <a:latin typeface="Times New Roman" panose="02020603050405020304" pitchFamily="18" charset="0"/>
                <a:cs typeface="Times New Roman" panose="02020603050405020304" pitchFamily="18" charset="0"/>
              </a:rPr>
              <a:t>要求的</a:t>
            </a:r>
            <a:r>
              <a:rPr lang="en-US" altLang="zh-CN" sz="2000" dirty="0">
                <a:latin typeface="Times New Roman" panose="02020603050405020304" pitchFamily="18" charset="0"/>
                <a:cs typeface="Times New Roman" panose="02020603050405020304" pitchFamily="18" charset="0"/>
              </a:rPr>
              <a:t>SPO</a:t>
            </a:r>
            <a:r>
              <a:rPr lang="zh-CN" altLang="en-US" sz="2000" dirty="0">
                <a:latin typeface="Times New Roman" panose="02020603050405020304" pitchFamily="18" charset="0"/>
                <a:cs typeface="Times New Roman" panose="02020603050405020304" pitchFamily="18" charset="0"/>
              </a:rPr>
              <a:t>三元组知识。</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56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76835"/>
            <a:ext cx="10967720" cy="1410970"/>
          </a:xfrm>
        </p:spPr>
        <p:txBody>
          <a:bodyPr>
            <a:normAutofit/>
          </a:bodyPr>
          <a:lstStyle/>
          <a:p>
            <a:r>
              <a:rPr lang="en-US" altLang="zh-CN" sz="4400" dirty="0">
                <a:latin typeface="宋体" panose="02010600030101010101" pitchFamily="2" charset="-122"/>
                <a:ea typeface="宋体" panose="02010600030101010101" pitchFamily="2" charset="-122"/>
              </a:rPr>
              <a:t> </a:t>
            </a:r>
            <a:r>
              <a:rPr lang="zh-CN" altLang="en-US" sz="4400" dirty="0">
                <a:latin typeface="宋体" panose="02010600030101010101" pitchFamily="2" charset="-122"/>
                <a:ea typeface="宋体" panose="02010600030101010101" pitchFamily="2" charset="-122"/>
              </a:rPr>
              <a:t>任务描述</a:t>
            </a:r>
            <a:endParaRPr lang="en-US" altLang="zh-CN" sz="4400" dirty="0">
              <a:latin typeface="宋体" panose="02010600030101010101" pitchFamily="2" charset="-122"/>
              <a:ea typeface="宋体" panose="02010600030101010101" pitchFamily="2" charset="-122"/>
              <a:sym typeface="+mn-ea"/>
            </a:endParaRPr>
          </a:p>
        </p:txBody>
      </p:sp>
      <p:sp>
        <p:nvSpPr>
          <p:cNvPr id="3" name="内容占位符 2"/>
          <p:cNvSpPr>
            <a:spLocks noGrp="1"/>
          </p:cNvSpPr>
          <p:nvPr>
            <p:ph idx="1"/>
          </p:nvPr>
        </p:nvSpPr>
        <p:spPr>
          <a:xfrm>
            <a:off x="596900" y="1378585"/>
            <a:ext cx="10756900" cy="4798695"/>
          </a:xfrm>
        </p:spPr>
        <p:txBody>
          <a:bodyPr>
            <a:normAutofit fontScale="80000" lnSpcReduction="20000"/>
          </a:bodyPr>
          <a:lstStyle/>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给定</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schema</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约束集合及句子sent，其中schema定义了关系P以及其对应的主体S和客体O的类别，例如</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（S_TYPE:人物，P:妻子，O_TYPE:人物）、（S_TYPE:公司，P:创始人，O_TYPE:人物）</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任务要求自动对句子进行分析，输出句子中所有</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满足schema约束的SPO三元组知识</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lgn="ctr">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Triples=[(S1, P1, O1), (S2, P2, O2)…]</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输入/输出:</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(1) 输入:schema约束集合及句子sent</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(2) 输出:句子sent中包含的符合给定schema约束的三元组知识Triples</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举例</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输入</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:《不是所有时光都微笑》是2012年7月1日光明日报出版社出版的书籍，作者是蓝瞳</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indent="0">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期待输出</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不是所有时光都微笑</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出版社</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光明日报出版社</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a:t>
            </a:r>
          </a:p>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不是所有时光都微笑</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作者</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蓝瞳</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(schema</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没有定义出版日期，所以只需要抽出这两条</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a:xfrm>
            <a:off x="624840" y="0"/>
            <a:ext cx="10515600" cy="1325563"/>
          </a:xfrm>
        </p:spPr>
        <p:txBody>
          <a:bodyPr/>
          <a:lstStyle/>
          <a:p>
            <a:r>
              <a:rPr lang="zh-CN" altLang="en-US" dirty="0">
                <a:latin typeface="宋体" panose="02010600030101010101" pitchFamily="2" charset="-122"/>
                <a:ea typeface="宋体" panose="02010600030101010101" pitchFamily="2" charset="-122"/>
              </a:rPr>
              <a:t>数据资源</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624840" y="1253331"/>
            <a:ext cx="10515600" cy="758349"/>
          </a:xfrm>
        </p:spPr>
        <p:txBody>
          <a:bodyPr>
            <a:norm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训练数据样本</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26" name="Picture 2" descr="- Dos- &#10;Sword &#10;*POS tagging ">
            <a:extLst>
              <a:ext uri="{FF2B5EF4-FFF2-40B4-BE49-F238E27FC236}">
                <a16:creationId xmlns:a16="http://schemas.microsoft.com/office/drawing/2014/main" id="{BF2327A9-9C4C-42BE-B306-A15E74C30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344" y="1689894"/>
            <a:ext cx="7455535" cy="451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624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a:xfrm>
            <a:off x="624840" y="0"/>
            <a:ext cx="10515600" cy="1325563"/>
          </a:xfrm>
        </p:spPr>
        <p:txBody>
          <a:bodyPr/>
          <a:lstStyle/>
          <a:p>
            <a:r>
              <a:rPr lang="zh-CN" altLang="en-US" dirty="0">
                <a:latin typeface="宋体" panose="02010600030101010101" pitchFamily="2" charset="-122"/>
                <a:ea typeface="宋体" panose="02010600030101010101" pitchFamily="2" charset="-122"/>
              </a:rPr>
              <a:t>数据资源</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624840" y="1253331"/>
            <a:ext cx="10515600" cy="758349"/>
          </a:xfrm>
        </p:spPr>
        <p:txBody>
          <a:bodyPr>
            <a:norm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约束</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all_50_schemas</a:t>
            </a:r>
          </a:p>
          <a:p>
            <a:pPr marL="0" indent="0">
              <a:buNone/>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0" name="Picture 2" descr="all 50_schemas . &#10;—E) tEt(0) -F-E(V) &#10;robject_type&quot;: &quot;E&quot;, &quot;predicate&quot;: •#AF&quot;, •subject_type&quot;: &quot;AÜ&quot;} &#10;{'object_type&quot;• &quot;At&quot;, &quot;predicate&quot;: •subject_type&quot;: &#10;{ •object _ type &#10;• &quot;ittk&quot;, &quot;predicate&quot;: • •subject_type&quot;: •my&quot;} &#10;{&quot;object_type&quot;: &quot;itÉk&quot;, &quot;predicate&quot;: •subject_type&quot;: &quot;Aü&quot;} &#10;{&quot;object_type&quot;• &quot;predicate&quot;: •subject_type&quot;: &#10;{'object_type&quot;: &quot;Number&quot;, •predicate': &quot;subject_type•: &#10;{'object_type&quot;: &quot;Text', &quot;predicate&quot;: &quot;E&quot;, &quot;subject_type&quot;: &quot;*JIB&quot;} &#10;{&quot;object_type&quot;: &quot;Date&quot;, &quot;predicate&quot;: •-EdAadlÄJ&quot;, •subject_type&quot;: &#10;{&quot;object_type&quot;: &quot;Aü&quot;, &quot;predicate&quot;: •subject_type&quot;: &#10;{&quot;object _ type&quot; &#10;: &quot;predicate&quot;: •FfiJm€$H&quot;, •subject_type&quot;: &#10;{'object_type&quot;: &quot;Number&quot;, •predicate&quot;: &quot;subject_type•: &quot;GyllC} &#10;('object_type&quot;: &quot;fifi&quot;, &quot;predicate&quot;: •E{ß&quot;, •subject_type&quot;: &#10;{&quot;object_type&quot;: &quot;Aü&quot;, &quot;predicate&quot;: •subject _ type&quot;: &#10;{&quot;object_type&quot;: &quot;Text&quot;, &quot;predicate&quot;: &quot;subject_type&quot;: &quot;JhQAÜ&quot;} &#10;{&quot;object_type&quot;: &quot;Number&quot;, •predicate&quot;: &quot;AB&quot;, &quot;subject_type•: &quot;Afi&quot;} &#10;{ •object _ type &#10;• &quot;predicate&quot;: &quot;EYRE&quot;, •subject_type&quot;: &#10;Cnhiprt tvnp&quot;• &quot;Nilmhpr&quot; •nrpHiratp•• &quot;(13\ll'RRß• &quot;clihiprt tvnp•• ">
            <a:extLst>
              <a:ext uri="{FF2B5EF4-FFF2-40B4-BE49-F238E27FC236}">
                <a16:creationId xmlns:a16="http://schemas.microsoft.com/office/drawing/2014/main" id="{C9B16CE8-748D-4C34-8F7E-FEA1691FB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013" y="1706245"/>
            <a:ext cx="66579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376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48310" y="316865"/>
            <a:ext cx="10905490" cy="1374140"/>
          </a:xfrm>
        </p:spPr>
        <p:txBody>
          <a:bodyPr/>
          <a:lstStyle/>
          <a:p>
            <a:r>
              <a:rPr lang="en-US" altLang="zh-CN"/>
              <a:t> </a:t>
            </a:r>
            <a:r>
              <a:rPr lang="zh-CN" altLang="en-US"/>
              <a:t>数据描述</a:t>
            </a:r>
            <a:endParaRPr lang="zh-CN" altLang="en-US">
              <a:sym typeface="+mn-ea"/>
            </a:endParaRPr>
          </a:p>
        </p:txBody>
      </p:sp>
      <p:sp>
        <p:nvSpPr>
          <p:cNvPr id="3" name="内容占位符 2"/>
          <p:cNvSpPr>
            <a:spLocks noGrp="1"/>
          </p:cNvSpPr>
          <p:nvPr>
            <p:ph idx="1"/>
          </p:nvPr>
        </p:nvSpPr>
        <p:spPr>
          <a:xfrm>
            <a:off x="596900" y="1378585"/>
            <a:ext cx="10756900" cy="4798695"/>
          </a:xfrm>
        </p:spPr>
        <p:txBody>
          <a:bodyPr>
            <a:normAutofit/>
          </a:bodyPr>
          <a:lstStyle/>
          <a:p>
            <a:pPr marL="0" indent="0">
              <a:buNone/>
            </a:pPr>
            <a:endParaRPr lang="zh-CN" altLang="en-US" sz="2000" dirty="0">
              <a:sym typeface="+mn-ea"/>
            </a:endParaRPr>
          </a:p>
          <a:p>
            <a:pPr marL="0" indent="0">
              <a:buNone/>
            </a:pPr>
            <a:r>
              <a:rPr lang="zh-CN" altLang="en-US" sz="2000" dirty="0">
                <a:sym typeface="+mn-ea"/>
              </a:rPr>
              <a:t>数据地址</a:t>
            </a:r>
            <a:r>
              <a:rPr lang="en-US" altLang="zh-CN" sz="2000" dirty="0">
                <a:sym typeface="+mn-ea"/>
              </a:rPr>
              <a:t>:</a:t>
            </a:r>
            <a:r>
              <a:rPr sz="2000" dirty="0">
                <a:sym typeface="+mn-ea"/>
              </a:rPr>
              <a:t>http://gdm.fudan.edu.cn/files1/9e9ff4/</a:t>
            </a:r>
            <a:r>
              <a:rPr lang="en-US" altLang="zh-CN" sz="2000" dirty="0">
                <a:sym typeface="+mn-ea"/>
              </a:rPr>
              <a:t>                                          </a:t>
            </a:r>
          </a:p>
          <a:p>
            <a:pPr marL="0" indent="0">
              <a:buNone/>
            </a:pPr>
            <a:r>
              <a:rPr lang="zh-CN" altLang="en-US" sz="2000" dirty="0">
                <a:sym typeface="+mn-ea"/>
              </a:rPr>
              <a:t>数据包括：</a:t>
            </a:r>
            <a:r>
              <a:rPr lang="en-US" altLang="zh-CN" sz="2000" dirty="0">
                <a:sym typeface="+mn-ea"/>
              </a:rPr>
              <a:t>schemas, </a:t>
            </a:r>
            <a:r>
              <a:rPr lang="en-US" altLang="zh-CN" sz="2000" dirty="0" err="1">
                <a:sym typeface="+mn-ea"/>
              </a:rPr>
              <a:t>data.json</a:t>
            </a:r>
            <a:endParaRPr lang="en-US" altLang="zh-CN" sz="2000" dirty="0">
              <a:sym typeface="+mn-ea"/>
            </a:endParaRPr>
          </a:p>
          <a:p>
            <a:pPr marL="0" indent="0">
              <a:buNone/>
            </a:pPr>
            <a:r>
              <a:rPr lang="zh-CN" altLang="en-US" sz="2000" dirty="0">
                <a:sym typeface="+mn-ea"/>
              </a:rPr>
              <a:t>格式说明：</a:t>
            </a:r>
            <a:r>
              <a:rPr lang="en-US" altLang="zh-CN" sz="2000" dirty="0" err="1">
                <a:sym typeface="+mn-ea"/>
              </a:rPr>
              <a:t>data.json</a:t>
            </a:r>
            <a:r>
              <a:rPr lang="zh-CN" altLang="en-US" sz="2000" dirty="0">
                <a:sym typeface="+mn-ea"/>
              </a:rPr>
              <a:t>中每行为一个示例， 每个示例包括一段文本，文本的分词和</a:t>
            </a:r>
            <a:r>
              <a:rPr lang="en-US" altLang="zh-CN" sz="2000" dirty="0" err="1">
                <a:sym typeface="+mn-ea"/>
              </a:rPr>
              <a:t>postag</a:t>
            </a:r>
            <a:r>
              <a:rPr lang="zh-CN" altLang="en-US" sz="2000" dirty="0">
                <a:sym typeface="+mn-ea"/>
              </a:rPr>
              <a:t>信息， </a:t>
            </a:r>
          </a:p>
          <a:p>
            <a:pPr marL="0" indent="0">
              <a:buNone/>
            </a:pPr>
            <a:r>
              <a:rPr lang="zh-CN" altLang="en-US" sz="2000" dirty="0">
                <a:sym typeface="+mn-ea"/>
              </a:rPr>
              <a:t>标注</a:t>
            </a:r>
            <a:r>
              <a:rPr lang="en-US" altLang="zh-CN" sz="2000" dirty="0" err="1">
                <a:sym typeface="+mn-ea"/>
              </a:rPr>
              <a:t>spo_list</a:t>
            </a:r>
            <a:r>
              <a:rPr lang="zh-CN" altLang="en-US" sz="2000" dirty="0">
                <a:sym typeface="+mn-ea"/>
              </a:rPr>
              <a:t>。 具体地，每行为一个</a:t>
            </a:r>
            <a:r>
              <a:rPr lang="en-US" altLang="zh-CN" sz="2000" dirty="0" err="1">
                <a:sym typeface="+mn-ea"/>
              </a:rPr>
              <a:t>dict</a:t>
            </a:r>
            <a:r>
              <a:rPr lang="en-US" altLang="zh-CN" sz="2000" dirty="0">
                <a:sym typeface="+mn-ea"/>
              </a:rPr>
              <a:t>, </a:t>
            </a:r>
            <a:r>
              <a:rPr lang="en-US" altLang="zh-CN" sz="2000" dirty="0" err="1">
                <a:sym typeface="+mn-ea"/>
              </a:rPr>
              <a:t>dict</a:t>
            </a:r>
            <a:r>
              <a:rPr lang="en-US" altLang="zh-CN" sz="2000" dirty="0">
                <a:sym typeface="+mn-ea"/>
              </a:rPr>
              <a:t>['text']</a:t>
            </a:r>
            <a:r>
              <a:rPr lang="zh-CN" altLang="en-US" sz="2000" dirty="0">
                <a:sym typeface="+mn-ea"/>
              </a:rPr>
              <a:t>表示待抽取文本， </a:t>
            </a:r>
            <a:r>
              <a:rPr lang="en-US" altLang="zh-CN" sz="2000" dirty="0" err="1">
                <a:sym typeface="+mn-ea"/>
              </a:rPr>
              <a:t>dict</a:t>
            </a:r>
            <a:r>
              <a:rPr lang="en-US" altLang="zh-CN" sz="2000" dirty="0">
                <a:sym typeface="+mn-ea"/>
              </a:rPr>
              <a:t>['</a:t>
            </a:r>
            <a:r>
              <a:rPr lang="en-US" altLang="zh-CN" sz="2000" dirty="0" err="1">
                <a:sym typeface="+mn-ea"/>
              </a:rPr>
              <a:t>postag</a:t>
            </a:r>
            <a:r>
              <a:rPr lang="en-US" altLang="zh-CN" sz="2000" dirty="0">
                <a:sym typeface="+mn-ea"/>
              </a:rPr>
              <a:t>']</a:t>
            </a:r>
            <a:r>
              <a:rPr lang="zh-CN" altLang="en-US" sz="2000" dirty="0">
                <a:sym typeface="+mn-ea"/>
              </a:rPr>
              <a:t>表示分词以</a:t>
            </a:r>
          </a:p>
          <a:p>
            <a:pPr marL="0" indent="0">
              <a:buNone/>
            </a:pPr>
            <a:r>
              <a:rPr lang="zh-CN" altLang="en-US" sz="2000" dirty="0">
                <a:sym typeface="+mn-ea"/>
              </a:rPr>
              <a:t>及</a:t>
            </a:r>
            <a:r>
              <a:rPr lang="en-US" altLang="zh-CN" sz="2000" dirty="0" err="1">
                <a:sym typeface="+mn-ea"/>
              </a:rPr>
              <a:t>postag</a:t>
            </a:r>
            <a:r>
              <a:rPr lang="zh-CN" altLang="en-US" sz="2000" dirty="0">
                <a:sym typeface="+mn-ea"/>
              </a:rPr>
              <a:t>信息</a:t>
            </a:r>
            <a:r>
              <a:rPr lang="en-US" altLang="zh-CN" sz="2000" dirty="0">
                <a:sym typeface="+mn-ea"/>
              </a:rPr>
              <a:t>(</a:t>
            </a:r>
            <a:r>
              <a:rPr lang="zh-CN" altLang="en-US" sz="2000" dirty="0">
                <a:sym typeface="+mn-ea"/>
              </a:rPr>
              <a:t>也可以自行分词</a:t>
            </a:r>
            <a:r>
              <a:rPr lang="en-US" altLang="zh-CN" sz="2000" dirty="0">
                <a:sym typeface="+mn-ea"/>
              </a:rPr>
              <a:t>), </a:t>
            </a:r>
            <a:r>
              <a:rPr lang="en-US" altLang="zh-CN" sz="2000" dirty="0" err="1">
                <a:sym typeface="+mn-ea"/>
              </a:rPr>
              <a:t>dict</a:t>
            </a:r>
            <a:r>
              <a:rPr lang="en-US" altLang="zh-CN" sz="2000" dirty="0">
                <a:sym typeface="+mn-ea"/>
              </a:rPr>
              <a:t>['</a:t>
            </a:r>
            <a:r>
              <a:rPr lang="en-US" altLang="zh-CN" sz="2000" dirty="0" err="1">
                <a:sym typeface="+mn-ea"/>
              </a:rPr>
              <a:t>spo_list</a:t>
            </a:r>
            <a:r>
              <a:rPr lang="en-US" altLang="zh-CN" sz="2000" dirty="0">
                <a:sym typeface="+mn-ea"/>
              </a:rPr>
              <a:t>']</a:t>
            </a:r>
            <a:r>
              <a:rPr lang="zh-CN" altLang="en-US" sz="2000" dirty="0">
                <a:sym typeface="+mn-ea"/>
              </a:rPr>
              <a:t>为人工标注的三元组列表。</a:t>
            </a:r>
          </a:p>
          <a:p>
            <a:pPr marL="0" indent="0">
              <a:buNone/>
            </a:pPr>
            <a:endParaRPr lang="zh-CN" altLang="en-US" sz="2000" dirty="0">
              <a:sym typeface="+mn-ea"/>
            </a:endParaRPr>
          </a:p>
          <a:p>
            <a:pPr marL="0" indent="0">
              <a:buNone/>
            </a:pPr>
            <a:r>
              <a:rPr lang="zh-CN" altLang="en-US" sz="2000" dirty="0">
                <a:sym typeface="+mn-ea"/>
              </a:rPr>
              <a:t>注</a:t>
            </a:r>
            <a:r>
              <a:rPr lang="en-US" altLang="zh-CN" sz="2000" dirty="0">
                <a:sym typeface="+mn-ea"/>
              </a:rPr>
              <a:t>:</a:t>
            </a:r>
            <a:r>
              <a:rPr lang="zh-CN" altLang="en-US" sz="2000" dirty="0">
                <a:sym typeface="+mn-ea"/>
              </a:rPr>
              <a:t>每行都至少含有一个待抽取目标。</a:t>
            </a:r>
            <a:endParaRPr lang="en-US" altLang="zh-CN" dirty="0">
              <a:sym typeface="+mn-ea"/>
            </a:endParaRPr>
          </a:p>
          <a:p>
            <a:pPr marL="0" indent="0">
              <a:buNone/>
            </a:pPr>
            <a:endParaRPr lang="en-US" altLang="zh-CN" dirty="0">
              <a:sym typeface="+mn-ea"/>
            </a:endParaRPr>
          </a:p>
          <a:p>
            <a:pPr marL="0" indent="0">
              <a:buNone/>
            </a:pPr>
            <a:r>
              <a:rPr lang="zh-CN" altLang="en-US" dirty="0">
                <a:sym typeface="+mn-ea"/>
              </a:rPr>
              <a:t>有任何问题请联系</a:t>
            </a:r>
            <a:r>
              <a:rPr lang="en-US" altLang="zh-CN" dirty="0">
                <a:sym typeface="+mn-ea"/>
              </a:rPr>
              <a:t>18210240166@fudan.edu.cn.</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96900" y="426085"/>
            <a:ext cx="10756900" cy="1264920"/>
          </a:xfrm>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任务思路</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 name="内容占位符 2"/>
          <p:cNvSpPr>
            <a:spLocks noGrp="1"/>
          </p:cNvSpPr>
          <p:nvPr>
            <p:ph idx="1"/>
          </p:nvPr>
        </p:nvSpPr>
        <p:spPr>
          <a:xfrm>
            <a:off x="596900" y="1551305"/>
            <a:ext cx="10756900" cy="4798695"/>
          </a:xfrm>
        </p:spPr>
        <p:txBody>
          <a:bodyPr>
            <a:normAutofit/>
          </a:bodyPr>
          <a:lstStyle/>
          <a:p>
            <a:pPr marL="0" indent="0">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分类</a:t>
            </a:r>
          </a:p>
          <a:p>
            <a:pPr marL="0" indent="0">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利用给定数据的即词与词性信息，判断每个句子包含</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50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schemas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中哪些待抽取的关系</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(SPO</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种的谓词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	</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2.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序列标注</a:t>
            </a:r>
          </a:p>
          <a:p>
            <a:pPr marL="0" indent="0">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利用句子、词性、谓词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，标注出句中的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O</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输出对应三元组</a:t>
            </a:r>
          </a:p>
          <a:p>
            <a:pPr marL="0" indent="0">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根据标注与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schema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约束，将对应</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O</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组合，并标出实体类型，输出三元组</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96900" y="426085"/>
            <a:ext cx="10756900" cy="1264920"/>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Baseline</a:t>
            </a:r>
          </a:p>
        </p:txBody>
      </p:sp>
      <p:sp>
        <p:nvSpPr>
          <p:cNvPr id="3" name="内容占位符 2"/>
          <p:cNvSpPr>
            <a:spLocks noGrp="1"/>
          </p:cNvSpPr>
          <p:nvPr>
            <p:ph idx="1"/>
          </p:nvPr>
        </p:nvSpPr>
        <p:spPr>
          <a:xfrm>
            <a:off x="717550" y="1691005"/>
            <a:ext cx="10756900" cy="4798695"/>
          </a:xfrm>
        </p:spPr>
        <p:txBody>
          <a:bodyPr>
            <a:normAutofit/>
          </a:bodyPr>
          <a:lstStyle/>
          <a:p>
            <a:pPr>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分类是多分类问题，可以使用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CNNs/</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BiLSTM+max-pooling</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序列标注可以使用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Bi-LSTM+CRF</a:t>
            </a:r>
          </a:p>
          <a:p>
            <a:pPr>
              <a:buFont typeface="Wingdings" panose="05000000000000000000" pitchFamily="2" charset="2"/>
              <a:buChar char="Ø"/>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Baseline F1-score:0.66</a:t>
            </a:r>
          </a:p>
          <a:p>
            <a:pPr marL="0" indent="0">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请自行划分验证集</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数据地址：</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ustDataLst>
      <p:tags r:id="rId1"/>
    </p:custDataLst>
    <p:extLst>
      <p:ext uri="{BB962C8B-B14F-4D97-AF65-F5344CB8AC3E}">
        <p14:creationId xmlns:p14="http://schemas.microsoft.com/office/powerpoint/2010/main" val="2295459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96900" y="426085"/>
            <a:ext cx="10756900" cy="1264920"/>
          </a:xfrm>
        </p:spPr>
        <p:txBody>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参考文献</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 name="内容占位符 2"/>
          <p:cNvSpPr>
            <a:spLocks noGrp="1"/>
          </p:cNvSpPr>
          <p:nvPr>
            <p:ph idx="1"/>
          </p:nvPr>
        </p:nvSpPr>
        <p:spPr>
          <a:xfrm>
            <a:off x="433070" y="1406525"/>
            <a:ext cx="10756900" cy="4798695"/>
          </a:xfrm>
        </p:spPr>
        <p:txBody>
          <a:bodyPr>
            <a:normAutofit/>
          </a:bodyPr>
          <a:lstStyle/>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[1] J. Lafferty, A. McCallum, and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F.Pereira</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2001. Conditional random fields: Probabilistic models for segmenting and labeling sequence data. Proceedings of ICML</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[2] X. Rong, “word2vec parameter learning explained,”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arXiv</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preprint arXiv:1411.2738, 2014.</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[3] Tom Young,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Devamanyu</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Hazarika,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Soujanya</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Poria</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Recent Trends in Deep Learning Based Natural Language Processing. arXiv:1708.02709v8 [cs.CL] 25 Nov 2018.</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[4]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Zhiheng</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Huang, Wei Kai Yu. “Bidirectional LSTM-CRF Models for Sequence Tagging”</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[5]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Xuezhe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Ma, Eduard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Hovy</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“End-to-end Sequence Labeling via Bi-directional LSTM-CNNs-CRF”, Language Technologies Institute Carnegie Mellon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University,Pittsburgh</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PA 15213, USA</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[6]Guillaume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Lample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Miguel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Ballesteros,etc</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“Neural Architectures for Named Entity Recognition” , Carnegie Mellon University, NLP Group,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Pompeu</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mn-ea"/>
              </a:rPr>
              <a:t>Fabra</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University</a:t>
            </a: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a:t>
            </a:r>
          </a:p>
        </p:txBody>
      </p:sp>
    </p:spTree>
    <p:custDataLst>
      <p:tags r:id="rId1"/>
    </p:custDataLst>
    <p:extLst>
      <p:ext uri="{BB962C8B-B14F-4D97-AF65-F5344CB8AC3E}">
        <p14:creationId xmlns:p14="http://schemas.microsoft.com/office/powerpoint/2010/main" val="1079045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课程项目要求</a:t>
            </a:r>
          </a:p>
        </p:txBody>
      </p:sp>
      <p:sp>
        <p:nvSpPr>
          <p:cNvPr id="3" name="内容占位符 2"/>
          <p:cNvSpPr>
            <a:spLocks noGrp="1"/>
          </p:cNvSpPr>
          <p:nvPr>
            <p:ph idx="1"/>
          </p:nvPr>
        </p:nvSpPr>
        <p:spPr/>
        <p:txBody>
          <a:bodyPr>
            <a:normAutofit/>
          </a:bodyPr>
          <a:lstStyle/>
          <a:p>
            <a:r>
              <a:rPr lang="zh-CN" altLang="en-US" dirty="0"/>
              <a:t>项目内容</a:t>
            </a:r>
            <a:endParaRPr lang="en-US" altLang="zh-CN" dirty="0"/>
          </a:p>
          <a:p>
            <a:pPr lvl="1"/>
            <a:r>
              <a:rPr lang="zh-CN" altLang="en-US" dirty="0"/>
              <a:t>实现</a:t>
            </a:r>
            <a:r>
              <a:rPr lang="en-US" altLang="zh-CN" dirty="0"/>
              <a:t>5</a:t>
            </a:r>
            <a:r>
              <a:rPr lang="zh-CN" altLang="en-US" dirty="0"/>
              <a:t>个任务其中</a:t>
            </a:r>
            <a:r>
              <a:rPr lang="en-US" altLang="zh-CN" dirty="0"/>
              <a:t>1</a:t>
            </a:r>
            <a:r>
              <a:rPr lang="zh-CN" altLang="en-US" dirty="0"/>
              <a:t>个</a:t>
            </a:r>
            <a:endParaRPr lang="en-US" altLang="zh-CN" dirty="0"/>
          </a:p>
          <a:p>
            <a:pPr lvl="2"/>
            <a:r>
              <a:rPr lang="zh-CN" altLang="en-US" dirty="0"/>
              <a:t>需要提交的内容</a:t>
            </a:r>
            <a:endParaRPr lang="en-US" altLang="zh-CN" dirty="0"/>
          </a:p>
          <a:p>
            <a:pPr lvl="3"/>
            <a:r>
              <a:rPr lang="zh-CN" altLang="en-US" dirty="0"/>
              <a:t>项目报告</a:t>
            </a:r>
            <a:endParaRPr lang="en-US" altLang="zh-CN" dirty="0"/>
          </a:p>
          <a:p>
            <a:pPr lvl="3"/>
            <a:r>
              <a:rPr lang="zh-CN" altLang="en-US" dirty="0"/>
              <a:t>项目代码（包括注释）</a:t>
            </a:r>
            <a:endParaRPr lang="en-US" altLang="zh-CN" dirty="0"/>
          </a:p>
          <a:p>
            <a:pPr lvl="3"/>
            <a:r>
              <a:rPr lang="en-US" altLang="zh-CN" dirty="0"/>
              <a:t>Kaggle</a:t>
            </a:r>
            <a:r>
              <a:rPr lang="zh-CN" altLang="en-US" dirty="0"/>
              <a:t>上排名和分数</a:t>
            </a:r>
            <a:endParaRPr lang="en-US" altLang="zh-CN" dirty="0"/>
          </a:p>
          <a:p>
            <a:pPr marL="457200" lvl="1" indent="0">
              <a:buNone/>
            </a:pPr>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773334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课程项目要求</a:t>
            </a:r>
          </a:p>
        </p:txBody>
      </p:sp>
      <p:sp>
        <p:nvSpPr>
          <p:cNvPr id="3" name="内容占位符 2"/>
          <p:cNvSpPr>
            <a:spLocks noGrp="1"/>
          </p:cNvSpPr>
          <p:nvPr>
            <p:ph idx="1"/>
          </p:nvPr>
        </p:nvSpPr>
        <p:spPr/>
        <p:txBody>
          <a:bodyPr>
            <a:normAutofit/>
          </a:bodyPr>
          <a:lstStyle/>
          <a:p>
            <a:r>
              <a:rPr lang="zh-CN" altLang="en-US" dirty="0"/>
              <a:t>项目报告建议内容</a:t>
            </a:r>
            <a:endParaRPr lang="en-US" altLang="zh-CN" dirty="0"/>
          </a:p>
          <a:p>
            <a:pPr lvl="1"/>
            <a:r>
              <a:rPr lang="zh-CN" altLang="zh-CN" dirty="0"/>
              <a:t>项目背景和概要</a:t>
            </a:r>
          </a:p>
          <a:p>
            <a:pPr lvl="1"/>
            <a:r>
              <a:rPr lang="zh-CN" altLang="zh-CN" dirty="0"/>
              <a:t>实现方法的介绍</a:t>
            </a:r>
          </a:p>
          <a:p>
            <a:pPr lvl="1"/>
            <a:r>
              <a:rPr lang="zh-CN" altLang="zh-CN" dirty="0"/>
              <a:t>实验结果分析，包括准确率、效率分析等</a:t>
            </a:r>
          </a:p>
          <a:p>
            <a:pPr lvl="1"/>
            <a:r>
              <a:rPr lang="zh-CN" altLang="zh-CN" dirty="0"/>
              <a:t>项目实现中存在的问题和问题分析</a:t>
            </a:r>
            <a:endParaRPr lang="en-US" altLang="zh-CN" dirty="0"/>
          </a:p>
          <a:p>
            <a:endParaRPr lang="en-US" altLang="zh-CN" dirty="0"/>
          </a:p>
          <a:p>
            <a:r>
              <a:rPr lang="zh-CN" altLang="en-US" dirty="0"/>
              <a:t>项目分组</a:t>
            </a:r>
            <a:endParaRPr lang="en-US" altLang="zh-CN" dirty="0"/>
          </a:p>
          <a:p>
            <a:pPr lvl="1"/>
            <a:r>
              <a:rPr lang="zh-CN" altLang="en-US" dirty="0"/>
              <a:t>每个小组不超过</a:t>
            </a:r>
            <a:r>
              <a:rPr lang="en-US" altLang="zh-CN" dirty="0"/>
              <a:t>3</a:t>
            </a:r>
            <a:r>
              <a:rPr lang="zh-CN" altLang="en-US" dirty="0"/>
              <a:t>人</a:t>
            </a:r>
            <a:endParaRPr lang="en-US" altLang="zh-CN" dirty="0"/>
          </a:p>
          <a:p>
            <a:pPr lvl="1"/>
            <a:endParaRPr lang="en-US" altLang="zh-CN" dirty="0"/>
          </a:p>
          <a:p>
            <a:r>
              <a:rPr lang="zh-CN" altLang="en-US" dirty="0"/>
              <a:t>项目提交时间与提交方式</a:t>
            </a:r>
            <a:endParaRPr lang="en-US" altLang="zh-CN" dirty="0"/>
          </a:p>
          <a:p>
            <a:pPr lvl="1"/>
            <a:r>
              <a:rPr lang="zh-CN" altLang="en-US" dirty="0"/>
              <a:t>另行通知</a:t>
            </a:r>
          </a:p>
          <a:p>
            <a:endParaRPr lang="zh-CN" altLang="en-US" dirty="0"/>
          </a:p>
        </p:txBody>
      </p:sp>
    </p:spTree>
    <p:extLst>
      <p:ext uri="{BB962C8B-B14F-4D97-AF65-F5344CB8AC3E}">
        <p14:creationId xmlns:p14="http://schemas.microsoft.com/office/powerpoint/2010/main" val="393261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数据资源</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p:txBody>
          <a:bodyPr>
            <a:normAutofit fontScale="92500" lnSpcReduction="20000"/>
          </a:bodyPr>
          <a:lstStyle/>
          <a:p>
            <a:pPr marL="0" indent="0" algn="just">
              <a:spcAft>
                <a:spcPts val="0"/>
              </a:spcAft>
              <a:buNone/>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训练集</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donations.csv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包含每个捐赠项目的相关信息</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essays.csv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包含教师发布的项目文本</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projects.csv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包含有关每个项目的信息</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resources.csv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包含有关每个项目请求的资源的信息</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outcomes.csv</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包含各个项目训练集中的输出</a:t>
            </a:r>
            <a:endParaRPr lang="zh-CN" altLang="zh-CN" kern="100" dirty="0">
              <a:latin typeface="等线" panose="02010600030101010101" pitchFamily="2" charset="-122"/>
              <a:cs typeface="Times New Roman" panose="02020603050405020304" pitchFamily="18" charset="0"/>
            </a:endParaRPr>
          </a:p>
          <a:p>
            <a:pPr marL="0" indent="0" algn="just">
              <a:spcAft>
                <a:spcPts val="0"/>
              </a:spcAft>
              <a:buNone/>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测试集</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essays.csv	projects.csv	resources.csv	</a:t>
            </a:r>
            <a:endParaRPr lang="zh-CN" altLang="zh-CN" kern="100" dirty="0">
              <a:latin typeface="等线" panose="02010600030101010101" pitchFamily="2" charset="-122"/>
              <a:cs typeface="Times New Roman" panose="02020603050405020304" pitchFamily="18" charset="0"/>
            </a:endParaRPr>
          </a:p>
          <a:p>
            <a:pPr marL="0" indent="0" algn="just">
              <a:spcAft>
                <a:spcPts val="0"/>
              </a:spcAft>
              <a:buNone/>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输出样例</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sampleSubmission.csv</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3497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4F124-A044-49D0-96CE-25EAAA439AB0}"/>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基本思路</a:t>
            </a:r>
          </a:p>
        </p:txBody>
      </p:sp>
      <p:sp>
        <p:nvSpPr>
          <p:cNvPr id="3" name="内容占位符 2">
            <a:extLst>
              <a:ext uri="{FF2B5EF4-FFF2-40B4-BE49-F238E27FC236}">
                <a16:creationId xmlns:a16="http://schemas.microsoft.com/office/drawing/2014/main" id="{FB115D6C-0BEA-4D33-8B5D-E5E3CF209C22}"/>
              </a:ext>
            </a:extLst>
          </p:cNvPr>
          <p:cNvSpPr>
            <a:spLocks noGrp="1"/>
          </p:cNvSpPr>
          <p:nvPr>
            <p:ph idx="1"/>
          </p:nvPr>
        </p:nvSpPr>
        <p:spPr>
          <a:xfrm>
            <a:off x="838200" y="1690688"/>
            <a:ext cx="10515600" cy="4351338"/>
          </a:xfrm>
        </p:spPr>
        <p:txBody>
          <a:bodyPr/>
          <a:lstStyle/>
          <a:p>
            <a:r>
              <a:rPr lang="zh-CN" altLang="en-US" dirty="0">
                <a:latin typeface="宋体" panose="02010600030101010101" pitchFamily="2" charset="-122"/>
                <a:ea typeface="宋体" panose="02010600030101010101" pitchFamily="2" charset="-122"/>
              </a:rPr>
              <a:t>这个任务可以被建模为一个经典的有监督分类问题。由于在每个项目中包含大量的用户信息，一种简单的的思路是将各类信息建模为特征，然后利用有监督分类器整合所有特征得到分类结果。</a:t>
            </a:r>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由于输入中包含一部分文本信息，因此这个任务也可以通过自然语言处理的方式来解决。将相关的文本信息作为输入，利用经典的文本分类模型来解决这一问题也是一个可行的思路。</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信息过多，可能需要进行特征选择</a:t>
            </a:r>
            <a:endParaRPr lang="en-US" altLang="zh-CN" dirty="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0745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FBF7A-203E-41B3-B613-ED188E402C1B}"/>
              </a:ext>
            </a:extLst>
          </p:cNvPr>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Baseline</a:t>
            </a:r>
            <a:endParaRPr lang="zh-CN" altLang="en-US" sz="4000"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6580C735-0FDA-4A01-B541-2BDEA271BA0B}"/>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将所有的属性都作为一维特征，利用决策树来整合所有的特征得到输出。</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其中文本信息可以使用</a:t>
            </a:r>
            <a:r>
              <a:rPr lang="en-US" altLang="zh-CN" dirty="0">
                <a:latin typeface="宋体" panose="02010600030101010101" pitchFamily="2" charset="-122"/>
                <a:ea typeface="宋体" panose="02010600030101010101" pitchFamily="2" charset="-122"/>
              </a:rPr>
              <a:t>VSM</a:t>
            </a:r>
            <a:r>
              <a:rPr lang="zh-CN" altLang="en-US" dirty="0">
                <a:latin typeface="宋体" panose="02010600030101010101" pitchFamily="2" charset="-122"/>
                <a:ea typeface="宋体" panose="02010600030101010101" pitchFamily="2" charset="-122"/>
              </a:rPr>
              <a:t>模型。通过统计出高频的关键词，每个关键词都视作分类模型的一维特征，根据文本中是否包含对应的关键词将该维度上的值设置为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或者</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421591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0B1CD-23B4-41A0-B91F-C095A8E440D0}"/>
              </a:ext>
            </a:extLst>
          </p:cNvPr>
          <p:cNvSpPr>
            <a:spLocks noGrp="1"/>
          </p:cNvSpPr>
          <p:nvPr>
            <p:ph type="title"/>
          </p:nvPr>
        </p:nvSpPr>
        <p:spPr>
          <a:xfrm>
            <a:off x="838200" y="365125"/>
            <a:ext cx="10515600" cy="1325563"/>
          </a:xfrm>
        </p:spPr>
        <p:txBody>
          <a:bodyPr>
            <a:noAutofit/>
          </a:bodyPr>
          <a:lstStyle/>
          <a:p>
            <a:r>
              <a:rPr lang="en-US" altLang="zh-CN" sz="3200" b="1" dirty="0">
                <a:latin typeface="Times New Roman" panose="02020603050405020304" pitchFamily="18" charset="0"/>
                <a:cs typeface="Times New Roman" panose="02020603050405020304" pitchFamily="18" charset="0"/>
              </a:rPr>
              <a:t>KDD Cup 2012, Track 1 - Predict which users (or information sources) might follow in Tencent Weibo.</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FCF5FFC-F186-4EA5-837F-706693E58F3B}"/>
              </a:ext>
            </a:extLst>
          </p:cNvPr>
          <p:cNvSpPr>
            <a:spLocks noGrp="1"/>
          </p:cNvSpPr>
          <p:nvPr>
            <p:ph idx="1"/>
          </p:nvPr>
        </p:nvSpPr>
        <p:spPr/>
        <p:txBody>
          <a:bodyPr/>
          <a:lstStyle/>
          <a:p>
            <a:r>
              <a:rPr lang="zh-CN" altLang="en-US" b="1" dirty="0">
                <a:latin typeface="Times New Roman" panose="02020603050405020304" pitchFamily="18" charset="0"/>
                <a:cs typeface="Times New Roman" panose="02020603050405020304" pitchFamily="18" charset="0"/>
              </a:rPr>
              <a:t>背景</a:t>
            </a:r>
            <a:r>
              <a:rPr lang="zh-CN" altLang="en-US" dirty="0"/>
              <a:t> </a:t>
            </a:r>
            <a:endParaRPr lang="en-US" altLang="zh-CN" dirty="0"/>
          </a:p>
          <a:p>
            <a:pPr lvl="1"/>
            <a:r>
              <a:rPr lang="zh-CN" altLang="en-US" sz="2000" dirty="0">
                <a:latin typeface="Times New Roman" panose="02020603050405020304" pitchFamily="18" charset="0"/>
                <a:cs typeface="Times New Roman" panose="02020603050405020304" pitchFamily="18" charset="0"/>
              </a:rPr>
              <a:t>近年来，在线社交网站变得非常流行。</a:t>
            </a:r>
            <a:r>
              <a:rPr lang="en-US" altLang="zh-CN" sz="2000" dirty="0">
                <a:latin typeface="Times New Roman" panose="02020603050405020304" pitchFamily="18" charset="0"/>
                <a:cs typeface="Times New Roman" panose="02020603050405020304" pitchFamily="18" charset="0"/>
              </a:rPr>
              <a:t>Facebook, Twitter</a:t>
            </a:r>
            <a:r>
              <a:rPr lang="zh-CN" altLang="en-US" sz="2000" dirty="0">
                <a:latin typeface="Times New Roman" panose="02020603050405020304" pitchFamily="18" charset="0"/>
                <a:cs typeface="Times New Roman" panose="02020603050405020304" pitchFamily="18" charset="0"/>
              </a:rPr>
              <a:t>和微博等热门社交网站每天都有成千上万的活跃用户。腾讯微博是中国最大的微博客网站之一，已成为在线社交和分享的重要平台。目前，腾讯微博有超过两亿的注册用户，每天产生超过</a:t>
            </a:r>
            <a:r>
              <a:rPr lang="en-US" altLang="zh-CN" sz="2000" dirty="0">
                <a:latin typeface="Times New Roman" panose="02020603050405020304" pitchFamily="18" charset="0"/>
                <a:cs typeface="Times New Roman" panose="02020603050405020304" pitchFamily="18" charset="0"/>
              </a:rPr>
              <a:t>4000</a:t>
            </a:r>
            <a:r>
              <a:rPr lang="zh-CN" altLang="en-US" sz="2000" dirty="0">
                <a:latin typeface="Times New Roman" panose="02020603050405020304" pitchFamily="18" charset="0"/>
                <a:cs typeface="Times New Roman" panose="02020603050405020304" pitchFamily="18" charset="0"/>
              </a:rPr>
              <a:t>万条消息。</a:t>
            </a:r>
            <a:endParaRPr lang="en-US" altLang="zh-CN"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捕获用户的兴趣并为他们推荐有趣的</a:t>
            </a:r>
            <a:r>
              <a:rPr lang="en-US" altLang="zh-CN" sz="2000" dirty="0">
                <a:latin typeface="Times New Roman" panose="02020603050405020304" pitchFamily="18" charset="0"/>
                <a:cs typeface="Times New Roman" panose="02020603050405020304" pitchFamily="18" charset="0"/>
              </a:rPr>
              <a:t>item</a:t>
            </a:r>
            <a:r>
              <a:rPr lang="zh-CN" altLang="en-US" sz="2000" dirty="0">
                <a:latin typeface="Times New Roman" panose="02020603050405020304" pitchFamily="18" charset="0"/>
                <a:cs typeface="Times New Roman" panose="02020603050405020304" pitchFamily="18" charset="0"/>
              </a:rPr>
              <a:t>（如新闻，游戏，广告，产品），是腾讯微博等社交网站基本和关键的特征。</a:t>
            </a:r>
            <a:endParaRPr lang="en-US" altLang="zh-CN" sz="20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链接</a:t>
            </a:r>
            <a:endParaRPr lang="en-US" altLang="zh-CN" sz="2400" b="1" dirty="0">
              <a:latin typeface="微软雅黑" panose="020B0503020204020204" pitchFamily="34" charset="-122"/>
              <a:ea typeface="微软雅黑" panose="020B0503020204020204" pitchFamily="34" charset="-122"/>
            </a:endParaRPr>
          </a:p>
          <a:p>
            <a:pPr lvl="1"/>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https://www.kaggle.com/c/kddcup2012-track1/overview</a:t>
            </a:r>
            <a:endParaRPr lang="zh-CN" altLang="en-US" dirty="0"/>
          </a:p>
        </p:txBody>
      </p:sp>
    </p:spTree>
    <p:extLst>
      <p:ext uri="{BB962C8B-B14F-4D97-AF65-F5344CB8AC3E}">
        <p14:creationId xmlns:p14="http://schemas.microsoft.com/office/powerpoint/2010/main" val="18654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任务描述</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838200" y="1690688"/>
            <a:ext cx="11282680" cy="4351338"/>
          </a:xfrm>
        </p:spPr>
        <p:txBody>
          <a:bodyPr>
            <a:normAutofit/>
          </a:bodyPr>
          <a:lstStyle/>
          <a:p>
            <a:pPr marL="0" indent="0" algn="just">
              <a:spcAft>
                <a:spcPts val="0"/>
              </a:spcAft>
              <a:buNone/>
            </a:pPr>
            <a:r>
              <a:rPr lang="zh-CN" altLang="en-US" dirty="0">
                <a:latin typeface="Times New Roman" panose="02020603050405020304" pitchFamily="18" charset="0"/>
                <a:ea typeface="宋体" panose="02010600030101010101" pitchFamily="2" charset="-122"/>
                <a:cs typeface="Times New Roman" panose="02020603050405020304" pitchFamily="18" charset="0"/>
              </a:rPr>
              <a:t>预测任务包括预测用户是否会关注微博推荐给用户的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可以是个人、组织或群组。通常情况下，名人、知名组织或一些知名团体会被选中组成推荐的“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Item Set”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a:p>
            <a:pPr algn="just">
              <a:spcAft>
                <a:spcPts val="0"/>
              </a:spcAft>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按类来组织，每个类别都属于另一个类别，它们共同构成一个层次结构。</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例如，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VIP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用户“李开复博士”</a:t>
            </a:r>
          </a:p>
          <a:p>
            <a:pPr marL="457200" lvl="1" indent="0" algn="just">
              <a:buNone/>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Vip</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user:http</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://t.qq.com/</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kaifulee</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wikipedia</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http://en.wikipedia.org/wiki/Kai-Fu_Lee )</a:t>
            </a:r>
          </a:p>
          <a:p>
            <a:pPr marL="457200" lvl="1" indent="0" algn="just">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可以被表示为</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science-and-</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technology.internet.mobile</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buNone/>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不同层次的类别由点分隔开。</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Aft>
                <a:spcPts val="0"/>
              </a:spcAft>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6437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58ACB-4AB4-4563-8124-8DD7CD53B711}"/>
              </a:ext>
            </a:extLst>
          </p:cNvPr>
          <p:cNvSpPr>
            <a:spLocks noGrp="1"/>
          </p:cNvSpPr>
          <p:nvPr>
            <p:ph type="title"/>
          </p:nvPr>
        </p:nvSpPr>
        <p:spPr>
          <a:xfrm>
            <a:off x="0" y="-132715"/>
            <a:ext cx="10515600" cy="1325563"/>
          </a:xfrm>
        </p:spPr>
        <p:txBody>
          <a:bodyPr>
            <a:normAutofit/>
          </a:bodyPr>
          <a:lstStyle/>
          <a:p>
            <a:r>
              <a:rPr lang="zh-CN" altLang="en-US" sz="4000" b="1" dirty="0">
                <a:latin typeface="宋体" panose="02010600030101010101" pitchFamily="2" charset="-122"/>
                <a:ea typeface="宋体" panose="02010600030101010101" pitchFamily="2" charset="-122"/>
              </a:rPr>
              <a:t>数据资源</a:t>
            </a:r>
          </a:p>
        </p:txBody>
      </p:sp>
      <p:sp>
        <p:nvSpPr>
          <p:cNvPr id="3" name="内容占位符 2">
            <a:extLst>
              <a:ext uri="{FF2B5EF4-FFF2-40B4-BE49-F238E27FC236}">
                <a16:creationId xmlns:a16="http://schemas.microsoft.com/office/drawing/2014/main" id="{A684070E-E5EA-42FB-9B1F-72F6B5D877A5}"/>
              </a:ext>
            </a:extLst>
          </p:cNvPr>
          <p:cNvSpPr>
            <a:spLocks noGrp="1"/>
          </p:cNvSpPr>
          <p:nvPr>
            <p:ph idx="1"/>
          </p:nvPr>
        </p:nvSpPr>
        <p:spPr>
          <a:xfrm>
            <a:off x="508000" y="1073784"/>
            <a:ext cx="11430000" cy="5520056"/>
          </a:xfrm>
        </p:spPr>
        <p:txBody>
          <a:bodyPr>
            <a:normAutofit fontScale="77500" lnSpcReduction="20000"/>
          </a:bodyPr>
          <a:lstStyle/>
          <a:p>
            <a:pPr algn="just">
              <a:spcAft>
                <a:spcPts val="0"/>
              </a:spcAft>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训练集</a:t>
            </a: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rec_log_train.txt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测试集</a:t>
            </a:r>
            <a:r>
              <a:rPr lang="en-US" altLang="zh-CN" dirty="0">
                <a:latin typeface="Times New Roman" panose="02020603050405020304" pitchFamily="18" charset="0"/>
                <a:ea typeface="宋体" panose="02010600030101010101" pitchFamily="2" charset="-122"/>
                <a:cs typeface="Times New Roman" panose="02020603050405020304" pitchFamily="18" charset="0"/>
              </a:rPr>
              <a:t>rec_log_test.txt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spcAft>
                <a:spcPts val="0"/>
              </a:spcAft>
              <a:buNone/>
            </a:pP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数据格式：</a:t>
            </a:r>
            <a:r>
              <a:rPr lang="fr-FR" altLang="zh-CN" sz="2100" kern="100" dirty="0">
                <a:latin typeface="Times New Roman" panose="02020603050405020304" pitchFamily="18" charset="0"/>
                <a:ea typeface="宋体" panose="02010600030101010101" pitchFamily="2" charset="-122"/>
                <a:cs typeface="Times New Roman" panose="02020603050405020304" pitchFamily="18" charset="0"/>
              </a:rPr>
              <a:t>(UserId)\t(ItemId)\t(Result)\t(Unix-timestamp)</a:t>
            </a:r>
          </a:p>
          <a:p>
            <a:pPr marL="0" indent="0" algn="just">
              <a:spcAft>
                <a:spcPts val="0"/>
              </a:spcAft>
              <a:buNone/>
            </a:pP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Result</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值为</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代表用户接受了推荐的</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并关注了，</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代表没有关注。测试集中的</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Result</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值均为</a:t>
            </a:r>
            <a:r>
              <a:rPr lang="en-US" altLang="zh-CN" sz="2100" kern="1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1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1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zh-CN" altLang="en-US" b="1" kern="100" dirty="0">
                <a:latin typeface="宋体" panose="02010600030101010101" pitchFamily="2" charset="-122"/>
                <a:ea typeface="宋体" panose="02010600030101010101" pitchFamily="2" charset="-122"/>
                <a:cs typeface="Times New Roman" panose="02020603050405020304" pitchFamily="18" charset="0"/>
              </a:rPr>
              <a:t>更多信息</a:t>
            </a:r>
            <a:endParaRPr lang="en-US" altLang="zh-CN" b="1" kern="100" dirty="0">
              <a:latin typeface="宋体" panose="02010600030101010101" pitchFamily="2" charset="-122"/>
              <a:ea typeface="宋体" panose="02010600030101010101" pitchFamily="2" charset="-122"/>
              <a:cs typeface="Times New Roman" panose="02020603050405020304" pitchFamily="18" charset="0"/>
            </a:endParaRPr>
          </a:p>
          <a:p>
            <a:pPr lvl="1"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user_profile.txt </a:t>
            </a:r>
          </a:p>
          <a:p>
            <a:pPr marL="457200" lvl="1" indent="0" algn="just">
              <a:buNone/>
            </a:pP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数据格式：</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err="1">
                <a:latin typeface="Times New Roman" panose="02020603050405020304" pitchFamily="18" charset="0"/>
                <a:ea typeface="宋体" panose="02010600030101010101" pitchFamily="2" charset="-122"/>
                <a:cs typeface="Times New Roman" panose="02020603050405020304" pitchFamily="18" charset="0"/>
              </a:rPr>
              <a:t>UserId</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)\t(Year-of-birth)\t(Gender)\t(Number-of-tweet)\t(Tag-Ids)</a:t>
            </a:r>
          </a:p>
          <a:p>
            <a:pPr marL="457200" lvl="1" indent="0" algn="just">
              <a:buNone/>
            </a:pP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每一行包含用户的以下信息</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出生年份、性别、</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tweet</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数量和兴趣标签</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id</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100" dirty="0">
              <a:latin typeface="Times New Roman" panose="02020603050405020304" pitchFamily="18" charset="0"/>
              <a:ea typeface="宋体" panose="02010600030101010101" pitchFamily="2" charset="-122"/>
              <a:cs typeface="Times New Roman" panose="02020603050405020304" pitchFamily="18" charset="0"/>
            </a:endParaRPr>
          </a:p>
          <a:p>
            <a:pPr lvl="1"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item.txt</a:t>
            </a:r>
          </a:p>
          <a:p>
            <a:pPr marL="457200" lvl="1" indent="0" algn="just">
              <a:buNone/>
            </a:pPr>
            <a:r>
              <a:rPr lang="zh-CN" altLang="zh-CN" sz="2100" dirty="0">
                <a:latin typeface="Times New Roman" panose="02020603050405020304" pitchFamily="18" charset="0"/>
                <a:ea typeface="宋体" panose="02010600030101010101" pitchFamily="2" charset="-122"/>
                <a:cs typeface="Times New Roman" panose="02020603050405020304" pitchFamily="18" charset="0"/>
              </a:rPr>
              <a:t>数据格式：</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100" dirty="0" err="1">
                <a:latin typeface="Times New Roman" panose="02020603050405020304" pitchFamily="18" charset="0"/>
                <a:ea typeface="宋体" panose="02010600030101010101" pitchFamily="2" charset="-122"/>
                <a:cs typeface="Times New Roman" panose="02020603050405020304" pitchFamily="18" charset="0"/>
              </a:rPr>
              <a:t>ItemId</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)\t(Item-Category)\t(Item-Keyword)</a:t>
            </a:r>
            <a:endParaRPr lang="zh-CN" altLang="zh-CN" sz="2100"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buNone/>
            </a:pP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文件包含</a:t>
            </a:r>
            <a:r>
              <a:rPr lang="en-US" altLang="zh-CN" sz="2100" dirty="0">
                <a:latin typeface="Times New Roman" panose="02020603050405020304" pitchFamily="18" charset="0"/>
                <a:ea typeface="宋体" panose="02010600030101010101" pitchFamily="2" charset="-122"/>
                <a:cs typeface="Times New Roman" panose="02020603050405020304" pitchFamily="18" charset="0"/>
              </a:rPr>
              <a:t>Item</a:t>
            </a:r>
            <a:r>
              <a:rPr lang="zh-CN" altLang="en-US" sz="2100" dirty="0">
                <a:latin typeface="Times New Roman" panose="02020603050405020304" pitchFamily="18" charset="0"/>
                <a:ea typeface="宋体" panose="02010600030101010101" pitchFamily="2" charset="-122"/>
                <a:cs typeface="Times New Roman" panose="02020603050405020304" pitchFamily="18" charset="0"/>
              </a:rPr>
              <a:t>层次目录和从微博中提取的关键字</a:t>
            </a:r>
            <a:endParaRPr lang="en-US" altLang="zh-CN" sz="2100" dirty="0">
              <a:latin typeface="Times New Roman" panose="02020603050405020304" pitchFamily="18" charset="0"/>
              <a:ea typeface="宋体" panose="02010600030101010101" pitchFamily="2" charset="-122"/>
              <a:cs typeface="Times New Roman" panose="02020603050405020304" pitchFamily="18" charset="0"/>
            </a:endParaRPr>
          </a:p>
          <a:p>
            <a:pPr lvl="1"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user_action.txt </a:t>
            </a:r>
          </a:p>
          <a:p>
            <a:pPr marL="457200" lvl="1" indent="0" algn="just">
              <a:buNone/>
            </a:pP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数据格式：</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300" dirty="0" err="1">
                <a:latin typeface="Times New Roman" panose="02020603050405020304" pitchFamily="18" charset="0"/>
                <a:ea typeface="宋体" panose="02010600030101010101" pitchFamily="2" charset="-122"/>
                <a:cs typeface="Times New Roman" panose="02020603050405020304" pitchFamily="18" charset="0"/>
              </a:rPr>
              <a:t>UserId</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)\t(Action-Destination-</a:t>
            </a:r>
            <a:r>
              <a:rPr lang="en-US" altLang="zh-CN" sz="2300" dirty="0" err="1">
                <a:latin typeface="Times New Roman" panose="02020603050405020304" pitchFamily="18" charset="0"/>
                <a:ea typeface="宋体" panose="02010600030101010101" pitchFamily="2" charset="-122"/>
                <a:cs typeface="Times New Roman" panose="02020603050405020304" pitchFamily="18" charset="0"/>
              </a:rPr>
              <a:t>UserId</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)\t(Number-of-at-action)\t(Number-of-retweet )\t(Number-of-comment)</a:t>
            </a:r>
          </a:p>
          <a:p>
            <a:pPr marL="457200" lvl="1" indent="0" algn="just">
              <a:buNone/>
            </a:pP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文件包含最近几天用户之间的</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、转发、评论</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操作的统计信息</a:t>
            </a:r>
            <a:endParaRPr lang="zh-CN" altLang="zh-CN" sz="2300" dirty="0">
              <a:latin typeface="Times New Roman" panose="02020603050405020304" pitchFamily="18" charset="0"/>
              <a:ea typeface="宋体" panose="02010600030101010101" pitchFamily="2" charset="-122"/>
              <a:cs typeface="Times New Roman" panose="02020603050405020304" pitchFamily="18" charset="0"/>
            </a:endParaRPr>
          </a:p>
          <a:p>
            <a:pPr lvl="1"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user_sns.txt </a:t>
            </a:r>
          </a:p>
          <a:p>
            <a:pPr marL="457200" lvl="1" indent="0" algn="just">
              <a:buNone/>
            </a:pPr>
            <a:r>
              <a:rPr lang="zh-CN" altLang="zh-CN" sz="2300" dirty="0">
                <a:latin typeface="Times New Roman" panose="02020603050405020304" pitchFamily="18" charset="0"/>
                <a:ea typeface="宋体" panose="02010600030101010101" pitchFamily="2" charset="-122"/>
                <a:cs typeface="Times New Roman" panose="02020603050405020304" pitchFamily="18" charset="0"/>
              </a:rPr>
              <a:t>数据格式：</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(Follower-</a:t>
            </a:r>
            <a:r>
              <a:rPr lang="en-US" altLang="zh-CN" sz="2300" dirty="0" err="1">
                <a:latin typeface="Times New Roman" panose="02020603050405020304" pitchFamily="18" charset="0"/>
                <a:ea typeface="宋体" panose="02010600030101010101" pitchFamily="2" charset="-122"/>
                <a:cs typeface="Times New Roman" panose="02020603050405020304" pitchFamily="18" charset="0"/>
              </a:rPr>
              <a:t>userid</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)\t(</a:t>
            </a:r>
            <a:r>
              <a:rPr lang="en-US" altLang="zh-CN" sz="2300" dirty="0" err="1">
                <a:latin typeface="Times New Roman" panose="02020603050405020304" pitchFamily="18" charset="0"/>
                <a:ea typeface="宋体" panose="02010600030101010101" pitchFamily="2" charset="-122"/>
                <a:cs typeface="Times New Roman" panose="02020603050405020304" pitchFamily="18" charset="0"/>
              </a:rPr>
              <a:t>Followee-userid</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300"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buNone/>
            </a:pPr>
            <a:r>
              <a:rPr lang="zh-CN" altLang="zh-CN" sz="2300" dirty="0">
                <a:latin typeface="Times New Roman" panose="02020603050405020304" pitchFamily="18" charset="0"/>
                <a:ea typeface="宋体" panose="02010600030101010101" pitchFamily="2" charset="-122"/>
                <a:cs typeface="Times New Roman" panose="02020603050405020304" pitchFamily="18" charset="0"/>
              </a:rPr>
              <a:t>包含每个用户关注其他用户的历史</a:t>
            </a:r>
          </a:p>
          <a:p>
            <a:pPr lvl="1"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user_key_word.txt</a:t>
            </a: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pPr marL="457200" lvl="1" indent="0" algn="just">
              <a:buNone/>
            </a:pPr>
            <a:r>
              <a:rPr lang="zh-CN" altLang="en-US" sz="2300" dirty="0">
                <a:latin typeface="Times New Roman" panose="02020603050405020304" pitchFamily="18" charset="0"/>
                <a:ea typeface="宋体" panose="02010600030101010101" pitchFamily="2" charset="-122"/>
                <a:cs typeface="Times New Roman" panose="02020603050405020304" pitchFamily="18" charset="0"/>
              </a:rPr>
              <a:t>数据</a:t>
            </a:r>
            <a:r>
              <a:rPr lang="zh-CN" altLang="zh-CN" sz="2300" dirty="0">
                <a:latin typeface="Times New Roman" panose="02020603050405020304" pitchFamily="18" charset="0"/>
                <a:ea typeface="宋体" panose="02010600030101010101" pitchFamily="2" charset="-122"/>
                <a:cs typeface="Times New Roman" panose="02020603050405020304" pitchFamily="18" charset="0"/>
              </a:rPr>
              <a:t>格式：</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300" dirty="0" err="1">
                <a:latin typeface="Times New Roman" panose="02020603050405020304" pitchFamily="18" charset="0"/>
                <a:ea typeface="宋体" panose="02010600030101010101" pitchFamily="2" charset="-122"/>
                <a:cs typeface="Times New Roman" panose="02020603050405020304" pitchFamily="18" charset="0"/>
              </a:rPr>
              <a:t>UserId</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)\t(Keywords)</a:t>
            </a:r>
          </a:p>
          <a:p>
            <a:pPr marL="457200" lvl="1" indent="0" algn="just">
              <a:buNone/>
            </a:pPr>
            <a:r>
              <a:rPr lang="zh-CN" altLang="zh-CN" sz="2300" dirty="0">
                <a:latin typeface="Times New Roman" panose="02020603050405020304" pitchFamily="18" charset="0"/>
                <a:ea typeface="宋体" panose="02010600030101010101" pitchFamily="2" charset="-122"/>
                <a:cs typeface="Times New Roman" panose="02020603050405020304" pitchFamily="18" charset="0"/>
              </a:rPr>
              <a:t>包含每个用户从</a:t>
            </a:r>
            <a:r>
              <a:rPr lang="en-US" altLang="zh-CN" sz="2300" dirty="0">
                <a:latin typeface="Times New Roman" panose="02020603050405020304" pitchFamily="18" charset="0"/>
                <a:ea typeface="宋体" panose="02010600030101010101" pitchFamily="2" charset="-122"/>
                <a:cs typeface="Times New Roman" panose="02020603050405020304" pitchFamily="18" charset="0"/>
              </a:rPr>
              <a:t>tweet/retweet/comment</a:t>
            </a:r>
            <a:r>
              <a:rPr lang="zh-CN" altLang="zh-CN" sz="2300" dirty="0">
                <a:latin typeface="Times New Roman" panose="02020603050405020304" pitchFamily="18" charset="0"/>
                <a:ea typeface="宋体" panose="02010600030101010101" pitchFamily="2" charset="-122"/>
                <a:cs typeface="Times New Roman" panose="02020603050405020304" pitchFamily="18" charset="0"/>
              </a:rPr>
              <a:t>中提取的关键字</a:t>
            </a:r>
          </a:p>
          <a:p>
            <a:pPr marL="457200" lvl="1" indent="0" algn="just">
              <a:buNone/>
            </a:pPr>
            <a:endParaRPr lang="zh-CN" altLang="zh-CN" dirty="0"/>
          </a:p>
          <a:p>
            <a:pPr lvl="1" algn="just"/>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19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31E85-4F30-4407-B9E2-FED444BD23EB}"/>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基本思路</a:t>
            </a:r>
          </a:p>
        </p:txBody>
      </p:sp>
      <p:sp>
        <p:nvSpPr>
          <p:cNvPr id="3" name="内容占位符 2">
            <a:extLst>
              <a:ext uri="{FF2B5EF4-FFF2-40B4-BE49-F238E27FC236}">
                <a16:creationId xmlns:a16="http://schemas.microsoft.com/office/drawing/2014/main" id="{867DA4EB-9EB6-495D-90E8-DE0F04732BCC}"/>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这是一个典型的推荐问题，可以尝试用典型的经典推荐算法协同过滤来解决</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将用户和</a:t>
            </a:r>
            <a:r>
              <a:rPr lang="en-US" altLang="zh-CN" dirty="0">
                <a:latin typeface="宋体" panose="02010600030101010101" pitchFamily="2" charset="-122"/>
                <a:ea typeface="宋体" panose="02010600030101010101" pitchFamily="2" charset="-122"/>
              </a:rPr>
              <a:t>item</a:t>
            </a:r>
            <a:r>
              <a:rPr lang="zh-CN" altLang="en-US" dirty="0">
                <a:latin typeface="宋体" panose="02010600030101010101" pitchFamily="2" charset="-122"/>
                <a:ea typeface="宋体" panose="02010600030101010101" pitchFamily="2" charset="-122"/>
              </a:rPr>
              <a:t>的各类信息建模为特征，通过分类的思路来解决这个问题也是一种途径</a:t>
            </a:r>
          </a:p>
        </p:txBody>
      </p:sp>
    </p:spTree>
    <p:extLst>
      <p:ext uri="{BB962C8B-B14F-4D97-AF65-F5344CB8AC3E}">
        <p14:creationId xmlns:p14="http://schemas.microsoft.com/office/powerpoint/2010/main" val="26909419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8978"/>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8978"/>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5"/>
  <p:tag name="KSO_WM_TEMPLATE_SCENE_ID" val="1"/>
  <p:tag name="KSO_WM_TEMPLATE_JOB_ID" val="5"/>
  <p:tag name="KSO_WM_TEMPLATE_TOPIC_DEFAULT" val="0"/>
  <p:tag name="KSO_WM_TAG_VERSION" val="1.0"/>
  <p:tag name="KSO_WM_BEAUTIFY_FLAG" val="#wm#"/>
  <p:tag name="KSO_WM_COMBINE_RELATE_SLIDE_ID" val="background20185106_1"/>
  <p:tag name="KSO_WM_TEMPLATE_CATEGORY" val="custom"/>
  <p:tag name="KSO_WM_TEMPLATE_INDEX" val="20188978"/>
  <p:tag name="KSO_WM_TEMPLATE_SUBCATEGORY" val="combine"/>
  <p:tag name="KSO_WM_TEMPLATE_THUMBS_INDEX" val="1、2、3、4、6、8、10、12、1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3"/>
  <p:tag name="KSO_WM_SLIDE_INDEX" val="13"/>
  <p:tag name="KSO_WM_TEMPLATE_SUBCATEGORY" val="combine"/>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3"/>
  <p:tag name="KSO_WM_SLIDE_INDEX" val="13"/>
  <p:tag name="KSO_WM_TEMPLATE_SUBCATEGORY" val="combine"/>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3"/>
  <p:tag name="KSO_WM_SLIDE_INDEX" val="13"/>
  <p:tag name="KSO_WM_TEMPLATE_SUBCATEGORY" val="combine"/>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3"/>
  <p:tag name="KSO_WM_SLIDE_INDEX" val="13"/>
  <p:tag name="KSO_WM_TEMPLATE_SUBCATEGORY" val="combine"/>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1"/>
  <p:tag name="KSO_WM_SLIDE_LAYOUT" val="a"/>
  <p:tag name="KSO_WM_SLIDE_LAYOUT_CNT" val="1"/>
  <p:tag name="KSO_WM_SLIDE_TYPE" val="endPage"/>
  <p:tag name="KSO_WM_SLIDE_SUBTYPE" val="pureTxt"/>
  <p:tag name="KSO_WM_BEAUTIFY_FLAG" val="#wm#"/>
  <p:tag name="KSO_WM_COMBINE_RELATE_SLIDE_ID" val="background20185106_13"/>
  <p:tag name="KSO_WM_TEMPLATE_CATEGORY" val="custom"/>
  <p:tag name="KSO_WM_TEMPLATE_INDEX" val="20188978"/>
  <p:tag name="KSO_WM_SLIDE_ID" val="custom20188978_13"/>
  <p:tag name="KSO_WM_SLIDE_INDEX" val="13"/>
  <p:tag name="KSO_WM_TEMPLATE_SUBCATEGORY" val="comb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312">
      <a:dk1>
        <a:srgbClr val="000000"/>
      </a:dk1>
      <a:lt1>
        <a:srgbClr val="FFFFFF"/>
      </a:lt1>
      <a:dk2>
        <a:srgbClr val="455171"/>
      </a:dk2>
      <a:lt2>
        <a:srgbClr val="F2D4AA"/>
      </a:lt2>
      <a:accent1>
        <a:srgbClr val="455171"/>
      </a:accent1>
      <a:accent2>
        <a:srgbClr val="F2D4AA"/>
      </a:accent2>
      <a:accent3>
        <a:srgbClr val="A5A5A5"/>
      </a:accent3>
      <a:accent4>
        <a:srgbClr val="FFFFFF"/>
      </a:accent4>
      <a:accent5>
        <a:srgbClr val="5B9BD5"/>
      </a:accent5>
      <a:accent6>
        <a:srgbClr val="70AD47"/>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2558</Words>
  <Application>Microsoft Office PowerPoint</Application>
  <PresentationFormat>宽屏</PresentationFormat>
  <Paragraphs>238</Paragraphs>
  <Slides>29</Slides>
  <Notes>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29</vt:i4>
      </vt:variant>
    </vt:vector>
  </HeadingPairs>
  <TitlesOfParts>
    <vt:vector size="39" baseType="lpstr">
      <vt:lpstr>等线</vt:lpstr>
      <vt:lpstr>等线 Light</vt:lpstr>
      <vt:lpstr>宋体</vt:lpstr>
      <vt:lpstr>微软雅黑</vt:lpstr>
      <vt:lpstr>Arial</vt:lpstr>
      <vt:lpstr>Calibri</vt:lpstr>
      <vt:lpstr>Times New Roman</vt:lpstr>
      <vt:lpstr>Wingdings</vt:lpstr>
      <vt:lpstr>Office 主题​​</vt:lpstr>
      <vt:lpstr>1_Office 主题​​</vt:lpstr>
      <vt:lpstr>KDD Cup 2014 - Predicting Excitement at DonorsChoose.org</vt:lpstr>
      <vt:lpstr>任务描述</vt:lpstr>
      <vt:lpstr>数据资源</vt:lpstr>
      <vt:lpstr>基本思路</vt:lpstr>
      <vt:lpstr>Baseline</vt:lpstr>
      <vt:lpstr>KDD Cup 2012, Track 1 - Predict which users (or information sources) might follow in Tencent Weibo.</vt:lpstr>
      <vt:lpstr>任务描述</vt:lpstr>
      <vt:lpstr>数据资源</vt:lpstr>
      <vt:lpstr>基本思路</vt:lpstr>
      <vt:lpstr>Baseline</vt:lpstr>
      <vt:lpstr>参考文献</vt:lpstr>
      <vt:lpstr>Dota 2: Predicting match outcome  Predict the outcome of Dota 2 matches based on the first 5 minutes.</vt:lpstr>
      <vt:lpstr>任务描述</vt:lpstr>
      <vt:lpstr>数据资源</vt:lpstr>
      <vt:lpstr>基本思路与Baseline</vt:lpstr>
      <vt:lpstr>KDD Cup 2013 - Author Disambiguation Challenge (Track 2)</vt:lpstr>
      <vt:lpstr>任务描述</vt:lpstr>
      <vt:lpstr>数据资源</vt:lpstr>
      <vt:lpstr>基本思路与Baseline</vt:lpstr>
      <vt:lpstr>基于schema约束的SPO信息抽取任务</vt:lpstr>
      <vt:lpstr> 任务描述</vt:lpstr>
      <vt:lpstr>数据资源</vt:lpstr>
      <vt:lpstr>数据资源</vt:lpstr>
      <vt:lpstr> 数据描述</vt:lpstr>
      <vt:lpstr>任务思路</vt:lpstr>
      <vt:lpstr>Baseline</vt:lpstr>
      <vt:lpstr>参考文献</vt:lpstr>
      <vt:lpstr>课程项目要求</vt:lpstr>
      <vt:lpstr>课程项目要求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KDD Cup 2014 - Predicting Excitement at DonorsChoose.org</dc:title>
  <dc:creator>chenghao</dc:creator>
  <cp:lastModifiedBy>邓 雪</cp:lastModifiedBy>
  <cp:revision>198</cp:revision>
  <dcterms:created xsi:type="dcterms:W3CDTF">2019-04-18T06:49:16Z</dcterms:created>
  <dcterms:modified xsi:type="dcterms:W3CDTF">2019-04-23T12:17:12Z</dcterms:modified>
</cp:coreProperties>
</file>