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65" r:id="rId2"/>
    <p:sldId id="366" r:id="rId3"/>
    <p:sldId id="3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AC4B2-90CA-044E-B2A3-B313F600DC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9DE79-8B4E-CC4B-8FD3-56D94F15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2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707E88-6AB6-475A-BB8C-1F1CAB770C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/>
              <a:t>Cross checks 1 respiration; 2 flux towers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707E88-6AB6-475A-BB8C-1F1CAB770C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/>
              <a:t>Cross checks 1 respiration; 2 flux towers</a:t>
            </a:r>
          </a:p>
        </p:txBody>
      </p:sp>
    </p:spTree>
    <p:extLst>
      <p:ext uri="{BB962C8B-B14F-4D97-AF65-F5344CB8AC3E}">
        <p14:creationId xmlns:p14="http://schemas.microsoft.com/office/powerpoint/2010/main" val="187068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707E88-6AB6-475A-BB8C-1F1CAB770C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/>
              <a:t>Cross checks 1 respiration; 2 flux towers</a:t>
            </a:r>
          </a:p>
        </p:txBody>
      </p:sp>
    </p:spTree>
    <p:extLst>
      <p:ext uri="{BB962C8B-B14F-4D97-AF65-F5344CB8AC3E}">
        <p14:creationId xmlns:p14="http://schemas.microsoft.com/office/powerpoint/2010/main" val="197420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65FB-1BFB-364F-A894-CA174BBC9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C2734-0DF2-5949-806D-077AAA699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C135-8ED9-F547-AF07-63EC908F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96FA7-D8AD-7142-99FB-CF571E75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D061-0747-DE4E-A95F-F3CD71A2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95DD-0701-4542-AA0B-7ABFA371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641B6-6E86-1F40-AB15-7F3FE1B40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FD04-B2F6-9E4F-88D9-09D7504F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E3D30-8077-204C-B5C5-552C85E7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F278-8062-954F-A843-85D2BB8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88BB2-742B-244D-A20E-2383EE4D8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17080-8DEB-464A-A7C9-691B5BDDA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B6048-54FE-674F-9518-568A9ECB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6064-104C-4E42-B5AD-60046EFB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4DB8-8049-A341-9B08-CC0FD6CA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9D35-D87B-F444-8B63-96187116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035A-3836-F240-AFC8-5D01E7CB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3473-4B69-BD4E-B705-4EF51C31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39EC-C62B-F045-839B-BD66B566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51B4-FFA5-B344-BA50-D11DF606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07D7-F3DF-3D41-9D07-9013E6AA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6F9A8-E79C-8545-B300-6C50B81E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4A46-3A86-1C4C-8363-EC091754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C348-BF77-B44E-8D7C-A50FC1E6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C0B1-491B-3E4F-BA61-29416BC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6A9A-A896-3446-89E1-51240962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92B9-DA8F-3940-AC29-D64B22914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EAE9B-D2AE-9D4C-8C85-9054F64C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AE140-8ABC-2144-9C71-A1254B70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CD21B-16BB-2543-93D7-38C72CB4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E662-15D5-0946-B555-7018DB18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01CA-B829-B842-9C74-8F1574A0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97C1-8F61-FC42-8D76-4C571AA9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1323F-4B24-1246-B6CE-69C06C5D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3C6D5-A7E0-4D44-B330-48FFA7E5A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CCB56-6A70-A64C-8495-3B7B68E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4E200-5204-6A46-8B9B-0A621EFD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D7EBA-155D-FF4E-BBF4-97B422BB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27729-CDF0-C840-8652-25EB19AF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708B-40A1-4943-A905-D93DED54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E836-79DC-6149-90DD-5D2784B2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B8C8B-5FC1-FD41-9F8B-C99D9E18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4FAEE-BE76-AF44-8441-C099BB0A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A4AE6-F5A9-9D40-BCFB-E83B0DA0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442DB-02B6-6C41-93AC-13EB318C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D8C27-1E83-084F-8F2F-00F480CE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52DC-4CCE-AD45-A56F-25DA8474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B56C-7094-0D41-A488-DCFFEF19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F331-3F48-DA48-8717-C8EB17DDB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B7D9-E31A-DE40-B74A-0EDAFB5B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883B8-0E77-2042-B726-4D20FD5A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11DA8-85B6-D24B-AEC6-6CE07FBC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7A58-8657-3F4F-AB92-9FFF6A28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84322-6CD0-1947-A0DA-2CA2ED43E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0F38-DE2A-7148-B052-83251E7DB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676C-2C72-2C4D-878F-8F79D9BD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1A4FF-7D1C-3C4F-B75A-6617C528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AE15F-AE45-9E44-BE7E-1FE908C7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8C073-4219-EF4B-8890-DA67B07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9A358-D22B-0546-85BC-8D040E44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4111-115E-764D-8302-A5A43866B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E20AB-524D-A24D-9E64-E449B1DCC21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DC720-88A8-C44D-8384-6A3E6DB3A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A38E-EB5F-0D46-B54E-8868463D7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E535-36A0-BC4B-98CA-16264325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9151" y="1"/>
            <a:ext cx="5851525" cy="6151563"/>
            <a:chOff x="1156" y="0"/>
            <a:chExt cx="3686" cy="3875"/>
          </a:xfrm>
        </p:grpSpPr>
        <p:pic>
          <p:nvPicPr>
            <p:cNvPr id="7582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6" y="0"/>
              <a:ext cx="3686" cy="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830" name="Text Box 4"/>
            <p:cNvSpPr txBox="1">
              <a:spLocks noChangeArrowheads="1"/>
            </p:cNvSpPr>
            <p:nvPr/>
          </p:nvSpPr>
          <p:spPr bwMode="auto">
            <a:xfrm>
              <a:off x="2615" y="13"/>
              <a:ext cx="13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 b="1" dirty="0">
                  <a:latin typeface="Calibri" pitchFamily="34" charset="0"/>
                </a:rPr>
                <a:t>GPP = 30.4±4.0;  </a:t>
              </a:r>
              <a:r>
                <a:rPr lang="en-GB" sz="1200" b="1" dirty="0" err="1">
                  <a:latin typeface="Calibri" pitchFamily="34" charset="0"/>
                </a:rPr>
                <a:t>GPP</a:t>
              </a:r>
              <a:r>
                <a:rPr lang="en-GB" sz="1200" b="1" baseline="-25000" dirty="0" err="1">
                  <a:latin typeface="Calibri" pitchFamily="34" charset="0"/>
                </a:rPr>
                <a:t>tower</a:t>
              </a:r>
              <a:r>
                <a:rPr lang="en-GB" sz="1200" b="1" dirty="0">
                  <a:latin typeface="Calibri" pitchFamily="34" charset="0"/>
                </a:rPr>
                <a:t> = 30.4</a:t>
              </a:r>
            </a:p>
          </p:txBody>
        </p:sp>
      </p:grp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1524000" y="0"/>
            <a:ext cx="349188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latin typeface="Calibri" pitchFamily="34" charset="0"/>
              </a:rPr>
              <a:t>Manaus, Central Amazonia</a:t>
            </a:r>
          </a:p>
          <a:p>
            <a:pPr>
              <a:spcBef>
                <a:spcPct val="5000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GB" sz="1400" dirty="0">
              <a:latin typeface="Calibri" pitchFamily="34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351089" y="333376"/>
            <a:ext cx="7959725" cy="6384925"/>
            <a:chOff x="521" y="210"/>
            <a:chExt cx="5014" cy="4022"/>
          </a:xfrm>
        </p:grpSpPr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4468" y="255"/>
              <a:ext cx="907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823" y="1328"/>
              <a:ext cx="9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R </a:t>
              </a:r>
              <a:r>
                <a:rPr lang="en-GB" sz="1200" baseline="-25000">
                  <a:latin typeface="Calibri" pitchFamily="34" charset="0"/>
                </a:rPr>
                <a:t>leaf </a:t>
              </a:r>
              <a:r>
                <a:rPr lang="en-GB" sz="1200">
                  <a:latin typeface="Calibri" pitchFamily="34" charset="0"/>
                </a:rPr>
                <a:t>= 10.0±4.0</a:t>
              </a:r>
            </a:p>
          </p:txBody>
        </p:sp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1701" y="2194"/>
              <a:ext cx="8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R </a:t>
              </a:r>
              <a:r>
                <a:rPr lang="en-GB" sz="1200" baseline="-25000">
                  <a:latin typeface="Calibri" pitchFamily="34" charset="0"/>
                </a:rPr>
                <a:t>stem</a:t>
              </a:r>
              <a:r>
                <a:rPr lang="en-GB" sz="1200">
                  <a:latin typeface="Calibri" pitchFamily="34" charset="0"/>
                </a:rPr>
                <a:t> = 4.2±1.0</a:t>
              </a:r>
            </a:p>
          </p:txBody>
        </p:sp>
        <p:sp>
          <p:nvSpPr>
            <p:cNvPr id="75786" name="Text Box 10"/>
            <p:cNvSpPr txBox="1">
              <a:spLocks noChangeArrowheads="1"/>
            </p:cNvSpPr>
            <p:nvPr/>
          </p:nvSpPr>
          <p:spPr bwMode="auto">
            <a:xfrm>
              <a:off x="1917" y="2714"/>
              <a:ext cx="8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 dirty="0">
                  <a:latin typeface="Calibri" pitchFamily="34" charset="0"/>
                </a:rPr>
                <a:t>R </a:t>
              </a:r>
              <a:r>
                <a:rPr lang="en-GB" sz="1200" baseline="-25000" dirty="0">
                  <a:latin typeface="Calibri" pitchFamily="34" charset="0"/>
                </a:rPr>
                <a:t>CWD</a:t>
              </a:r>
              <a:r>
                <a:rPr lang="en-GB" sz="1200" dirty="0">
                  <a:latin typeface="Calibri" pitchFamily="34" charset="0"/>
                </a:rPr>
                <a:t> = 2.5±0.3</a:t>
              </a:r>
            </a:p>
          </p:txBody>
        </p:sp>
        <p:sp>
          <p:nvSpPr>
            <p:cNvPr id="75789" name="AutoShape 13"/>
            <p:cNvSpPr>
              <a:spLocks noChangeArrowheads="1"/>
            </p:cNvSpPr>
            <p:nvPr/>
          </p:nvSpPr>
          <p:spPr bwMode="auto">
            <a:xfrm rot="5400000">
              <a:off x="2602" y="323"/>
              <a:ext cx="544" cy="317"/>
            </a:xfrm>
            <a:custGeom>
              <a:avLst/>
              <a:gdLst>
                <a:gd name="T0" fmla="*/ 408 w 21600"/>
                <a:gd name="T1" fmla="*/ 0 h 21600"/>
                <a:gd name="T2" fmla="*/ 0 w 21600"/>
                <a:gd name="T3" fmla="*/ 159 h 21600"/>
                <a:gd name="T4" fmla="*/ 408 w 21600"/>
                <a:gd name="T5" fmla="*/ 317 h 21600"/>
                <a:gd name="T6" fmla="*/ 544 w 21600"/>
                <a:gd name="T7" fmla="*/ 15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6269 h 21600"/>
                <a:gd name="T14" fmla="*/ 19337 w 21600"/>
                <a:gd name="T15" fmla="*/ 15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199" y="0"/>
                  </a:moveTo>
                  <a:lnTo>
                    <a:pt x="16199" y="6247"/>
                  </a:lnTo>
                  <a:lnTo>
                    <a:pt x="3375" y="6247"/>
                  </a:lnTo>
                  <a:lnTo>
                    <a:pt x="3375" y="15353"/>
                  </a:lnTo>
                  <a:lnTo>
                    <a:pt x="16199" y="15353"/>
                  </a:lnTo>
                  <a:lnTo>
                    <a:pt x="16199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247"/>
                  </a:moveTo>
                  <a:lnTo>
                    <a:pt x="1350" y="15353"/>
                  </a:lnTo>
                  <a:lnTo>
                    <a:pt x="2700" y="15353"/>
                  </a:lnTo>
                  <a:lnTo>
                    <a:pt x="2700" y="6247"/>
                  </a:lnTo>
                  <a:close/>
                </a:path>
                <a:path w="21600" h="21600">
                  <a:moveTo>
                    <a:pt x="0" y="6247"/>
                  </a:moveTo>
                  <a:lnTo>
                    <a:pt x="0" y="15353"/>
                  </a:lnTo>
                  <a:lnTo>
                    <a:pt x="675" y="15353"/>
                  </a:lnTo>
                  <a:lnTo>
                    <a:pt x="675" y="6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4456" y="249"/>
              <a:ext cx="1079" cy="532"/>
              <a:chOff x="4732" y="808"/>
              <a:chExt cx="1079" cy="532"/>
            </a:xfrm>
          </p:grpSpPr>
          <p:sp>
            <p:nvSpPr>
              <p:cNvPr id="75825" name="Text Box 15"/>
              <p:cNvSpPr txBox="1">
                <a:spLocks noChangeArrowheads="1"/>
              </p:cNvSpPr>
              <p:nvPr/>
            </p:nvSpPr>
            <p:spPr bwMode="auto">
              <a:xfrm>
                <a:off x="4732" y="808"/>
                <a:ext cx="107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200" b="1">
                    <a:latin typeface="Calibri" pitchFamily="34" charset="0"/>
                  </a:rPr>
                  <a:t>NPP</a:t>
                </a:r>
                <a:r>
                  <a:rPr lang="en-GB" sz="1200" b="1" baseline="-25000">
                    <a:latin typeface="Calibri" pitchFamily="34" charset="0"/>
                  </a:rPr>
                  <a:t>Total</a:t>
                </a:r>
                <a:r>
                  <a:rPr lang="en-GB" sz="1200" b="1">
                    <a:latin typeface="Calibri" pitchFamily="34" charset="0"/>
                  </a:rPr>
                  <a:t> = 10.1±1.4</a:t>
                </a:r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732" y="981"/>
                <a:ext cx="862" cy="359"/>
                <a:chOff x="4603" y="1747"/>
                <a:chExt cx="862" cy="359"/>
              </a:xfrm>
            </p:grpSpPr>
            <p:sp>
              <p:nvSpPr>
                <p:cNvPr id="758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603" y="1747"/>
                  <a:ext cx="86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200" b="1">
                      <a:latin typeface="Calibri" pitchFamily="34" charset="0"/>
                    </a:rPr>
                    <a:t>NPP</a:t>
                  </a:r>
                  <a:r>
                    <a:rPr lang="en-GB" sz="1200" b="1" baseline="-25000">
                      <a:latin typeface="Calibri" pitchFamily="34" charset="0"/>
                    </a:rPr>
                    <a:t>Ag</a:t>
                  </a:r>
                  <a:r>
                    <a:rPr lang="en-GB" sz="1200" b="1">
                      <a:latin typeface="Calibri" pitchFamily="34" charset="0"/>
                    </a:rPr>
                    <a:t> = 7.3±1.3</a:t>
                  </a:r>
                </a:p>
              </p:txBody>
            </p:sp>
            <p:sp>
              <p:nvSpPr>
                <p:cNvPr id="7582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603" y="1933"/>
                  <a:ext cx="836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200" b="1">
                      <a:latin typeface="Calibri" pitchFamily="34" charset="0"/>
                    </a:rPr>
                    <a:t>NPP</a:t>
                  </a:r>
                  <a:r>
                    <a:rPr lang="en-GB" sz="1200" b="1" baseline="-25000">
                      <a:latin typeface="Calibri" pitchFamily="34" charset="0"/>
                    </a:rPr>
                    <a:t>Bg</a:t>
                  </a:r>
                  <a:r>
                    <a:rPr lang="en-GB" sz="1200" b="1">
                      <a:latin typeface="Calibri" pitchFamily="34" charset="0"/>
                    </a:rPr>
                    <a:t> = 2.8±0.7</a:t>
                  </a:r>
                </a:p>
              </p:txBody>
            </p:sp>
          </p:grpSp>
        </p:grp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>
              <a:off x="3615" y="4010"/>
              <a:ext cx="74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200">
                  <a:latin typeface="Calibri" pitchFamily="34" charset="0"/>
                </a:rPr>
                <a:t>F</a:t>
              </a:r>
              <a:r>
                <a:rPr lang="en-GB" sz="1200" baseline="-25000">
                  <a:latin typeface="Calibri" pitchFamily="34" charset="0"/>
                </a:rPr>
                <a:t>doc</a:t>
              </a:r>
              <a:r>
                <a:rPr lang="en-GB" sz="1200">
                  <a:latin typeface="Calibri" pitchFamily="34" charset="0"/>
                </a:rPr>
                <a:t> = 0.19</a:t>
              </a:r>
              <a:r>
                <a:rPr lang="en-US" sz="1200">
                  <a:latin typeface="Calibri" pitchFamily="34" charset="0"/>
                </a:rPr>
                <a:t>±</a:t>
              </a:r>
              <a:r>
                <a:rPr lang="en-GB" sz="1200">
                  <a:latin typeface="Calibri" pitchFamily="34" charset="0"/>
                </a:rPr>
                <a:t>0.07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>
              <a:off x="3969" y="1117"/>
              <a:ext cx="0" cy="2177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793" name="Line 21"/>
            <p:cNvSpPr>
              <a:spLocks noChangeShapeType="1"/>
            </p:cNvSpPr>
            <p:nvPr/>
          </p:nvSpPr>
          <p:spPr bwMode="auto">
            <a:xfrm flipH="1">
              <a:off x="1564" y="1423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794" name="Line 22"/>
            <p:cNvSpPr>
              <a:spLocks noChangeShapeType="1"/>
            </p:cNvSpPr>
            <p:nvPr/>
          </p:nvSpPr>
          <p:spPr bwMode="auto">
            <a:xfrm flipH="1">
              <a:off x="2472" y="228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795" name="Line 23"/>
            <p:cNvSpPr>
              <a:spLocks noChangeShapeType="1"/>
            </p:cNvSpPr>
            <p:nvPr/>
          </p:nvSpPr>
          <p:spPr bwMode="auto">
            <a:xfrm flipV="1">
              <a:off x="2109" y="2886"/>
              <a:ext cx="0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796" name="Line 24"/>
            <p:cNvSpPr>
              <a:spLocks noChangeShapeType="1"/>
            </p:cNvSpPr>
            <p:nvPr/>
          </p:nvSpPr>
          <p:spPr bwMode="auto">
            <a:xfrm>
              <a:off x="4332" y="3385"/>
              <a:ext cx="0" cy="58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797" name="Line 25"/>
            <p:cNvSpPr>
              <a:spLocks noChangeShapeType="1"/>
            </p:cNvSpPr>
            <p:nvPr/>
          </p:nvSpPr>
          <p:spPr bwMode="auto">
            <a:xfrm>
              <a:off x="3570" y="3977"/>
              <a:ext cx="0" cy="25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798" name="Text Box 26"/>
            <p:cNvSpPr txBox="1">
              <a:spLocks noChangeArrowheads="1"/>
            </p:cNvSpPr>
            <p:nvPr/>
          </p:nvSpPr>
          <p:spPr bwMode="auto">
            <a:xfrm>
              <a:off x="3788" y="2194"/>
              <a:ext cx="1088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D</a:t>
              </a:r>
              <a:r>
                <a:rPr lang="en-GB" sz="1200" baseline="-25000">
                  <a:latin typeface="Calibri" pitchFamily="34" charset="0"/>
                </a:rPr>
                <a:t>Fine litterfall</a:t>
              </a:r>
              <a:r>
                <a:rPr lang="en-GB" sz="1200">
                  <a:latin typeface="Calibri" pitchFamily="34" charset="0"/>
                </a:rPr>
                <a:t> = 3.6±0.7</a:t>
              </a:r>
            </a:p>
          </p:txBody>
        </p:sp>
        <p:sp>
          <p:nvSpPr>
            <p:cNvPr id="75799" name="Line 27"/>
            <p:cNvSpPr>
              <a:spLocks noChangeShapeType="1"/>
            </p:cNvSpPr>
            <p:nvPr/>
          </p:nvSpPr>
          <p:spPr bwMode="auto">
            <a:xfrm>
              <a:off x="3366" y="1967"/>
              <a:ext cx="0" cy="12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00" name="Line 28"/>
            <p:cNvSpPr>
              <a:spLocks noChangeShapeType="1"/>
            </p:cNvSpPr>
            <p:nvPr/>
          </p:nvSpPr>
          <p:spPr bwMode="auto">
            <a:xfrm>
              <a:off x="3197" y="2557"/>
              <a:ext cx="0" cy="63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01" name="Text Box 29"/>
            <p:cNvSpPr txBox="1">
              <a:spLocks noChangeArrowheads="1"/>
            </p:cNvSpPr>
            <p:nvPr/>
          </p:nvSpPr>
          <p:spPr bwMode="auto">
            <a:xfrm>
              <a:off x="3034" y="2738"/>
              <a:ext cx="81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D</a:t>
              </a:r>
              <a:r>
                <a:rPr lang="en-GB" sz="1200" baseline="-25000">
                  <a:latin typeface="Calibri" pitchFamily="34" charset="0"/>
                </a:rPr>
                <a:t>CWD</a:t>
              </a:r>
              <a:r>
                <a:rPr lang="en-GB" sz="1200">
                  <a:latin typeface="Calibri" pitchFamily="34" charset="0"/>
                </a:rPr>
                <a:t>= 3.58±1.0</a:t>
              </a:r>
            </a:p>
          </p:txBody>
        </p:sp>
        <p:sp>
          <p:nvSpPr>
            <p:cNvPr id="75802" name="Line 30"/>
            <p:cNvSpPr>
              <a:spLocks noChangeShapeType="1"/>
            </p:cNvSpPr>
            <p:nvPr/>
          </p:nvSpPr>
          <p:spPr bwMode="auto">
            <a:xfrm flipV="1">
              <a:off x="4105" y="1117"/>
              <a:ext cx="227" cy="9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03" name="Line 31"/>
            <p:cNvSpPr>
              <a:spLocks noChangeShapeType="1"/>
            </p:cNvSpPr>
            <p:nvPr/>
          </p:nvSpPr>
          <p:spPr bwMode="auto">
            <a:xfrm>
              <a:off x="1291" y="3657"/>
              <a:ext cx="1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04" name="Line 32"/>
            <p:cNvSpPr>
              <a:spLocks noChangeShapeType="1"/>
            </p:cNvSpPr>
            <p:nvPr/>
          </p:nvSpPr>
          <p:spPr bwMode="auto">
            <a:xfrm flipV="1">
              <a:off x="1297" y="2886"/>
              <a:ext cx="0" cy="7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05" name="Text Box 33"/>
            <p:cNvSpPr txBox="1">
              <a:spLocks noChangeArrowheads="1"/>
            </p:cNvSpPr>
            <p:nvPr/>
          </p:nvSpPr>
          <p:spPr bwMode="auto">
            <a:xfrm>
              <a:off x="1134" y="3378"/>
              <a:ext cx="81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R </a:t>
              </a:r>
              <a:r>
                <a:rPr lang="en-GB" sz="1200" baseline="-25000">
                  <a:latin typeface="Calibri" pitchFamily="34" charset="0"/>
                </a:rPr>
                <a:t>roots</a:t>
              </a:r>
              <a:r>
                <a:rPr lang="en-GB" sz="1200">
                  <a:latin typeface="Calibri" pitchFamily="34" charset="0"/>
                </a:rPr>
                <a:t> = 5.6±2.0</a:t>
              </a:r>
            </a:p>
          </p:txBody>
        </p:sp>
        <p:sp>
          <p:nvSpPr>
            <p:cNvPr id="75806" name="Line 34"/>
            <p:cNvSpPr>
              <a:spLocks noChangeShapeType="1"/>
            </p:cNvSpPr>
            <p:nvPr/>
          </p:nvSpPr>
          <p:spPr bwMode="auto">
            <a:xfrm flipH="1">
              <a:off x="3560" y="1117"/>
              <a:ext cx="40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07" name="Text Box 35"/>
            <p:cNvSpPr txBox="1">
              <a:spLocks noChangeArrowheads="1"/>
            </p:cNvSpPr>
            <p:nvPr/>
          </p:nvSpPr>
          <p:spPr bwMode="auto">
            <a:xfrm>
              <a:off x="521" y="2526"/>
              <a:ext cx="13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Predicted R </a:t>
              </a:r>
              <a:r>
                <a:rPr lang="en-GB" sz="1200" baseline="-25000">
                  <a:latin typeface="Calibri" pitchFamily="34" charset="0"/>
                </a:rPr>
                <a:t>soil</a:t>
              </a:r>
              <a:r>
                <a:rPr lang="en-GB" sz="1200">
                  <a:latin typeface="Calibri" pitchFamily="34" charset="0"/>
                </a:rPr>
                <a:t> = </a:t>
              </a:r>
              <a:r>
                <a:rPr lang="en-GB" altLang="ja-JP" sz="1200">
                  <a:latin typeface="Calibri" pitchFamily="34" charset="0"/>
                </a:rPr>
                <a:t>12.6±2.3 </a:t>
              </a:r>
              <a:endParaRPr lang="en-GB" sz="1200">
                <a:latin typeface="Calibri" pitchFamily="34" charset="0"/>
              </a:endParaRPr>
            </a:p>
          </p:txBody>
        </p:sp>
        <p:sp>
          <p:nvSpPr>
            <p:cNvPr id="75808" name="Text Box 36"/>
            <p:cNvSpPr txBox="1">
              <a:spLocks noChangeArrowheads="1"/>
            </p:cNvSpPr>
            <p:nvPr/>
          </p:nvSpPr>
          <p:spPr bwMode="auto">
            <a:xfrm>
              <a:off x="521" y="2707"/>
              <a:ext cx="13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Measured R </a:t>
              </a:r>
              <a:r>
                <a:rPr lang="en-GB" sz="1200" baseline="-25000">
                  <a:latin typeface="Calibri" pitchFamily="34" charset="0"/>
                </a:rPr>
                <a:t>soil</a:t>
              </a:r>
              <a:r>
                <a:rPr lang="en-GB" sz="1200">
                  <a:latin typeface="Calibri" pitchFamily="34" charset="0"/>
                </a:rPr>
                <a:t> = 12.1±1.7</a:t>
              </a:r>
            </a:p>
          </p:txBody>
        </p:sp>
        <p:sp>
          <p:nvSpPr>
            <p:cNvPr id="75809" name="Line 37"/>
            <p:cNvSpPr>
              <a:spLocks noChangeShapeType="1"/>
            </p:cNvSpPr>
            <p:nvPr/>
          </p:nvSpPr>
          <p:spPr bwMode="auto">
            <a:xfrm>
              <a:off x="4059" y="3657"/>
              <a:ext cx="0" cy="317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10" name="Line 38"/>
            <p:cNvSpPr>
              <a:spLocks noChangeShapeType="1"/>
            </p:cNvSpPr>
            <p:nvPr/>
          </p:nvSpPr>
          <p:spPr bwMode="auto">
            <a:xfrm>
              <a:off x="2971" y="3702"/>
              <a:ext cx="108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11" name="Line 39"/>
            <p:cNvSpPr>
              <a:spLocks noChangeShapeType="1"/>
            </p:cNvSpPr>
            <p:nvPr/>
          </p:nvSpPr>
          <p:spPr bwMode="auto">
            <a:xfrm flipH="1">
              <a:off x="1111" y="3974"/>
              <a:ext cx="322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12" name="Line 40"/>
            <p:cNvSpPr>
              <a:spLocks noChangeShapeType="1"/>
            </p:cNvSpPr>
            <p:nvPr/>
          </p:nvSpPr>
          <p:spPr bwMode="auto">
            <a:xfrm flipV="1">
              <a:off x="1123" y="2886"/>
              <a:ext cx="0" cy="10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13" name="Text Box 41"/>
            <p:cNvSpPr txBox="1">
              <a:spLocks noChangeArrowheads="1"/>
            </p:cNvSpPr>
            <p:nvPr/>
          </p:nvSpPr>
          <p:spPr bwMode="auto">
            <a:xfrm>
              <a:off x="3551" y="3526"/>
              <a:ext cx="771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200" dirty="0" err="1">
                  <a:latin typeface="Calibri" pitchFamily="34" charset="0"/>
                </a:rPr>
                <a:t>D</a:t>
              </a:r>
              <a:r>
                <a:rPr lang="en-GB" sz="1200" baseline="-25000" dirty="0" err="1">
                  <a:latin typeface="Calibri" pitchFamily="34" charset="0"/>
                </a:rPr>
                <a:t>Root</a:t>
              </a:r>
              <a:r>
                <a:rPr lang="en-GB" sz="1200" dirty="0">
                  <a:latin typeface="Calibri" pitchFamily="34" charset="0"/>
                </a:rPr>
                <a:t> = 2.8±0.7</a:t>
              </a:r>
            </a:p>
          </p:txBody>
        </p:sp>
        <p:sp>
          <p:nvSpPr>
            <p:cNvPr id="75814" name="Text Box 42"/>
            <p:cNvSpPr txBox="1">
              <a:spLocks noChangeArrowheads="1"/>
            </p:cNvSpPr>
            <p:nvPr/>
          </p:nvSpPr>
          <p:spPr bwMode="auto">
            <a:xfrm>
              <a:off x="823" y="3722"/>
              <a:ext cx="817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R </a:t>
              </a:r>
              <a:r>
                <a:rPr lang="en-GB" sz="1200" baseline="-25000">
                  <a:latin typeface="Calibri" pitchFamily="34" charset="0"/>
                </a:rPr>
                <a:t>soil het.</a:t>
              </a:r>
              <a:r>
                <a:rPr lang="en-GB" sz="1200">
                  <a:latin typeface="Calibri" pitchFamily="34" charset="0"/>
                </a:rPr>
                <a:t> =</a:t>
              </a:r>
              <a:r>
                <a:rPr lang="en-GB" sz="120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en-GB" sz="1200">
                  <a:latin typeface="Calibri" pitchFamily="34" charset="0"/>
                </a:rPr>
                <a:t>7.1±1.1</a:t>
              </a:r>
            </a:p>
          </p:txBody>
        </p:sp>
        <p:sp>
          <p:nvSpPr>
            <p:cNvPr id="75815" name="Rectangle 43"/>
            <p:cNvSpPr>
              <a:spLocks noChangeArrowheads="1"/>
            </p:cNvSpPr>
            <p:nvPr/>
          </p:nvSpPr>
          <p:spPr bwMode="auto">
            <a:xfrm>
              <a:off x="2378" y="2402"/>
              <a:ext cx="953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75816" name="Rectangle 44"/>
            <p:cNvSpPr>
              <a:spLocks noChangeArrowheads="1"/>
            </p:cNvSpPr>
            <p:nvPr/>
          </p:nvSpPr>
          <p:spPr bwMode="auto">
            <a:xfrm>
              <a:off x="2333" y="3572"/>
              <a:ext cx="1043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75817" name="Text Box 45"/>
            <p:cNvSpPr txBox="1">
              <a:spLocks noChangeArrowheads="1"/>
            </p:cNvSpPr>
            <p:nvPr/>
          </p:nvSpPr>
          <p:spPr bwMode="auto">
            <a:xfrm>
              <a:off x="2287" y="3548"/>
              <a:ext cx="113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NPP </a:t>
              </a:r>
              <a:r>
                <a:rPr lang="en-GB" sz="1200" baseline="-25000">
                  <a:latin typeface="Calibri" pitchFamily="34" charset="0"/>
                </a:rPr>
                <a:t>coarse roots</a:t>
              </a:r>
              <a:r>
                <a:rPr lang="en-GB" sz="1200">
                  <a:latin typeface="Calibri" pitchFamily="34" charset="0"/>
                </a:rPr>
                <a:t> = 0.8±0.2 </a:t>
              </a:r>
            </a:p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NPP </a:t>
              </a:r>
              <a:r>
                <a:rPr lang="en-GB" sz="1200" baseline="-25000">
                  <a:latin typeface="Calibri" pitchFamily="34" charset="0"/>
                </a:rPr>
                <a:t>fine roots</a:t>
              </a:r>
              <a:r>
                <a:rPr lang="en-GB" sz="1200">
                  <a:latin typeface="Calibri" pitchFamily="34" charset="0"/>
                </a:rPr>
                <a:t> = 2.1±0.7</a:t>
              </a:r>
            </a:p>
          </p:txBody>
        </p:sp>
        <p:sp>
          <p:nvSpPr>
            <p:cNvPr id="75818" name="Text Box 46"/>
            <p:cNvSpPr txBox="1">
              <a:spLocks noChangeArrowheads="1"/>
            </p:cNvSpPr>
            <p:nvPr/>
          </p:nvSpPr>
          <p:spPr bwMode="auto">
            <a:xfrm>
              <a:off x="2339" y="2389"/>
              <a:ext cx="103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NPP </a:t>
              </a:r>
              <a:r>
                <a:rPr lang="en-GB" sz="1200" baseline="-25000">
                  <a:latin typeface="Calibri" pitchFamily="34" charset="0"/>
                </a:rPr>
                <a:t>stem</a:t>
              </a:r>
              <a:r>
                <a:rPr lang="en-GB" sz="1200">
                  <a:latin typeface="Calibri" pitchFamily="34" charset="0"/>
                </a:rPr>
                <a:t> = 2.58±0.06</a:t>
              </a:r>
            </a:p>
          </p:txBody>
        </p:sp>
        <p:sp>
          <p:nvSpPr>
            <p:cNvPr id="75819" name="Rectangle 47"/>
            <p:cNvSpPr>
              <a:spLocks noChangeArrowheads="1"/>
            </p:cNvSpPr>
            <p:nvPr/>
          </p:nvSpPr>
          <p:spPr bwMode="auto">
            <a:xfrm>
              <a:off x="2268" y="1797"/>
              <a:ext cx="1134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75820" name="Rectangle 48"/>
            <p:cNvSpPr>
              <a:spLocks noChangeArrowheads="1"/>
            </p:cNvSpPr>
            <p:nvPr/>
          </p:nvSpPr>
          <p:spPr bwMode="auto">
            <a:xfrm>
              <a:off x="2242" y="1026"/>
              <a:ext cx="1225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75821" name="Rectangle 49"/>
            <p:cNvSpPr>
              <a:spLocks noChangeArrowheads="1"/>
            </p:cNvSpPr>
            <p:nvPr/>
          </p:nvSpPr>
          <p:spPr bwMode="auto">
            <a:xfrm>
              <a:off x="4226" y="961"/>
              <a:ext cx="952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75822" name="Text Box 50"/>
            <p:cNvSpPr txBox="1">
              <a:spLocks noChangeArrowheads="1"/>
            </p:cNvSpPr>
            <p:nvPr/>
          </p:nvSpPr>
          <p:spPr bwMode="auto">
            <a:xfrm>
              <a:off x="4195" y="950"/>
              <a:ext cx="12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NPP</a:t>
              </a:r>
              <a:r>
                <a:rPr lang="en-GB" sz="1200" baseline="-25000">
                  <a:latin typeface="Calibri" pitchFamily="34" charset="0"/>
                </a:rPr>
                <a:t> VOC</a:t>
              </a:r>
              <a:r>
                <a:rPr lang="en-GB" sz="1200">
                  <a:latin typeface="Calibri" pitchFamily="34" charset="0"/>
                </a:rPr>
                <a:t> = 0.13±0.06</a:t>
              </a:r>
            </a:p>
          </p:txBody>
        </p:sp>
        <p:sp>
          <p:nvSpPr>
            <p:cNvPr id="75823" name="Text Box 51"/>
            <p:cNvSpPr txBox="1">
              <a:spLocks noChangeArrowheads="1"/>
            </p:cNvSpPr>
            <p:nvPr/>
          </p:nvSpPr>
          <p:spPr bwMode="auto">
            <a:xfrm>
              <a:off x="2162" y="1021"/>
              <a:ext cx="13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NPP </a:t>
              </a:r>
              <a:r>
                <a:rPr lang="en-GB" sz="1200" baseline="-25000">
                  <a:latin typeface="Calibri" pitchFamily="34" charset="0"/>
                </a:rPr>
                <a:t>leaves,flowers,fruit </a:t>
              </a:r>
              <a:r>
                <a:rPr lang="en-GB" sz="1200">
                  <a:latin typeface="Calibri" pitchFamily="34" charset="0"/>
                </a:rPr>
                <a:t>= 3.6±0.7</a:t>
              </a:r>
            </a:p>
          </p:txBody>
        </p:sp>
        <p:sp>
          <p:nvSpPr>
            <p:cNvPr id="75824" name="Text Box 52"/>
            <p:cNvSpPr txBox="1">
              <a:spLocks noChangeArrowheads="1"/>
            </p:cNvSpPr>
            <p:nvPr/>
          </p:nvSpPr>
          <p:spPr bwMode="auto">
            <a:xfrm>
              <a:off x="2221" y="1783"/>
              <a:ext cx="12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>
                  <a:latin typeface="Calibri" pitchFamily="34" charset="0"/>
                </a:rPr>
                <a:t>NPP </a:t>
              </a:r>
              <a:r>
                <a:rPr lang="en-GB" sz="1200" baseline="-25000">
                  <a:latin typeface="Calibri" pitchFamily="34" charset="0"/>
                </a:rPr>
                <a:t>branch turnover</a:t>
              </a:r>
              <a:r>
                <a:rPr lang="en-GB" sz="1200">
                  <a:latin typeface="Calibri" pitchFamily="34" charset="0"/>
                </a:rPr>
                <a:t> = 1.0±1.0</a:t>
              </a:r>
            </a:p>
          </p:txBody>
        </p:sp>
      </p:grpSp>
      <p:sp>
        <p:nvSpPr>
          <p:cNvPr id="75781" name="Oval 54"/>
          <p:cNvSpPr>
            <a:spLocks noChangeArrowheads="1"/>
          </p:cNvSpPr>
          <p:nvPr/>
        </p:nvSpPr>
        <p:spPr bwMode="auto">
          <a:xfrm>
            <a:off x="5447928" y="-315416"/>
            <a:ext cx="2519362" cy="13668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75782" name="Oval 55"/>
          <p:cNvSpPr>
            <a:spLocks noChangeArrowheads="1"/>
          </p:cNvSpPr>
          <p:nvPr/>
        </p:nvSpPr>
        <p:spPr bwMode="auto">
          <a:xfrm>
            <a:off x="2208213" y="3644900"/>
            <a:ext cx="2519362" cy="13668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3" y="332657"/>
            <a:ext cx="2348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Malhi et al. 2009</a:t>
            </a:r>
          </a:p>
          <a:p>
            <a:r>
              <a:rPr lang="en-US" i="1" dirty="0"/>
              <a:t>Global Change Biology</a:t>
            </a:r>
          </a:p>
        </p:txBody>
      </p:sp>
    </p:spTree>
    <p:extLst>
      <p:ext uri="{BB962C8B-B14F-4D97-AF65-F5344CB8AC3E}">
        <p14:creationId xmlns:p14="http://schemas.microsoft.com/office/powerpoint/2010/main" val="377775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6314DE-25C2-4430-A9E7-AD3659490312}"/>
              </a:ext>
            </a:extLst>
          </p:cNvPr>
          <p:cNvSpPr/>
          <p:nvPr/>
        </p:nvSpPr>
        <p:spPr>
          <a:xfrm>
            <a:off x="1939159" y="-116819"/>
            <a:ext cx="7985232" cy="7037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8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5951" y="0"/>
            <a:ext cx="5851525" cy="615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8285166" y="166033"/>
            <a:ext cx="1568450" cy="133733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75789" name="AutoShape 13"/>
          <p:cNvSpPr>
            <a:spLocks noChangeArrowheads="1"/>
          </p:cNvSpPr>
          <p:nvPr/>
        </p:nvSpPr>
        <p:spPr bwMode="auto">
          <a:xfrm rot="5400000">
            <a:off x="5451477" y="607357"/>
            <a:ext cx="863600" cy="503238"/>
          </a:xfrm>
          <a:custGeom>
            <a:avLst/>
            <a:gdLst>
              <a:gd name="T0" fmla="*/ 408 w 21600"/>
              <a:gd name="T1" fmla="*/ 0 h 21600"/>
              <a:gd name="T2" fmla="*/ 0 w 21600"/>
              <a:gd name="T3" fmla="*/ 159 h 21600"/>
              <a:gd name="T4" fmla="*/ 408 w 21600"/>
              <a:gd name="T5" fmla="*/ 317 h 21600"/>
              <a:gd name="T6" fmla="*/ 544 w 21600"/>
              <a:gd name="T7" fmla="*/ 15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6269 h 21600"/>
              <a:gd name="T14" fmla="*/ 19337 w 21600"/>
              <a:gd name="T15" fmla="*/ 15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99" y="0"/>
                </a:moveTo>
                <a:lnTo>
                  <a:pt x="16199" y="6247"/>
                </a:lnTo>
                <a:lnTo>
                  <a:pt x="3375" y="6247"/>
                </a:lnTo>
                <a:lnTo>
                  <a:pt x="3375" y="15353"/>
                </a:lnTo>
                <a:lnTo>
                  <a:pt x="16199" y="15353"/>
                </a:lnTo>
                <a:lnTo>
                  <a:pt x="1619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247"/>
                </a:moveTo>
                <a:lnTo>
                  <a:pt x="1350" y="15353"/>
                </a:lnTo>
                <a:lnTo>
                  <a:pt x="2700" y="15353"/>
                </a:lnTo>
                <a:lnTo>
                  <a:pt x="2700" y="6247"/>
                </a:lnTo>
                <a:close/>
              </a:path>
              <a:path w="21600" h="21600">
                <a:moveTo>
                  <a:pt x="0" y="6247"/>
                </a:moveTo>
                <a:lnTo>
                  <a:pt x="0" y="15353"/>
                </a:lnTo>
                <a:lnTo>
                  <a:pt x="675" y="15353"/>
                </a:lnTo>
                <a:lnTo>
                  <a:pt x="675" y="6247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75792" name="Line 20"/>
          <p:cNvSpPr>
            <a:spLocks noChangeShapeType="1"/>
          </p:cNvSpPr>
          <p:nvPr/>
        </p:nvSpPr>
        <p:spPr bwMode="auto">
          <a:xfrm>
            <a:off x="7621589" y="1867832"/>
            <a:ext cx="0" cy="3455988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793" name="Line 21"/>
          <p:cNvSpPr>
            <a:spLocks noChangeShapeType="1"/>
          </p:cNvSpPr>
          <p:nvPr/>
        </p:nvSpPr>
        <p:spPr bwMode="auto">
          <a:xfrm flipH="1">
            <a:off x="3803652" y="2353607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794" name="Line 22"/>
          <p:cNvSpPr>
            <a:spLocks noChangeShapeType="1"/>
          </p:cNvSpPr>
          <p:nvPr/>
        </p:nvSpPr>
        <p:spPr bwMode="auto">
          <a:xfrm flipH="1">
            <a:off x="5245102" y="3722032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795" name="Line 23"/>
          <p:cNvSpPr>
            <a:spLocks noChangeShapeType="1"/>
          </p:cNvSpPr>
          <p:nvPr/>
        </p:nvSpPr>
        <p:spPr bwMode="auto">
          <a:xfrm flipV="1">
            <a:off x="4668839" y="4676119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796" name="Line 24"/>
          <p:cNvSpPr>
            <a:spLocks noChangeShapeType="1"/>
          </p:cNvSpPr>
          <p:nvPr/>
        </p:nvSpPr>
        <p:spPr bwMode="auto">
          <a:xfrm>
            <a:off x="8197852" y="5468282"/>
            <a:ext cx="0" cy="935038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797" name="Line 25"/>
          <p:cNvSpPr>
            <a:spLocks noChangeShapeType="1"/>
          </p:cNvSpPr>
          <p:nvPr/>
        </p:nvSpPr>
        <p:spPr bwMode="auto">
          <a:xfrm>
            <a:off x="6988177" y="6408082"/>
            <a:ext cx="0" cy="404813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799" name="Line 27"/>
          <p:cNvSpPr>
            <a:spLocks noChangeShapeType="1"/>
          </p:cNvSpPr>
          <p:nvPr/>
        </p:nvSpPr>
        <p:spPr bwMode="auto">
          <a:xfrm>
            <a:off x="6664327" y="3217207"/>
            <a:ext cx="0" cy="1944688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800" name="Line 28"/>
          <p:cNvSpPr>
            <a:spLocks noChangeShapeType="1"/>
          </p:cNvSpPr>
          <p:nvPr/>
        </p:nvSpPr>
        <p:spPr bwMode="auto">
          <a:xfrm>
            <a:off x="6396039" y="4153832"/>
            <a:ext cx="0" cy="1008063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801" name="Text Box 29"/>
          <p:cNvSpPr txBox="1">
            <a:spLocks noChangeArrowheads="1"/>
          </p:cNvSpPr>
          <p:nvPr/>
        </p:nvSpPr>
        <p:spPr bwMode="auto">
          <a:xfrm>
            <a:off x="6137277" y="4441169"/>
            <a:ext cx="1300163" cy="274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1200" dirty="0">
              <a:latin typeface="Calibri" pitchFamily="34" charset="0"/>
            </a:endParaRPr>
          </a:p>
        </p:txBody>
      </p:sp>
      <p:sp>
        <p:nvSpPr>
          <p:cNvPr id="75802" name="Line 30"/>
          <p:cNvSpPr>
            <a:spLocks noChangeShapeType="1"/>
          </p:cNvSpPr>
          <p:nvPr/>
        </p:nvSpPr>
        <p:spPr bwMode="auto">
          <a:xfrm flipV="1">
            <a:off x="7837489" y="1867832"/>
            <a:ext cx="360363" cy="142875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803" name="Line 31"/>
          <p:cNvSpPr>
            <a:spLocks noChangeShapeType="1"/>
          </p:cNvSpPr>
          <p:nvPr/>
        </p:nvSpPr>
        <p:spPr bwMode="auto">
          <a:xfrm>
            <a:off x="3370264" y="5900082"/>
            <a:ext cx="1944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5804" name="Line 32"/>
          <p:cNvSpPr>
            <a:spLocks noChangeShapeType="1"/>
          </p:cNvSpPr>
          <p:nvPr/>
        </p:nvSpPr>
        <p:spPr bwMode="auto">
          <a:xfrm flipV="1">
            <a:off x="3379789" y="4676119"/>
            <a:ext cx="0" cy="1223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805" name="Text Box 33"/>
          <p:cNvSpPr txBox="1">
            <a:spLocks noChangeArrowheads="1"/>
          </p:cNvSpPr>
          <p:nvPr/>
        </p:nvSpPr>
        <p:spPr bwMode="auto">
          <a:xfrm>
            <a:off x="3121027" y="5457169"/>
            <a:ext cx="12954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1200" dirty="0">
              <a:latin typeface="Calibri" pitchFamily="34" charset="0"/>
            </a:endParaRPr>
          </a:p>
        </p:txBody>
      </p:sp>
      <p:sp>
        <p:nvSpPr>
          <p:cNvPr id="75806" name="Line 34"/>
          <p:cNvSpPr>
            <a:spLocks noChangeShapeType="1"/>
          </p:cNvSpPr>
          <p:nvPr/>
        </p:nvSpPr>
        <p:spPr bwMode="auto">
          <a:xfrm flipH="1">
            <a:off x="6972302" y="1867832"/>
            <a:ext cx="649288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5809" name="Line 37"/>
          <p:cNvSpPr>
            <a:spLocks noChangeShapeType="1"/>
          </p:cNvSpPr>
          <p:nvPr/>
        </p:nvSpPr>
        <p:spPr bwMode="auto">
          <a:xfrm>
            <a:off x="7764464" y="5900082"/>
            <a:ext cx="0" cy="503238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810" name="Line 38"/>
          <p:cNvSpPr>
            <a:spLocks noChangeShapeType="1"/>
          </p:cNvSpPr>
          <p:nvPr/>
        </p:nvSpPr>
        <p:spPr bwMode="auto">
          <a:xfrm>
            <a:off x="6037264" y="5971519"/>
            <a:ext cx="1728788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5811" name="Line 39"/>
          <p:cNvSpPr>
            <a:spLocks noChangeShapeType="1"/>
          </p:cNvSpPr>
          <p:nvPr/>
        </p:nvSpPr>
        <p:spPr bwMode="auto">
          <a:xfrm flipH="1">
            <a:off x="3084514" y="6403319"/>
            <a:ext cx="51133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812" name="Line 40"/>
          <p:cNvSpPr>
            <a:spLocks noChangeShapeType="1"/>
          </p:cNvSpPr>
          <p:nvPr/>
        </p:nvSpPr>
        <p:spPr bwMode="auto">
          <a:xfrm flipV="1">
            <a:off x="3103564" y="4676119"/>
            <a:ext cx="0" cy="172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5813" name="Text Box 41"/>
          <p:cNvSpPr txBox="1">
            <a:spLocks noChangeArrowheads="1"/>
          </p:cNvSpPr>
          <p:nvPr/>
        </p:nvSpPr>
        <p:spPr bwMode="auto">
          <a:xfrm>
            <a:off x="6958014" y="5692119"/>
            <a:ext cx="1223963" cy="274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sz="1200" dirty="0">
              <a:latin typeface="Calibri" pitchFamily="34" charset="0"/>
            </a:endParaRPr>
          </a:p>
        </p:txBody>
      </p:sp>
      <p:sp>
        <p:nvSpPr>
          <p:cNvPr id="75814" name="Text Box 42"/>
          <p:cNvSpPr txBox="1">
            <a:spLocks noChangeArrowheads="1"/>
          </p:cNvSpPr>
          <p:nvPr/>
        </p:nvSpPr>
        <p:spPr bwMode="auto">
          <a:xfrm>
            <a:off x="6988177" y="3326744"/>
            <a:ext cx="1296988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1200" dirty="0">
              <a:latin typeface="Calibri" pitchFamily="34" charset="0"/>
            </a:endParaRPr>
          </a:p>
        </p:txBody>
      </p:sp>
      <p:sp>
        <p:nvSpPr>
          <p:cNvPr id="75815" name="Rectangle 43"/>
          <p:cNvSpPr>
            <a:spLocks noChangeArrowheads="1"/>
          </p:cNvSpPr>
          <p:nvPr/>
        </p:nvSpPr>
        <p:spPr bwMode="auto">
          <a:xfrm>
            <a:off x="5095877" y="3907769"/>
            <a:ext cx="1512888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75816" name="Rectangle 44"/>
          <p:cNvSpPr>
            <a:spLocks noChangeArrowheads="1"/>
          </p:cNvSpPr>
          <p:nvPr/>
        </p:nvSpPr>
        <p:spPr bwMode="auto">
          <a:xfrm>
            <a:off x="5024439" y="5765144"/>
            <a:ext cx="1655763" cy="503238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75819" name="Rectangle 47"/>
          <p:cNvSpPr>
            <a:spLocks noChangeArrowheads="1"/>
          </p:cNvSpPr>
          <p:nvPr/>
        </p:nvSpPr>
        <p:spPr bwMode="auto">
          <a:xfrm>
            <a:off x="4921252" y="2947332"/>
            <a:ext cx="1800225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75820" name="Rectangle 48"/>
          <p:cNvSpPr>
            <a:spLocks noChangeArrowheads="1"/>
          </p:cNvSpPr>
          <p:nvPr/>
        </p:nvSpPr>
        <p:spPr bwMode="auto">
          <a:xfrm>
            <a:off x="4879977" y="1723369"/>
            <a:ext cx="1944688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75821" name="Rectangle 49"/>
          <p:cNvSpPr>
            <a:spLocks noChangeArrowheads="1"/>
          </p:cNvSpPr>
          <p:nvPr/>
        </p:nvSpPr>
        <p:spPr bwMode="auto">
          <a:xfrm>
            <a:off x="8029577" y="1620182"/>
            <a:ext cx="151130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7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6B1803-C2CD-4264-B10C-D223A2BC14E8}"/>
              </a:ext>
            </a:extLst>
          </p:cNvPr>
          <p:cNvGrpSpPr/>
          <p:nvPr/>
        </p:nvGrpSpPr>
        <p:grpSpPr>
          <a:xfrm>
            <a:off x="1939159" y="-116819"/>
            <a:ext cx="7985232" cy="7037881"/>
            <a:chOff x="1939159" y="-116819"/>
            <a:chExt cx="7985232" cy="70378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6314DE-25C2-4430-A9E7-AD3659490312}"/>
                </a:ext>
              </a:extLst>
            </p:cNvPr>
            <p:cNvSpPr/>
            <p:nvPr/>
          </p:nvSpPr>
          <p:spPr>
            <a:xfrm>
              <a:off x="1939159" y="-116819"/>
              <a:ext cx="7985232" cy="7037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582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5951" y="0"/>
              <a:ext cx="5851525" cy="6151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8285166" y="166033"/>
              <a:ext cx="1568450" cy="1337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75789" name="AutoShape 13"/>
            <p:cNvSpPr>
              <a:spLocks noChangeArrowheads="1"/>
            </p:cNvSpPr>
            <p:nvPr/>
          </p:nvSpPr>
          <p:spPr bwMode="auto">
            <a:xfrm rot="5400000">
              <a:off x="5451477" y="607357"/>
              <a:ext cx="863600" cy="503238"/>
            </a:xfrm>
            <a:custGeom>
              <a:avLst/>
              <a:gdLst>
                <a:gd name="T0" fmla="*/ 408 w 21600"/>
                <a:gd name="T1" fmla="*/ 0 h 21600"/>
                <a:gd name="T2" fmla="*/ 0 w 21600"/>
                <a:gd name="T3" fmla="*/ 159 h 21600"/>
                <a:gd name="T4" fmla="*/ 408 w 21600"/>
                <a:gd name="T5" fmla="*/ 317 h 21600"/>
                <a:gd name="T6" fmla="*/ 544 w 21600"/>
                <a:gd name="T7" fmla="*/ 15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6269 h 21600"/>
                <a:gd name="T14" fmla="*/ 19337 w 21600"/>
                <a:gd name="T15" fmla="*/ 15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199" y="0"/>
                  </a:moveTo>
                  <a:lnTo>
                    <a:pt x="16199" y="6247"/>
                  </a:lnTo>
                  <a:lnTo>
                    <a:pt x="3375" y="6247"/>
                  </a:lnTo>
                  <a:lnTo>
                    <a:pt x="3375" y="15353"/>
                  </a:lnTo>
                  <a:lnTo>
                    <a:pt x="16199" y="15353"/>
                  </a:lnTo>
                  <a:lnTo>
                    <a:pt x="16199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247"/>
                  </a:moveTo>
                  <a:lnTo>
                    <a:pt x="1350" y="15353"/>
                  </a:lnTo>
                  <a:lnTo>
                    <a:pt x="2700" y="15353"/>
                  </a:lnTo>
                  <a:lnTo>
                    <a:pt x="2700" y="6247"/>
                  </a:lnTo>
                  <a:close/>
                </a:path>
                <a:path w="21600" h="21600">
                  <a:moveTo>
                    <a:pt x="0" y="6247"/>
                  </a:moveTo>
                  <a:lnTo>
                    <a:pt x="0" y="15353"/>
                  </a:lnTo>
                  <a:lnTo>
                    <a:pt x="675" y="15353"/>
                  </a:lnTo>
                  <a:lnTo>
                    <a:pt x="675" y="6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>
              <a:off x="7621589" y="1867832"/>
              <a:ext cx="0" cy="3455988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793" name="Line 21"/>
            <p:cNvSpPr>
              <a:spLocks noChangeShapeType="1"/>
            </p:cNvSpPr>
            <p:nvPr/>
          </p:nvSpPr>
          <p:spPr bwMode="auto">
            <a:xfrm flipH="1">
              <a:off x="3803652" y="2353607"/>
              <a:ext cx="647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794" name="Line 22"/>
            <p:cNvSpPr>
              <a:spLocks noChangeShapeType="1"/>
            </p:cNvSpPr>
            <p:nvPr/>
          </p:nvSpPr>
          <p:spPr bwMode="auto">
            <a:xfrm flipH="1">
              <a:off x="5245102" y="3722032"/>
              <a:ext cx="5762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796" name="Line 24"/>
            <p:cNvSpPr>
              <a:spLocks noChangeShapeType="1"/>
            </p:cNvSpPr>
            <p:nvPr/>
          </p:nvSpPr>
          <p:spPr bwMode="auto">
            <a:xfrm>
              <a:off x="8197852" y="5468282"/>
              <a:ext cx="0" cy="935038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797" name="Line 25"/>
            <p:cNvSpPr>
              <a:spLocks noChangeShapeType="1"/>
            </p:cNvSpPr>
            <p:nvPr/>
          </p:nvSpPr>
          <p:spPr bwMode="auto">
            <a:xfrm>
              <a:off x="6988177" y="6408082"/>
              <a:ext cx="0" cy="404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799" name="Line 27"/>
            <p:cNvSpPr>
              <a:spLocks noChangeShapeType="1"/>
            </p:cNvSpPr>
            <p:nvPr/>
          </p:nvSpPr>
          <p:spPr bwMode="auto">
            <a:xfrm>
              <a:off x="6664327" y="3217207"/>
              <a:ext cx="0" cy="1944688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00" name="Line 28"/>
            <p:cNvSpPr>
              <a:spLocks noChangeShapeType="1"/>
            </p:cNvSpPr>
            <p:nvPr/>
          </p:nvSpPr>
          <p:spPr bwMode="auto">
            <a:xfrm>
              <a:off x="6396039" y="4153832"/>
              <a:ext cx="0" cy="1008063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01" name="Text Box 29"/>
            <p:cNvSpPr txBox="1">
              <a:spLocks noChangeArrowheads="1"/>
            </p:cNvSpPr>
            <p:nvPr/>
          </p:nvSpPr>
          <p:spPr bwMode="auto">
            <a:xfrm>
              <a:off x="6137277" y="4441169"/>
              <a:ext cx="1300163" cy="2746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 sz="1200" dirty="0">
                <a:latin typeface="Calibri" pitchFamily="34" charset="0"/>
              </a:endParaRPr>
            </a:p>
          </p:txBody>
        </p:sp>
        <p:sp>
          <p:nvSpPr>
            <p:cNvPr id="75803" name="Line 31"/>
            <p:cNvSpPr>
              <a:spLocks noChangeShapeType="1"/>
            </p:cNvSpPr>
            <p:nvPr/>
          </p:nvSpPr>
          <p:spPr bwMode="auto">
            <a:xfrm>
              <a:off x="3370264" y="5900082"/>
              <a:ext cx="1944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04" name="Line 32"/>
            <p:cNvSpPr>
              <a:spLocks noChangeShapeType="1"/>
            </p:cNvSpPr>
            <p:nvPr/>
          </p:nvSpPr>
          <p:spPr bwMode="auto">
            <a:xfrm flipV="1">
              <a:off x="3379789" y="4676119"/>
              <a:ext cx="0" cy="1223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05" name="Text Box 33"/>
            <p:cNvSpPr txBox="1">
              <a:spLocks noChangeArrowheads="1"/>
            </p:cNvSpPr>
            <p:nvPr/>
          </p:nvSpPr>
          <p:spPr bwMode="auto">
            <a:xfrm>
              <a:off x="3121027" y="5457169"/>
              <a:ext cx="1295400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 sz="1200" dirty="0">
                <a:latin typeface="Calibri" pitchFamily="34" charset="0"/>
              </a:endParaRPr>
            </a:p>
          </p:txBody>
        </p:sp>
        <p:sp>
          <p:nvSpPr>
            <p:cNvPr id="75806" name="Line 34"/>
            <p:cNvSpPr>
              <a:spLocks noChangeShapeType="1"/>
            </p:cNvSpPr>
            <p:nvPr/>
          </p:nvSpPr>
          <p:spPr bwMode="auto">
            <a:xfrm flipH="1">
              <a:off x="6972302" y="1867832"/>
              <a:ext cx="649288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09" name="Line 37"/>
            <p:cNvSpPr>
              <a:spLocks noChangeShapeType="1"/>
            </p:cNvSpPr>
            <p:nvPr/>
          </p:nvSpPr>
          <p:spPr bwMode="auto">
            <a:xfrm>
              <a:off x="7764464" y="5900082"/>
              <a:ext cx="0" cy="503238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10" name="Line 38"/>
            <p:cNvSpPr>
              <a:spLocks noChangeShapeType="1"/>
            </p:cNvSpPr>
            <p:nvPr/>
          </p:nvSpPr>
          <p:spPr bwMode="auto">
            <a:xfrm>
              <a:off x="6037264" y="5971519"/>
              <a:ext cx="1728788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11" name="Line 39"/>
            <p:cNvSpPr>
              <a:spLocks noChangeShapeType="1"/>
            </p:cNvSpPr>
            <p:nvPr/>
          </p:nvSpPr>
          <p:spPr bwMode="auto">
            <a:xfrm flipH="1">
              <a:off x="3084514" y="6403319"/>
              <a:ext cx="51133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12" name="Line 40"/>
            <p:cNvSpPr>
              <a:spLocks noChangeShapeType="1"/>
            </p:cNvSpPr>
            <p:nvPr/>
          </p:nvSpPr>
          <p:spPr bwMode="auto">
            <a:xfrm flipV="1">
              <a:off x="3103564" y="4676119"/>
              <a:ext cx="0" cy="172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813" name="Text Box 41"/>
            <p:cNvSpPr txBox="1">
              <a:spLocks noChangeArrowheads="1"/>
            </p:cNvSpPr>
            <p:nvPr/>
          </p:nvSpPr>
          <p:spPr bwMode="auto">
            <a:xfrm>
              <a:off x="6958014" y="5692119"/>
              <a:ext cx="1223963" cy="2746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sz="1200" dirty="0">
                <a:latin typeface="Calibri" pitchFamily="34" charset="0"/>
              </a:endParaRPr>
            </a:p>
          </p:txBody>
        </p:sp>
        <p:sp>
          <p:nvSpPr>
            <p:cNvPr id="75814" name="Text Box 42"/>
            <p:cNvSpPr txBox="1">
              <a:spLocks noChangeArrowheads="1"/>
            </p:cNvSpPr>
            <p:nvPr/>
          </p:nvSpPr>
          <p:spPr bwMode="auto">
            <a:xfrm>
              <a:off x="6988177" y="3326744"/>
              <a:ext cx="1296988" cy="276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 sz="1200" dirty="0">
                <a:latin typeface="Calibri" pitchFamily="34" charset="0"/>
              </a:endParaRPr>
            </a:p>
          </p:txBody>
        </p:sp>
        <p:sp>
          <p:nvSpPr>
            <p:cNvPr id="75815" name="Rectangle 43"/>
            <p:cNvSpPr>
              <a:spLocks noChangeArrowheads="1"/>
            </p:cNvSpPr>
            <p:nvPr/>
          </p:nvSpPr>
          <p:spPr bwMode="auto">
            <a:xfrm>
              <a:off x="5095877" y="3907769"/>
              <a:ext cx="1512888" cy="252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75816" name="Rectangle 44"/>
            <p:cNvSpPr>
              <a:spLocks noChangeArrowheads="1"/>
            </p:cNvSpPr>
            <p:nvPr/>
          </p:nvSpPr>
          <p:spPr bwMode="auto">
            <a:xfrm>
              <a:off x="5024439" y="5765144"/>
              <a:ext cx="1655763" cy="503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75819" name="Rectangle 47"/>
            <p:cNvSpPr>
              <a:spLocks noChangeArrowheads="1"/>
            </p:cNvSpPr>
            <p:nvPr/>
          </p:nvSpPr>
          <p:spPr bwMode="auto">
            <a:xfrm>
              <a:off x="4921252" y="2947332"/>
              <a:ext cx="1800225" cy="252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75820" name="Rectangle 48"/>
            <p:cNvSpPr>
              <a:spLocks noChangeArrowheads="1"/>
            </p:cNvSpPr>
            <p:nvPr/>
          </p:nvSpPr>
          <p:spPr bwMode="auto">
            <a:xfrm>
              <a:off x="4879977" y="1723369"/>
              <a:ext cx="1944688" cy="252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0" name="Text Box 42">
              <a:extLst>
                <a:ext uri="{FF2B5EF4-FFF2-40B4-BE49-F238E27FC236}">
                  <a16:creationId xmlns:a16="http://schemas.microsoft.com/office/drawing/2014/main" id="{5BE53808-FAC1-46E2-BEBA-011C55E66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664" y="6010275"/>
              <a:ext cx="1296988" cy="276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 sz="12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65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133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Yadvinder Malhi</dc:creator>
  <cp:lastModifiedBy>Sun, Yuheng</cp:lastModifiedBy>
  <cp:revision>9</cp:revision>
  <dcterms:created xsi:type="dcterms:W3CDTF">2021-12-23T11:45:19Z</dcterms:created>
  <dcterms:modified xsi:type="dcterms:W3CDTF">2022-03-23T15:14:28Z</dcterms:modified>
</cp:coreProperties>
</file>