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5143500" cx="9144000"/>
  <p:notesSz cx="6858000" cy="9144000"/>
  <p:embeddedFontLst>
    <p:embeddedFont>
      <p:font typeface="Roboto"/>
      <p:regular r:id="rId34"/>
      <p:bold r:id="rId35"/>
      <p:italic r:id="rId36"/>
      <p:boldItalic r:id="rId37"/>
    </p:embeddedFont>
    <p:embeddedFont>
      <p:font typeface="Inconsolata"/>
      <p:regular r:id="rId38"/>
      <p:bold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Roboto-bold.fntdata"/><Relationship Id="rId12" Type="http://schemas.openxmlformats.org/officeDocument/2006/relationships/slide" Target="slides/slide7.xml"/><Relationship Id="rId34" Type="http://schemas.openxmlformats.org/officeDocument/2006/relationships/font" Target="fonts/Roboto-regular.fntdata"/><Relationship Id="rId15" Type="http://schemas.openxmlformats.org/officeDocument/2006/relationships/slide" Target="slides/slide10.xml"/><Relationship Id="rId37" Type="http://schemas.openxmlformats.org/officeDocument/2006/relationships/font" Target="fonts/Roboto-boldItalic.fntdata"/><Relationship Id="rId14" Type="http://schemas.openxmlformats.org/officeDocument/2006/relationships/slide" Target="slides/slide9.xml"/><Relationship Id="rId36" Type="http://schemas.openxmlformats.org/officeDocument/2006/relationships/font" Target="fonts/Roboto-italic.fntdata"/><Relationship Id="rId17" Type="http://schemas.openxmlformats.org/officeDocument/2006/relationships/slide" Target="slides/slide12.xml"/><Relationship Id="rId39" Type="http://schemas.openxmlformats.org/officeDocument/2006/relationships/font" Target="fonts/Inconsolata-bold.fntdata"/><Relationship Id="rId16" Type="http://schemas.openxmlformats.org/officeDocument/2006/relationships/slide" Target="slides/slide11.xml"/><Relationship Id="rId38" Type="http://schemas.openxmlformats.org/officeDocument/2006/relationships/font" Target="fonts/Inconsolata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Quick intro to me coming up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be54fecc5a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be54fecc5a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be54fecc5a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be54fecc5a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be54fecc5a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be54fecc5a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be54fecc5a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be54fecc5a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be54fecc5a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be54fecc5a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be54fecc5a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be54fecc5a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be54fecc5a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be54fecc5a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be54fecc5a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be54fecc5a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be54fecc5a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be54fecc5a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be54fecc5a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be54fecc5a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803855e37d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803855e37d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be54fecc5a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be54fecc5a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be54fecc5a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be54fecc5a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be54fecc5a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be54fecc5a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be54fecc5a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be54fecc5a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be54fecc5a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be54fecc5a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be54fecc5a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be54fecc5a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be54fecc5a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be54fecc5a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be54fecc5a_0_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be54fecc5a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be54fecc5a_0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be54fecc5a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88435cbfb9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88435cbfb9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be54fecc5a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be54fecc5a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be54fecc5a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be54fecc5a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be54fecc5a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be54fecc5a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be54fecc5a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be54fecc5a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be54fecc5a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be54fecc5a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be54fecc5a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be54fecc5a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4570825"/>
            <a:ext cx="9144000" cy="572700"/>
          </a:xfrm>
          <a:prstGeom prst="rect">
            <a:avLst/>
          </a:prstGeom>
          <a:solidFill>
            <a:srgbClr val="0021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/>
        </p:nvSpPr>
        <p:spPr>
          <a:xfrm>
            <a:off x="6013500" y="4663225"/>
            <a:ext cx="2818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rse@cs.ox.ac.uk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" name="Google Shape;22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1700" y="4660375"/>
            <a:ext cx="1113455" cy="393599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4"/>
          <p:cNvSpPr txBox="1"/>
          <p:nvPr/>
        </p:nvSpPr>
        <p:spPr>
          <a:xfrm>
            <a:off x="3162600" y="4660375"/>
            <a:ext cx="2818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https://www.rse.ox.ac.uk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med"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2.png"/><Relationship Id="rId6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github.com/OxfordRSE/IntroUnitTestingCourse" TargetMode="External"/><Relationship Id="rId4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2147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ctrTitle"/>
          </p:nvPr>
        </p:nvSpPr>
        <p:spPr>
          <a:xfrm>
            <a:off x="311700" y="2070000"/>
            <a:ext cx="8520600" cy="10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</a:rPr>
              <a:t>Introduction to Unit Testing</a:t>
            </a:r>
            <a:endParaRPr sz="30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</a:rPr>
              <a:t>with Python and GitHub</a:t>
            </a:r>
            <a:endParaRPr sz="3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311700" y="3542675"/>
            <a:ext cx="8520600" cy="145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Fergus Cooper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Oxford </a:t>
            </a:r>
            <a:r>
              <a:rPr lang="en" sz="2400">
                <a:solidFill>
                  <a:srgbClr val="FFFFFF"/>
                </a:solidFill>
              </a:rPr>
              <a:t>Research Software Engineering</a:t>
            </a:r>
            <a:endParaRPr sz="2400">
              <a:solidFill>
                <a:srgbClr val="FFFFFF"/>
              </a:solidFill>
            </a:endParaRPr>
          </a:p>
        </p:txBody>
      </p:sp>
      <p:pic>
        <p:nvPicPr>
          <p:cNvPr id="60" name="Google Shape;6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05844" y="284650"/>
            <a:ext cx="2526458" cy="893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1" y="284639"/>
            <a:ext cx="274319" cy="274319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1" y="619988"/>
            <a:ext cx="274319" cy="274319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3"/>
          <p:cNvSpPr txBox="1"/>
          <p:nvPr/>
        </p:nvSpPr>
        <p:spPr>
          <a:xfrm>
            <a:off x="634775" y="284700"/>
            <a:ext cx="16392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@OxfordRSE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" name="Google Shape;64;p13"/>
          <p:cNvSpPr txBox="1"/>
          <p:nvPr/>
        </p:nvSpPr>
        <p:spPr>
          <a:xfrm>
            <a:off x="634775" y="620050"/>
            <a:ext cx="16392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rse@cs.ox.ac.uk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" name="Google Shape;65;p13"/>
          <p:cNvSpPr txBox="1"/>
          <p:nvPr/>
        </p:nvSpPr>
        <p:spPr>
          <a:xfrm>
            <a:off x="634775" y="955400"/>
            <a:ext cx="26421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www.rse.ox.ac.uk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6" name="Google Shape;66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1700" y="955338"/>
            <a:ext cx="274320" cy="2743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 attempt</a:t>
            </a:r>
            <a:endParaRPr/>
          </a:p>
        </p:txBody>
      </p:sp>
      <p:sp>
        <p:nvSpPr>
          <p:cNvPr id="134" name="Google Shape;134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 far so good. But now let’s add a failing line at the front: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What are the problems with this?</a:t>
            </a:r>
            <a:endParaRPr/>
          </a:p>
        </p:txBody>
      </p:sp>
      <p:sp>
        <p:nvSpPr>
          <p:cNvPr id="135" name="Google Shape;135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6" name="Google Shape;136;p22"/>
          <p:cNvSpPr txBox="1"/>
          <p:nvPr/>
        </p:nvSpPr>
        <p:spPr>
          <a:xfrm>
            <a:off x="345450" y="1650725"/>
            <a:ext cx="8453100" cy="115440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en" sz="10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inflammation.models </a:t>
            </a:r>
            <a:r>
              <a:rPr lang="en" sz="105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en" sz="10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daily_mean</a:t>
            </a:r>
            <a:endParaRPr sz="105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en" sz="10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numpy </a:t>
            </a:r>
            <a:r>
              <a:rPr lang="en" sz="105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as </a:t>
            </a:r>
            <a:r>
              <a:rPr lang="en" sz="10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np</a:t>
            </a:r>
            <a:endParaRPr sz="105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assert </a:t>
            </a:r>
            <a:r>
              <a:rPr lang="en" sz="10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np.array_equal(np.array([</a:t>
            </a:r>
            <a:r>
              <a:rPr lang="en" sz="105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05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0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])</a:t>
            </a:r>
            <a:r>
              <a:rPr lang="en" sz="105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daily_mean(np.array([[</a:t>
            </a:r>
            <a:r>
              <a:rPr lang="en" sz="105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05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0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" sz="105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05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" sz="105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0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]])))</a:t>
            </a:r>
            <a:endParaRPr sz="105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assert </a:t>
            </a:r>
            <a:r>
              <a:rPr lang="en" sz="10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np.array_equal(np.array([</a:t>
            </a:r>
            <a:r>
              <a:rPr lang="en" sz="105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05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0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])</a:t>
            </a:r>
            <a:r>
              <a:rPr lang="en" sz="105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daily_mean(np.array([[</a:t>
            </a:r>
            <a:r>
              <a:rPr lang="en" sz="105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05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0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" sz="105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05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05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0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]])))</a:t>
            </a:r>
            <a:endParaRPr sz="105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assert </a:t>
            </a:r>
            <a:r>
              <a:rPr lang="en" sz="10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np.array_equal(np.array([</a:t>
            </a:r>
            <a:r>
              <a:rPr lang="en" sz="105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105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" sz="10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])</a:t>
            </a:r>
            <a:r>
              <a:rPr lang="en" sz="105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daily_mean(np.array([[</a:t>
            </a:r>
            <a:r>
              <a:rPr lang="en" sz="105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05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0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" sz="105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05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105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" sz="10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" sz="105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05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" sz="105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lang="en" sz="10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]])))</a:t>
            </a:r>
            <a:endParaRPr sz="12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7" name="Google Shape;137;p22"/>
          <p:cNvSpPr txBox="1"/>
          <p:nvPr/>
        </p:nvSpPr>
        <p:spPr>
          <a:xfrm>
            <a:off x="345450" y="2939475"/>
            <a:ext cx="74388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0000"/>
                </a:solidFill>
                <a:latin typeface="Inconsolata"/>
                <a:ea typeface="Inconsolata"/>
                <a:cs typeface="Inconsolata"/>
                <a:sym typeface="Inconsolata"/>
              </a:rPr>
              <a:t>Traceback (most recent call last):</a:t>
            </a:r>
            <a:endParaRPr sz="1200">
              <a:solidFill>
                <a:srgbClr val="FF0000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0000"/>
                </a:solidFill>
                <a:latin typeface="Inconsolata"/>
                <a:ea typeface="Inconsolata"/>
                <a:cs typeface="Inconsolata"/>
                <a:sym typeface="Inconsolata"/>
              </a:rPr>
              <a:t>  File "/home/fergus/GitRepos/fcooper8472/UnitTestingCourse/sandbox.py", line 4, in &lt;module&gt;</a:t>
            </a:r>
            <a:endParaRPr sz="1200">
              <a:solidFill>
                <a:srgbClr val="FF0000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0000"/>
                </a:solidFill>
                <a:latin typeface="Inconsolata"/>
                <a:ea typeface="Inconsolata"/>
                <a:cs typeface="Inconsolata"/>
                <a:sym typeface="Inconsolata"/>
              </a:rPr>
              <a:t>    assert np.array_equal(np.array([2, 0]), daily_mean(np.array([[2, 0], [4, 0]])))</a:t>
            </a:r>
            <a:endParaRPr sz="1200">
              <a:solidFill>
                <a:srgbClr val="FF0000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0000"/>
                </a:solidFill>
                <a:latin typeface="Inconsolata"/>
                <a:ea typeface="Inconsolata"/>
                <a:cs typeface="Inconsolata"/>
                <a:sym typeface="Inconsolata"/>
              </a:rPr>
              <a:t>AssertionError</a:t>
            </a:r>
            <a:endParaRPr sz="1200">
              <a:solidFill>
                <a:srgbClr val="FF0000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a testing framework</a:t>
            </a:r>
            <a:endParaRPr/>
          </a:p>
        </p:txBody>
      </p:sp>
      <p:sp>
        <p:nvSpPr>
          <p:cNvPr id="143" name="Google Shape;143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Most people don’t enjoy writing tests, so if we want them to actually do it, it must be easy to: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 or change tests,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Understand the tests that have already been written,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Run those tests, and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en"/>
              <a:t>Understand those tests’ results</a:t>
            </a:r>
            <a:endParaRPr/>
          </a:p>
        </p:txBody>
      </p:sp>
      <p:sp>
        <p:nvSpPr>
          <p:cNvPr id="144" name="Google Shape;144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a testing framework</a:t>
            </a:r>
            <a:endParaRPr/>
          </a:p>
        </p:txBody>
      </p:sp>
      <p:sp>
        <p:nvSpPr>
          <p:cNvPr id="150" name="Google Shape;150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are many unit testing frameworks in different languages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Python: </a:t>
            </a:r>
            <a:r>
              <a:rPr b="1" lang="en"/>
              <a:t>pytest</a:t>
            </a:r>
            <a:r>
              <a:rPr lang="en"/>
              <a:t>, unittest, nose2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C++: Catch2, </a:t>
            </a:r>
            <a:r>
              <a:rPr lang="en"/>
              <a:t>GoogleTest, ...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Java: JUnit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Fortran: FRUIT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en"/>
              <a:t>...</a:t>
            </a:r>
            <a:endParaRPr/>
          </a:p>
        </p:txBody>
      </p:sp>
      <p:sp>
        <p:nvSpPr>
          <p:cNvPr id="151" name="Google Shape;151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daily_mean</a:t>
            </a:r>
            <a:endParaRPr/>
          </a:p>
        </p:txBody>
      </p:sp>
      <p:sp>
        <p:nvSpPr>
          <p:cNvPr id="157" name="Google Shape;157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Let’s add some tests for our library function, `daily_mean`:</a:t>
            </a:r>
            <a:endParaRPr/>
          </a:p>
        </p:txBody>
      </p:sp>
      <p:sp>
        <p:nvSpPr>
          <p:cNvPr id="158" name="Google Shape;158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9" name="Google Shape;159;p25"/>
          <p:cNvSpPr txBox="1"/>
          <p:nvPr/>
        </p:nvSpPr>
        <p:spPr>
          <a:xfrm>
            <a:off x="345450" y="1960225"/>
            <a:ext cx="8453100" cy="180090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def </a:t>
            </a:r>
            <a:r>
              <a:rPr lang="en" sz="1050">
                <a:solidFill>
                  <a:srgbClr val="FFC66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test_daily_mean_zeros</a:t>
            </a:r>
            <a:r>
              <a:rPr lang="en" sz="10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():</a:t>
            </a:r>
            <a:endParaRPr sz="105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en" sz="1050">
                <a:solidFill>
                  <a:srgbClr val="629755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"""Test that mean function works for an array of zeros."""</a:t>
            </a:r>
            <a:endParaRPr i="1" sz="1050">
              <a:solidFill>
                <a:srgbClr val="629755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50">
                <a:solidFill>
                  <a:srgbClr val="629755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en" sz="10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inflammation.models </a:t>
            </a:r>
            <a:r>
              <a:rPr lang="en" sz="105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en" sz="10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daily_mean</a:t>
            </a:r>
            <a:endParaRPr sz="105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test_array = np.array([[</a:t>
            </a:r>
            <a:r>
              <a:rPr lang="en" sz="105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05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0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" sz="105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5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   </a:t>
            </a:r>
            <a:r>
              <a:rPr lang="en" sz="10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05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05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0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" sz="105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5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   </a:t>
            </a:r>
            <a:r>
              <a:rPr lang="en" sz="10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05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05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0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]])</a:t>
            </a:r>
            <a:endParaRPr sz="105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>
                <a:solidFill>
                  <a:srgbClr val="808080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# Need to use Numpy testing functions to compare arrays</a:t>
            </a:r>
            <a:endParaRPr sz="1050">
              <a:solidFill>
                <a:srgbClr val="808080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808080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npt.assert_array_equal(np.array([</a:t>
            </a:r>
            <a:r>
              <a:rPr lang="en" sz="105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05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0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])</a:t>
            </a:r>
            <a:r>
              <a:rPr lang="en" sz="105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daily_mean(test_array))</a:t>
            </a:r>
            <a:endParaRPr sz="105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daily_mean</a:t>
            </a:r>
            <a:endParaRPr/>
          </a:p>
        </p:txBody>
      </p:sp>
      <p:sp>
        <p:nvSpPr>
          <p:cNvPr id="165" name="Google Shape;165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add some tests for our library function, `daily_mean`: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Run: </a:t>
            </a: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pytest tests/test_models.py</a:t>
            </a:r>
            <a:endParaRPr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166" name="Google Shape;166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7" name="Google Shape;167;p26"/>
          <p:cNvSpPr txBox="1"/>
          <p:nvPr/>
        </p:nvSpPr>
        <p:spPr>
          <a:xfrm>
            <a:off x="345450" y="1960225"/>
            <a:ext cx="8453100" cy="180090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def </a:t>
            </a:r>
            <a:r>
              <a:rPr lang="en" sz="1050">
                <a:solidFill>
                  <a:srgbClr val="FFC66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test_daily_mean_integers</a:t>
            </a:r>
            <a:r>
              <a:rPr lang="en" sz="10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():</a:t>
            </a:r>
            <a:endParaRPr sz="105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en" sz="1050">
                <a:solidFill>
                  <a:srgbClr val="629755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"""Test that mean function works for an array of positive integers."""</a:t>
            </a:r>
            <a:endParaRPr i="1" sz="1050">
              <a:solidFill>
                <a:srgbClr val="629755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50">
                <a:solidFill>
                  <a:srgbClr val="629755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en" sz="10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inflammation.models </a:t>
            </a:r>
            <a:r>
              <a:rPr lang="en" sz="105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en" sz="10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daily_mean</a:t>
            </a:r>
            <a:endParaRPr sz="105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test_array = np.array([[</a:t>
            </a:r>
            <a:r>
              <a:rPr lang="en" sz="105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05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0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" sz="105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5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   </a:t>
            </a:r>
            <a:r>
              <a:rPr lang="en" sz="10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05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105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" sz="10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" sz="105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5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   </a:t>
            </a:r>
            <a:r>
              <a:rPr lang="en" sz="10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05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" sz="105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lang="en" sz="10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]])</a:t>
            </a:r>
            <a:endParaRPr sz="105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808080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# Need to use Numpy testing functions to compare arrays</a:t>
            </a:r>
            <a:endParaRPr sz="1050">
              <a:solidFill>
                <a:srgbClr val="808080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808080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npt.assert_array_equal(np.array([</a:t>
            </a:r>
            <a:r>
              <a:rPr lang="en" sz="105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105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" sz="10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])</a:t>
            </a:r>
            <a:r>
              <a:rPr lang="en" sz="105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daily_mean(test_array))</a:t>
            </a:r>
            <a:endParaRPr sz="105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</a:t>
            </a:r>
            <a:endParaRPr/>
          </a:p>
        </p:txBody>
      </p:sp>
      <p:sp>
        <p:nvSpPr>
          <p:cNvPr id="173" name="Google Shape;173;p27"/>
          <p:cNvSpPr txBox="1"/>
          <p:nvPr>
            <p:ph idx="1" type="body"/>
          </p:nvPr>
        </p:nvSpPr>
        <p:spPr>
          <a:xfrm>
            <a:off x="311700" y="2340900"/>
            <a:ext cx="8520600" cy="4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A</a:t>
            </a:r>
            <a:r>
              <a:rPr lang="en"/>
              <a:t>dd tests for the library functions `daily_min` and `daily_max`.</a:t>
            </a:r>
            <a:endParaRPr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174" name="Google Shape;174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about testing for errors?</a:t>
            </a:r>
            <a:endParaRPr/>
          </a:p>
        </p:txBody>
      </p:sp>
      <p:sp>
        <p:nvSpPr>
          <p:cNvPr id="180" name="Google Shape;180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functions do not support all inputs.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In compiled languages you often get help from the type system (but not so much in Python).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Even then, a function might expect, say, a strictly positive argument and throw an error of some kind if it does not.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How can we test this?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All unit testing frameworks have this functionality built in.</a:t>
            </a:r>
            <a:endParaRPr/>
          </a:p>
        </p:txBody>
      </p:sp>
      <p:sp>
        <p:nvSpPr>
          <p:cNvPr id="181" name="Google Shape;181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about testing for errors?</a:t>
            </a:r>
            <a:endParaRPr/>
          </a:p>
        </p:txBody>
      </p:sp>
      <p:sp>
        <p:nvSpPr>
          <p:cNvPr id="187" name="Google Shape;187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8" name="Google Shape;188;p29"/>
          <p:cNvSpPr txBox="1"/>
          <p:nvPr/>
        </p:nvSpPr>
        <p:spPr>
          <a:xfrm>
            <a:off x="345450" y="1671300"/>
            <a:ext cx="8453100" cy="131610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def </a:t>
            </a:r>
            <a:r>
              <a:rPr lang="en" sz="1050">
                <a:solidFill>
                  <a:srgbClr val="FFC66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test_daily_min_string</a:t>
            </a:r>
            <a:r>
              <a:rPr lang="en" sz="10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():</a:t>
            </a:r>
            <a:endParaRPr sz="105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en" sz="1050">
                <a:solidFill>
                  <a:srgbClr val="629755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"""Test for TypeError when passing strings"""</a:t>
            </a:r>
            <a:endParaRPr i="1" sz="1050">
              <a:solidFill>
                <a:srgbClr val="629755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50">
                <a:solidFill>
                  <a:srgbClr val="629755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en" sz="10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inflammation.models </a:t>
            </a:r>
            <a:r>
              <a:rPr lang="en" sz="105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en" sz="10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daily_min</a:t>
            </a:r>
            <a:endParaRPr sz="105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en" sz="10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pytest </a:t>
            </a:r>
            <a:r>
              <a:rPr lang="en" sz="105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en" sz="10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raises</a:t>
            </a:r>
            <a:endParaRPr sz="105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with </a:t>
            </a:r>
            <a:r>
              <a:rPr lang="en" sz="10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raises(</a:t>
            </a:r>
            <a:r>
              <a:rPr lang="en" sz="1050">
                <a:solidFill>
                  <a:srgbClr val="8888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TypeError</a:t>
            </a:r>
            <a:r>
              <a:rPr lang="en" sz="10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05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daily_min([[</a:t>
            </a:r>
            <a:r>
              <a:rPr lang="en" sz="105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'Cannot'</a:t>
            </a:r>
            <a:r>
              <a:rPr lang="en" sz="105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'min'</a:t>
            </a:r>
            <a:r>
              <a:rPr lang="en" sz="10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" sz="105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05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'string'</a:t>
            </a:r>
            <a:r>
              <a:rPr lang="en" sz="105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'arguments'</a:t>
            </a:r>
            <a:r>
              <a:rPr lang="en" sz="10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]])</a:t>
            </a:r>
            <a:endParaRPr sz="105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should we test invalid input data?</a:t>
            </a:r>
            <a:endParaRPr/>
          </a:p>
        </p:txBody>
      </p:sp>
      <p:sp>
        <p:nvSpPr>
          <p:cNvPr id="194" name="Google Shape;194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the behaviour of inputs, both valid and invalid, is a good idea and is known as </a:t>
            </a:r>
            <a:r>
              <a:rPr b="1" lang="en"/>
              <a:t>data validation</a:t>
            </a:r>
            <a:r>
              <a:rPr lang="en"/>
              <a:t>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Even if you are developing command-line software that cannot be exploited by malicious data entry, testing behaviour against invalid inputs prevents generation of erroneous results that could lead to serious misinterpretation.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It’s generally best not to assume your user’s inputs will always be rational.</a:t>
            </a:r>
            <a:endParaRPr/>
          </a:p>
        </p:txBody>
      </p:sp>
      <p:sp>
        <p:nvSpPr>
          <p:cNvPr id="195" name="Google Shape;195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</a:t>
            </a:r>
            <a:endParaRPr/>
          </a:p>
        </p:txBody>
      </p:sp>
      <p:sp>
        <p:nvSpPr>
          <p:cNvPr id="201" name="Google Shape;201;p31"/>
          <p:cNvSpPr txBox="1"/>
          <p:nvPr>
            <p:ph idx="1" type="body"/>
          </p:nvPr>
        </p:nvSpPr>
        <p:spPr>
          <a:xfrm>
            <a:off x="311700" y="2340900"/>
            <a:ext cx="8520600" cy="4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Add some tests for errors with invalid input.</a:t>
            </a:r>
            <a:endParaRPr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202" name="Google Shape;202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/>
          <p:nvPr/>
        </p:nvSpPr>
        <p:spPr>
          <a:xfrm>
            <a:off x="518800" y="4891525"/>
            <a:ext cx="4269000" cy="49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" name="Google Shape;72;p14"/>
          <p:cNvSpPr txBox="1"/>
          <p:nvPr/>
        </p:nvSpPr>
        <p:spPr>
          <a:xfrm>
            <a:off x="4142975" y="4837775"/>
            <a:ext cx="4269000" cy="49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" name="Google Shape;73;p14"/>
          <p:cNvSpPr txBox="1"/>
          <p:nvPr>
            <p:ph type="title"/>
          </p:nvPr>
        </p:nvSpPr>
        <p:spPr>
          <a:xfrm>
            <a:off x="272025" y="246600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002147"/>
                </a:solidFill>
              </a:rPr>
              <a:t>Who are we?</a:t>
            </a:r>
            <a:endParaRPr sz="2400">
              <a:solidFill>
                <a:srgbClr val="002147"/>
              </a:solidFill>
            </a:endParaRPr>
          </a:p>
        </p:txBody>
      </p:sp>
      <p:sp>
        <p:nvSpPr>
          <p:cNvPr id="74" name="Google Shape;74;p14"/>
          <p:cNvSpPr txBox="1"/>
          <p:nvPr/>
        </p:nvSpPr>
        <p:spPr>
          <a:xfrm>
            <a:off x="272025" y="1273400"/>
            <a:ext cx="3725400" cy="11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002147"/>
                </a:solidFill>
                <a:latin typeface="Roboto"/>
                <a:ea typeface="Roboto"/>
                <a:cs typeface="Roboto"/>
                <a:sym typeface="Roboto"/>
              </a:rPr>
              <a:t>Enable</a:t>
            </a:r>
            <a:r>
              <a:rPr lang="en" sz="1800">
                <a:solidFill>
                  <a:srgbClr val="002147"/>
                </a:solidFill>
                <a:latin typeface="Roboto"/>
                <a:ea typeface="Roboto"/>
                <a:cs typeface="Roboto"/>
                <a:sym typeface="Roboto"/>
              </a:rPr>
              <a:t> your research by </a:t>
            </a:r>
            <a:endParaRPr sz="1800">
              <a:solidFill>
                <a:srgbClr val="002147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2147"/>
                </a:solidFill>
                <a:latin typeface="Roboto"/>
                <a:ea typeface="Roboto"/>
                <a:cs typeface="Roboto"/>
                <a:sym typeface="Roboto"/>
              </a:rPr>
              <a:t>developing bespoke software</a:t>
            </a:r>
            <a:endParaRPr b="1" sz="1800">
              <a:solidFill>
                <a:srgbClr val="00214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5" name="Google Shape;75;p14"/>
          <p:cNvSpPr txBox="1"/>
          <p:nvPr/>
        </p:nvSpPr>
        <p:spPr>
          <a:xfrm>
            <a:off x="5079700" y="2669875"/>
            <a:ext cx="3899700" cy="11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002147"/>
                </a:solidFill>
                <a:latin typeface="Roboto"/>
                <a:ea typeface="Roboto"/>
                <a:cs typeface="Roboto"/>
                <a:sym typeface="Roboto"/>
              </a:rPr>
              <a:t>Facilitate</a:t>
            </a:r>
            <a:r>
              <a:rPr lang="en" sz="1800">
                <a:solidFill>
                  <a:srgbClr val="002147"/>
                </a:solidFill>
                <a:latin typeface="Roboto"/>
                <a:ea typeface="Roboto"/>
                <a:cs typeface="Roboto"/>
                <a:sym typeface="Roboto"/>
              </a:rPr>
              <a:t> your research by helping you to </a:t>
            </a:r>
            <a:r>
              <a:rPr b="1" lang="en" sz="1800">
                <a:solidFill>
                  <a:srgbClr val="002147"/>
                </a:solidFill>
                <a:latin typeface="Roboto"/>
                <a:ea typeface="Roboto"/>
                <a:cs typeface="Roboto"/>
                <a:sym typeface="Roboto"/>
              </a:rPr>
              <a:t>improve your software </a:t>
            </a:r>
            <a:r>
              <a:rPr lang="en" sz="1800">
                <a:solidFill>
                  <a:srgbClr val="002147"/>
                </a:solidFill>
                <a:latin typeface="Roboto"/>
                <a:ea typeface="Roboto"/>
                <a:cs typeface="Roboto"/>
                <a:sym typeface="Roboto"/>
              </a:rPr>
              <a:t> and </a:t>
            </a:r>
            <a:r>
              <a:rPr b="1" lang="en" sz="1800">
                <a:solidFill>
                  <a:srgbClr val="002147"/>
                </a:solidFill>
                <a:latin typeface="Roboto"/>
                <a:ea typeface="Roboto"/>
                <a:cs typeface="Roboto"/>
                <a:sym typeface="Roboto"/>
              </a:rPr>
              <a:t>software engineering practice</a:t>
            </a:r>
            <a:endParaRPr b="1" sz="1800">
              <a:solidFill>
                <a:srgbClr val="00214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6" name="Google Shape;76;p14"/>
          <p:cNvPicPr preferRelativeResize="0"/>
          <p:nvPr/>
        </p:nvPicPr>
        <p:blipFill rotWithShape="1">
          <a:blip r:embed="rId3">
            <a:alphaModFix/>
          </a:blip>
          <a:srcRect b="12831" l="0" r="0" t="0"/>
          <a:stretch/>
        </p:blipFill>
        <p:spPr>
          <a:xfrm>
            <a:off x="5079700" y="928175"/>
            <a:ext cx="1828801" cy="16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4"/>
          <p:cNvPicPr preferRelativeResize="0"/>
          <p:nvPr/>
        </p:nvPicPr>
        <p:blipFill rotWithShape="1">
          <a:blip r:embed="rId4">
            <a:alphaModFix/>
          </a:blip>
          <a:srcRect b="12960" l="0" r="0" t="0"/>
          <a:stretch/>
        </p:blipFill>
        <p:spPr>
          <a:xfrm>
            <a:off x="1721375" y="2178300"/>
            <a:ext cx="1828801" cy="15934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Parameterise tests to run over many test cases</a:t>
            </a:r>
            <a:endParaRPr/>
          </a:p>
        </p:txBody>
      </p:sp>
      <p:sp>
        <p:nvSpPr>
          <p:cNvPr id="208" name="Google Shape;208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We’re starting to build up a number of tests that test the same function, but just have different parameters.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Instead of writing a separate function for each different test, we can </a:t>
            </a:r>
            <a:r>
              <a:rPr b="1" lang="en"/>
              <a:t>parameterise</a:t>
            </a:r>
            <a:r>
              <a:rPr lang="en"/>
              <a:t> the tests with multiple test inputs.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For example, we could rewrite the test_daily_mean_zeros() and test_daily_mean_integers() into a single test function:</a:t>
            </a:r>
            <a:endParaRPr/>
          </a:p>
        </p:txBody>
      </p:sp>
      <p:sp>
        <p:nvSpPr>
          <p:cNvPr id="209" name="Google Shape;209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Parameterise tests to run over many test cases</a:t>
            </a:r>
            <a:endParaRPr/>
          </a:p>
        </p:txBody>
      </p:sp>
      <p:sp>
        <p:nvSpPr>
          <p:cNvPr id="215" name="Google Shape;215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6" name="Google Shape;216;p33"/>
          <p:cNvSpPr txBox="1"/>
          <p:nvPr/>
        </p:nvSpPr>
        <p:spPr>
          <a:xfrm>
            <a:off x="345450" y="1303775"/>
            <a:ext cx="8453100" cy="196260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BBB52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@pytest.mark.parametrize</a:t>
            </a:r>
            <a:r>
              <a:rPr lang="en" sz="10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 sz="105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"test, expected"</a:t>
            </a:r>
            <a:r>
              <a:rPr lang="en" sz="105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5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endParaRPr sz="105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([[</a:t>
            </a:r>
            <a:r>
              <a:rPr lang="en" sz="105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05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0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" sz="105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05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05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0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" sz="105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05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05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0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]]</a:t>
            </a:r>
            <a:r>
              <a:rPr lang="en" sz="105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05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05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0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])</a:t>
            </a:r>
            <a:r>
              <a:rPr lang="en" sz="105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5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0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([[</a:t>
            </a:r>
            <a:r>
              <a:rPr lang="en" sz="105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05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0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" sz="105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05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105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" sz="10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" sz="105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05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" sz="105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lang="en" sz="10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]]</a:t>
            </a:r>
            <a:r>
              <a:rPr lang="en" sz="105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05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105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" sz="10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])</a:t>
            </a:r>
            <a:r>
              <a:rPr lang="en" sz="105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5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])</a:t>
            </a:r>
            <a:endParaRPr sz="105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def </a:t>
            </a:r>
            <a:r>
              <a:rPr lang="en" sz="1050">
                <a:solidFill>
                  <a:srgbClr val="FFC66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test_daily_mean</a:t>
            </a:r>
            <a:r>
              <a:rPr lang="en" sz="10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(test</a:t>
            </a:r>
            <a:r>
              <a:rPr lang="en" sz="105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expected):</a:t>
            </a:r>
            <a:endParaRPr sz="105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en" sz="1050">
                <a:solidFill>
                  <a:srgbClr val="629755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"""Test mean function works for array of zeroes and positive integers."""</a:t>
            </a:r>
            <a:endParaRPr i="1" sz="1050">
              <a:solidFill>
                <a:srgbClr val="629755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50">
                <a:solidFill>
                  <a:srgbClr val="629755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en" sz="10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inflammation.models </a:t>
            </a:r>
            <a:r>
              <a:rPr lang="en" sz="105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en" sz="10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daily_mean</a:t>
            </a:r>
            <a:endParaRPr sz="105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npt.assert_array_equal(np.array(expected)</a:t>
            </a:r>
            <a:r>
              <a:rPr lang="en" sz="105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daily_mean(np.array(test)))</a:t>
            </a:r>
            <a:endParaRPr sz="105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7" name="Google Shape;217;p33"/>
          <p:cNvSpPr txBox="1"/>
          <p:nvPr>
            <p:ph idx="1" type="body"/>
          </p:nvPr>
        </p:nvSpPr>
        <p:spPr>
          <a:xfrm>
            <a:off x="311700" y="3446150"/>
            <a:ext cx="8520600" cy="60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Why is this preferable?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</a:t>
            </a:r>
            <a:endParaRPr/>
          </a:p>
        </p:txBody>
      </p:sp>
      <p:sp>
        <p:nvSpPr>
          <p:cNvPr id="223" name="Google Shape;223;p34"/>
          <p:cNvSpPr txBox="1"/>
          <p:nvPr>
            <p:ph idx="1" type="body"/>
          </p:nvPr>
        </p:nvSpPr>
        <p:spPr>
          <a:xfrm>
            <a:off x="311700" y="2340900"/>
            <a:ext cx="8520600" cy="4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Re-write your tests for mean, min and max to be parameterised.</a:t>
            </a:r>
            <a:endParaRPr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224" name="Google Shape;224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Commit your changes to test_models.py</a:t>
            </a:r>
            <a:endParaRPr/>
          </a:p>
        </p:txBody>
      </p:sp>
      <p:sp>
        <p:nvSpPr>
          <p:cNvPr id="230" name="Google Shape;230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First, check that running `pytest` run as expected.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Then: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git add tests/test_models.py</a:t>
            </a:r>
            <a:endParaRPr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git commit -m “Added more tests”</a:t>
            </a:r>
            <a:endParaRPr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git push</a:t>
            </a:r>
            <a:endParaRPr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231" name="Google Shape;231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Recap where we’re up to</a:t>
            </a:r>
            <a:endParaRPr/>
          </a:p>
        </p:txBody>
      </p:sp>
      <p:sp>
        <p:nvSpPr>
          <p:cNvPr id="237" name="Google Shape;237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are making use of a unit testing framework (pytest).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We have written tests that verify normal functional behaviour of three specific units.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We have tested that some common cases of function misuse fail in the way we expect them to fail.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We have parameterised tests to cut down on code duplication.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What are the problems we still have with our current setup?</a:t>
            </a:r>
            <a:endParaRPr/>
          </a:p>
        </p:txBody>
      </p:sp>
      <p:sp>
        <p:nvSpPr>
          <p:cNvPr id="238" name="Google Shape;238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Running tests automatically</a:t>
            </a:r>
            <a:endParaRPr/>
          </a:p>
        </p:txBody>
      </p:sp>
      <p:sp>
        <p:nvSpPr>
          <p:cNvPr id="244" name="Google Shape;244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It’s critical to not rely on running the tests ourselves.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We’re simply too unreliable to run the tests every time we make changes.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Fortunately, it’s very easy!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 &gt;&gt; Demo of using GitHub actions</a:t>
            </a:r>
            <a:endParaRPr/>
          </a:p>
        </p:txBody>
      </p:sp>
      <p:sp>
        <p:nvSpPr>
          <p:cNvPr id="245" name="Google Shape;245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</a:t>
            </a:r>
            <a:endParaRPr/>
          </a:p>
        </p:txBody>
      </p:sp>
      <p:sp>
        <p:nvSpPr>
          <p:cNvPr id="251" name="Google Shape;251;p38"/>
          <p:cNvSpPr txBox="1"/>
          <p:nvPr>
            <p:ph idx="1" type="body"/>
          </p:nvPr>
        </p:nvSpPr>
        <p:spPr>
          <a:xfrm>
            <a:off x="311700" y="2340900"/>
            <a:ext cx="8520600" cy="4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Add the GitHub status badge to your README.md file.</a:t>
            </a:r>
            <a:endParaRPr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252" name="Google Shape;252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</a:t>
            </a:r>
            <a:endParaRPr/>
          </a:p>
        </p:txBody>
      </p:sp>
      <p:sp>
        <p:nvSpPr>
          <p:cNvPr id="258" name="Google Shape;258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Write some unit tests!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Once you have set up the infrastructure it’s very easy, especially for the majority of testing.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There is complexity: how to test random functions, for instance.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Don’t fall into the trap of thinking “I could be using this time to write more features”. Code worthless if you aren’t certain it’s correct!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Encourage others in your research group to start testing their code.</a:t>
            </a:r>
            <a:endParaRPr/>
          </a:p>
        </p:txBody>
      </p:sp>
      <p:sp>
        <p:nvSpPr>
          <p:cNvPr id="259" name="Google Shape;259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That’s all for today</a:t>
            </a:r>
            <a:endParaRPr/>
          </a:p>
        </p:txBody>
      </p:sp>
      <p:sp>
        <p:nvSpPr>
          <p:cNvPr id="265" name="Google Shape;265;p40"/>
          <p:cNvSpPr txBox="1"/>
          <p:nvPr>
            <p:ph idx="1" type="body"/>
          </p:nvPr>
        </p:nvSpPr>
        <p:spPr>
          <a:xfrm>
            <a:off x="311700" y="2285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Any questions?</a:t>
            </a:r>
            <a:endParaRPr/>
          </a:p>
        </p:txBody>
      </p:sp>
      <p:sp>
        <p:nvSpPr>
          <p:cNvPr id="266" name="Google Shape;266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should we test software?</a:t>
            </a:r>
            <a:endParaRPr/>
          </a:p>
        </p:txBody>
      </p:sp>
      <p:sp>
        <p:nvSpPr>
          <p:cNvPr id="83" name="Google Shape;83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Being able to demonstrate that a process generates the right results is important in </a:t>
            </a:r>
            <a:r>
              <a:rPr b="1" lang="en"/>
              <a:t>every</a:t>
            </a:r>
            <a:r>
              <a:rPr lang="en"/>
              <a:t> field of research.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Does the code we develop work the way it should do?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we (and others) </a:t>
            </a:r>
            <a:r>
              <a:rPr b="1" lang="en"/>
              <a:t>verify</a:t>
            </a:r>
            <a:r>
              <a:rPr lang="en"/>
              <a:t> this correctness?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what extent are we confident in the results that appear in publications?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If we are unable to demonstrate that our software fulfils these criteria, why would anyone use it?</a:t>
            </a:r>
            <a:endParaRPr/>
          </a:p>
        </p:txBody>
      </p:sp>
      <p:sp>
        <p:nvSpPr>
          <p:cNvPr id="84" name="Google Shape;84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But I don’t write code with errors in!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each line we write has a 99% chance of being right, then a 70-line program is more likely than not to be wrong.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We need to do better than that, which means we </a:t>
            </a:r>
            <a:r>
              <a:rPr b="1" lang="en"/>
              <a:t>need to test</a:t>
            </a:r>
            <a:r>
              <a:rPr lang="en"/>
              <a:t> our software to catch these mistakes.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Even if you write some perfect code the first time around, you (or someone else) will later modify it: does it </a:t>
            </a:r>
            <a:r>
              <a:rPr b="1" lang="en"/>
              <a:t>still</a:t>
            </a:r>
            <a:r>
              <a:rPr lang="en"/>
              <a:t> behave the way you expect?</a:t>
            </a:r>
            <a:endParaRPr/>
          </a:p>
        </p:txBody>
      </p:sp>
      <p:sp>
        <p:nvSpPr>
          <p:cNvPr id="91" name="Google Shape;91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Manual testing</a:t>
            </a:r>
            <a:endParaRPr/>
          </a:p>
        </p:txBody>
      </p:sp>
      <p:sp>
        <p:nvSpPr>
          <p:cNvPr id="97" name="Google Shape;97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can often look at the output of code, for example: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plot showing convergence with timestep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running an analysis pipeline on an existing dataset with known output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en"/>
              <a:t>visually inspecting that a simulation “does the right thing”</a:t>
            </a:r>
            <a:endParaRPr/>
          </a:p>
        </p:txBody>
      </p:sp>
      <p:sp>
        <p:nvSpPr>
          <p:cNvPr id="98" name="Google Shape;98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Manual testing</a:t>
            </a:r>
            <a:endParaRPr/>
          </a:p>
        </p:txBody>
      </p:sp>
      <p:sp>
        <p:nvSpPr>
          <p:cNvPr id="104" name="Google Shape;104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These are important ways of testing during development, but have drawbacks: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they only test a subset of expected behaviour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en"/>
              <a:t>you have to run them manually</a:t>
            </a:r>
            <a:endParaRPr/>
          </a:p>
        </p:txBody>
      </p:sp>
      <p:sp>
        <p:nvSpPr>
          <p:cNvPr id="105" name="Google Shape;105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r>
              <a:rPr lang="en"/>
              <a:t>utomated testing</a:t>
            </a:r>
            <a:endParaRPr/>
          </a:p>
        </p:txBody>
      </p:sp>
      <p:sp>
        <p:nvSpPr>
          <p:cNvPr id="111" name="Google Shape;11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Since computers are very good and efficient at automating repetitive tasks, we should take advantage of this wherever possible.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Unit tests</a:t>
            </a:r>
            <a:r>
              <a:rPr lang="en"/>
              <a:t> are tests for fairly small and specific units of functionality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Functional</a:t>
            </a:r>
            <a:r>
              <a:rPr lang="en"/>
              <a:t> or </a:t>
            </a:r>
            <a:r>
              <a:rPr b="1" lang="en"/>
              <a:t>integration tests</a:t>
            </a:r>
            <a:r>
              <a:rPr lang="en"/>
              <a:t> work at a higher level, and test functional paths through your code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Regression tests</a:t>
            </a:r>
            <a:r>
              <a:rPr lang="en"/>
              <a:t> make sure that your program’s output hasn’t changed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For the purposes of this course, we’ll focus on unit tests.</a:t>
            </a:r>
            <a:endParaRPr/>
          </a:p>
        </p:txBody>
      </p:sp>
      <p:sp>
        <p:nvSpPr>
          <p:cNvPr id="112" name="Google Shape;112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example dataset and application (</a:t>
            </a:r>
            <a:r>
              <a:rPr lang="en" u="sng">
                <a:solidFill>
                  <a:schemeClr val="hlink"/>
                </a:solidFill>
                <a:hlinkClick r:id="rId3"/>
              </a:rPr>
              <a:t>link</a:t>
            </a:r>
            <a:r>
              <a:rPr lang="en"/>
              <a:t>)</a:t>
            </a:r>
            <a:endParaRPr/>
          </a:p>
        </p:txBody>
      </p:sp>
      <p:sp>
        <p:nvSpPr>
          <p:cNvPr id="118" name="Google Shape;118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9" name="Google Shape;11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3675" y="1105650"/>
            <a:ext cx="4573950" cy="2932201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0"/>
          <p:cNvSpPr txBox="1"/>
          <p:nvPr>
            <p:ph idx="1" type="body"/>
          </p:nvPr>
        </p:nvSpPr>
        <p:spPr>
          <a:xfrm>
            <a:off x="5757450" y="2340900"/>
            <a:ext cx="3263700" cy="4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Follow along </a:t>
            </a:r>
            <a:r>
              <a:rPr lang="en"/>
              <a:t>exercise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 attempt</a:t>
            </a:r>
            <a:endParaRPr/>
          </a:p>
        </p:txBody>
      </p:sp>
      <p:sp>
        <p:nvSpPr>
          <p:cNvPr id="126" name="Google Shape;126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 an example, we’ll start by testing our code directly using `assert`.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Create a file “sandbox.py” and paste the following code:</a:t>
            </a:r>
            <a:endParaRPr/>
          </a:p>
        </p:txBody>
      </p:sp>
      <p:sp>
        <p:nvSpPr>
          <p:cNvPr id="127" name="Google Shape;127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8" name="Google Shape;128;p21"/>
          <p:cNvSpPr txBox="1"/>
          <p:nvPr/>
        </p:nvSpPr>
        <p:spPr>
          <a:xfrm>
            <a:off x="345450" y="2488925"/>
            <a:ext cx="8453100" cy="110820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en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inflammation.models </a:t>
            </a:r>
            <a:r>
              <a:rPr lang="en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en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daily_mean</a:t>
            </a:r>
            <a:endParaRPr sz="12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en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numpy </a:t>
            </a:r>
            <a:r>
              <a:rPr lang="en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as </a:t>
            </a:r>
            <a:r>
              <a:rPr lang="en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np</a:t>
            </a:r>
            <a:endParaRPr sz="12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assert </a:t>
            </a:r>
            <a:r>
              <a:rPr lang="en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np.array_equal(np.array([</a:t>
            </a:r>
            <a:r>
              <a:rPr lang="en" sz="12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2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])</a:t>
            </a:r>
            <a:r>
              <a:rPr lang="en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daily_mean(np.array([[</a:t>
            </a:r>
            <a:r>
              <a:rPr lang="en" sz="12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2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2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2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]])))</a:t>
            </a:r>
            <a:endParaRPr sz="12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assert </a:t>
            </a:r>
            <a:r>
              <a:rPr lang="en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np.array_equal(np.array([</a:t>
            </a:r>
            <a:r>
              <a:rPr lang="en" sz="12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2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])</a:t>
            </a:r>
            <a:r>
              <a:rPr lang="en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daily_mean(np.array([[</a:t>
            </a:r>
            <a:r>
              <a:rPr lang="en" sz="12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2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2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2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2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2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lang="en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]])))</a:t>
            </a:r>
            <a:endParaRPr sz="12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