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3326336b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3326336b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welcome to the Introduction to Python </a:t>
            </a:r>
            <a:r>
              <a:rPr lang="en"/>
              <a:t>session</a:t>
            </a:r>
            <a:r>
              <a:rPr lang="en"/>
              <a:t>, where we'll be taking a look at the Python programming language.</a:t>
            </a:r>
            <a:endParaRPr/>
          </a:p>
          <a:p>
            <a:pPr indent="0" lvl="0" marL="0" rtl="0" algn="l">
              <a:spcBef>
                <a:spcPts val="0"/>
              </a:spcBef>
              <a:spcAft>
                <a:spcPts val="0"/>
              </a:spcAft>
              <a:buNone/>
            </a:pPr>
            <a:r>
              <a:rPr lang="en"/>
              <a:t>We'll look at what kind of language it is, what it's been used for, and why you may want to use it in your own projects.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Python's been around since 1991, when it was first released.</a:t>
            </a:r>
            <a:endParaRPr/>
          </a:p>
          <a:p>
            <a:pPr indent="0" lvl="0" marL="0" rtl="0" algn="l">
              <a:spcBef>
                <a:spcPts val="0"/>
              </a:spcBef>
              <a:spcAft>
                <a:spcPts val="0"/>
              </a:spcAft>
              <a:buNone/>
            </a:pPr>
            <a:r>
              <a:rPr lang="en"/>
              <a:t>It was developed initially by a lone developer, Guido van Rossum,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why did he call it Python?</a:t>
            </a:r>
            <a:endParaRPr/>
          </a:p>
          <a:p>
            <a:pPr indent="0" lvl="0" marL="0" rtl="0" algn="l">
              <a:spcBef>
                <a:spcPts val="0"/>
              </a:spcBef>
              <a:spcAft>
                <a:spcPts val="0"/>
              </a:spcAft>
              <a:buNone/>
            </a:pPr>
            <a:r>
              <a:rPr lang="en"/>
              <a:t>Well, it was named after 'Monty Python's Flying' Circus', an offbeat but very popular 1970's UK comedy television show.</a:t>
            </a:r>
            <a:endParaRPr/>
          </a:p>
          <a:p>
            <a:pPr indent="0" lvl="0" marL="0" rtl="0" algn="l">
              <a:spcBef>
                <a:spcPts val="0"/>
              </a:spcBef>
              <a:spcAft>
                <a:spcPts val="0"/>
              </a:spcAft>
              <a:buNone/>
            </a:pPr>
            <a:r>
              <a:rPr lang="en"/>
              <a:t>About its naming, Guido said he was 'In an irreverent mood'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35c6c52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35c6c52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why would you consider using Python?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Well firstly, it's f</a:t>
            </a:r>
            <a:r>
              <a:rPr lang="en"/>
              <a:t>ree, well-documented, runs almost everywhere; from your desktop PC to embedded systems.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It's also a good language both for novices and experts</a:t>
            </a:r>
            <a:endParaRPr/>
          </a:p>
          <a:p>
            <a:pPr indent="-298450" lvl="0" marL="457200" rtl="0" algn="l">
              <a:spcBef>
                <a:spcPts val="0"/>
              </a:spcBef>
              <a:spcAft>
                <a:spcPts val="0"/>
              </a:spcAft>
              <a:buSzPts val="1100"/>
              <a:buChar char="-"/>
            </a:pPr>
            <a:r>
              <a:rPr lang="en"/>
              <a:t>Whilst it's designed to have a simple and readable syntax which is good for novices (and very helpful for experts too), it's also designed to be very flexible and powerful.</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a:t>
            </a:r>
            <a:r>
              <a:rPr lang="en">
                <a:solidFill>
                  <a:schemeClr val="dk1"/>
                </a:solidFill>
              </a:rPr>
              <a:t>t also has a large (and growing) user base among researchers and scientists; in domains from biomolecular science, to social science, to astronomy.</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It's also g</a:t>
            </a:r>
            <a:r>
              <a:rPr lang="en"/>
              <a:t>reat for team working and collaboration</a:t>
            </a:r>
            <a:endParaRPr/>
          </a:p>
          <a:p>
            <a:pPr indent="-298450" lvl="0" marL="457200" rtl="0" algn="l">
              <a:spcBef>
                <a:spcPts val="0"/>
              </a:spcBef>
              <a:spcAft>
                <a:spcPts val="0"/>
              </a:spcAft>
              <a:buSzPts val="1100"/>
              <a:buChar char="-"/>
            </a:pPr>
            <a:r>
              <a:rPr lang="en"/>
              <a:t>One of Python's key design principles is that there is only one way to do something</a:t>
            </a:r>
            <a:endParaRPr/>
          </a:p>
          <a:p>
            <a:pPr indent="-298450" lvl="0" marL="457200" rtl="0" algn="l">
              <a:spcBef>
                <a:spcPts val="0"/>
              </a:spcBef>
              <a:spcAft>
                <a:spcPts val="0"/>
              </a:spcAft>
              <a:buSzPts val="1100"/>
              <a:buChar char="-"/>
            </a:pPr>
            <a:r>
              <a:rPr lang="en"/>
              <a:t>And programs written by different people tend to look very similar, which makes them much easier to understand - which is very useful in a team environment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And because of Python's simplicity, it's a very good vehicle to illustrate and learn about general best practices in developing software that can be applied to other languages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Another very compelling reason is that Python has excellent third-party library support. If you think about something you want to write in Python, there is very likely a library that can help you.</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a015c3f0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a015c3f0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 are some example libraries, just to show you the breadth of support Python has for a wide range of tasks.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NumPy, a very commonly used library for scientific and mathematical computation,</a:t>
            </a:r>
            <a:endParaRPr/>
          </a:p>
          <a:p>
            <a:pPr indent="0" lvl="0" marL="0" rtl="0" algn="l">
              <a:spcBef>
                <a:spcPts val="0"/>
              </a:spcBef>
              <a:spcAft>
                <a:spcPts val="0"/>
              </a:spcAft>
              <a:buNone/>
            </a:pPr>
            <a:r>
              <a:rPr lang="en"/>
              <a:t>And also Matplotlib, used to generate graphs and plots from data,</a:t>
            </a:r>
            <a:endParaRPr/>
          </a:p>
          <a:p>
            <a:pPr indent="0" lvl="0" marL="0" rtl="0" algn="l">
              <a:spcBef>
                <a:spcPts val="0"/>
              </a:spcBef>
              <a:spcAft>
                <a:spcPts val="0"/>
              </a:spcAft>
              <a:buNone/>
            </a:pPr>
            <a:r>
              <a:rPr lang="en"/>
              <a:t>and we'll be looking at using these two libraries later in the course.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There's also Pandas, one of the most widely used libraries in data science. It builds on NumPy, but provides higher-level views and methods to interact with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for machine learning, there's Scikit-learn, that enables you to do predictive data analysis and other machine learning tasks, which also builds on NumPy as well as Matplotlib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There's also library support for accessing</a:t>
            </a:r>
            <a:r>
              <a:rPr lang="en"/>
              <a:t> web </a:t>
            </a:r>
            <a:r>
              <a:rPr lang="en"/>
              <a:t>resources, scraping, image manipulation, games … the list goes 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a015c3f0b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a015c3f0b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is a language that has taken on board a lot of the lessons learned since the 1960's in language design.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1999, almost a decade after Python was first invented, a software engineer named Tim Peters wrote a set of principles of writing in Python, and posted it to the Python mailing list. To give you an idea, some of these were as follows.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Beautiful is better than ugly</a:t>
            </a:r>
            <a:endParaRPr/>
          </a:p>
          <a:p>
            <a:pPr indent="-298450" lvl="0" marL="457200" rtl="0" algn="l">
              <a:spcBef>
                <a:spcPts val="0"/>
              </a:spcBef>
              <a:spcAft>
                <a:spcPts val="0"/>
              </a:spcAft>
              <a:buSzPts val="1100"/>
              <a:buChar char="-"/>
            </a:pPr>
            <a:r>
              <a:rPr lang="en"/>
              <a:t>So Python's been designed so you can write readable, simple code</a:t>
            </a:r>
            <a:endParaRPr/>
          </a:p>
          <a:p>
            <a:pPr indent="-298450" lvl="0" marL="457200" rtl="0" algn="l">
              <a:spcBef>
                <a:spcPts val="0"/>
              </a:spcBef>
              <a:spcAft>
                <a:spcPts val="0"/>
              </a:spcAft>
              <a:buSzPts val="1100"/>
              <a:buChar char="-"/>
            </a:pPr>
            <a:r>
              <a:rPr lang="en"/>
              <a:t>Try and make use of Python's syntax that enables this, and you (and others) will be less likely to q</a:t>
            </a:r>
            <a:r>
              <a:rPr lang="en"/>
              <a:t>uestion</a:t>
            </a:r>
            <a:r>
              <a:rPr lang="en"/>
              <a:t> what you wrote six months later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Explicit is better than implicit</a:t>
            </a:r>
            <a:endParaRPr/>
          </a:p>
          <a:p>
            <a:pPr indent="-298450" lvl="0" marL="457200" rtl="0" algn="l">
              <a:spcBef>
                <a:spcPts val="0"/>
              </a:spcBef>
              <a:spcAft>
                <a:spcPts val="0"/>
              </a:spcAft>
              <a:buSzPts val="1100"/>
              <a:buChar char="-"/>
            </a:pPr>
            <a:r>
              <a:rPr lang="en"/>
              <a:t>it's important for code to be verbose and explicit; magical side effects should be avoided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Simple is better than complex &amp; Complex is better than complicated</a:t>
            </a:r>
            <a:endParaRPr/>
          </a:p>
          <a:p>
            <a:pPr indent="-298450" lvl="0" marL="457200" rtl="0" algn="l">
              <a:spcBef>
                <a:spcPts val="0"/>
              </a:spcBef>
              <a:spcAft>
                <a:spcPts val="0"/>
              </a:spcAft>
              <a:buClr>
                <a:schemeClr val="dk1"/>
              </a:buClr>
              <a:buSzPts val="1100"/>
              <a:buChar char="-"/>
            </a:pPr>
            <a:r>
              <a:rPr lang="en">
                <a:solidFill>
                  <a:schemeClr val="dk1"/>
                </a:solidFill>
              </a:rPr>
              <a:t>Essentially, a</a:t>
            </a:r>
            <a:r>
              <a:rPr lang="en">
                <a:solidFill>
                  <a:schemeClr val="dk1"/>
                </a:solidFill>
              </a:rPr>
              <a:t> simple solution is better than a complex one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t>Flat is better than nested</a:t>
            </a:r>
            <a:endParaRPr/>
          </a:p>
          <a:p>
            <a:pPr indent="-298450" lvl="0" marL="457200" rtl="0" algn="l">
              <a:spcBef>
                <a:spcPts val="0"/>
              </a:spcBef>
              <a:spcAft>
                <a:spcPts val="0"/>
              </a:spcAft>
              <a:buSzPts val="1100"/>
              <a:buChar char="-"/>
            </a:pPr>
            <a:r>
              <a:rPr lang="en"/>
              <a:t>Organising things hierarchically can be helpful, but taking it too far can lead to confusion and makes things difficult to find</a:t>
            </a:r>
            <a:endParaRPr/>
          </a:p>
          <a:p>
            <a:pPr indent="-298450" lvl="0" marL="457200" rtl="0" algn="l">
              <a:spcBef>
                <a:spcPts val="0"/>
              </a:spcBef>
              <a:spcAft>
                <a:spcPts val="0"/>
              </a:spcAft>
              <a:buSzPts val="1100"/>
              <a:buChar char="-"/>
            </a:pPr>
            <a:r>
              <a:rPr lang="en"/>
              <a:t>For example, organising a library's modules into heavily nested module/sub-module/sub-sub-module namespaces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Sparse is better than dense</a:t>
            </a:r>
            <a:endParaRPr/>
          </a:p>
          <a:p>
            <a:pPr indent="-298450" lvl="0" marL="457200" rtl="0" algn="l">
              <a:spcBef>
                <a:spcPts val="0"/>
              </a:spcBef>
              <a:spcAft>
                <a:spcPts val="0"/>
              </a:spcAft>
              <a:buClr>
                <a:schemeClr val="dk1"/>
              </a:buClr>
              <a:buSzPts val="1100"/>
              <a:buChar char="-"/>
            </a:pPr>
            <a:r>
              <a:rPr lang="en">
                <a:solidFill>
                  <a:schemeClr val="dk1"/>
                </a:solidFill>
              </a:rPr>
              <a:t>H</a:t>
            </a:r>
            <a:r>
              <a:rPr lang="en">
                <a:solidFill>
                  <a:schemeClr val="dk1"/>
                </a:solidFill>
              </a:rPr>
              <a:t>ow things work should be clear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Writing impressive one liners may be challenging and appear clever, but often they're much harder to understand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Readability counts</a:t>
            </a:r>
            <a:endParaRPr/>
          </a:p>
          <a:p>
            <a:pPr indent="-298450" lvl="0" marL="457200" rtl="0" algn="l">
              <a:spcBef>
                <a:spcPts val="0"/>
              </a:spcBef>
              <a:spcAft>
                <a:spcPts val="0"/>
              </a:spcAft>
              <a:buSzPts val="1100"/>
              <a:buChar char="-"/>
            </a:pPr>
            <a:r>
              <a:rPr lang="en"/>
              <a:t>This is perhaps the most important of these principles</a:t>
            </a:r>
            <a:endParaRPr/>
          </a:p>
          <a:p>
            <a:pPr indent="-298450" lvl="0" marL="457200" rtl="0" algn="l">
              <a:spcBef>
                <a:spcPts val="0"/>
              </a:spcBef>
              <a:spcAft>
                <a:spcPts val="0"/>
              </a:spcAft>
              <a:buSzPts val="1100"/>
              <a:buChar char="-"/>
            </a:pPr>
            <a:r>
              <a:rPr lang="en"/>
              <a:t>Highly readable code means it's easier to understand</a:t>
            </a:r>
            <a:endParaRPr/>
          </a:p>
          <a:p>
            <a:pPr indent="-298450" lvl="0" marL="457200" rtl="0" algn="l">
              <a:spcBef>
                <a:spcPts val="0"/>
              </a:spcBef>
              <a:spcAft>
                <a:spcPts val="0"/>
              </a:spcAft>
              <a:buSzPts val="1100"/>
              <a:buChar char="-"/>
            </a:pPr>
            <a:r>
              <a:rPr lang="en"/>
              <a:t>And 6 months down the line, there's a greater chance you'll understand it too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slightly further down the list, although certainly worth mentioning: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There should be one—and preferably only one—obvious way to do something in the language</a:t>
            </a:r>
            <a:endParaRPr/>
          </a:p>
          <a:p>
            <a:pPr indent="-298450" lvl="0" marL="457200" rtl="0" algn="l">
              <a:spcBef>
                <a:spcPts val="0"/>
              </a:spcBef>
              <a:spcAft>
                <a:spcPts val="0"/>
              </a:spcAft>
              <a:buSzPts val="1100"/>
              <a:buChar char="-"/>
            </a:pPr>
            <a:r>
              <a:rPr lang="en"/>
              <a:t>The idea is that, in Python, two different programmers who approach the same coding problem will write similar Python programs</a:t>
            </a:r>
            <a:endParaRPr/>
          </a:p>
          <a:p>
            <a:pPr indent="-298450" lvl="0" marL="457200" rtl="0" algn="l">
              <a:spcBef>
                <a:spcPts val="0"/>
              </a:spcBef>
              <a:spcAft>
                <a:spcPts val="0"/>
              </a:spcAft>
              <a:buSzPts val="1100"/>
              <a:buChar char="-"/>
            </a:pPr>
            <a:r>
              <a:rPr lang="en"/>
              <a:t>This makes others' code easier to understand, read, and use</a:t>
            </a:r>
            <a:endParaRPr/>
          </a:p>
          <a:p>
            <a:pPr indent="-298450" lvl="0" marL="457200" rtl="0" algn="l">
              <a:spcBef>
                <a:spcPts val="0"/>
              </a:spcBef>
              <a:spcAft>
                <a:spcPts val="0"/>
              </a:spcAft>
              <a:buSzPts val="1100"/>
              <a:buChar char="-"/>
            </a:pPr>
            <a:r>
              <a:rPr lang="en"/>
              <a:t>This is in contrast to another language called Perl, whose motto is "There's more than one way to do it." Whilst more flexible in this way, </a:t>
            </a:r>
            <a:r>
              <a:rPr lang="en">
                <a:solidFill>
                  <a:schemeClr val="dk1"/>
                </a:solidFill>
              </a:rPr>
              <a:t>c</a:t>
            </a:r>
            <a:r>
              <a:rPr lang="en">
                <a:solidFill>
                  <a:schemeClr val="dk1"/>
                </a:solidFill>
              </a:rPr>
              <a:t>ollaborating in development teams using Perl can be difficult, since so many coding styles can exist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You'll notice 'simple' came up quite a bit here. Keep your code simple wherever you can. Simple may be longer, but it is also easier to write, read, and understand</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a015c3f0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a015c3f0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sz="1200">
                <a:solidFill>
                  <a:schemeClr val="dk1"/>
                </a:solidFill>
                <a:latin typeface="Calibri"/>
                <a:ea typeface="Calibri"/>
                <a:cs typeface="Calibri"/>
                <a:sym typeface="Calibri"/>
              </a:rPr>
              <a:t>Let's have a look at a few of Python's notable characteristics and features.</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 sz="1200">
                <a:solidFill>
                  <a:schemeClr val="dk1"/>
                </a:solidFill>
                <a:latin typeface="Calibri"/>
                <a:ea typeface="Calibri"/>
                <a:cs typeface="Calibri"/>
                <a:sym typeface="Calibri"/>
              </a:rPr>
              <a:t>Unlike most other languages, like C, C++, C#, Fortran, or Java, Python doesn't use braces or encapsulating statements like begin and end to denotes code blocks. It uses indentation instead.</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 sz="1200">
                <a:solidFill>
                  <a:schemeClr val="dk1"/>
                </a:solidFill>
                <a:latin typeface="Calibri"/>
                <a:ea typeface="Calibri"/>
                <a:cs typeface="Calibri"/>
                <a:sym typeface="Calibri"/>
              </a:rPr>
              <a:t>Python is both a dynamically typed and strongly typed language.</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a:t>
            </a:r>
            <a:r>
              <a:rPr b="1" lang="en" sz="1200">
                <a:solidFill>
                  <a:schemeClr val="dk1"/>
                </a:solidFill>
                <a:latin typeface="Calibri"/>
                <a:ea typeface="Calibri"/>
                <a:cs typeface="Calibri"/>
                <a:sym typeface="Calibri"/>
              </a:rPr>
              <a:t>dynamically typed</a:t>
            </a:r>
            <a:r>
              <a:rPr lang="en" sz="1200">
                <a:solidFill>
                  <a:schemeClr val="dk1"/>
                </a:solidFill>
                <a:latin typeface="Calibri"/>
                <a:ea typeface="Calibri"/>
                <a:cs typeface="Calibri"/>
                <a:sym typeface="Calibri"/>
              </a:rPr>
              <a:t> because whilst values do have a type (such as integer, float, string), variables don't - a value's type is decided at run-time.</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also </a:t>
            </a:r>
            <a:r>
              <a:rPr b="1" lang="en" sz="1200">
                <a:solidFill>
                  <a:schemeClr val="dk1"/>
                </a:solidFill>
                <a:latin typeface="Calibri"/>
                <a:ea typeface="Calibri"/>
                <a:cs typeface="Calibri"/>
                <a:sym typeface="Calibri"/>
              </a:rPr>
              <a:t>strongly typed</a:t>
            </a:r>
            <a:r>
              <a:rPr lang="en" sz="1200">
                <a:solidFill>
                  <a:schemeClr val="dk1"/>
                </a:solidFill>
                <a:latin typeface="Calibri"/>
                <a:ea typeface="Calibri"/>
                <a:cs typeface="Calibri"/>
                <a:sym typeface="Calibri"/>
              </a:rPr>
              <a:t>, in that types don't change once decided. For example, string of digits don't become a number when you do an addition between two strings (actually in Python, the adding of two strings concatenates them).</a:t>
            </a:r>
            <a:endParaRPr b="1"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b="1"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 sz="1200">
                <a:solidFill>
                  <a:schemeClr val="dk1"/>
                </a:solidFill>
                <a:latin typeface="Calibri"/>
                <a:ea typeface="Calibri"/>
                <a:cs typeface="Calibri"/>
                <a:sym typeface="Calibri"/>
              </a:rPr>
              <a:t>Another aspect of Python is that it is a multi-paradigm language which permits several programming styles</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example, it supports </a:t>
            </a:r>
            <a:r>
              <a:rPr b="1" lang="en" sz="1200">
                <a:solidFill>
                  <a:schemeClr val="dk1"/>
                </a:solidFill>
                <a:latin typeface="Calibri"/>
                <a:ea typeface="Calibri"/>
                <a:cs typeface="Calibri"/>
                <a:sym typeface="Calibri"/>
              </a:rPr>
              <a:t>structured programming</a:t>
            </a:r>
            <a:r>
              <a:rPr lang="en" sz="1200">
                <a:solidFill>
                  <a:schemeClr val="dk1"/>
                </a:solidFill>
                <a:latin typeface="Calibri"/>
                <a:ea typeface="Calibri"/>
                <a:cs typeface="Calibri"/>
                <a:sym typeface="Calibri"/>
              </a:rPr>
              <a:t>, which is common to nearly every modern language in some way, where you introduce basic modularity through functional blocks of code</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Building on this, Python also supports </a:t>
            </a:r>
            <a:r>
              <a:rPr b="1" lang="en" sz="1200">
                <a:solidFill>
                  <a:schemeClr val="dk1"/>
                </a:solidFill>
                <a:latin typeface="Calibri"/>
                <a:ea typeface="Calibri"/>
                <a:cs typeface="Calibri"/>
                <a:sym typeface="Calibri"/>
              </a:rPr>
              <a:t>o</a:t>
            </a:r>
            <a:r>
              <a:rPr b="1" lang="en" sz="1200">
                <a:solidFill>
                  <a:schemeClr val="dk1"/>
                </a:solidFill>
                <a:latin typeface="Calibri"/>
                <a:ea typeface="Calibri"/>
                <a:cs typeface="Calibri"/>
                <a:sym typeface="Calibri"/>
              </a:rPr>
              <a:t>bject oriented</a:t>
            </a:r>
            <a:r>
              <a:rPr lang="en" sz="1200">
                <a:solidFill>
                  <a:schemeClr val="dk1"/>
                </a:solidFill>
                <a:latin typeface="Calibri"/>
                <a:ea typeface="Calibri"/>
                <a:cs typeface="Calibri"/>
                <a:sym typeface="Calibri"/>
              </a:rPr>
              <a:t> programming, where software design is </a:t>
            </a:r>
            <a:r>
              <a:rPr lang="en" sz="1200">
                <a:solidFill>
                  <a:schemeClr val="dk1"/>
                </a:solidFill>
                <a:latin typeface="Calibri"/>
                <a:ea typeface="Calibri"/>
                <a:cs typeface="Calibri"/>
                <a:sym typeface="Calibri"/>
              </a:rPr>
              <a:t>organised </a:t>
            </a:r>
            <a:r>
              <a:rPr lang="en" sz="1200">
                <a:solidFill>
                  <a:schemeClr val="dk1"/>
                </a:solidFill>
                <a:latin typeface="Calibri"/>
                <a:ea typeface="Calibri"/>
                <a:cs typeface="Calibri"/>
                <a:sym typeface="Calibri"/>
              </a:rPr>
              <a:t>around data, or objects that represent data and the functional operations you perform on them</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And also </a:t>
            </a:r>
            <a:r>
              <a:rPr b="1" lang="en" sz="1200">
                <a:solidFill>
                  <a:schemeClr val="dk1"/>
                </a:solidFill>
                <a:latin typeface="Calibri"/>
                <a:ea typeface="Calibri"/>
                <a:cs typeface="Calibri"/>
                <a:sym typeface="Calibri"/>
              </a:rPr>
              <a:t>functional</a:t>
            </a:r>
            <a:r>
              <a:rPr b="1" lang="en" sz="1200">
                <a:solidFill>
                  <a:schemeClr val="dk1"/>
                </a:solidFill>
                <a:latin typeface="Calibri"/>
                <a:ea typeface="Calibri"/>
                <a:cs typeface="Calibri"/>
                <a:sym typeface="Calibri"/>
              </a:rPr>
              <a:t> programming</a:t>
            </a:r>
            <a:r>
              <a:rPr lang="en" sz="1200">
                <a:solidFill>
                  <a:schemeClr val="dk1"/>
                </a:solidFill>
                <a:latin typeface="Calibri"/>
                <a:ea typeface="Calibri"/>
                <a:cs typeface="Calibri"/>
                <a:sym typeface="Calibri"/>
              </a:rPr>
              <a:t>, building a program by composing functions, with no shared state and side effects</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We'll be looking more at structured programming, object oriented, and functional programming in Python later in the course.</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And there's also </a:t>
            </a:r>
            <a:r>
              <a:rPr b="1" lang="en" sz="1200">
                <a:solidFill>
                  <a:schemeClr val="dk1"/>
                </a:solidFill>
                <a:latin typeface="Calibri"/>
                <a:ea typeface="Calibri"/>
                <a:cs typeface="Calibri"/>
                <a:sym typeface="Calibri"/>
              </a:rPr>
              <a:t>aspect oriented</a:t>
            </a:r>
            <a:r>
              <a:rPr b="1" lang="en" sz="1200">
                <a:solidFill>
                  <a:schemeClr val="dk1"/>
                </a:solidFill>
                <a:latin typeface="Calibri"/>
                <a:ea typeface="Calibri"/>
                <a:cs typeface="Calibri"/>
                <a:sym typeface="Calibri"/>
              </a:rPr>
              <a:t> programming</a:t>
            </a:r>
            <a:r>
              <a:rPr lang="en" sz="1200">
                <a:solidFill>
                  <a:schemeClr val="dk1"/>
                </a:solidFill>
                <a:latin typeface="Calibri"/>
                <a:ea typeface="Calibri"/>
                <a:cs typeface="Calibri"/>
                <a:sym typeface="Calibri"/>
              </a:rPr>
              <a:t> which you can do in Python, where you </a:t>
            </a:r>
            <a:r>
              <a:rPr lang="en" sz="1200">
                <a:solidFill>
                  <a:schemeClr val="dk1"/>
                </a:solidFill>
                <a:latin typeface="Calibri"/>
                <a:ea typeface="Calibri"/>
                <a:cs typeface="Calibri"/>
                <a:sym typeface="Calibri"/>
              </a:rPr>
              <a:t>define cross-cutting concerns, like how to manage logging or security, separately to the main code</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535c6c5298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g535c6c5298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So where does Python fall on the compiled / interpreted scale compared with other languages?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So on the compiled end of the spectrum, where source code is explicitly compiled to run direct on the computer's CPU, you have C, C++ and Fortran.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Font typeface="Arial"/>
              <a:buNone/>
            </a:pPr>
            <a:r>
              <a:rPr lang="en">
                <a:solidFill>
                  <a:schemeClr val="dk1"/>
                </a:solidFill>
              </a:rPr>
              <a:t>[Click]</a:t>
            </a:r>
            <a:endParaRPr>
              <a:solidFill>
                <a:schemeClr val="dk1"/>
              </a:solidFill>
            </a:endParaRPr>
          </a:p>
          <a:p>
            <a:pPr indent="0" lvl="0" marL="0" rtl="0" algn="l">
              <a:spcBef>
                <a:spcPts val="0"/>
              </a:spcBef>
              <a:spcAft>
                <a:spcPts val="0"/>
              </a:spcAft>
              <a:buNone/>
            </a:pPr>
            <a:r>
              <a:rPr lang="en"/>
              <a:t>Moving further along towards interpreted, you have Java and C#, where the source code is explicitly compiled into an intermediate bytecode representation for a virtual CPU, which is then emulated on the system it's run 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Font typeface="Arial"/>
              <a:buNone/>
            </a:pPr>
            <a:r>
              <a:rPr lang="en">
                <a:solidFill>
                  <a:schemeClr val="dk1"/>
                </a:solidFill>
              </a:rPr>
              <a:t>[Click]</a:t>
            </a:r>
            <a:endParaRPr>
              <a:solidFill>
                <a:schemeClr val="dk1"/>
              </a:solidFill>
            </a:endParaRPr>
          </a:p>
          <a:p>
            <a:pPr indent="0" lvl="0" marL="0" rtl="0" algn="l">
              <a:spcBef>
                <a:spcPts val="0"/>
              </a:spcBef>
              <a:spcAft>
                <a:spcPts val="0"/>
              </a:spcAft>
              <a:buNone/>
            </a:pPr>
            <a:r>
              <a:rPr lang="en"/>
              <a:t>At the far end, you have fully interpreted languages, like Bash and Perl, where the </a:t>
            </a:r>
            <a:r>
              <a:rPr lang="en">
                <a:solidFill>
                  <a:schemeClr val="dk1"/>
                </a:solidFill>
              </a:rPr>
              <a:t>language is executed statement by statement as they are encountered in the program.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Font typeface="Arial"/>
              <a:buNone/>
            </a:pPr>
            <a:r>
              <a:rPr lang="en">
                <a:solidFill>
                  <a:schemeClr val="dk1"/>
                </a:solidFill>
              </a:rPr>
              <a:t>[Click]</a:t>
            </a:r>
            <a:endParaRPr>
              <a:solidFill>
                <a:schemeClr val="dk1"/>
              </a:solidFill>
            </a:endParaRPr>
          </a:p>
          <a:p>
            <a:pPr indent="0" lvl="0" marL="0" rtl="0" algn="l">
              <a:spcBef>
                <a:spcPts val="0"/>
              </a:spcBef>
              <a:spcAft>
                <a:spcPts val="0"/>
              </a:spcAft>
              <a:buNone/>
            </a:pPr>
            <a:r>
              <a:rPr lang="en"/>
              <a:t>And </a:t>
            </a:r>
            <a:r>
              <a:rPr lang="en"/>
              <a:t>Then there’s Python - implicitly compiled to byte code</a:t>
            </a:r>
            <a:endParaRPr/>
          </a:p>
          <a:p>
            <a:pPr indent="-298450" lvl="0" marL="457200" rtl="0" algn="l">
              <a:spcBef>
                <a:spcPts val="0"/>
              </a:spcBef>
              <a:spcAft>
                <a:spcPts val="0"/>
              </a:spcAft>
              <a:buSzPts val="1100"/>
              <a:buChar char="-"/>
            </a:pPr>
            <a:r>
              <a:rPr lang="en"/>
              <a:t>In this case,</a:t>
            </a:r>
            <a:r>
              <a:rPr lang="en"/>
              <a:t> Python compiles the code behind the scenes for faster execution later, you don’t have to do anything yourself, nor even be aware of it</a:t>
            </a:r>
            <a:endParaRPr/>
          </a:p>
          <a:p>
            <a:pPr indent="-298450" lvl="0" marL="457200" rtl="0" algn="l">
              <a:spcBef>
                <a:spcPts val="0"/>
              </a:spcBef>
              <a:spcAft>
                <a:spcPts val="0"/>
              </a:spcAft>
              <a:buSzPts val="1100"/>
              <a:buChar char="-"/>
            </a:pPr>
            <a:r>
              <a:rPr lang="en"/>
              <a:t>This means you get the convenience of an interpreted language and some of the performance benefits of a compiled language, without the compilation hassle of a compiled language</a:t>
            </a:r>
            <a:endParaRPr/>
          </a:p>
          <a:p>
            <a:pPr indent="0" lvl="0" marL="0" rtl="0" algn="l">
              <a:spcBef>
                <a:spcPts val="0"/>
              </a:spcBef>
              <a:spcAft>
                <a:spcPts val="0"/>
              </a:spcAft>
              <a:buNone/>
            </a:pPr>
            <a:r>
              <a:t/>
            </a:r>
            <a:endParaRPr/>
          </a:p>
        </p:txBody>
      </p:sp>
      <p:sp>
        <p:nvSpPr>
          <p:cNvPr id="138" name="Google Shape;138;g535c6c5298_0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a015c3f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a015c3f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your Python travels you may well come across two versions of Python: 2 and 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don't be tempted to develop under Python 2. The key reasons being:</a:t>
            </a:r>
            <a:endParaRPr/>
          </a:p>
          <a:p>
            <a:pPr indent="-298450" lvl="0" marL="457200" rtl="0" algn="l">
              <a:spcBef>
                <a:spcPts val="0"/>
              </a:spcBef>
              <a:spcAft>
                <a:spcPts val="0"/>
              </a:spcAft>
              <a:buSzPts val="1100"/>
              <a:buChar char="-"/>
            </a:pPr>
            <a:r>
              <a:rPr lang="en"/>
              <a:t>It's essentially no longer supported, so you won't get any updates or bugfixes, including for security issues</a:t>
            </a:r>
            <a:endParaRPr/>
          </a:p>
          <a:p>
            <a:pPr indent="-298450" lvl="0" marL="457200" rtl="0" algn="l">
              <a:spcBef>
                <a:spcPts val="0"/>
              </a:spcBef>
              <a:spcAft>
                <a:spcPts val="0"/>
              </a:spcAft>
              <a:buSzPts val="1100"/>
              <a:buChar char="-"/>
            </a:pPr>
            <a:r>
              <a:rPr lang="en"/>
              <a:t>Python 3 also has many advantages over Python 2</a:t>
            </a:r>
            <a:endParaRPr/>
          </a:p>
          <a:p>
            <a:pPr indent="-298450" lvl="0" marL="457200" rtl="0" algn="l">
              <a:spcBef>
                <a:spcPts val="0"/>
              </a:spcBef>
              <a:spcAft>
                <a:spcPts val="0"/>
              </a:spcAft>
              <a:buSzPts val="1100"/>
              <a:buChar char="-"/>
            </a:pPr>
            <a:r>
              <a:rPr lang="en"/>
              <a:t>Short version: Use Python 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a3e5951b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a3e5951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solidFill>
                  <a:schemeClr val="dk1"/>
                </a:solidFill>
              </a:rPr>
              <a:t>Python's flexibility has meant it's been applied to many software projects in a range of areas.</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Games, web development, applications, science, embedded systems,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Here's a few examples...</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In terms of games, there's EVE Online, a Massively Multiplaer Online Role Playing Game, with around 300,000 active users a month. EVE servers use a 'stackless' Python, a highly efficient version that allows hundreds of thousands of small-scale tasks to run within a single thread. And in Sims 4, players can code Python 'mods' that change or enhance the behaviour of the game</a:t>
            </a:r>
            <a:endParaRPr>
              <a:solidFill>
                <a:schemeClr val="dk1"/>
              </a:solidFill>
            </a:endParaRPr>
          </a:p>
          <a:p>
            <a:pPr indent="0" lvl="0" marL="0" rtl="0" algn="l">
              <a:spcBef>
                <a:spcPts val="0"/>
              </a:spcBef>
              <a:spcAft>
                <a:spcPts val="0"/>
              </a:spcAft>
              <a:buNone/>
            </a:pPr>
            <a:r>
              <a:rPr lang="en">
                <a:solidFill>
                  <a:schemeClr val="dk1"/>
                </a:solidFill>
              </a:rPr>
              <a:t>For 3D modelling, there's Blender -  a free, popular, open source 3D graphics modelling package</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Just one example from science is ProtoMS - biomolecular free energy simulation software, but it's also used a lot in data science for research data analysis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Web: Django, web development framework used to host many professionally developed web sites like Quora, a Q&amp;A platform, and Reddit.</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It's also been used in an embedded setting.</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The Micro:bit – designed for computer education in the UK by the BBC</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 - According to the BBC, more than 2 million have been distributed worldwide</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 - ARM Cortex-M0 processor</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 - Accelerometer and magnetometer sensors</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 - Bluetooth, USB, edge connector</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 - 25 LED display</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 - Two programmable buttons</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 - Powered by USB or external battery</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 - Uses MicroPython, a full reimplementation of Python that runs on the micro:bit</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Also: Industrial Light and Magic, Google, Facebook, Instagram, Netflix, Reddit,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a015c3f0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a015c3f0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itself is also provided and usable in a number of different ways.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the lowest level, you have the Python interpreter being run on the command line</a:t>
            </a:r>
            <a:endParaRPr/>
          </a:p>
          <a:p>
            <a:pPr indent="-298450" lvl="0" marL="457200" rtl="0" algn="l">
              <a:spcBef>
                <a:spcPts val="0"/>
              </a:spcBef>
              <a:spcAft>
                <a:spcPts val="0"/>
              </a:spcAft>
              <a:buSzPts val="1100"/>
              <a:buChar char="-"/>
            </a:pPr>
            <a:r>
              <a:rPr lang="en"/>
              <a:t>You run a program - the Python interpreter - on the command line, type Python commands into the interpreter, and get responses as you go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also write Python scripts - essentially Python programs as files - which the interpreter can run</a:t>
            </a:r>
            <a:endParaRPr/>
          </a:p>
          <a:p>
            <a:pPr indent="-298450" lvl="0" marL="457200" rtl="0" algn="l">
              <a:spcBef>
                <a:spcPts val="0"/>
              </a:spcBef>
              <a:spcAft>
                <a:spcPts val="0"/>
              </a:spcAft>
              <a:buSzPts val="1100"/>
              <a:buChar char="-"/>
            </a:pPr>
            <a:r>
              <a:rPr lang="en"/>
              <a:t>These script files have the extension .py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there's the Integrated Development Environment, or IDE</a:t>
            </a:r>
            <a:endParaRPr/>
          </a:p>
          <a:p>
            <a:pPr indent="-298450" lvl="0" marL="457200" rtl="0" algn="l">
              <a:spcBef>
                <a:spcPts val="0"/>
              </a:spcBef>
              <a:spcAft>
                <a:spcPts val="0"/>
              </a:spcAft>
              <a:buSzPts val="1100"/>
              <a:buChar char="-"/>
            </a:pPr>
            <a:r>
              <a:rPr lang="en"/>
              <a:t>These are code editors to write code that also allow you to run Python scripts from within it</a:t>
            </a:r>
            <a:endParaRPr/>
          </a:p>
          <a:p>
            <a:pPr indent="-298450" lvl="0" marL="457200" rtl="0" algn="l">
              <a:spcBef>
                <a:spcPts val="0"/>
              </a:spcBef>
              <a:spcAft>
                <a:spcPts val="0"/>
              </a:spcAft>
              <a:buSzPts val="1100"/>
              <a:buChar char="-"/>
            </a:pPr>
            <a:r>
              <a:rPr lang="en"/>
              <a:t>They support things like context-sensitive help, which helps you find the commands and functions you're after as you type</a:t>
            </a:r>
            <a:endParaRPr/>
          </a:p>
          <a:p>
            <a:pPr indent="-298450" lvl="0" marL="457200" rtl="0" algn="l">
              <a:spcBef>
                <a:spcPts val="0"/>
              </a:spcBef>
              <a:spcAft>
                <a:spcPts val="0"/>
              </a:spcAft>
              <a:buSzPts val="1100"/>
              <a:buChar char="-"/>
            </a:pPr>
            <a:r>
              <a:rPr lang="en"/>
              <a:t>Another is syntax highlighting, which shows you in the editor where your code contains certain types of basic errors</a:t>
            </a:r>
            <a:endParaRPr/>
          </a:p>
          <a:p>
            <a:pPr indent="0" lvl="0" marL="457200" rtl="0" algn="l">
              <a:spcBef>
                <a:spcPts val="0"/>
              </a:spcBef>
              <a:spcAft>
                <a:spcPts val="0"/>
              </a:spcAft>
              <a:buNone/>
            </a:pPr>
            <a:r>
              <a:rPr lang="en"/>
              <a:t>They may also support in-editor debugging, so you can run programs and execute them a statement at a time in a controlled way to test behaviour and look for problems</a:t>
            </a:r>
            <a:endParaRPr/>
          </a:p>
          <a:p>
            <a:pPr indent="-298450" lvl="0" marL="457200" rtl="0" algn="l">
              <a:spcBef>
                <a:spcPts val="0"/>
              </a:spcBef>
              <a:spcAft>
                <a:spcPts val="0"/>
              </a:spcAft>
              <a:buSzPts val="1100"/>
              <a:buChar char="-"/>
            </a:pPr>
            <a:r>
              <a:rPr lang="en"/>
              <a:t>Some examples IDEs you can use with Python are VSCode, and PyCharm</a:t>
            </a:r>
            <a:endParaRPr/>
          </a:p>
          <a:p>
            <a:pPr indent="-298450" lvl="0" marL="457200" rtl="0" algn="l">
              <a:spcBef>
                <a:spcPts val="0"/>
              </a:spcBef>
              <a:spcAft>
                <a:spcPts val="0"/>
              </a:spcAft>
              <a:buSzPts val="1100"/>
              <a:buChar char="-"/>
            </a:pPr>
            <a:r>
              <a:rPr lang="en"/>
              <a:t>VSCode is a great way to get started with a lightweight IDE, PyCharm is more heavyweight but has many more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finally, another option is via a Jupyter Notebook</a:t>
            </a:r>
            <a:endParaRPr/>
          </a:p>
          <a:p>
            <a:pPr indent="-298450" lvl="0" marL="457200" rtl="0" algn="l">
              <a:spcBef>
                <a:spcPts val="0"/>
              </a:spcBef>
              <a:spcAft>
                <a:spcPts val="0"/>
              </a:spcAft>
              <a:buSzPts val="1100"/>
              <a:buChar char="-"/>
            </a:pPr>
            <a:r>
              <a:rPr lang="en"/>
              <a:t>This is a kind of an IDE, in that they have features like context sensitive help, but they act differently to IDEs like VSCode and PyCharm</a:t>
            </a:r>
            <a:endParaRPr/>
          </a:p>
          <a:p>
            <a:pPr indent="-298450" lvl="0" marL="457200" rtl="0" algn="l">
              <a:spcBef>
                <a:spcPts val="0"/>
              </a:spcBef>
              <a:spcAft>
                <a:spcPts val="0"/>
              </a:spcAft>
              <a:buSzPts val="1100"/>
              <a:buChar char="-"/>
            </a:pPr>
            <a:r>
              <a:rPr lang="en"/>
              <a:t>It's like the interpreter in that you can type in commands and get responses</a:t>
            </a:r>
            <a:endParaRPr/>
          </a:p>
          <a:p>
            <a:pPr indent="-298450" lvl="0" marL="457200" rtl="0" algn="l">
              <a:spcBef>
                <a:spcPts val="0"/>
              </a:spcBef>
              <a:spcAft>
                <a:spcPts val="0"/>
              </a:spcAft>
              <a:buSzPts val="1100"/>
              <a:buChar char="-"/>
            </a:pPr>
            <a:r>
              <a:rPr lang="en"/>
              <a:t>But you can also edit previously entered commands and the following commands are recalculated taking these changes into account</a:t>
            </a:r>
            <a:endParaRPr/>
          </a:p>
          <a:p>
            <a:pPr indent="-298450" lvl="0" marL="457200" rtl="0" algn="l">
              <a:spcBef>
                <a:spcPts val="0"/>
              </a:spcBef>
              <a:spcAft>
                <a:spcPts val="0"/>
              </a:spcAft>
              <a:buSzPts val="1100"/>
              <a:buChar char="-"/>
            </a:pPr>
            <a:r>
              <a:rPr lang="en"/>
              <a:t>Images that are created as results from commands - like graphs - are shown as part of the output</a:t>
            </a:r>
            <a:endParaRPr/>
          </a:p>
          <a:p>
            <a:pPr indent="-298450" lvl="0" marL="457200" rtl="0" algn="l">
              <a:spcBef>
                <a:spcPts val="0"/>
              </a:spcBef>
              <a:spcAft>
                <a:spcPts val="0"/>
              </a:spcAft>
              <a:buClr>
                <a:schemeClr val="dk1"/>
              </a:buClr>
              <a:buSzPts val="1100"/>
              <a:buChar char="-"/>
            </a:pPr>
            <a:r>
              <a:rPr lang="en">
                <a:solidFill>
                  <a:schemeClr val="dk1"/>
                </a:solidFill>
              </a:rPr>
              <a:t>And notebooks can also be saved and rerun later, like scripts</a:t>
            </a:r>
            <a:endParaRPr>
              <a:solidFill>
                <a:schemeClr val="dk1"/>
              </a:solidFill>
            </a:endParaRPr>
          </a:p>
          <a:p>
            <a:pPr indent="-298450" lvl="0" marL="457200" rtl="0" algn="l">
              <a:spcBef>
                <a:spcPts val="0"/>
              </a:spcBef>
              <a:spcAft>
                <a:spcPts val="0"/>
              </a:spcAft>
              <a:buSzPts val="1100"/>
              <a:buChar char="-"/>
            </a:pPr>
            <a:r>
              <a:rPr lang="en"/>
              <a:t>And you can also mix code with commentary and results, which makes them great for writing what is essentially an executable paper, with discussion, code that is actually executed, and displayed results from executing that code</a:t>
            </a:r>
            <a:endParaRPr/>
          </a:p>
          <a:p>
            <a:pPr indent="-298450" lvl="0" marL="457200" rtl="0" algn="l">
              <a:spcBef>
                <a:spcPts val="0"/>
              </a:spcBef>
              <a:spcAft>
                <a:spcPts val="0"/>
              </a:spcAft>
              <a:buSzPts val="1100"/>
              <a:buChar char="-"/>
            </a:pPr>
            <a:r>
              <a:rPr lang="en"/>
              <a:t>This makes them excellent for research, demonstrating ideas, and exploratory data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we've taken a high-level look at the Python language, what it can do for us and how we can use it. Now head over to the self learning materials which will lead you through the language of Python and how to use it within VSCode - an Integrated Development Environment which can help you develop Python programs (also known as Python scripts).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56" name="Shape 56"/>
        <p:cNvGrpSpPr/>
        <p:nvPr/>
      </p:nvGrpSpPr>
      <p:grpSpPr>
        <a:xfrm>
          <a:off x="0" y="0"/>
          <a:ext cx="0" cy="0"/>
          <a:chOff x="0" y="0"/>
          <a:chExt cx="0" cy="0"/>
        </a:xfrm>
      </p:grpSpPr>
      <p:sp>
        <p:nvSpPr>
          <p:cNvPr id="57" name="Google Shape;57;p14"/>
          <p:cNvSpPr/>
          <p:nvPr/>
        </p:nvSpPr>
        <p:spPr>
          <a:xfrm>
            <a:off x="7985625" y="0"/>
            <a:ext cx="1050600" cy="9171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 name="Google Shape;58;p14"/>
          <p:cNvPicPr preferRelativeResize="0"/>
          <p:nvPr/>
        </p:nvPicPr>
        <p:blipFill>
          <a:blip r:embed="rId2">
            <a:alphaModFix/>
          </a:blip>
          <a:stretch>
            <a:fillRect/>
          </a:stretch>
        </p:blipFill>
        <p:spPr>
          <a:xfrm>
            <a:off x="2294775" y="0"/>
            <a:ext cx="6589047" cy="1211975"/>
          </a:xfrm>
          <a:prstGeom prst="rect">
            <a:avLst/>
          </a:prstGeom>
          <a:noFill/>
          <a:ln>
            <a:noFill/>
          </a:ln>
        </p:spPr>
      </p:pic>
      <p:pic>
        <p:nvPicPr>
          <p:cNvPr id="59" name="Google Shape;59;p14"/>
          <p:cNvPicPr preferRelativeResize="0"/>
          <p:nvPr/>
        </p:nvPicPr>
        <p:blipFill rotWithShape="1">
          <a:blip r:embed="rId3">
            <a:alphaModFix amt="14000"/>
          </a:blip>
          <a:srcRect b="38949" l="0" r="24362" t="0"/>
          <a:stretch/>
        </p:blipFill>
        <p:spPr>
          <a:xfrm>
            <a:off x="5011800" y="1808275"/>
            <a:ext cx="4132200" cy="3335225"/>
          </a:xfrm>
          <a:prstGeom prst="rect">
            <a:avLst/>
          </a:prstGeom>
          <a:noFill/>
          <a:ln>
            <a:noFill/>
          </a:ln>
        </p:spPr>
      </p:pic>
      <p:sp>
        <p:nvSpPr>
          <p:cNvPr id="60" name="Google Shape;60;p14"/>
          <p:cNvSpPr txBox="1"/>
          <p:nvPr>
            <p:ph type="ctrTitle"/>
          </p:nvPr>
        </p:nvSpPr>
        <p:spPr>
          <a:xfrm>
            <a:off x="311701" y="744575"/>
            <a:ext cx="72567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lgn="ctr">
              <a:spcBef>
                <a:spcPts val="0"/>
              </a:spcBef>
              <a:spcAft>
                <a:spcPts val="0"/>
              </a:spcAft>
              <a:buSzPts val="4400"/>
              <a:buNone/>
              <a:defRPr sz="4400"/>
            </a:lvl2pPr>
            <a:lvl3pPr lvl="2" rtl="0" algn="ctr">
              <a:spcBef>
                <a:spcPts val="0"/>
              </a:spcBef>
              <a:spcAft>
                <a:spcPts val="0"/>
              </a:spcAft>
              <a:buSzPts val="4400"/>
              <a:buNone/>
              <a:defRPr sz="4400"/>
            </a:lvl3pPr>
            <a:lvl4pPr lvl="3" rtl="0" algn="ctr">
              <a:spcBef>
                <a:spcPts val="0"/>
              </a:spcBef>
              <a:spcAft>
                <a:spcPts val="0"/>
              </a:spcAft>
              <a:buSzPts val="4400"/>
              <a:buNone/>
              <a:defRPr sz="4400"/>
            </a:lvl4pPr>
            <a:lvl5pPr lvl="4" rtl="0" algn="ctr">
              <a:spcBef>
                <a:spcPts val="0"/>
              </a:spcBef>
              <a:spcAft>
                <a:spcPts val="0"/>
              </a:spcAft>
              <a:buSzPts val="4400"/>
              <a:buNone/>
              <a:defRPr sz="4400"/>
            </a:lvl5pPr>
            <a:lvl6pPr lvl="5" rtl="0" algn="ctr">
              <a:spcBef>
                <a:spcPts val="0"/>
              </a:spcBef>
              <a:spcAft>
                <a:spcPts val="0"/>
              </a:spcAft>
              <a:buSzPts val="4400"/>
              <a:buNone/>
              <a:defRPr sz="4400"/>
            </a:lvl6pPr>
            <a:lvl7pPr lvl="6" rtl="0" algn="ctr">
              <a:spcBef>
                <a:spcPts val="0"/>
              </a:spcBef>
              <a:spcAft>
                <a:spcPts val="0"/>
              </a:spcAft>
              <a:buSzPts val="4400"/>
              <a:buNone/>
              <a:defRPr sz="4400"/>
            </a:lvl7pPr>
            <a:lvl8pPr lvl="7" rtl="0" algn="ctr">
              <a:spcBef>
                <a:spcPts val="0"/>
              </a:spcBef>
              <a:spcAft>
                <a:spcPts val="0"/>
              </a:spcAft>
              <a:buSzPts val="4400"/>
              <a:buNone/>
              <a:defRPr sz="4400"/>
            </a:lvl8pPr>
            <a:lvl9pPr lvl="8" rtl="0" algn="ctr">
              <a:spcBef>
                <a:spcPts val="0"/>
              </a:spcBef>
              <a:spcAft>
                <a:spcPts val="0"/>
              </a:spcAft>
              <a:buSzPts val="4400"/>
              <a:buNone/>
              <a:defRPr sz="4400"/>
            </a:lvl9pPr>
          </a:lstStyle>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400"/>
              <a:buNone/>
              <a:defRPr sz="24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62" name="Shape 62"/>
        <p:cNvGrpSpPr/>
        <p:nvPr/>
      </p:nvGrpSpPr>
      <p:grpSpPr>
        <a:xfrm>
          <a:off x="0" y="0"/>
          <a:ext cx="0" cy="0"/>
          <a:chOff x="0" y="0"/>
          <a:chExt cx="0" cy="0"/>
        </a:xfrm>
      </p:grpSpPr>
      <p:sp>
        <p:nvSpPr>
          <p:cNvPr id="63" name="Google Shape;63;p15"/>
          <p:cNvSpPr/>
          <p:nvPr/>
        </p:nvSpPr>
        <p:spPr>
          <a:xfrm>
            <a:off x="7985625" y="0"/>
            <a:ext cx="1050600" cy="9171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p15"/>
          <p:cNvPicPr preferRelativeResize="0"/>
          <p:nvPr/>
        </p:nvPicPr>
        <p:blipFill>
          <a:blip r:embed="rId2">
            <a:alphaModFix/>
          </a:blip>
          <a:stretch>
            <a:fillRect/>
          </a:stretch>
        </p:blipFill>
        <p:spPr>
          <a:xfrm>
            <a:off x="2294775" y="0"/>
            <a:ext cx="6589047" cy="1211975"/>
          </a:xfrm>
          <a:prstGeom prst="rect">
            <a:avLst/>
          </a:prstGeom>
          <a:noFill/>
          <a:ln>
            <a:noFill/>
          </a:ln>
        </p:spPr>
      </p:pic>
      <p:pic>
        <p:nvPicPr>
          <p:cNvPr id="65" name="Google Shape;65;p15"/>
          <p:cNvPicPr preferRelativeResize="0"/>
          <p:nvPr/>
        </p:nvPicPr>
        <p:blipFill rotWithShape="1">
          <a:blip r:embed="rId3">
            <a:alphaModFix amt="14000"/>
          </a:blip>
          <a:srcRect b="38949" l="0" r="24362" t="0"/>
          <a:stretch/>
        </p:blipFill>
        <p:spPr>
          <a:xfrm>
            <a:off x="5011800" y="1808275"/>
            <a:ext cx="4132200" cy="3335225"/>
          </a:xfrm>
          <a:prstGeom prst="rect">
            <a:avLst/>
          </a:prstGeom>
          <a:noFill/>
          <a:ln>
            <a:noFill/>
          </a:ln>
        </p:spPr>
      </p:pic>
      <p:sp>
        <p:nvSpPr>
          <p:cNvPr id="66" name="Google Shape;66;p15"/>
          <p:cNvSpPr txBox="1"/>
          <p:nvPr>
            <p:ph type="title"/>
          </p:nvPr>
        </p:nvSpPr>
        <p:spPr>
          <a:xfrm>
            <a:off x="311700" y="778750"/>
            <a:ext cx="7256700" cy="3710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1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SzPts val="2000"/>
              <a:buChar char="●"/>
              <a:defRPr sz="2000"/>
            </a:lvl1pPr>
            <a:lvl2pPr indent="-336550" lvl="1" marL="914400" rtl="0">
              <a:spcBef>
                <a:spcPts val="1600"/>
              </a:spcBef>
              <a:spcAft>
                <a:spcPts val="0"/>
              </a:spcAft>
              <a:buSzPts val="1700"/>
              <a:buChar char="○"/>
              <a:defRPr sz="1700"/>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0" name="Google Shape;70;p16"/>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7"/>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8"/>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 name="Shape 83"/>
        <p:cNvGrpSpPr/>
        <p:nvPr/>
      </p:nvGrpSpPr>
      <p:grpSpPr>
        <a:xfrm>
          <a:off x="0" y="0"/>
          <a:ext cx="0" cy="0"/>
          <a:chOff x="0" y="0"/>
          <a:chExt cx="0" cy="0"/>
        </a:xfrm>
      </p:grpSpPr>
      <p:sp>
        <p:nvSpPr>
          <p:cNvPr id="84" name="Google Shape;84;p20"/>
          <p:cNvSpPr txBox="1"/>
          <p:nvPr>
            <p:ph type="title"/>
          </p:nvPr>
        </p:nvSpPr>
        <p:spPr>
          <a:xfrm>
            <a:off x="490250" y="134125"/>
            <a:ext cx="6894600" cy="705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925725"/>
            <a:ext cx="4572000" cy="421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1"/>
          <p:cNvSpPr txBox="1"/>
          <p:nvPr>
            <p:ph type="title"/>
          </p:nvPr>
        </p:nvSpPr>
        <p:spPr>
          <a:xfrm>
            <a:off x="265500" y="131000"/>
            <a:ext cx="7266300" cy="696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9" name="Google Shape;89;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0" name="Google Shape;90;p21"/>
          <p:cNvSpPr txBox="1"/>
          <p:nvPr>
            <p:ph idx="2" type="body"/>
          </p:nvPr>
        </p:nvSpPr>
        <p:spPr>
          <a:xfrm>
            <a:off x="4939500" y="1109425"/>
            <a:ext cx="3837000" cy="36300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SzPts val="2000"/>
              <a:buChar char="●"/>
              <a:defRPr/>
            </a:lvl1pPr>
            <a:lvl2pPr indent="-336550" lvl="1" marL="914400" rtl="0">
              <a:spcBef>
                <a:spcPts val="1600"/>
              </a:spcBef>
              <a:spcAft>
                <a:spcPts val="0"/>
              </a:spcAft>
              <a:buSzPts val="17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1" name="Google Shape;91;p21"/>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000"/>
              <a:buNone/>
              <a:defRPr/>
            </a:lvl1pPr>
          </a:lstStyle>
          <a:p/>
        </p:txBody>
      </p:sp>
      <p:sp>
        <p:nvSpPr>
          <p:cNvPr id="94" name="Google Shape;94;p22"/>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3"/>
          <p:cNvSpPr txBox="1"/>
          <p:nvPr>
            <p:ph idx="12" type="sldNum"/>
          </p:nvPr>
        </p:nvSpPr>
        <p:spPr>
          <a:xfrm>
            <a:off x="1970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ackground">
  <p:cSld name="CUSTOM">
    <p:spTree>
      <p:nvGrpSpPr>
        <p:cNvPr id="97" name="Shape 97"/>
        <p:cNvGrpSpPr/>
        <p:nvPr/>
      </p:nvGrpSpPr>
      <p:grpSpPr>
        <a:xfrm>
          <a:off x="0" y="0"/>
          <a:ext cx="0" cy="0"/>
          <a:chOff x="0" y="0"/>
          <a:chExt cx="0" cy="0"/>
        </a:xfrm>
      </p:grpSpPr>
      <p:sp>
        <p:nvSpPr>
          <p:cNvPr id="98" name="Google Shape;98;p24"/>
          <p:cNvSpPr/>
          <p:nvPr/>
        </p:nvSpPr>
        <p:spPr>
          <a:xfrm>
            <a:off x="0" y="0"/>
            <a:ext cx="91440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9" name="Shape 99"/>
        <p:cNvGrpSpPr/>
        <p:nvPr/>
      </p:nvGrpSpPr>
      <p:grpSpPr>
        <a:xfrm>
          <a:off x="0" y="0"/>
          <a:ext cx="0" cy="0"/>
          <a:chOff x="0" y="0"/>
          <a:chExt cx="0" cy="0"/>
        </a:xfrm>
      </p:grpSpPr>
      <p:sp>
        <p:nvSpPr>
          <p:cNvPr id="100" name="Google Shape;100;p2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4800"/>
              <a:buFont typeface="Calibri"/>
              <a:buNone/>
              <a:defRPr sz="4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2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57200" lvl="0" marL="457200" rtl="0" algn="l">
              <a:lnSpc>
                <a:spcPct val="90000"/>
              </a:lnSpc>
              <a:spcBef>
                <a:spcPts val="1000"/>
              </a:spcBef>
              <a:spcAft>
                <a:spcPts val="0"/>
              </a:spcAft>
              <a:buClr>
                <a:schemeClr val="dk1"/>
              </a:buClr>
              <a:buSzPts val="3600"/>
              <a:buChar char="●"/>
              <a:defRPr sz="3600"/>
            </a:lvl1pPr>
            <a:lvl2pPr indent="-431800" lvl="1" marL="914400" rtl="0" algn="l">
              <a:lnSpc>
                <a:spcPct val="90000"/>
              </a:lnSpc>
              <a:spcBef>
                <a:spcPts val="1600"/>
              </a:spcBef>
              <a:spcAft>
                <a:spcPts val="0"/>
              </a:spcAft>
              <a:buClr>
                <a:schemeClr val="dk1"/>
              </a:buClr>
              <a:buSzPts val="3200"/>
              <a:buChar char="○"/>
              <a:defRPr sz="3200"/>
            </a:lvl2pPr>
            <a:lvl3pPr indent="-406400" lvl="2" marL="1371600" rtl="0" algn="l">
              <a:lnSpc>
                <a:spcPct val="90000"/>
              </a:lnSpc>
              <a:spcBef>
                <a:spcPts val="1600"/>
              </a:spcBef>
              <a:spcAft>
                <a:spcPts val="0"/>
              </a:spcAft>
              <a:buClr>
                <a:schemeClr val="dk1"/>
              </a:buClr>
              <a:buSzPts val="2800"/>
              <a:buChar char="■"/>
              <a:defRPr sz="2800"/>
            </a:lvl3pPr>
            <a:lvl4pPr indent="-381000" lvl="3" marL="1828800" rtl="0" algn="l">
              <a:lnSpc>
                <a:spcPct val="90000"/>
              </a:lnSpc>
              <a:spcBef>
                <a:spcPts val="1600"/>
              </a:spcBef>
              <a:spcAft>
                <a:spcPts val="0"/>
              </a:spcAft>
              <a:buClr>
                <a:schemeClr val="dk1"/>
              </a:buClr>
              <a:buSzPts val="2400"/>
              <a:buChar char="●"/>
              <a:defRPr sz="2400"/>
            </a:lvl4pPr>
            <a:lvl5pPr indent="-381000" lvl="4" marL="2286000" rtl="0" algn="l">
              <a:lnSpc>
                <a:spcPct val="90000"/>
              </a:lnSpc>
              <a:spcBef>
                <a:spcPts val="1600"/>
              </a:spcBef>
              <a:spcAft>
                <a:spcPts val="0"/>
              </a:spcAft>
              <a:buClr>
                <a:schemeClr val="dk1"/>
              </a:buClr>
              <a:buSzPts val="2400"/>
              <a:buChar char="○"/>
              <a:defRPr sz="2400"/>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102" name="Google Shape;102;p25"/>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25"/>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25"/>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921300"/>
          </a:xfrm>
          <a:prstGeom prst="rect">
            <a:avLst/>
          </a:prstGeom>
          <a:solidFill>
            <a:srgbClr val="07376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2" name="Google Shape;52;p13"/>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2800"/>
              <a:buNone/>
              <a:defRPr sz="2800">
                <a:solidFill>
                  <a:srgbClr val="FFFFFF"/>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55600" lvl="0" marL="457200" rtl="0">
              <a:lnSpc>
                <a:spcPct val="115000"/>
              </a:lnSpc>
              <a:spcBef>
                <a:spcPts val="0"/>
              </a:spcBef>
              <a:spcAft>
                <a:spcPts val="0"/>
              </a:spcAft>
              <a:buClr>
                <a:schemeClr val="dk2"/>
              </a:buClr>
              <a:buSzPts val="2000"/>
              <a:buChar char="●"/>
              <a:defRPr sz="2000">
                <a:solidFill>
                  <a:schemeClr val="dk2"/>
                </a:solidFill>
              </a:defRPr>
            </a:lvl1pPr>
            <a:lvl2pPr indent="-336550" lvl="1" marL="914400" rtl="0">
              <a:lnSpc>
                <a:spcPct val="115000"/>
              </a:lnSpc>
              <a:spcBef>
                <a:spcPts val="1600"/>
              </a:spcBef>
              <a:spcAft>
                <a:spcPts val="0"/>
              </a:spcAft>
              <a:buClr>
                <a:schemeClr val="dk2"/>
              </a:buClr>
              <a:buSzPts val="1700"/>
              <a:buChar char="○"/>
              <a:defRPr sz="1700">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4" name="Google Shape;54;p13"/>
          <p:cNvSpPr txBox="1"/>
          <p:nvPr>
            <p:ph idx="12" type="sldNum"/>
          </p:nvPr>
        </p:nvSpPr>
        <p:spPr>
          <a:xfrm>
            <a:off x="1970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55" name="Google Shape;55;p13"/>
          <p:cNvPicPr preferRelativeResize="0"/>
          <p:nvPr/>
        </p:nvPicPr>
        <p:blipFill>
          <a:blip r:embed="rId1">
            <a:alphaModFix/>
          </a:blip>
          <a:stretch>
            <a:fillRect/>
          </a:stretch>
        </p:blipFill>
        <p:spPr>
          <a:xfrm>
            <a:off x="8091173" y="1"/>
            <a:ext cx="921280" cy="921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en.wikipedia.org/wiki/Zen_of_Pyth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hyperlink" Target="https://creativecommons.org/licenses/by-sa/4.0/deed.e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ctrTitle"/>
          </p:nvPr>
        </p:nvSpPr>
        <p:spPr>
          <a:xfrm>
            <a:off x="311701" y="744575"/>
            <a:ext cx="72567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Python</a:t>
            </a:r>
            <a:endParaRPr/>
          </a:p>
        </p:txBody>
      </p:sp>
      <p:sp>
        <p:nvSpPr>
          <p:cNvPr id="110" name="Google Shape;110;p26"/>
          <p:cNvSpPr txBox="1"/>
          <p:nvPr>
            <p:ph idx="1" type="subTitle"/>
          </p:nvPr>
        </p:nvSpPr>
        <p:spPr>
          <a:xfrm>
            <a:off x="311700" y="2834125"/>
            <a:ext cx="8520600" cy="21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 Crouch</a:t>
            </a:r>
            <a:endParaRPr/>
          </a:p>
          <a:p>
            <a:pPr indent="0" lvl="0" marL="0" rtl="0" algn="l">
              <a:spcBef>
                <a:spcPts val="0"/>
              </a:spcBef>
              <a:spcAft>
                <a:spcPts val="0"/>
              </a:spcAft>
              <a:buNone/>
            </a:pPr>
            <a:r>
              <a:rPr lang="en"/>
              <a:t>Software Sustainability Institute</a:t>
            </a:r>
            <a:endParaRPr/>
          </a:p>
          <a:p>
            <a:pPr indent="0" lvl="0" marL="0" rtl="0" algn="l">
              <a:spcBef>
                <a:spcPts val="0"/>
              </a:spcBef>
              <a:spcAft>
                <a:spcPts val="0"/>
              </a:spcAft>
              <a:buNone/>
            </a:pPr>
            <a:r>
              <a:rPr lang="en"/>
              <a:t>s.crouch@software.ac.uk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Python?</a:t>
            </a:r>
            <a:endParaRPr/>
          </a:p>
        </p:txBody>
      </p:sp>
      <p:sp>
        <p:nvSpPr>
          <p:cNvPr id="116" name="Google Shape;11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Free, well-documented, runs almost everywhere</a:t>
            </a:r>
            <a:endParaRPr/>
          </a:p>
          <a:p>
            <a:pPr indent="-355600" lvl="0" marL="457200" rtl="0" algn="l">
              <a:spcBef>
                <a:spcPts val="0"/>
              </a:spcBef>
              <a:spcAft>
                <a:spcPts val="0"/>
              </a:spcAft>
              <a:buSzPts val="2000"/>
              <a:buChar char="●"/>
            </a:pPr>
            <a:r>
              <a:rPr lang="en"/>
              <a:t>Good for novices and experts</a:t>
            </a:r>
            <a:endParaRPr/>
          </a:p>
          <a:p>
            <a:pPr indent="-336550" lvl="1" marL="914400" rtl="0" algn="l">
              <a:spcBef>
                <a:spcPts val="0"/>
              </a:spcBef>
              <a:spcAft>
                <a:spcPts val="0"/>
              </a:spcAft>
              <a:buSzPts val="1700"/>
              <a:buChar char="○"/>
            </a:pPr>
            <a:r>
              <a:rPr lang="en"/>
              <a:t>Simple, readable</a:t>
            </a:r>
            <a:endParaRPr/>
          </a:p>
          <a:p>
            <a:pPr indent="-336550" lvl="1" marL="914400" rtl="0" algn="l">
              <a:spcBef>
                <a:spcPts val="0"/>
              </a:spcBef>
              <a:spcAft>
                <a:spcPts val="0"/>
              </a:spcAft>
              <a:buSzPts val="1700"/>
              <a:buChar char="○"/>
            </a:pPr>
            <a:r>
              <a:rPr lang="en"/>
              <a:t>Flexible, powerful</a:t>
            </a:r>
            <a:endParaRPr/>
          </a:p>
          <a:p>
            <a:pPr indent="-355600" lvl="0" marL="457200" rtl="0" algn="l">
              <a:spcBef>
                <a:spcPts val="0"/>
              </a:spcBef>
              <a:spcAft>
                <a:spcPts val="0"/>
              </a:spcAft>
              <a:buSzPts val="2000"/>
              <a:buChar char="●"/>
            </a:pPr>
            <a:r>
              <a:rPr lang="en"/>
              <a:t>Large (and growing) user base among researchers and scientists</a:t>
            </a:r>
            <a:endParaRPr/>
          </a:p>
          <a:p>
            <a:pPr indent="-355600" lvl="0" marL="457200" rtl="0" algn="l">
              <a:spcBef>
                <a:spcPts val="0"/>
              </a:spcBef>
              <a:spcAft>
                <a:spcPts val="0"/>
              </a:spcAft>
              <a:buSzPts val="2000"/>
              <a:buChar char="●"/>
            </a:pPr>
            <a:r>
              <a:rPr lang="en"/>
              <a:t>Great for team working</a:t>
            </a:r>
            <a:endParaRPr/>
          </a:p>
          <a:p>
            <a:pPr indent="-336550" lvl="1" marL="914400" rtl="0" algn="l">
              <a:spcBef>
                <a:spcPts val="0"/>
              </a:spcBef>
              <a:spcAft>
                <a:spcPts val="0"/>
              </a:spcAft>
              <a:buSzPts val="1700"/>
              <a:buChar char="○"/>
            </a:pPr>
            <a:r>
              <a:rPr lang="en"/>
              <a:t>Python aim - only one way to do something</a:t>
            </a:r>
            <a:endParaRPr/>
          </a:p>
          <a:p>
            <a:pPr indent="-336550" lvl="1" marL="914400" rtl="0" algn="l">
              <a:spcBef>
                <a:spcPts val="0"/>
              </a:spcBef>
              <a:spcAft>
                <a:spcPts val="0"/>
              </a:spcAft>
              <a:buSzPts val="1700"/>
              <a:buChar char="○"/>
            </a:pPr>
            <a:r>
              <a:rPr lang="en"/>
              <a:t>Programs look very similar, easy for others to read</a:t>
            </a:r>
            <a:endParaRPr/>
          </a:p>
          <a:p>
            <a:pPr indent="-355600" lvl="0" marL="457200" rtl="0" algn="l">
              <a:spcBef>
                <a:spcPts val="0"/>
              </a:spcBef>
              <a:spcAft>
                <a:spcPts val="0"/>
              </a:spcAft>
              <a:buSzPts val="2000"/>
              <a:buChar char="●"/>
            </a:pPr>
            <a:r>
              <a:rPr lang="en"/>
              <a:t>Want to teach basic programming concepts that can be applied to other programming languages</a:t>
            </a:r>
            <a:endParaRPr/>
          </a:p>
          <a:p>
            <a:pPr indent="-355600" lvl="0" marL="457200" rtl="0" algn="l">
              <a:spcBef>
                <a:spcPts val="0"/>
              </a:spcBef>
              <a:spcAft>
                <a:spcPts val="0"/>
              </a:spcAft>
              <a:buSzPts val="2000"/>
              <a:buChar char="●"/>
            </a:pPr>
            <a:r>
              <a:rPr lang="en"/>
              <a:t>Excellent third-party library support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Established libraries</a:t>
            </a:r>
            <a:endParaRPr/>
          </a:p>
        </p:txBody>
      </p:sp>
      <p:sp>
        <p:nvSpPr>
          <p:cNvPr id="122" name="Google Shape;12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NumPy: scientific/math computing, stats, linear algebra, matrix math, …</a:t>
            </a:r>
            <a:endParaRPr/>
          </a:p>
          <a:p>
            <a:pPr indent="-355600" lvl="0" marL="457200" rtl="0" algn="l">
              <a:spcBef>
                <a:spcPts val="0"/>
              </a:spcBef>
              <a:spcAft>
                <a:spcPts val="0"/>
              </a:spcAft>
              <a:buSzPts val="2000"/>
              <a:buChar char="●"/>
            </a:pPr>
            <a:r>
              <a:rPr lang="en"/>
              <a:t>Matplotlib: visualisation</a:t>
            </a:r>
            <a:endParaRPr/>
          </a:p>
          <a:p>
            <a:pPr indent="-355600" lvl="0" marL="457200" rtl="0" algn="l">
              <a:spcBef>
                <a:spcPts val="0"/>
              </a:spcBef>
              <a:spcAft>
                <a:spcPts val="0"/>
              </a:spcAft>
              <a:buSzPts val="2000"/>
              <a:buChar char="●"/>
            </a:pPr>
            <a:r>
              <a:rPr lang="en"/>
              <a:t>Pandas: data manipulation, analysis</a:t>
            </a:r>
            <a:endParaRPr/>
          </a:p>
          <a:p>
            <a:pPr indent="-355600" lvl="0" marL="457200" rtl="0" algn="l">
              <a:spcBef>
                <a:spcPts val="0"/>
              </a:spcBef>
              <a:spcAft>
                <a:spcPts val="0"/>
              </a:spcAft>
              <a:buSzPts val="2000"/>
              <a:buChar char="●"/>
            </a:pPr>
            <a:r>
              <a:rPr lang="en"/>
              <a:t>Scikit-learn: machine learning</a:t>
            </a:r>
            <a:endParaRPr/>
          </a:p>
          <a:p>
            <a:pPr indent="-355600" lvl="0" marL="457200" rtl="0" algn="l">
              <a:spcBef>
                <a:spcPts val="0"/>
              </a:spcBef>
              <a:spcAft>
                <a:spcPts val="0"/>
              </a:spcAft>
              <a:buSzPts val="2000"/>
              <a:buChar char="●"/>
            </a:pPr>
            <a:r>
              <a:rPr lang="en"/>
              <a:t>Requests: http library</a:t>
            </a:r>
            <a:endParaRPr/>
          </a:p>
          <a:p>
            <a:pPr indent="-355600" lvl="0" marL="457200" rtl="0" algn="l">
              <a:spcBef>
                <a:spcPts val="0"/>
              </a:spcBef>
              <a:spcAft>
                <a:spcPts val="0"/>
              </a:spcAft>
              <a:buSzPts val="2000"/>
              <a:buChar char="●"/>
            </a:pPr>
            <a:r>
              <a:rPr lang="en"/>
              <a:t>Scrapy: web scraping</a:t>
            </a:r>
            <a:endParaRPr/>
          </a:p>
          <a:p>
            <a:pPr indent="-355600" lvl="0" marL="457200" rtl="0" algn="l">
              <a:spcBef>
                <a:spcPts val="0"/>
              </a:spcBef>
              <a:spcAft>
                <a:spcPts val="0"/>
              </a:spcAft>
              <a:buSzPts val="2000"/>
              <a:buChar char="●"/>
            </a:pPr>
            <a:r>
              <a:rPr lang="en"/>
              <a:t>Pillow: image manipulation</a:t>
            </a:r>
            <a:endParaRPr/>
          </a:p>
          <a:p>
            <a:pPr indent="-355600" lvl="0" marL="457200" rtl="0" algn="l">
              <a:spcBef>
                <a:spcPts val="0"/>
              </a:spcBef>
              <a:spcAft>
                <a:spcPts val="0"/>
              </a:spcAft>
              <a:buSzPts val="2000"/>
              <a:buChar char="●"/>
            </a:pPr>
            <a:r>
              <a:rPr lang="en"/>
              <a:t>Pygame: sprites, sound, music, controllers</a:t>
            </a:r>
            <a:endParaRPr/>
          </a:p>
          <a:p>
            <a:pPr indent="-355600" lvl="0" marL="457200" rtl="0" algn="l">
              <a:spcBef>
                <a:spcPts val="0"/>
              </a:spcBef>
              <a:spcAft>
                <a:spcPts val="0"/>
              </a:spcAft>
              <a:buSzPts val="2000"/>
              <a:buChar char="●"/>
            </a:pP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'Zen' of Python</a:t>
            </a:r>
            <a:endParaRPr/>
          </a:p>
        </p:txBody>
      </p:sp>
      <p:sp>
        <p:nvSpPr>
          <p:cNvPr id="128" name="Google Shape;12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Principles that influenced its design</a:t>
            </a:r>
            <a:endParaRPr/>
          </a:p>
          <a:p>
            <a:pPr indent="-336550" lvl="1" marL="914400" rtl="0" algn="l">
              <a:spcBef>
                <a:spcPts val="0"/>
              </a:spcBef>
              <a:spcAft>
                <a:spcPts val="0"/>
              </a:spcAft>
              <a:buSzPts val="1700"/>
              <a:buChar char="○"/>
            </a:pPr>
            <a:r>
              <a:rPr lang="en" u="sng">
                <a:solidFill>
                  <a:schemeClr val="hlink"/>
                </a:solidFill>
                <a:hlinkClick r:id="rId3"/>
              </a:rPr>
              <a:t>https://en.wikipedia.org/wiki/Zen_of_Python</a:t>
            </a:r>
            <a:br>
              <a:rPr lang="en"/>
            </a:br>
            <a:endParaRPr/>
          </a:p>
          <a:p>
            <a:pPr indent="-355600" lvl="0" marL="457200" rtl="0" algn="l">
              <a:spcBef>
                <a:spcPts val="0"/>
              </a:spcBef>
              <a:spcAft>
                <a:spcPts val="0"/>
              </a:spcAft>
              <a:buSzPts val="2000"/>
              <a:buChar char="●"/>
            </a:pPr>
            <a:r>
              <a:rPr lang="en"/>
              <a:t>Includes aphorisms such as</a:t>
            </a:r>
            <a:endParaRPr/>
          </a:p>
          <a:p>
            <a:pPr indent="-336550" lvl="1" marL="914400" rtl="0" algn="l">
              <a:spcBef>
                <a:spcPts val="0"/>
              </a:spcBef>
              <a:spcAft>
                <a:spcPts val="0"/>
              </a:spcAft>
              <a:buSzPts val="1700"/>
              <a:buChar char="○"/>
            </a:pPr>
            <a:r>
              <a:rPr lang="en"/>
              <a:t>Beautiful is better than ugly</a:t>
            </a:r>
            <a:endParaRPr/>
          </a:p>
          <a:p>
            <a:pPr indent="-336550" lvl="1" marL="914400" rtl="0" algn="l">
              <a:spcBef>
                <a:spcPts val="0"/>
              </a:spcBef>
              <a:spcAft>
                <a:spcPts val="0"/>
              </a:spcAft>
              <a:buSzPts val="1700"/>
              <a:buChar char="○"/>
            </a:pPr>
            <a:r>
              <a:rPr lang="en"/>
              <a:t>Explicit is better than implicit</a:t>
            </a:r>
            <a:endParaRPr/>
          </a:p>
          <a:p>
            <a:pPr indent="-336550" lvl="1" marL="914400" rtl="0" algn="l">
              <a:spcBef>
                <a:spcPts val="0"/>
              </a:spcBef>
              <a:spcAft>
                <a:spcPts val="0"/>
              </a:spcAft>
              <a:buSzPts val="1700"/>
              <a:buChar char="○"/>
            </a:pPr>
            <a:r>
              <a:rPr lang="en"/>
              <a:t>Simple is better than complex</a:t>
            </a:r>
            <a:endParaRPr/>
          </a:p>
          <a:p>
            <a:pPr indent="-336550" lvl="1" marL="914400" rtl="0" algn="l">
              <a:spcBef>
                <a:spcPts val="0"/>
              </a:spcBef>
              <a:spcAft>
                <a:spcPts val="0"/>
              </a:spcAft>
              <a:buSzPts val="1700"/>
              <a:buChar char="○"/>
            </a:pPr>
            <a:r>
              <a:rPr lang="en"/>
              <a:t>Complex is better than complicated</a:t>
            </a:r>
            <a:endParaRPr/>
          </a:p>
          <a:p>
            <a:pPr indent="-336550" lvl="1" marL="914400" rtl="0" algn="l">
              <a:spcBef>
                <a:spcPts val="0"/>
              </a:spcBef>
              <a:spcAft>
                <a:spcPts val="0"/>
              </a:spcAft>
              <a:buSzPts val="1700"/>
              <a:buChar char="○"/>
            </a:pPr>
            <a:r>
              <a:rPr lang="en"/>
              <a:t>Flat is better than nested</a:t>
            </a:r>
            <a:endParaRPr/>
          </a:p>
          <a:p>
            <a:pPr indent="-336550" lvl="1" marL="914400" rtl="0" algn="l">
              <a:spcBef>
                <a:spcPts val="0"/>
              </a:spcBef>
              <a:spcAft>
                <a:spcPts val="0"/>
              </a:spcAft>
              <a:buSzPts val="1700"/>
              <a:buChar char="○"/>
            </a:pPr>
            <a:r>
              <a:rPr lang="en"/>
              <a:t>Readability counts</a:t>
            </a:r>
            <a:endParaRPr/>
          </a:p>
          <a:p>
            <a:pPr indent="-336550" lvl="1" marL="914400" rtl="0" algn="l">
              <a:spcBef>
                <a:spcPts val="0"/>
              </a:spcBef>
              <a:spcAft>
                <a:spcPts val="0"/>
              </a:spcAft>
              <a:buSzPts val="1700"/>
              <a:buChar char="○"/>
            </a:pPr>
            <a:r>
              <a:rPr lang="en"/>
              <a:t>There should be one – and only one – obvious way to do it</a:t>
            </a:r>
            <a:endParaRPr/>
          </a:p>
          <a:p>
            <a:pPr indent="-336550" lvl="1" marL="914400" rtl="0" algn="l">
              <a:spcBef>
                <a:spcPts val="0"/>
              </a:spcBef>
              <a:spcAft>
                <a:spcPts val="0"/>
              </a:spcAft>
              <a:buSzPts val="1700"/>
              <a:buChar char="○"/>
            </a:pP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Notable Python characteristics &amp; features</a:t>
            </a:r>
            <a:endParaRPr/>
          </a:p>
        </p:txBody>
      </p:sp>
      <p:sp>
        <p:nvSpPr>
          <p:cNvPr id="134" name="Google Shape;13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Indentation denotes code blocks</a:t>
            </a:r>
            <a:br>
              <a:rPr lang="en"/>
            </a:br>
            <a:endParaRPr/>
          </a:p>
          <a:p>
            <a:pPr indent="-355600" lvl="0" marL="457200" rtl="0" algn="l">
              <a:spcBef>
                <a:spcPts val="0"/>
              </a:spcBef>
              <a:spcAft>
                <a:spcPts val="0"/>
              </a:spcAft>
              <a:buSzPts val="2000"/>
              <a:buChar char="●"/>
            </a:pPr>
            <a:r>
              <a:rPr lang="en"/>
              <a:t>Dynamically typed, strongly typed</a:t>
            </a:r>
            <a:br>
              <a:rPr lang="en"/>
            </a:br>
            <a:endParaRPr/>
          </a:p>
          <a:p>
            <a:pPr indent="-355600" lvl="0" marL="457200" rtl="0" algn="l">
              <a:spcBef>
                <a:spcPts val="0"/>
              </a:spcBef>
              <a:spcAft>
                <a:spcPts val="0"/>
              </a:spcAft>
              <a:buSzPts val="2000"/>
              <a:buChar char="●"/>
            </a:pPr>
            <a:r>
              <a:rPr lang="en"/>
              <a:t>Multi-paradigm language, permits several programming styles</a:t>
            </a:r>
            <a:endParaRPr/>
          </a:p>
          <a:p>
            <a:pPr indent="-336550" lvl="1" marL="914400" rtl="0" algn="l">
              <a:spcBef>
                <a:spcPts val="0"/>
              </a:spcBef>
              <a:spcAft>
                <a:spcPts val="0"/>
              </a:spcAft>
              <a:buSzPts val="1700"/>
              <a:buChar char="○"/>
            </a:pPr>
            <a:r>
              <a:rPr lang="en"/>
              <a:t>e</a:t>
            </a:r>
            <a:r>
              <a:rPr lang="en"/>
              <a:t>.g. </a:t>
            </a:r>
            <a:r>
              <a:rPr lang="en"/>
              <a:t>structured, </a:t>
            </a:r>
            <a:r>
              <a:rPr lang="en"/>
              <a:t>object oriented, </a:t>
            </a:r>
            <a:r>
              <a:rPr lang="en"/>
              <a:t>functional, </a:t>
            </a:r>
            <a:r>
              <a:rPr lang="en"/>
              <a:t>aspect oriented</a:t>
            </a:r>
            <a:br>
              <a:rPr lang="en"/>
            </a:br>
            <a:endParaRPr/>
          </a:p>
          <a:p>
            <a:pPr indent="-355600" lvl="0" marL="457200" rtl="0" algn="l">
              <a:spcBef>
                <a:spcPts val="0"/>
              </a:spcBef>
              <a:spcAft>
                <a:spcPts val="0"/>
              </a:spcAft>
              <a:buSzPts val="2000"/>
              <a:buChar char="●"/>
            </a:pPr>
            <a:r>
              <a:rPr lang="en"/>
              <a:t>An interpreted language, not compiled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400" u="none" cap="none" strike="noStrike">
                <a:solidFill>
                  <a:schemeClr val="dk1"/>
                </a:solidFill>
                <a:latin typeface="Lucida Sans"/>
                <a:ea typeface="Lucida Sans"/>
                <a:cs typeface="Lucida Sans"/>
                <a:sym typeface="Lucida Sans"/>
              </a:rPr>
              <a:t>‹#›</a:t>
            </a:fld>
            <a:endParaRPr b="0" i="0" sz="1400" u="none" cap="none" strike="noStrike">
              <a:solidFill>
                <a:schemeClr val="dk1"/>
              </a:solidFill>
              <a:latin typeface="Lucida Sans"/>
              <a:ea typeface="Lucida Sans"/>
              <a:cs typeface="Lucida Sans"/>
              <a:sym typeface="Lucida Sans"/>
            </a:endParaRPr>
          </a:p>
        </p:txBody>
      </p:sp>
      <p:sp>
        <p:nvSpPr>
          <p:cNvPr id="141" name="Google Shape;141;p31"/>
          <p:cNvSpPr/>
          <p:nvPr/>
        </p:nvSpPr>
        <p:spPr>
          <a:xfrm>
            <a:off x="287338" y="1351360"/>
            <a:ext cx="2189100" cy="43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 sz="2400" u="none" cap="none" strike="noStrike">
                <a:solidFill>
                  <a:schemeClr val="dk1"/>
                </a:solidFill>
                <a:latin typeface="Lucida Sans"/>
                <a:ea typeface="Lucida Sans"/>
                <a:cs typeface="Lucida Sans"/>
                <a:sym typeface="Lucida Sans"/>
              </a:rPr>
              <a:t>Compiled</a:t>
            </a:r>
            <a:endParaRPr sz="2400"/>
          </a:p>
        </p:txBody>
      </p:sp>
      <p:sp>
        <p:nvSpPr>
          <p:cNvPr id="142" name="Google Shape;142;p31"/>
          <p:cNvSpPr/>
          <p:nvPr/>
        </p:nvSpPr>
        <p:spPr>
          <a:xfrm>
            <a:off x="6550025" y="1351360"/>
            <a:ext cx="2562300" cy="43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 sz="2400" u="none" cap="none" strike="noStrike">
                <a:solidFill>
                  <a:schemeClr val="dk1"/>
                </a:solidFill>
                <a:latin typeface="Lucida Sans"/>
                <a:ea typeface="Lucida Sans"/>
                <a:cs typeface="Lucida Sans"/>
                <a:sym typeface="Lucida Sans"/>
              </a:rPr>
              <a:t>Interpreted</a:t>
            </a:r>
            <a:endParaRPr sz="2400"/>
          </a:p>
        </p:txBody>
      </p:sp>
      <p:cxnSp>
        <p:nvCxnSpPr>
          <p:cNvPr id="143" name="Google Shape;143;p31"/>
          <p:cNvCxnSpPr/>
          <p:nvPr/>
        </p:nvCxnSpPr>
        <p:spPr>
          <a:xfrm>
            <a:off x="611188" y="3328988"/>
            <a:ext cx="8174100" cy="26100"/>
          </a:xfrm>
          <a:prstGeom prst="straightConnector1">
            <a:avLst/>
          </a:prstGeom>
          <a:noFill/>
          <a:ln cap="flat" cmpd="sng" w="76200">
            <a:solidFill>
              <a:srgbClr val="FF9900"/>
            </a:solidFill>
            <a:prstDash val="solid"/>
            <a:round/>
            <a:headEnd len="med" w="med" type="stealth"/>
            <a:tailEnd len="med" w="med" type="stealth"/>
          </a:ln>
        </p:spPr>
      </p:cxnSp>
      <p:grpSp>
        <p:nvGrpSpPr>
          <p:cNvPr id="144" name="Google Shape;144;p31"/>
          <p:cNvGrpSpPr/>
          <p:nvPr/>
        </p:nvGrpSpPr>
        <p:grpSpPr>
          <a:xfrm>
            <a:off x="287332" y="1879888"/>
            <a:ext cx="1954291" cy="2393020"/>
            <a:chOff x="287524" y="2507412"/>
            <a:chExt cx="1953900" cy="3189843"/>
          </a:xfrm>
        </p:grpSpPr>
        <p:sp>
          <p:nvSpPr>
            <p:cNvPr id="145" name="Google Shape;145;p31"/>
            <p:cNvSpPr/>
            <p:nvPr/>
          </p:nvSpPr>
          <p:spPr>
            <a:xfrm>
              <a:off x="355150" y="4866255"/>
              <a:ext cx="15525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 sz="2000" u="none" cap="none" strike="noStrike">
                  <a:solidFill>
                    <a:srgbClr val="000000"/>
                  </a:solidFill>
                  <a:latin typeface="Lucida Sans"/>
                  <a:ea typeface="Lucida Sans"/>
                  <a:cs typeface="Lucida Sans"/>
                  <a:sym typeface="Lucida Sans"/>
                </a:rPr>
                <a:t>C, C++, Fortran</a:t>
              </a:r>
              <a:endParaRPr sz="2000"/>
            </a:p>
          </p:txBody>
        </p:sp>
        <p:sp>
          <p:nvSpPr>
            <p:cNvPr id="146" name="Google Shape;146;p31"/>
            <p:cNvSpPr/>
            <p:nvPr/>
          </p:nvSpPr>
          <p:spPr>
            <a:xfrm>
              <a:off x="287524" y="2507412"/>
              <a:ext cx="1953900" cy="156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 sz="2000" u="none" cap="none" strike="noStrike">
                  <a:solidFill>
                    <a:schemeClr val="dk1"/>
                  </a:solidFill>
                  <a:latin typeface="Lucida Sans"/>
                  <a:ea typeface="Lucida Sans"/>
                  <a:cs typeface="Lucida Sans"/>
                  <a:sym typeface="Lucida Sans"/>
                </a:rPr>
                <a:t>Explicitly compiled to machine code</a:t>
              </a:r>
              <a:endParaRPr sz="2000"/>
            </a:p>
          </p:txBody>
        </p:sp>
      </p:grpSp>
      <p:grpSp>
        <p:nvGrpSpPr>
          <p:cNvPr id="147" name="Google Shape;147;p31"/>
          <p:cNvGrpSpPr/>
          <p:nvPr/>
        </p:nvGrpSpPr>
        <p:grpSpPr>
          <a:xfrm>
            <a:off x="2617733" y="1879929"/>
            <a:ext cx="1738421" cy="2115689"/>
            <a:chOff x="2618222" y="2507412"/>
            <a:chExt cx="1737900" cy="2820543"/>
          </a:xfrm>
        </p:grpSpPr>
        <p:sp>
          <p:nvSpPr>
            <p:cNvPr id="148" name="Google Shape;148;p31"/>
            <p:cNvSpPr/>
            <p:nvPr/>
          </p:nvSpPr>
          <p:spPr>
            <a:xfrm>
              <a:off x="2623551" y="4866255"/>
              <a:ext cx="15525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 sz="2000" u="none" cap="none" strike="noStrike">
                  <a:solidFill>
                    <a:srgbClr val="000000"/>
                  </a:solidFill>
                  <a:latin typeface="Lucida Sans"/>
                  <a:ea typeface="Lucida Sans"/>
                  <a:cs typeface="Lucida Sans"/>
                  <a:sym typeface="Lucida Sans"/>
                </a:rPr>
                <a:t>Java, C#</a:t>
              </a:r>
              <a:endParaRPr sz="2000"/>
            </a:p>
          </p:txBody>
        </p:sp>
        <p:sp>
          <p:nvSpPr>
            <p:cNvPr id="149" name="Google Shape;149;p31"/>
            <p:cNvSpPr/>
            <p:nvPr/>
          </p:nvSpPr>
          <p:spPr>
            <a:xfrm>
              <a:off x="2618222" y="2507412"/>
              <a:ext cx="1737900" cy="156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 sz="2000" u="none" cap="none" strike="noStrike">
                  <a:solidFill>
                    <a:schemeClr val="dk1"/>
                  </a:solidFill>
                  <a:latin typeface="Lucida Sans"/>
                  <a:ea typeface="Lucida Sans"/>
                  <a:cs typeface="Lucida Sans"/>
                  <a:sym typeface="Lucida Sans"/>
                </a:rPr>
                <a:t>Explicitly compiled to byte code</a:t>
              </a:r>
              <a:endParaRPr sz="2000"/>
            </a:p>
          </p:txBody>
        </p:sp>
      </p:grpSp>
      <p:grpSp>
        <p:nvGrpSpPr>
          <p:cNvPr id="150" name="Google Shape;150;p31"/>
          <p:cNvGrpSpPr/>
          <p:nvPr/>
        </p:nvGrpSpPr>
        <p:grpSpPr>
          <a:xfrm>
            <a:off x="4997415" y="1879928"/>
            <a:ext cx="1698729" cy="2115689"/>
            <a:chOff x="4997623" y="2507412"/>
            <a:chExt cx="1698729" cy="2820542"/>
          </a:xfrm>
        </p:grpSpPr>
        <p:sp>
          <p:nvSpPr>
            <p:cNvPr id="151" name="Google Shape;151;p31"/>
            <p:cNvSpPr/>
            <p:nvPr/>
          </p:nvSpPr>
          <p:spPr>
            <a:xfrm>
              <a:off x="4997623" y="4866254"/>
              <a:ext cx="15525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 sz="2000" u="none" cap="none" strike="noStrike">
                  <a:solidFill>
                    <a:srgbClr val="000000"/>
                  </a:solidFill>
                  <a:latin typeface="Lucida Sans"/>
                  <a:ea typeface="Lucida Sans"/>
                  <a:cs typeface="Lucida Sans"/>
                  <a:sym typeface="Lucida Sans"/>
                </a:rPr>
                <a:t>Python</a:t>
              </a:r>
              <a:endParaRPr sz="2000"/>
            </a:p>
          </p:txBody>
        </p:sp>
        <p:sp>
          <p:nvSpPr>
            <p:cNvPr id="152" name="Google Shape;152;p31"/>
            <p:cNvSpPr/>
            <p:nvPr/>
          </p:nvSpPr>
          <p:spPr>
            <a:xfrm>
              <a:off x="5040052" y="2507412"/>
              <a:ext cx="1656300" cy="156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 sz="2000" u="none" cap="none" strike="noStrike">
                  <a:solidFill>
                    <a:schemeClr val="dk1"/>
                  </a:solidFill>
                  <a:latin typeface="Lucida Sans"/>
                  <a:ea typeface="Lucida Sans"/>
                  <a:cs typeface="Lucida Sans"/>
                  <a:sym typeface="Lucida Sans"/>
                </a:rPr>
                <a:t>Implicitly compiled to byte code</a:t>
              </a:r>
              <a:endParaRPr sz="2000"/>
            </a:p>
          </p:txBody>
        </p:sp>
      </p:grpSp>
      <p:grpSp>
        <p:nvGrpSpPr>
          <p:cNvPr id="153" name="Google Shape;153;p31"/>
          <p:cNvGrpSpPr/>
          <p:nvPr/>
        </p:nvGrpSpPr>
        <p:grpSpPr>
          <a:xfrm>
            <a:off x="7191304" y="1879889"/>
            <a:ext cx="1952728" cy="2393020"/>
            <a:chOff x="7190730" y="2507411"/>
            <a:chExt cx="1953900" cy="3189843"/>
          </a:xfrm>
        </p:grpSpPr>
        <p:sp>
          <p:nvSpPr>
            <p:cNvPr id="154" name="Google Shape;154;p31"/>
            <p:cNvSpPr/>
            <p:nvPr/>
          </p:nvSpPr>
          <p:spPr>
            <a:xfrm>
              <a:off x="7884368" y="4866254"/>
              <a:ext cx="10494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 sz="2000" u="none" cap="none" strike="noStrike">
                  <a:solidFill>
                    <a:srgbClr val="000000"/>
                  </a:solidFill>
                  <a:latin typeface="Lucida Sans"/>
                  <a:ea typeface="Lucida Sans"/>
                  <a:cs typeface="Lucida Sans"/>
                  <a:sym typeface="Lucida Sans"/>
                </a:rPr>
                <a:t>Bash, Perl</a:t>
              </a:r>
              <a:endParaRPr sz="2000"/>
            </a:p>
          </p:txBody>
        </p:sp>
        <p:sp>
          <p:nvSpPr>
            <p:cNvPr id="155" name="Google Shape;155;p31"/>
            <p:cNvSpPr/>
            <p:nvPr/>
          </p:nvSpPr>
          <p:spPr>
            <a:xfrm>
              <a:off x="7190730" y="2507411"/>
              <a:ext cx="1953900" cy="83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 sz="2000" u="none" cap="none" strike="noStrike">
                  <a:solidFill>
                    <a:schemeClr val="dk1"/>
                  </a:solidFill>
                  <a:latin typeface="Lucida Sans"/>
                  <a:ea typeface="Lucida Sans"/>
                  <a:cs typeface="Lucida Sans"/>
                  <a:sym typeface="Lucida Sans"/>
                </a:rPr>
                <a:t>Purely interpreted</a:t>
              </a:r>
              <a:endParaRPr sz="2000"/>
            </a:p>
          </p:txBody>
        </p:sp>
      </p:grpSp>
      <p:sp>
        <p:nvSpPr>
          <p:cNvPr id="156" name="Google Shape;156;p31"/>
          <p:cNvSpPr txBox="1"/>
          <p:nvPr>
            <p:ph type="title"/>
          </p:nvPr>
        </p:nvSpPr>
        <p:spPr>
          <a:xfrm>
            <a:off x="311700" y="2164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800"/>
              <a:t>What sort of language?</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be teaching Python 3</a:t>
            </a:r>
            <a:endParaRPr/>
          </a:p>
        </p:txBody>
      </p:sp>
      <p:sp>
        <p:nvSpPr>
          <p:cNvPr id="162" name="Google Shape;16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Python 2 is no longer supported</a:t>
            </a:r>
            <a:endParaRPr/>
          </a:p>
          <a:p>
            <a:pPr indent="-355600" lvl="0" marL="457200" rtl="0" algn="l">
              <a:spcBef>
                <a:spcPts val="0"/>
              </a:spcBef>
              <a:spcAft>
                <a:spcPts val="0"/>
              </a:spcAft>
              <a:buSzPts val="2000"/>
              <a:buChar char="●"/>
            </a:pPr>
            <a:r>
              <a:rPr lang="en"/>
              <a:t>Python 3 is currently the standard version</a:t>
            </a:r>
            <a:endParaRPr/>
          </a:p>
          <a:p>
            <a:pPr indent="-355600" lvl="0" marL="457200" rtl="0" algn="l">
              <a:spcBef>
                <a:spcPts val="0"/>
              </a:spcBef>
              <a:spcAft>
                <a:spcPts val="0"/>
              </a:spcAft>
              <a:buSzPts val="2000"/>
              <a:buChar char="●"/>
            </a:pPr>
            <a:r>
              <a:rPr lang="en"/>
              <a:t>Python 3 has many advantages over Python 2</a:t>
            </a:r>
            <a:endParaRPr/>
          </a:p>
          <a:p>
            <a:pPr indent="-336550" lvl="1" marL="914400" rtl="0" algn="l">
              <a:spcBef>
                <a:spcPts val="0"/>
              </a:spcBef>
              <a:spcAft>
                <a:spcPts val="0"/>
              </a:spcAft>
              <a:buSzPts val="1700"/>
              <a:buChar char="○"/>
            </a:pPr>
            <a:r>
              <a:rPr lang="en"/>
              <a:t>Many consistency improvements - removing redundancy</a:t>
            </a:r>
            <a:endParaRPr/>
          </a:p>
          <a:p>
            <a:pPr indent="-336550" lvl="1" marL="914400" rtl="0" algn="l">
              <a:spcBef>
                <a:spcPts val="0"/>
              </a:spcBef>
              <a:spcAft>
                <a:spcPts val="0"/>
              </a:spcAft>
              <a:buSzPts val="1700"/>
              <a:buChar char="○"/>
            </a:pPr>
            <a:r>
              <a:rPr lang="en"/>
              <a:t>In places, simply more sensible e.g. integer division</a:t>
            </a:r>
            <a:endParaRPr/>
          </a:p>
          <a:p>
            <a:pPr indent="-355600" lvl="0" marL="457200" rtl="0" algn="l">
              <a:spcBef>
                <a:spcPts val="0"/>
              </a:spcBef>
              <a:spcAft>
                <a:spcPts val="0"/>
              </a:spcAft>
              <a:buSzPts val="2000"/>
              <a:buChar char="●"/>
            </a:pPr>
            <a:r>
              <a:rPr lang="en"/>
              <a:t>'Short version: Python 2.x is legacy, Python 3.x is the present and future of the language'</a:t>
            </a:r>
            <a:endParaRPr/>
          </a:p>
        </p:txBody>
      </p:sp>
      <p:sp>
        <p:nvSpPr>
          <p:cNvPr id="163" name="Google Shape;163;p32"/>
          <p:cNvSpPr txBox="1"/>
          <p:nvPr/>
        </p:nvSpPr>
        <p:spPr>
          <a:xfrm>
            <a:off x="8750" y="3919300"/>
            <a:ext cx="9135300" cy="792000"/>
          </a:xfrm>
          <a:prstGeom prst="rect">
            <a:avLst/>
          </a:prstGeom>
          <a:solidFill>
            <a:srgbClr val="9FC5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400"/>
              <a:t>TL;DR: don't develop anything in Python 2, use Python 3</a:t>
            </a:r>
            <a:endParaRPr b="1" i="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Python used for? A few examples</a:t>
            </a:r>
            <a:endParaRPr/>
          </a:p>
        </p:txBody>
      </p:sp>
      <p:sp>
        <p:nvSpPr>
          <p:cNvPr id="169" name="Google Shape;16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Games: EVE Online, Sims 4, Battlefield 2, …</a:t>
            </a:r>
            <a:br>
              <a:rPr lang="en"/>
            </a:br>
            <a:endParaRPr/>
          </a:p>
          <a:p>
            <a:pPr indent="-355600" lvl="0" marL="457200" rtl="0" algn="l">
              <a:spcBef>
                <a:spcPts val="0"/>
              </a:spcBef>
              <a:spcAft>
                <a:spcPts val="0"/>
              </a:spcAft>
              <a:buSzPts val="2000"/>
              <a:buChar char="●"/>
            </a:pPr>
            <a:r>
              <a:rPr lang="en"/>
              <a:t>3D modelling: Blender</a:t>
            </a:r>
            <a:br>
              <a:rPr lang="en"/>
            </a:br>
            <a:endParaRPr/>
          </a:p>
          <a:p>
            <a:pPr indent="-355600" lvl="0" marL="457200" rtl="0" algn="l">
              <a:spcBef>
                <a:spcPts val="0"/>
              </a:spcBef>
              <a:spcAft>
                <a:spcPts val="0"/>
              </a:spcAft>
              <a:buSzPts val="2000"/>
              <a:buChar char="●"/>
            </a:pPr>
            <a:r>
              <a:rPr lang="en"/>
              <a:t>Science: ProtoMS, Data Science</a:t>
            </a:r>
            <a:br>
              <a:rPr lang="en"/>
            </a:br>
            <a:endParaRPr/>
          </a:p>
          <a:p>
            <a:pPr indent="-355600" lvl="0" marL="457200" rtl="0" algn="l">
              <a:spcBef>
                <a:spcPts val="0"/>
              </a:spcBef>
              <a:spcAft>
                <a:spcPts val="0"/>
              </a:spcAft>
              <a:buSzPts val="2000"/>
              <a:buChar char="●"/>
            </a:pPr>
            <a:r>
              <a:rPr lang="en"/>
              <a:t>Web: Django, Reddit, Quora</a:t>
            </a:r>
            <a:br>
              <a:rPr lang="en"/>
            </a:br>
            <a:endParaRPr/>
          </a:p>
          <a:p>
            <a:pPr indent="-355600" lvl="0" marL="457200" rtl="0" algn="l">
              <a:spcBef>
                <a:spcPts val="0"/>
              </a:spcBef>
              <a:spcAft>
                <a:spcPts val="0"/>
              </a:spcAft>
              <a:buSzPts val="2000"/>
              <a:buChar char="●"/>
            </a:pPr>
            <a:r>
              <a:rPr lang="en"/>
              <a:t>Embedded: BBC Micro:bit</a:t>
            </a:r>
            <a:endParaRPr/>
          </a:p>
        </p:txBody>
      </p:sp>
      <p:pic>
        <p:nvPicPr>
          <p:cNvPr id="170" name="Google Shape;170;p33"/>
          <p:cNvPicPr preferRelativeResize="0"/>
          <p:nvPr/>
        </p:nvPicPr>
        <p:blipFill rotWithShape="1">
          <a:blip r:embed="rId3">
            <a:alphaModFix/>
          </a:blip>
          <a:srcRect b="0" l="0" r="0" t="0"/>
          <a:stretch/>
        </p:blipFill>
        <p:spPr>
          <a:xfrm>
            <a:off x="6826095" y="1152464"/>
            <a:ext cx="1853804" cy="1125940"/>
          </a:xfrm>
          <a:prstGeom prst="rect">
            <a:avLst/>
          </a:prstGeom>
          <a:noFill/>
          <a:ln>
            <a:noFill/>
          </a:ln>
        </p:spPr>
      </p:pic>
      <p:sp>
        <p:nvSpPr>
          <p:cNvPr id="171" name="Google Shape;171;p33"/>
          <p:cNvSpPr txBox="1"/>
          <p:nvPr/>
        </p:nvSpPr>
        <p:spPr>
          <a:xfrm>
            <a:off x="6841600" y="2278388"/>
            <a:ext cx="1822800" cy="42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latin typeface="Calibri"/>
                <a:ea typeface="Calibri"/>
                <a:cs typeface="Calibri"/>
                <a:sym typeface="Calibri"/>
              </a:rPr>
              <a:t>Blender</a:t>
            </a:r>
            <a:endParaRPr sz="1200"/>
          </a:p>
        </p:txBody>
      </p:sp>
      <p:sp>
        <p:nvSpPr>
          <p:cNvPr id="172" name="Google Shape;172;p33"/>
          <p:cNvSpPr txBox="1"/>
          <p:nvPr/>
        </p:nvSpPr>
        <p:spPr>
          <a:xfrm>
            <a:off x="6485625" y="4482350"/>
            <a:ext cx="2579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latin typeface="Calibri"/>
                <a:ea typeface="Calibri"/>
                <a:cs typeface="Calibri"/>
                <a:sym typeface="Calibri"/>
              </a:rPr>
              <a:t>Micro:bit</a:t>
            </a:r>
            <a:endParaRPr sz="1200"/>
          </a:p>
        </p:txBody>
      </p:sp>
      <p:pic>
        <p:nvPicPr>
          <p:cNvPr id="173" name="Google Shape;173;p33"/>
          <p:cNvPicPr preferRelativeResize="0"/>
          <p:nvPr/>
        </p:nvPicPr>
        <p:blipFill>
          <a:blip r:embed="rId4">
            <a:alphaModFix/>
          </a:blip>
          <a:stretch>
            <a:fillRect/>
          </a:stretch>
        </p:blipFill>
        <p:spPr>
          <a:xfrm>
            <a:off x="6485625" y="2766875"/>
            <a:ext cx="2579692" cy="17154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different kinds of Python</a:t>
            </a:r>
            <a:endParaRPr/>
          </a:p>
        </p:txBody>
      </p:sp>
      <p:sp>
        <p:nvSpPr>
          <p:cNvPr id="179" name="Google Shape;179;p34"/>
          <p:cNvSpPr txBox="1"/>
          <p:nvPr>
            <p:ph idx="1" type="body"/>
          </p:nvPr>
        </p:nvSpPr>
        <p:spPr>
          <a:xfrm>
            <a:off x="311700" y="1076275"/>
            <a:ext cx="5598900" cy="3897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Python interpreter</a:t>
            </a:r>
            <a:endParaRPr/>
          </a:p>
          <a:p>
            <a:pPr indent="-336550" lvl="1" marL="914400" rtl="0" algn="l">
              <a:spcBef>
                <a:spcPts val="0"/>
              </a:spcBef>
              <a:spcAft>
                <a:spcPts val="0"/>
              </a:spcAft>
              <a:buSzPts val="1700"/>
              <a:buChar char="○"/>
            </a:pPr>
            <a:r>
              <a:rPr lang="en"/>
              <a:t>via the command line</a:t>
            </a:r>
            <a:br>
              <a:rPr lang="en"/>
            </a:br>
            <a:endParaRPr/>
          </a:p>
          <a:p>
            <a:pPr indent="-355600" lvl="0" marL="457200" rtl="0" algn="l">
              <a:spcBef>
                <a:spcPts val="0"/>
              </a:spcBef>
              <a:spcAft>
                <a:spcPts val="0"/>
              </a:spcAft>
              <a:buSzPts val="2000"/>
              <a:buChar char="●"/>
            </a:pPr>
            <a:r>
              <a:rPr lang="en"/>
              <a:t>Python scripts</a:t>
            </a:r>
            <a:endParaRPr/>
          </a:p>
          <a:p>
            <a:pPr indent="-336550" lvl="1" marL="914400" rtl="0" algn="l">
              <a:spcBef>
                <a:spcPts val="0"/>
              </a:spcBef>
              <a:spcAft>
                <a:spcPts val="0"/>
              </a:spcAft>
              <a:buSzPts val="1700"/>
              <a:buChar char="○"/>
            </a:pPr>
            <a:r>
              <a:rPr lang="en"/>
              <a:t>A 'program' in a file to run</a:t>
            </a:r>
            <a:br>
              <a:rPr lang="en"/>
            </a:br>
            <a:endParaRPr/>
          </a:p>
          <a:p>
            <a:pPr indent="-355600" lvl="0" marL="457200" rtl="0" algn="l">
              <a:spcBef>
                <a:spcPts val="0"/>
              </a:spcBef>
              <a:spcAft>
                <a:spcPts val="0"/>
              </a:spcAft>
              <a:buSzPts val="2000"/>
              <a:buChar char="●"/>
            </a:pPr>
            <a:r>
              <a:rPr lang="en"/>
              <a:t>Integrated Development Environment (IDE)</a:t>
            </a:r>
            <a:endParaRPr/>
          </a:p>
          <a:p>
            <a:pPr indent="-336550" lvl="1" marL="914400" rtl="0" algn="l">
              <a:spcBef>
                <a:spcPts val="0"/>
              </a:spcBef>
              <a:spcAft>
                <a:spcPts val="0"/>
              </a:spcAft>
              <a:buSzPts val="1700"/>
              <a:buChar char="○"/>
            </a:pPr>
            <a:r>
              <a:rPr lang="en"/>
              <a:t>e.g. VSCode, PyCharm</a:t>
            </a:r>
            <a:endParaRPr/>
          </a:p>
          <a:p>
            <a:pPr indent="-336550" lvl="1" marL="914400" rtl="0" algn="l">
              <a:spcBef>
                <a:spcPts val="0"/>
              </a:spcBef>
              <a:spcAft>
                <a:spcPts val="0"/>
              </a:spcAft>
              <a:buSzPts val="1700"/>
              <a:buChar char="○"/>
            </a:pPr>
            <a:r>
              <a:rPr lang="en"/>
              <a:t>Edit, run, and debug Python scripts</a:t>
            </a:r>
            <a:br>
              <a:rPr lang="en"/>
            </a:br>
            <a:endParaRPr/>
          </a:p>
          <a:p>
            <a:pPr indent="-355600" lvl="0" marL="457200" rtl="0" algn="l">
              <a:spcBef>
                <a:spcPts val="0"/>
              </a:spcBef>
              <a:spcAft>
                <a:spcPts val="0"/>
              </a:spcAft>
              <a:buSzPts val="2000"/>
              <a:buChar char="●"/>
            </a:pPr>
            <a:r>
              <a:rPr lang="en"/>
              <a:t>Jupyter Notebook</a:t>
            </a:r>
            <a:endParaRPr/>
          </a:p>
          <a:p>
            <a:pPr indent="-336550" lvl="1" marL="914400" rtl="0" algn="l">
              <a:spcBef>
                <a:spcPts val="0"/>
              </a:spcBef>
              <a:spcAft>
                <a:spcPts val="0"/>
              </a:spcAft>
              <a:buSzPts val="1700"/>
              <a:buChar char="○"/>
            </a:pPr>
            <a:r>
              <a:rPr lang="en"/>
              <a:t>Mix code, commentary, and results</a:t>
            </a:r>
            <a:endParaRPr/>
          </a:p>
        </p:txBody>
      </p:sp>
      <p:pic>
        <p:nvPicPr>
          <p:cNvPr id="180" name="Google Shape;180;p34"/>
          <p:cNvPicPr preferRelativeResize="0"/>
          <p:nvPr/>
        </p:nvPicPr>
        <p:blipFill>
          <a:blip r:embed="rId3">
            <a:alphaModFix/>
          </a:blip>
          <a:stretch>
            <a:fillRect/>
          </a:stretch>
        </p:blipFill>
        <p:spPr>
          <a:xfrm>
            <a:off x="5209850" y="984088"/>
            <a:ext cx="2566876" cy="1190290"/>
          </a:xfrm>
          <a:prstGeom prst="rect">
            <a:avLst/>
          </a:prstGeom>
          <a:noFill/>
          <a:ln>
            <a:noFill/>
          </a:ln>
        </p:spPr>
      </p:pic>
      <p:grpSp>
        <p:nvGrpSpPr>
          <p:cNvPr id="181" name="Google Shape;181;p34"/>
          <p:cNvGrpSpPr/>
          <p:nvPr/>
        </p:nvGrpSpPr>
        <p:grpSpPr>
          <a:xfrm>
            <a:off x="5986625" y="1685275"/>
            <a:ext cx="2922274" cy="3308550"/>
            <a:chOff x="5986625" y="1685275"/>
            <a:chExt cx="2922274" cy="3308550"/>
          </a:xfrm>
        </p:grpSpPr>
        <p:pic>
          <p:nvPicPr>
            <p:cNvPr id="182" name="Google Shape;182;p34"/>
            <p:cNvPicPr preferRelativeResize="0"/>
            <p:nvPr/>
          </p:nvPicPr>
          <p:blipFill>
            <a:blip r:embed="rId4">
              <a:alphaModFix/>
            </a:blip>
            <a:stretch>
              <a:fillRect/>
            </a:stretch>
          </p:blipFill>
          <p:spPr>
            <a:xfrm>
              <a:off x="5986625" y="1685275"/>
              <a:ext cx="2922274" cy="2971775"/>
            </a:xfrm>
            <a:prstGeom prst="rect">
              <a:avLst/>
            </a:prstGeom>
            <a:noFill/>
            <a:ln>
              <a:noFill/>
            </a:ln>
          </p:spPr>
        </p:pic>
        <p:sp>
          <p:nvSpPr>
            <p:cNvPr id="183" name="Google Shape;183;p34"/>
            <p:cNvSpPr txBox="1"/>
            <p:nvPr/>
          </p:nvSpPr>
          <p:spPr>
            <a:xfrm>
              <a:off x="6157875" y="4570225"/>
              <a:ext cx="2676000" cy="42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700">
                  <a:latin typeface="Calibri"/>
                  <a:ea typeface="Calibri"/>
                  <a:cs typeface="Calibri"/>
                  <a:sym typeface="Calibri"/>
                </a:rPr>
                <a:t>Python Jupyter Notebook</a:t>
              </a:r>
              <a:endParaRPr sz="1700">
                <a:latin typeface="Calibri"/>
                <a:ea typeface="Calibri"/>
                <a:cs typeface="Calibri"/>
                <a:sym typeface="Calibri"/>
              </a:endParaRPr>
            </a:p>
            <a:p>
              <a:pPr indent="0" lvl="0" marL="0" rtl="0" algn="r">
                <a:spcBef>
                  <a:spcPts val="0"/>
                </a:spcBef>
                <a:spcAft>
                  <a:spcPts val="0"/>
                </a:spcAft>
                <a:buNone/>
              </a:pPr>
              <a:r>
                <a:rPr lang="en" sz="1200">
                  <a:latin typeface="Calibri"/>
                  <a:ea typeface="Calibri"/>
                  <a:cs typeface="Calibri"/>
                  <a:sym typeface="Calibri"/>
                </a:rPr>
                <a:t>Image author: Cdang, </a:t>
              </a:r>
              <a:r>
                <a:rPr lang="en" sz="1200" u="sng">
                  <a:solidFill>
                    <a:schemeClr val="hlink"/>
                  </a:solidFill>
                  <a:latin typeface="Calibri"/>
                  <a:ea typeface="Calibri"/>
                  <a:cs typeface="Calibri"/>
                  <a:sym typeface="Calibri"/>
                  <a:hlinkClick r:id="rId5"/>
                </a:rPr>
                <a:t>CC-BY-SA</a:t>
              </a:r>
              <a:endParaRPr sz="1200"/>
            </a:p>
          </p:txBody>
        </p:sp>
      </p:grpSp>
      <p:sp>
        <p:nvSpPr>
          <p:cNvPr id="184" name="Google Shape;184;p34"/>
          <p:cNvSpPr txBox="1"/>
          <p:nvPr/>
        </p:nvSpPr>
        <p:spPr>
          <a:xfrm>
            <a:off x="3967200" y="923875"/>
            <a:ext cx="1209600" cy="1010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700">
                <a:latin typeface="Calibri"/>
                <a:ea typeface="Calibri"/>
                <a:cs typeface="Calibri"/>
                <a:sym typeface="Calibri"/>
              </a:rPr>
              <a:t>Python via command line</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SI widescreen">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