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6F29-7DD0-4240-ADC9-49A7AC610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E89F5E-9AD5-45E2-A3BB-723FD2936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4087DF-07CB-4A38-A403-2A8C65898E9B}"/>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6AB393E8-826A-4CE2-8704-95FEB2938D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F8C8EE-8058-4AF2-A5CC-E56181DE8C1F}"/>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18660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25F9-4FDD-4E64-B6EE-9589B6C8A2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B0F55A-D1A8-40E9-9CC5-B0664255C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0A06C2-C101-4BB2-B811-B42849B198C1}"/>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12B11FE9-5579-4F8D-A30D-2EEA19E3EC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ACCB90-64BE-4177-A74D-7D5FE522A732}"/>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88420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14F91-FCD1-4059-BDE0-F01179F84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F744AE-18A5-41E5-91ED-FB00E8911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2A10D7-5C30-4F28-B8C7-C93B71E737C2}"/>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B5F868FF-2588-4415-8A3D-54FE0F110C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83B0D-90F3-4E10-9C18-793815EF9167}"/>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84871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2C8D-5C72-4305-8384-7A94480261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FFE00-8044-4EAC-B841-163AC304A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4F0990-0CBA-4926-9986-D9C5937D3BC7}"/>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6AB5634D-93C4-487D-83DE-3370A14DD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EAE61-56FE-449A-A696-5C82C2BD56EE}"/>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420402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0190-1B77-41CE-BBDD-B6F2AFCAB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057466-D1FD-47C8-BF69-EF3AD9803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C528FE-072E-4E0D-A213-728D5DBC9AF0}"/>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964AA773-532C-49E7-917B-1D02581849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3FAEC2-7AF3-42F4-AC05-B967A6FFB441}"/>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309408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29A7-F738-44CD-A94A-296AC7F400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05C83-97D4-4C9F-AEA4-E6F6A413C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BCB56B-0485-4517-B814-995F5E885A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BBFEEE-93CC-4788-AA1E-791723C46DCF}"/>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6" name="Footer Placeholder 5">
            <a:extLst>
              <a:ext uri="{FF2B5EF4-FFF2-40B4-BE49-F238E27FC236}">
                <a16:creationId xmlns:a16="http://schemas.microsoft.com/office/drawing/2014/main" id="{95A828E0-F7F4-4706-9747-B4BD341FA5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9D65D-C2FB-491B-86C0-04AF7491C20D}"/>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37689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083B-D670-45AB-B025-FF4FEE9110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443FA8-9FDC-4B59-BABD-1A3A709DF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08081-E33F-493E-9919-A53807AF6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EAA5DF-02F4-488F-BE87-D0DE0FB2C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2AF97-1744-4C30-81B4-A2A3876B0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8D4501-C8D6-4470-B8B6-07D1E05FB094}"/>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8" name="Footer Placeholder 7">
            <a:extLst>
              <a:ext uri="{FF2B5EF4-FFF2-40B4-BE49-F238E27FC236}">
                <a16:creationId xmlns:a16="http://schemas.microsoft.com/office/drawing/2014/main" id="{5AE01D1A-1F85-4393-931D-8CF1E0798B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86BAD1-4384-4224-8F58-2168F81C9602}"/>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3976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312B-DEB2-4C51-925B-098E99C617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45CAC11-95AD-429C-BC8F-CBF963FBCE6D}"/>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4" name="Footer Placeholder 3">
            <a:extLst>
              <a:ext uri="{FF2B5EF4-FFF2-40B4-BE49-F238E27FC236}">
                <a16:creationId xmlns:a16="http://schemas.microsoft.com/office/drawing/2014/main" id="{49C63ADF-F509-4AF8-B354-45EF058D18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8444B2-089A-4A21-8C38-111C67DB6D65}"/>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15496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1DA80-0B3E-4D31-82F4-35F69B6467FC}"/>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3" name="Footer Placeholder 2">
            <a:extLst>
              <a:ext uri="{FF2B5EF4-FFF2-40B4-BE49-F238E27FC236}">
                <a16:creationId xmlns:a16="http://schemas.microsoft.com/office/drawing/2014/main" id="{510AE191-F360-4EB2-86AF-B9E1030802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3C9167-2155-4B50-837E-659162D48972}"/>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286468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AE8E-00FF-41F1-8503-2A5C2DF59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C57372-1324-4BD7-810B-D47B1622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20D5A3-E1F8-46DF-BBD0-A6098275A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23612-4898-4DD4-9E77-E10948716E7D}"/>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6" name="Footer Placeholder 5">
            <a:extLst>
              <a:ext uri="{FF2B5EF4-FFF2-40B4-BE49-F238E27FC236}">
                <a16:creationId xmlns:a16="http://schemas.microsoft.com/office/drawing/2014/main" id="{77D8D014-CB58-42F5-B362-4F7825781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B35AA5-8A73-43E9-9353-EFC4D6BC4905}"/>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1527686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2FA6-30C9-48C2-B7A2-C04FC90BA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D9D4F3-0789-4AE1-81F2-431ED5DB8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53DB1D-63D3-4832-BF60-4987A7D8D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9CD3-F6F8-441F-BE3E-7104CEA2E4E6}"/>
              </a:ext>
            </a:extLst>
          </p:cNvPr>
          <p:cNvSpPr>
            <a:spLocks noGrp="1"/>
          </p:cNvSpPr>
          <p:nvPr>
            <p:ph type="dt" sz="half" idx="10"/>
          </p:nvPr>
        </p:nvSpPr>
        <p:spPr/>
        <p:txBody>
          <a:bodyPr/>
          <a:lstStyle/>
          <a:p>
            <a:fld id="{2D2851DF-B997-45E7-9970-E6F22AD61DDC}" type="datetimeFigureOut">
              <a:rPr lang="en-GB" smtClean="0"/>
              <a:t>08/04/2023</a:t>
            </a:fld>
            <a:endParaRPr lang="en-GB"/>
          </a:p>
        </p:txBody>
      </p:sp>
      <p:sp>
        <p:nvSpPr>
          <p:cNvPr id="6" name="Footer Placeholder 5">
            <a:extLst>
              <a:ext uri="{FF2B5EF4-FFF2-40B4-BE49-F238E27FC236}">
                <a16:creationId xmlns:a16="http://schemas.microsoft.com/office/drawing/2014/main" id="{64858D00-A7D1-446B-A148-C31A84A773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DCB94F-BE5F-491E-A03E-0F09CC0CD589}"/>
              </a:ext>
            </a:extLst>
          </p:cNvPr>
          <p:cNvSpPr>
            <a:spLocks noGrp="1"/>
          </p:cNvSpPr>
          <p:nvPr>
            <p:ph type="sldNum" sz="quarter" idx="12"/>
          </p:nvPr>
        </p:nvSpPr>
        <p:spPr/>
        <p:txBody>
          <a:bodyPr/>
          <a:lstStyle/>
          <a:p>
            <a:fld id="{3472FFC8-0BF0-43E5-830E-DAD663BB7AAE}" type="slidenum">
              <a:rPr lang="en-GB" smtClean="0"/>
              <a:t>‹#›</a:t>
            </a:fld>
            <a:endParaRPr lang="en-GB"/>
          </a:p>
        </p:txBody>
      </p:sp>
    </p:spTree>
    <p:extLst>
      <p:ext uri="{BB962C8B-B14F-4D97-AF65-F5344CB8AC3E}">
        <p14:creationId xmlns:p14="http://schemas.microsoft.com/office/powerpoint/2010/main" val="6189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DC474-A53C-4DBD-B318-529A5782F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55457D-8470-475F-9119-B26613AC6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6FD3C7-51C1-4517-8FED-E0D77AA3F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851DF-B997-45E7-9970-E6F22AD61DDC}" type="datetimeFigureOut">
              <a:rPr lang="en-GB" smtClean="0"/>
              <a:t>08/04/2023</a:t>
            </a:fld>
            <a:endParaRPr lang="en-GB"/>
          </a:p>
        </p:txBody>
      </p:sp>
      <p:sp>
        <p:nvSpPr>
          <p:cNvPr id="5" name="Footer Placeholder 4">
            <a:extLst>
              <a:ext uri="{FF2B5EF4-FFF2-40B4-BE49-F238E27FC236}">
                <a16:creationId xmlns:a16="http://schemas.microsoft.com/office/drawing/2014/main" id="{10446D84-62E0-4945-8BC8-6DE222DBB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77B534-8C84-41D4-A370-FE50F6E19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2FFC8-0BF0-43E5-830E-DAD663BB7AAE}" type="slidenum">
              <a:rPr lang="en-GB" smtClean="0"/>
              <a:t>‹#›</a:t>
            </a:fld>
            <a:endParaRPr lang="en-GB"/>
          </a:p>
        </p:txBody>
      </p:sp>
    </p:spTree>
    <p:extLst>
      <p:ext uri="{BB962C8B-B14F-4D97-AF65-F5344CB8AC3E}">
        <p14:creationId xmlns:p14="http://schemas.microsoft.com/office/powerpoint/2010/main" val="178496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oncircuits.com/faq/pcb-assembly/how-to-generate-BOM%28Bill%20of%20Materials%29-from-EagleCA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4A42-3D86-4081-8B71-2DAD77DAC66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99D53FD1-BA13-493C-AFDB-4DED4C6CF608}"/>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2E3528A8-16A2-4609-B310-A07D598771A3}"/>
              </a:ext>
            </a:extLst>
          </p:cNvPr>
          <p:cNvPicPr>
            <a:picLocks noChangeAspect="1"/>
          </p:cNvPicPr>
          <p:nvPr/>
        </p:nvPicPr>
        <p:blipFill>
          <a:blip r:embed="rId2"/>
          <a:stretch>
            <a:fillRect/>
          </a:stretch>
        </p:blipFill>
        <p:spPr>
          <a:xfrm>
            <a:off x="0" y="170529"/>
            <a:ext cx="12192000" cy="6478841"/>
          </a:xfrm>
          <a:prstGeom prst="rect">
            <a:avLst/>
          </a:prstGeom>
        </p:spPr>
      </p:pic>
      <p:sp>
        <p:nvSpPr>
          <p:cNvPr id="6" name="TextBox 5">
            <a:extLst>
              <a:ext uri="{FF2B5EF4-FFF2-40B4-BE49-F238E27FC236}">
                <a16:creationId xmlns:a16="http://schemas.microsoft.com/office/drawing/2014/main" id="{98A53A31-5B26-46CD-BEAC-2F909FC1CE00}"/>
              </a:ext>
            </a:extLst>
          </p:cNvPr>
          <p:cNvSpPr txBox="1"/>
          <p:nvPr/>
        </p:nvSpPr>
        <p:spPr>
          <a:xfrm>
            <a:off x="1502833" y="6079839"/>
            <a:ext cx="3048000" cy="369332"/>
          </a:xfrm>
          <a:prstGeom prst="rect">
            <a:avLst/>
          </a:prstGeom>
          <a:noFill/>
        </p:spPr>
        <p:txBody>
          <a:bodyPr wrap="square" rtlCol="0">
            <a:spAutoFit/>
          </a:bodyPr>
          <a:lstStyle/>
          <a:p>
            <a:r>
              <a:rPr lang="en-US" dirty="0" err="1">
                <a:solidFill>
                  <a:srgbClr val="FF0000"/>
                </a:solidFill>
              </a:rPr>
              <a:t>Whats</a:t>
            </a:r>
            <a:r>
              <a:rPr lang="en-US" dirty="0">
                <a:solidFill>
                  <a:srgbClr val="FF0000"/>
                </a:solidFill>
              </a:rPr>
              <a:t> this doing here?</a:t>
            </a:r>
            <a:endParaRPr lang="en-GB" dirty="0">
              <a:solidFill>
                <a:srgbClr val="FF0000"/>
              </a:solidFill>
            </a:endParaRPr>
          </a:p>
        </p:txBody>
      </p:sp>
      <p:sp>
        <p:nvSpPr>
          <p:cNvPr id="7" name="TextBox 6">
            <a:extLst>
              <a:ext uri="{FF2B5EF4-FFF2-40B4-BE49-F238E27FC236}">
                <a16:creationId xmlns:a16="http://schemas.microsoft.com/office/drawing/2014/main" id="{EB0DD413-CBF2-4DA6-A99A-BE0D8D76EF96}"/>
              </a:ext>
            </a:extLst>
          </p:cNvPr>
          <p:cNvSpPr txBox="1"/>
          <p:nvPr/>
        </p:nvSpPr>
        <p:spPr>
          <a:xfrm>
            <a:off x="165100" y="-240490"/>
            <a:ext cx="3310467" cy="67403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 bill of material, this can be done in schematic view. (</a:t>
            </a:r>
            <a:r>
              <a:rPr lang="en-GB" dirty="0">
                <a:solidFill>
                  <a:srgbClr val="FF0000"/>
                </a:solidFill>
                <a:hlinkClick r:id="rId3">
                  <a:extLst>
                    <a:ext uri="{A12FA001-AC4F-418D-AE19-62706E023703}">
                      <ahyp:hlinkClr xmlns:ahyp="http://schemas.microsoft.com/office/drawing/2018/hyperlinkcolor" val="tx"/>
                    </a:ext>
                  </a:extLst>
                </a:hlinkClick>
              </a:rPr>
              <a:t>https://www.lioncircuits.com/faq/pcb-assembly/how-to-generate-BOM%28Bill%20of%20Materials%29-from-EagleCAD</a:t>
            </a:r>
            <a:r>
              <a:rPr lang="en-GB" dirty="0">
                <a:solidFill>
                  <a:srgbClr val="FF0000"/>
                </a:solidFill>
              </a:rPr>
              <a:t>) </a:t>
            </a:r>
            <a:r>
              <a:rPr lang="en-US" dirty="0">
                <a:solidFill>
                  <a:srgbClr val="FF0000"/>
                </a:solidFill>
              </a:rPr>
              <a:t>Links to components should go in that not on the board design</a:t>
            </a:r>
          </a:p>
          <a:p>
            <a:pPr marL="285750" indent="-285750">
              <a:buFont typeface="Arial" panose="020B0604020202020204" pitchFamily="34" charset="0"/>
              <a:buChar char="•"/>
            </a:pPr>
            <a:r>
              <a:rPr lang="en-US" dirty="0">
                <a:solidFill>
                  <a:srgbClr val="FF0000"/>
                </a:solidFill>
              </a:rPr>
              <a:t>The </a:t>
            </a:r>
            <a:r>
              <a:rPr lang="en-US" dirty="0" err="1">
                <a:solidFill>
                  <a:srgbClr val="FF0000"/>
                </a:solidFill>
              </a:rPr>
              <a:t>dsub</a:t>
            </a:r>
            <a:r>
              <a:rPr lang="en-US" dirty="0">
                <a:solidFill>
                  <a:srgbClr val="FF0000"/>
                </a:solidFill>
              </a:rPr>
              <a:t> connectors could be horizontally aligned</a:t>
            </a:r>
          </a:p>
          <a:p>
            <a:pPr marL="285750" indent="-285750">
              <a:buFont typeface="Arial" panose="020B0604020202020204" pitchFamily="34" charset="0"/>
              <a:buChar char="•"/>
            </a:pPr>
            <a:r>
              <a:rPr lang="en-US" dirty="0">
                <a:solidFill>
                  <a:srgbClr val="FF0000"/>
                </a:solidFill>
              </a:rPr>
              <a:t>Why have you kept the crappy connectors for the EMSDC, PRE_CHAERGE/AIRS etc.?</a:t>
            </a:r>
          </a:p>
          <a:p>
            <a:pPr marL="285750" indent="-285750">
              <a:buFont typeface="Arial" panose="020B0604020202020204" pitchFamily="34" charset="0"/>
              <a:buChar char="•"/>
            </a:pPr>
            <a:r>
              <a:rPr lang="en-US" dirty="0">
                <a:solidFill>
                  <a:srgbClr val="FF0000"/>
                </a:solidFill>
              </a:rPr>
              <a:t>Logo</a:t>
            </a:r>
          </a:p>
          <a:p>
            <a:pPr marL="285750" indent="-285750">
              <a:buFont typeface="Arial" panose="020B0604020202020204" pitchFamily="34" charset="0"/>
              <a:buChar char="•"/>
            </a:pPr>
            <a:r>
              <a:rPr lang="en-US" dirty="0">
                <a:solidFill>
                  <a:srgbClr val="FF0000"/>
                </a:solidFill>
              </a:rPr>
              <a:t>Designer info</a:t>
            </a:r>
          </a:p>
          <a:p>
            <a:pPr marL="285750" indent="-285750">
              <a:buFont typeface="Arial" panose="020B0604020202020204" pitchFamily="34" charset="0"/>
              <a:buChar char="•"/>
            </a:pPr>
            <a:r>
              <a:rPr lang="en-US" dirty="0">
                <a:solidFill>
                  <a:srgbClr val="FF0000"/>
                </a:solidFill>
              </a:rPr>
              <a:t>Names of connectors on silkscreen</a:t>
            </a:r>
          </a:p>
          <a:p>
            <a:pPr marL="285750" indent="-285750">
              <a:buFont typeface="Arial" panose="020B0604020202020204" pitchFamily="34" charset="0"/>
              <a:buChar char="•"/>
            </a:pPr>
            <a:r>
              <a:rPr lang="en-US" dirty="0">
                <a:solidFill>
                  <a:srgbClr val="FF0000"/>
                </a:solidFill>
              </a:rPr>
              <a:t>Pinout written on silkscreen for connectors where space</a:t>
            </a:r>
          </a:p>
          <a:p>
            <a:pPr marL="285750" indent="-285750">
              <a:buFont typeface="Arial" panose="020B0604020202020204" pitchFamily="34" charset="0"/>
              <a:buChar char="•"/>
            </a:pPr>
            <a:r>
              <a:rPr lang="en-US" dirty="0">
                <a:solidFill>
                  <a:srgbClr val="FF0000"/>
                </a:solidFill>
              </a:rPr>
              <a:t>Silk screen is unreadable around logic components</a:t>
            </a:r>
          </a:p>
          <a:p>
            <a:pPr marL="285750" indent="-285750">
              <a:buFont typeface="Arial" panose="020B0604020202020204" pitchFamily="34" charset="0"/>
              <a:buChar char="•"/>
            </a:pPr>
            <a:endParaRPr lang="en-US" dirty="0">
              <a:solidFill>
                <a:srgbClr val="FF0000"/>
              </a:solidFill>
            </a:endParaRPr>
          </a:p>
        </p:txBody>
      </p:sp>
      <p:sp>
        <p:nvSpPr>
          <p:cNvPr id="8" name="TextBox 7">
            <a:extLst>
              <a:ext uri="{FF2B5EF4-FFF2-40B4-BE49-F238E27FC236}">
                <a16:creationId xmlns:a16="http://schemas.microsoft.com/office/drawing/2014/main" id="{B7351F71-1809-4387-BCDB-6D640412AE7D}"/>
              </a:ext>
            </a:extLst>
          </p:cNvPr>
          <p:cNvSpPr txBox="1"/>
          <p:nvPr/>
        </p:nvSpPr>
        <p:spPr>
          <a:xfrm>
            <a:off x="3158067" y="3005867"/>
            <a:ext cx="45719" cy="369332"/>
          </a:xfrm>
          <a:prstGeom prst="rect">
            <a:avLst/>
          </a:prstGeom>
          <a:noFill/>
        </p:spPr>
        <p:txBody>
          <a:bodyPr wrap="square" rtlCol="0">
            <a:spAutoFit/>
          </a:bodyPr>
          <a:lstStyle/>
          <a:p>
            <a:r>
              <a:rPr lang="en-US" dirty="0"/>
              <a:t>`</a:t>
            </a:r>
            <a:endParaRPr lang="en-GB" dirty="0"/>
          </a:p>
        </p:txBody>
      </p:sp>
    </p:spTree>
    <p:extLst>
      <p:ext uri="{BB962C8B-B14F-4D97-AF65-F5344CB8AC3E}">
        <p14:creationId xmlns:p14="http://schemas.microsoft.com/office/powerpoint/2010/main" val="393789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38DD-47CD-495F-9D29-7E18271ED309}"/>
              </a:ext>
            </a:extLst>
          </p:cNvPr>
          <p:cNvSpPr>
            <a:spLocks noGrp="1"/>
          </p:cNvSpPr>
          <p:nvPr>
            <p:ph type="title"/>
          </p:nvPr>
        </p:nvSpPr>
        <p:spPr/>
        <p:txBody>
          <a:bodyPr/>
          <a:lstStyle/>
          <a:p>
            <a:r>
              <a:rPr lang="en-US" dirty="0"/>
              <a:t>Do a design rules check</a:t>
            </a:r>
            <a:endParaRPr lang="en-GB" dirty="0"/>
          </a:p>
        </p:txBody>
      </p:sp>
      <p:sp>
        <p:nvSpPr>
          <p:cNvPr id="3" name="Content Placeholder 2">
            <a:extLst>
              <a:ext uri="{FF2B5EF4-FFF2-40B4-BE49-F238E27FC236}">
                <a16:creationId xmlns:a16="http://schemas.microsoft.com/office/drawing/2014/main" id="{0E80DE81-A6D7-4FE9-BCA6-9C4DFF82B7DD}"/>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BF25DF1D-C390-48CC-B723-20A614EE4E79}"/>
              </a:ext>
            </a:extLst>
          </p:cNvPr>
          <p:cNvPicPr>
            <a:picLocks noChangeAspect="1"/>
          </p:cNvPicPr>
          <p:nvPr/>
        </p:nvPicPr>
        <p:blipFill>
          <a:blip r:embed="rId2"/>
          <a:stretch>
            <a:fillRect/>
          </a:stretch>
        </p:blipFill>
        <p:spPr>
          <a:xfrm>
            <a:off x="4186485" y="1595128"/>
            <a:ext cx="4039164" cy="4429743"/>
          </a:xfrm>
          <a:prstGeom prst="rect">
            <a:avLst/>
          </a:prstGeom>
        </p:spPr>
      </p:pic>
    </p:spTree>
    <p:extLst>
      <p:ext uri="{BB962C8B-B14F-4D97-AF65-F5344CB8AC3E}">
        <p14:creationId xmlns:p14="http://schemas.microsoft.com/office/powerpoint/2010/main" val="311238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F5DD-E7FA-44CA-9C7B-59B63AACC8AF}"/>
              </a:ext>
            </a:extLst>
          </p:cNvPr>
          <p:cNvSpPr>
            <a:spLocks noGrp="1"/>
          </p:cNvSpPr>
          <p:nvPr>
            <p:ph type="title"/>
          </p:nvPr>
        </p:nvSpPr>
        <p:spPr>
          <a:xfrm>
            <a:off x="838200" y="1346200"/>
            <a:ext cx="10515600" cy="1325563"/>
          </a:xfrm>
        </p:spPr>
        <p:txBody>
          <a:bodyPr>
            <a:normAutofit fontScale="90000"/>
          </a:bodyPr>
          <a:lstStyle/>
          <a:p>
            <a:r>
              <a:rPr lang="en-US" dirty="0"/>
              <a:t>Decoupling caps closer to chip (all logic chips not just the one below), suggested position is orange rectangle</a:t>
            </a:r>
            <a:br>
              <a:rPr lang="en-US" dirty="0"/>
            </a:br>
            <a:r>
              <a:rPr lang="en-US" dirty="0"/>
              <a:t>Label what the LEDs are on the silkscreen, what purpose to they serve, need more info on the silkscreen general</a:t>
            </a:r>
            <a:endParaRPr lang="en-GB" dirty="0"/>
          </a:p>
        </p:txBody>
      </p:sp>
      <p:pic>
        <p:nvPicPr>
          <p:cNvPr id="5" name="Content Placeholder 4">
            <a:extLst>
              <a:ext uri="{FF2B5EF4-FFF2-40B4-BE49-F238E27FC236}">
                <a16:creationId xmlns:a16="http://schemas.microsoft.com/office/drawing/2014/main" id="{302F39E3-C4E2-43A7-A594-46D93A798629}"/>
              </a:ext>
            </a:extLst>
          </p:cNvPr>
          <p:cNvPicPr>
            <a:picLocks noGrp="1" noChangeAspect="1"/>
          </p:cNvPicPr>
          <p:nvPr>
            <p:ph idx="1"/>
          </p:nvPr>
        </p:nvPicPr>
        <p:blipFill>
          <a:blip r:embed="rId2"/>
          <a:stretch>
            <a:fillRect/>
          </a:stretch>
        </p:blipFill>
        <p:spPr>
          <a:xfrm>
            <a:off x="3338095" y="3924902"/>
            <a:ext cx="5973009" cy="2743583"/>
          </a:xfrm>
        </p:spPr>
      </p:pic>
      <p:sp>
        <p:nvSpPr>
          <p:cNvPr id="6" name="Rectangle 5">
            <a:extLst>
              <a:ext uri="{FF2B5EF4-FFF2-40B4-BE49-F238E27FC236}">
                <a16:creationId xmlns:a16="http://schemas.microsoft.com/office/drawing/2014/main" id="{671FCDC1-89EC-46D7-820B-056CCBF6A8E5}"/>
              </a:ext>
            </a:extLst>
          </p:cNvPr>
          <p:cNvSpPr/>
          <p:nvPr/>
        </p:nvSpPr>
        <p:spPr>
          <a:xfrm>
            <a:off x="6353174" y="4724400"/>
            <a:ext cx="721360" cy="3098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150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66C0-AD73-4419-B904-6C185E93A605}"/>
              </a:ext>
            </a:extLst>
          </p:cNvPr>
          <p:cNvSpPr>
            <a:spLocks noGrp="1"/>
          </p:cNvSpPr>
          <p:nvPr>
            <p:ph type="title"/>
          </p:nvPr>
        </p:nvSpPr>
        <p:spPr/>
        <p:txBody>
          <a:bodyPr/>
          <a:lstStyle/>
          <a:p>
            <a:r>
              <a:rPr lang="en-US" dirty="0"/>
              <a:t>Fatter traces for fans, they might actually draw a fair bit of current</a:t>
            </a:r>
            <a:endParaRPr lang="en-GB" dirty="0"/>
          </a:p>
        </p:txBody>
      </p:sp>
      <p:sp>
        <p:nvSpPr>
          <p:cNvPr id="3" name="Content Placeholder 2">
            <a:extLst>
              <a:ext uri="{FF2B5EF4-FFF2-40B4-BE49-F238E27FC236}">
                <a16:creationId xmlns:a16="http://schemas.microsoft.com/office/drawing/2014/main" id="{8B5AA1DA-2A04-429D-BCF9-A6EC6B8C92B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9BC231E-2A8D-4D88-B956-804EC3B6489D}"/>
              </a:ext>
            </a:extLst>
          </p:cNvPr>
          <p:cNvPicPr>
            <a:picLocks noChangeAspect="1"/>
          </p:cNvPicPr>
          <p:nvPr/>
        </p:nvPicPr>
        <p:blipFill>
          <a:blip r:embed="rId2"/>
          <a:stretch>
            <a:fillRect/>
          </a:stretch>
        </p:blipFill>
        <p:spPr>
          <a:xfrm>
            <a:off x="1909178" y="2443025"/>
            <a:ext cx="8373644" cy="1971950"/>
          </a:xfrm>
          <a:prstGeom prst="rect">
            <a:avLst/>
          </a:prstGeom>
        </p:spPr>
      </p:pic>
    </p:spTree>
    <p:extLst>
      <p:ext uri="{BB962C8B-B14F-4D97-AF65-F5344CB8AC3E}">
        <p14:creationId xmlns:p14="http://schemas.microsoft.com/office/powerpoint/2010/main" val="30842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0F67-1E8C-4501-95ED-FDF3623F0525}"/>
              </a:ext>
            </a:extLst>
          </p:cNvPr>
          <p:cNvSpPr>
            <a:spLocks noGrp="1"/>
          </p:cNvSpPr>
          <p:nvPr>
            <p:ph type="title"/>
          </p:nvPr>
        </p:nvSpPr>
        <p:spPr>
          <a:xfrm>
            <a:off x="838200" y="930003"/>
            <a:ext cx="10515600" cy="1325563"/>
          </a:xfrm>
        </p:spPr>
        <p:txBody>
          <a:bodyPr>
            <a:noAutofit/>
          </a:bodyPr>
          <a:lstStyle/>
          <a:p>
            <a:r>
              <a:rPr lang="en-US" sz="3200" dirty="0"/>
              <a:t>THESE ARE DECOUPLING CAPACITORS FOR IC9 AND IC1 (THINK C3 IS NO LONGER REQUIRED AS THIRD IC DELETED). THEY SHOULD BE AS CLOSE TO THE CHIPS AS POSSIBLE. CURRENTLY THEY ARE THE OPPOSITE END OF THE BOARD</a:t>
            </a:r>
            <a:endParaRPr lang="en-GB" sz="3200" dirty="0"/>
          </a:p>
        </p:txBody>
      </p:sp>
      <p:pic>
        <p:nvPicPr>
          <p:cNvPr id="5" name="Picture 4">
            <a:extLst>
              <a:ext uri="{FF2B5EF4-FFF2-40B4-BE49-F238E27FC236}">
                <a16:creationId xmlns:a16="http://schemas.microsoft.com/office/drawing/2014/main" id="{50D3760C-E65D-4900-AB72-5322A48F6FDF}"/>
              </a:ext>
            </a:extLst>
          </p:cNvPr>
          <p:cNvPicPr>
            <a:picLocks noChangeAspect="1"/>
          </p:cNvPicPr>
          <p:nvPr/>
        </p:nvPicPr>
        <p:blipFill>
          <a:blip r:embed="rId2"/>
          <a:stretch>
            <a:fillRect/>
          </a:stretch>
        </p:blipFill>
        <p:spPr>
          <a:xfrm>
            <a:off x="7410034" y="3216819"/>
            <a:ext cx="4839375" cy="1895740"/>
          </a:xfrm>
          <a:prstGeom prst="rect">
            <a:avLst/>
          </a:prstGeom>
        </p:spPr>
      </p:pic>
      <p:pic>
        <p:nvPicPr>
          <p:cNvPr id="7" name="Picture 6">
            <a:extLst>
              <a:ext uri="{FF2B5EF4-FFF2-40B4-BE49-F238E27FC236}">
                <a16:creationId xmlns:a16="http://schemas.microsoft.com/office/drawing/2014/main" id="{0EF51815-E5F3-4E71-B53C-4FDE3AB97E13}"/>
              </a:ext>
            </a:extLst>
          </p:cNvPr>
          <p:cNvPicPr>
            <a:picLocks noChangeAspect="1"/>
          </p:cNvPicPr>
          <p:nvPr/>
        </p:nvPicPr>
        <p:blipFill>
          <a:blip r:embed="rId3"/>
          <a:stretch>
            <a:fillRect/>
          </a:stretch>
        </p:blipFill>
        <p:spPr>
          <a:xfrm>
            <a:off x="2275840" y="2685507"/>
            <a:ext cx="5134194" cy="2958364"/>
          </a:xfrm>
          <a:prstGeom prst="rect">
            <a:avLst/>
          </a:prstGeom>
        </p:spPr>
      </p:pic>
    </p:spTree>
    <p:extLst>
      <p:ext uri="{BB962C8B-B14F-4D97-AF65-F5344CB8AC3E}">
        <p14:creationId xmlns:p14="http://schemas.microsoft.com/office/powerpoint/2010/main" val="41135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A9DA-F363-4F84-AE3F-0CAD8D335273}"/>
              </a:ext>
            </a:extLst>
          </p:cNvPr>
          <p:cNvSpPr>
            <a:spLocks noGrp="1"/>
          </p:cNvSpPr>
          <p:nvPr>
            <p:ph type="title"/>
          </p:nvPr>
        </p:nvSpPr>
        <p:spPr>
          <a:xfrm>
            <a:off x="838200" y="852805"/>
            <a:ext cx="10515600" cy="1325563"/>
          </a:xfrm>
        </p:spPr>
        <p:txBody>
          <a:bodyPr>
            <a:noAutofit/>
          </a:bodyPr>
          <a:lstStyle/>
          <a:p>
            <a:r>
              <a:rPr lang="en-US" sz="3200" dirty="0"/>
              <a:t>THIS IS THE MAIN LV POWER INPUT TO THE WHOLE BATTERY, THESE TRACES NEED TO BE MUCH THICKER. THEY CARRY A FEW AMPS. ALSO DON’T ROUTE TRACES UNDER COMPONENTS IF YOU CAN HELP IT. THE SIZE OF A COMPONENTS PADS INDICATE HOW MUCH CURRENT IT CARRYS AND HOW THICK THE TRACES SHOULD BE</a:t>
            </a:r>
            <a:endParaRPr lang="en-GB" sz="3200" dirty="0"/>
          </a:p>
        </p:txBody>
      </p:sp>
      <p:pic>
        <p:nvPicPr>
          <p:cNvPr id="5" name="Picture 4">
            <a:extLst>
              <a:ext uri="{FF2B5EF4-FFF2-40B4-BE49-F238E27FC236}">
                <a16:creationId xmlns:a16="http://schemas.microsoft.com/office/drawing/2014/main" id="{8D006966-A3E8-4AFF-835C-9CC021E3FDDD}"/>
              </a:ext>
            </a:extLst>
          </p:cNvPr>
          <p:cNvPicPr>
            <a:picLocks noChangeAspect="1"/>
          </p:cNvPicPr>
          <p:nvPr/>
        </p:nvPicPr>
        <p:blipFill>
          <a:blip r:embed="rId2"/>
          <a:stretch>
            <a:fillRect/>
          </a:stretch>
        </p:blipFill>
        <p:spPr>
          <a:xfrm>
            <a:off x="4781011" y="2966720"/>
            <a:ext cx="3928823" cy="3859809"/>
          </a:xfrm>
          <a:prstGeom prst="rect">
            <a:avLst/>
          </a:prstGeom>
        </p:spPr>
      </p:pic>
      <p:sp>
        <p:nvSpPr>
          <p:cNvPr id="6" name="TextBox 5">
            <a:extLst>
              <a:ext uri="{FF2B5EF4-FFF2-40B4-BE49-F238E27FC236}">
                <a16:creationId xmlns:a16="http://schemas.microsoft.com/office/drawing/2014/main" id="{A73AADEA-E841-49F8-803E-692AC6AB1208}"/>
              </a:ext>
            </a:extLst>
          </p:cNvPr>
          <p:cNvSpPr txBox="1"/>
          <p:nvPr/>
        </p:nvSpPr>
        <p:spPr>
          <a:xfrm>
            <a:off x="528320" y="3429000"/>
            <a:ext cx="3078480" cy="646331"/>
          </a:xfrm>
          <a:prstGeom prst="rect">
            <a:avLst/>
          </a:prstGeom>
          <a:noFill/>
        </p:spPr>
        <p:txBody>
          <a:bodyPr wrap="square" rtlCol="0">
            <a:spAutoFit/>
          </a:bodyPr>
          <a:lstStyle/>
          <a:p>
            <a:r>
              <a:rPr lang="en-US" dirty="0"/>
              <a:t>If you can use thicker traces, use thicker traces. </a:t>
            </a:r>
            <a:endParaRPr lang="en-GB" dirty="0"/>
          </a:p>
        </p:txBody>
      </p:sp>
    </p:spTree>
    <p:extLst>
      <p:ext uri="{BB962C8B-B14F-4D97-AF65-F5344CB8AC3E}">
        <p14:creationId xmlns:p14="http://schemas.microsoft.com/office/powerpoint/2010/main" val="280896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C1B0-8029-49C9-BE5F-5F481B40B0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FD8CDB9-517F-4138-8169-D22AB3298B3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1168544A-3F16-4114-B4B9-B521A754DA6A}"/>
              </a:ext>
            </a:extLst>
          </p:cNvPr>
          <p:cNvPicPr>
            <a:picLocks noChangeAspect="1"/>
          </p:cNvPicPr>
          <p:nvPr/>
        </p:nvPicPr>
        <p:blipFill>
          <a:blip r:embed="rId2"/>
          <a:stretch>
            <a:fillRect/>
          </a:stretch>
        </p:blipFill>
        <p:spPr>
          <a:xfrm>
            <a:off x="280176" y="237682"/>
            <a:ext cx="11631648" cy="6344535"/>
          </a:xfrm>
          <a:prstGeom prst="rect">
            <a:avLst/>
          </a:prstGeom>
        </p:spPr>
      </p:pic>
      <p:sp>
        <p:nvSpPr>
          <p:cNvPr id="6" name="Oval 5">
            <a:extLst>
              <a:ext uri="{FF2B5EF4-FFF2-40B4-BE49-F238E27FC236}">
                <a16:creationId xmlns:a16="http://schemas.microsoft.com/office/drawing/2014/main" id="{007CC5DB-99EC-4834-AB51-3A99A35923E9}"/>
              </a:ext>
            </a:extLst>
          </p:cNvPr>
          <p:cNvSpPr/>
          <p:nvPr/>
        </p:nvSpPr>
        <p:spPr>
          <a:xfrm>
            <a:off x="3116580" y="4020344"/>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 6">
            <a:extLst>
              <a:ext uri="{FF2B5EF4-FFF2-40B4-BE49-F238E27FC236}">
                <a16:creationId xmlns:a16="http://schemas.microsoft.com/office/drawing/2014/main" id="{2D26D46F-D449-42E3-968F-EFC2B84E9851}"/>
              </a:ext>
            </a:extLst>
          </p:cNvPr>
          <p:cNvSpPr/>
          <p:nvPr/>
        </p:nvSpPr>
        <p:spPr>
          <a:xfrm>
            <a:off x="7650480" y="3321050"/>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Oval 7">
            <a:extLst>
              <a:ext uri="{FF2B5EF4-FFF2-40B4-BE49-F238E27FC236}">
                <a16:creationId xmlns:a16="http://schemas.microsoft.com/office/drawing/2014/main" id="{66122357-CB1B-4861-BAAF-87D91CF4E324}"/>
              </a:ext>
            </a:extLst>
          </p:cNvPr>
          <p:cNvSpPr/>
          <p:nvPr/>
        </p:nvSpPr>
        <p:spPr>
          <a:xfrm>
            <a:off x="9193530" y="2778759"/>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Oval 8">
            <a:extLst>
              <a:ext uri="{FF2B5EF4-FFF2-40B4-BE49-F238E27FC236}">
                <a16:creationId xmlns:a16="http://schemas.microsoft.com/office/drawing/2014/main" id="{5F202E49-C8D4-4D12-9FE5-5B8FB62D47F7}"/>
              </a:ext>
            </a:extLst>
          </p:cNvPr>
          <p:cNvSpPr/>
          <p:nvPr/>
        </p:nvSpPr>
        <p:spPr>
          <a:xfrm>
            <a:off x="8936355" y="4001294"/>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Oval 9">
            <a:extLst>
              <a:ext uri="{FF2B5EF4-FFF2-40B4-BE49-F238E27FC236}">
                <a16:creationId xmlns:a16="http://schemas.microsoft.com/office/drawing/2014/main" id="{6DDDFAF1-BBD3-4A14-B10B-BB905815FC13}"/>
              </a:ext>
            </a:extLst>
          </p:cNvPr>
          <p:cNvSpPr/>
          <p:nvPr/>
        </p:nvSpPr>
        <p:spPr>
          <a:xfrm>
            <a:off x="5269230" y="5264150"/>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Oval 10">
            <a:extLst>
              <a:ext uri="{FF2B5EF4-FFF2-40B4-BE49-F238E27FC236}">
                <a16:creationId xmlns:a16="http://schemas.microsoft.com/office/drawing/2014/main" id="{D8452055-A0F9-4520-AAB1-455C3A1D852E}"/>
              </a:ext>
            </a:extLst>
          </p:cNvPr>
          <p:cNvSpPr/>
          <p:nvPr/>
        </p:nvSpPr>
        <p:spPr>
          <a:xfrm>
            <a:off x="3354705" y="5264150"/>
            <a:ext cx="1198880" cy="650240"/>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FC481902-D842-4C9A-8C6D-D59435E49069}"/>
              </a:ext>
            </a:extLst>
          </p:cNvPr>
          <p:cNvSpPr txBox="1"/>
          <p:nvPr/>
        </p:nvSpPr>
        <p:spPr>
          <a:xfrm>
            <a:off x="8364855" y="256732"/>
            <a:ext cx="3703320" cy="2031325"/>
          </a:xfrm>
          <a:prstGeom prst="rect">
            <a:avLst/>
          </a:prstGeom>
          <a:noFill/>
        </p:spPr>
        <p:txBody>
          <a:bodyPr wrap="square" rtlCol="0">
            <a:spAutoFit/>
          </a:bodyPr>
          <a:lstStyle/>
          <a:p>
            <a:r>
              <a:rPr lang="en-US" dirty="0">
                <a:solidFill>
                  <a:srgbClr val="FF0000"/>
                </a:solidFill>
              </a:rPr>
              <a:t>Clearances here are not large enough, if you do a DRC check with </a:t>
            </a:r>
            <a:r>
              <a:rPr lang="en-US" dirty="0" err="1">
                <a:solidFill>
                  <a:srgbClr val="FF0000"/>
                </a:solidFill>
              </a:rPr>
              <a:t>manafactuers</a:t>
            </a:r>
            <a:r>
              <a:rPr lang="en-US" dirty="0">
                <a:solidFill>
                  <a:srgbClr val="FF0000"/>
                </a:solidFill>
              </a:rPr>
              <a:t> clearances it probably wont pass. Even if it does it is still not good practice, bring the trace straight out away from the pin before using angles</a:t>
            </a:r>
            <a:endParaRPr lang="en-GB" dirty="0">
              <a:solidFill>
                <a:srgbClr val="FF0000"/>
              </a:solidFill>
            </a:endParaRPr>
          </a:p>
        </p:txBody>
      </p:sp>
      <p:sp>
        <p:nvSpPr>
          <p:cNvPr id="13" name="Oval 12">
            <a:extLst>
              <a:ext uri="{FF2B5EF4-FFF2-40B4-BE49-F238E27FC236}">
                <a16:creationId xmlns:a16="http://schemas.microsoft.com/office/drawing/2014/main" id="{B8FA4F55-A142-4B37-AD19-4A034B00C4ED}"/>
              </a:ext>
            </a:extLst>
          </p:cNvPr>
          <p:cNvSpPr/>
          <p:nvPr/>
        </p:nvSpPr>
        <p:spPr>
          <a:xfrm>
            <a:off x="5016359" y="1114425"/>
            <a:ext cx="2070241" cy="300926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TextBox 13">
            <a:extLst>
              <a:ext uri="{FF2B5EF4-FFF2-40B4-BE49-F238E27FC236}">
                <a16:creationId xmlns:a16="http://schemas.microsoft.com/office/drawing/2014/main" id="{48687660-228A-4CAB-909C-F83F729A13ED}"/>
              </a:ext>
            </a:extLst>
          </p:cNvPr>
          <p:cNvSpPr txBox="1"/>
          <p:nvPr/>
        </p:nvSpPr>
        <p:spPr>
          <a:xfrm>
            <a:off x="2701925" y="788660"/>
            <a:ext cx="3703320" cy="646331"/>
          </a:xfrm>
          <a:prstGeom prst="rect">
            <a:avLst/>
          </a:prstGeom>
          <a:noFill/>
        </p:spPr>
        <p:txBody>
          <a:bodyPr wrap="square" rtlCol="0">
            <a:spAutoFit/>
          </a:bodyPr>
          <a:lstStyle/>
          <a:p>
            <a:r>
              <a:rPr lang="en-US" dirty="0">
                <a:solidFill>
                  <a:srgbClr val="FF0000"/>
                </a:solidFill>
              </a:rPr>
              <a:t>Chips are way too close, this will be a pain to solder</a:t>
            </a:r>
            <a:endParaRPr lang="en-GB" dirty="0">
              <a:solidFill>
                <a:srgbClr val="FF0000"/>
              </a:solidFill>
            </a:endParaRPr>
          </a:p>
        </p:txBody>
      </p:sp>
    </p:spTree>
    <p:extLst>
      <p:ext uri="{BB962C8B-B14F-4D97-AF65-F5344CB8AC3E}">
        <p14:creationId xmlns:p14="http://schemas.microsoft.com/office/powerpoint/2010/main" val="139668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330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Do a design rules check</vt:lpstr>
      <vt:lpstr>Decoupling caps closer to chip (all logic chips not just the one below), suggested position is orange rectangle Label what the LEDs are on the silkscreen, what purpose to they serve, need more info on the silkscreen general</vt:lpstr>
      <vt:lpstr>Fatter traces for fans, they might actually draw a fair bit of current</vt:lpstr>
      <vt:lpstr>THESE ARE DECOUPLING CAPACITORS FOR IC9 AND IC1 (THINK C3 IS NO LONGER REQUIRED AS THIRD IC DELETED). THEY SHOULD BE AS CLOSE TO THE CHIPS AS POSSIBLE. CURRENTLY THEY ARE THE OPPOSITE END OF THE BOARD</vt:lpstr>
      <vt:lpstr>THIS IS THE MAIN LV POWER INPUT TO THE WHOLE BATTERY, THESE TRACES NEED TO BE MUCH THICKER. THEY CARRY A FEW AMPS. ALSO DON’T ROUTE TRACES UNDER COMPONENTS IF YOU CAN HELP IT. THE SIZE OF A COMPONENTS PADS INDICATE HOW MUCH CURRENT IT CARRYS AND HOW THICK THE TRACES SHOULD 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Bruford</dc:creator>
  <cp:lastModifiedBy>Jack Bruford</cp:lastModifiedBy>
  <cp:revision>5</cp:revision>
  <dcterms:created xsi:type="dcterms:W3CDTF">2023-04-08T12:30:20Z</dcterms:created>
  <dcterms:modified xsi:type="dcterms:W3CDTF">2023-04-08T12:58:10Z</dcterms:modified>
</cp:coreProperties>
</file>