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5035-8D9C-1D42-AA1A-3BBCB570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FB6A8-3F2A-3542-A68F-79CF8C34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6370-7719-5F40-A8E6-8F293522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FAB7-8DC6-9048-B0E4-1566B34A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A184-D04C-2E40-91E6-62CF2EE8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9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8503-8422-284A-8C06-8130A5A4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1C12B-512F-FB45-BA60-158311D29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7256-6D0E-CC40-BC9F-BF1BBB57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A4A3-978E-1844-AA71-381700D9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02FD-94C8-424B-881E-E45D971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52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D8197-0F4E-314D-830F-83BD35612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75B65-418E-464F-A6C8-7BAC57DE0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3AB1C-6EC1-8A47-BB3E-7FBE1EA6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02CC9-7A94-F048-81C4-1D87FBB5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E1F5-6665-864F-AF5A-ADD40A75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20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2A53-9B24-CE4A-A3E2-BAA41E57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EACE-2E43-C64B-A15B-2CC6F36C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C8A7F-438B-E244-8653-B294BF41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3D71-45B9-8742-8A7E-7CC32DCA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6D40-ED67-3C4B-912B-B77AE6A6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94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7280-D22E-CB45-811F-E2A72206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27A4-5EBA-A141-8A47-95E244A6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BC2C-1029-DB42-875B-3091C050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33A8-F21D-E34C-96DD-A972159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8454-21B2-6042-95FE-1301E11A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78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49B0-8FBA-484F-915D-C1441A6B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8CD6-7A41-394C-8A62-3E9326DED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C04E-2EB2-8049-9241-C6D9081A9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63818-1FF8-7E4A-96A6-52C5EF67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5ED8B-4E4F-0A4D-81CA-C99DDC86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61A29-B043-2145-A3C2-4DB178F6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05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85B9-65E9-3649-A725-2946BD0D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2DB8A-CFEC-FE4F-85B8-9C236A0F8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322E3-0A0C-354C-B824-1BB64539B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79FA-687F-0741-A284-81072E0D9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4F5A4-14C5-094F-B4AE-57A744F0D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AFFF1-155C-9F47-8846-5B8C6637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8B001-4EBE-3649-9E7F-5729295D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0421C-121D-7041-B4EA-B889F252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33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4676-D86F-254C-96D6-20D0CDE9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2BF2B-F24A-D54F-90A9-DD3FA84D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6C576-BB38-124E-9AB1-E5E4D66F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3AA45-D2EF-D84B-B69A-071581EC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67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BF521-3CF3-DB46-BE72-7D4A305F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5D50-5E48-0E4E-AF0B-2F03C33B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3871D-1C4F-6247-84BC-4385DA39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94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066A-EAFA-0248-8350-422C5175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73EC-70E1-DD41-9466-E1A35E6F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B1530-FE04-8949-A944-9E2B15F72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0C1C5-236F-C047-B169-7979E402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67D8D-35FE-EF42-82DC-DF2519FF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63A6-08B7-1749-A736-D0CE393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9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4F20-A9EF-8347-9CFB-80E7E515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564CD-BDCE-EA48-BCE8-2976E2F13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64698-F96E-E84A-9BC3-C4AAEA059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01C45-6EB2-FB41-8802-AFE3A474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8E4A-E5FF-F548-99E0-B7642142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B32F-D094-844C-9ED0-74196D87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8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8936B-D754-CE48-976A-305DA510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55FD0-373E-0847-8561-988D1313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30CB-A41A-924E-ADE2-93CBF95CB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EC29-EF67-6D48-B65A-09953E549CE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A798-D986-144E-856A-3D9BD5F1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9E5A5-F256-5345-9D4F-22B16AC83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70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4D30-FA4D-614E-BDE5-64319FA89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288" y="177006"/>
            <a:ext cx="9510712" cy="857250"/>
          </a:xfrm>
        </p:spPr>
        <p:txBody>
          <a:bodyPr>
            <a:normAutofit/>
          </a:bodyPr>
          <a:lstStyle/>
          <a:p>
            <a:r>
              <a:rPr lang="en-US" sz="4000" b="1" dirty="0"/>
              <a:t>AOD implementation</a:t>
            </a:r>
            <a:endParaRPr lang="ru-RU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16624-29F4-A849-A232-D3C2EF4CC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287" y="1157289"/>
            <a:ext cx="9801225" cy="5029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AOD is replaces an arithmetic expression by each one of the operand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11A50-B619-9848-B117-8C4E45137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903413"/>
            <a:ext cx="91567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3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1782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Operators are flipped because JVM compares &lt;b with a&gt; not &lt;a with b&gt;.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JVM first pushes a in the stack then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Then check if value b is less then or equal than value of 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7" y="4416970"/>
            <a:ext cx="3276768" cy="12383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83" y="3775587"/>
            <a:ext cx="5302523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803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572921"/>
            <a:ext cx="6555054" cy="49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5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5C28-4435-1248-94B4-6F4FE8C1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Add to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4889-BA41-D749-8D5A-C72A4799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7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D027-3383-1846-B6C5-43041309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5081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Real world projects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F0C760-6C70-F847-A432-5CB99577C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193047"/>
              </p:ext>
            </p:extLst>
          </p:nvPr>
        </p:nvGraphicFramePr>
        <p:xfrm>
          <a:off x="257175" y="700087"/>
          <a:ext cx="11934825" cy="5819859"/>
        </p:xfrm>
        <a:graphic>
          <a:graphicData uri="http://schemas.openxmlformats.org/drawingml/2006/table">
            <a:tbl>
              <a:tblPr/>
              <a:tblGrid>
                <a:gridCol w="3850411">
                  <a:extLst>
                    <a:ext uri="{9D8B030D-6E8A-4147-A177-3AD203B41FA5}">
                      <a16:colId xmlns:a16="http://schemas.microsoft.com/office/drawing/2014/main" val="3957848941"/>
                    </a:ext>
                  </a:extLst>
                </a:gridCol>
                <a:gridCol w="1324484">
                  <a:extLst>
                    <a:ext uri="{9D8B030D-6E8A-4147-A177-3AD203B41FA5}">
                      <a16:colId xmlns:a16="http://schemas.microsoft.com/office/drawing/2014/main" val="2849847566"/>
                    </a:ext>
                  </a:extLst>
                </a:gridCol>
                <a:gridCol w="991553">
                  <a:extLst>
                    <a:ext uri="{9D8B030D-6E8A-4147-A177-3AD203B41FA5}">
                      <a16:colId xmlns:a16="http://schemas.microsoft.com/office/drawing/2014/main" val="2776933515"/>
                    </a:ext>
                  </a:extLst>
                </a:gridCol>
                <a:gridCol w="1063929">
                  <a:extLst>
                    <a:ext uri="{9D8B030D-6E8A-4147-A177-3AD203B41FA5}">
                      <a16:colId xmlns:a16="http://schemas.microsoft.com/office/drawing/2014/main" val="4166509840"/>
                    </a:ext>
                  </a:extLst>
                </a:gridCol>
                <a:gridCol w="933652">
                  <a:extLst>
                    <a:ext uri="{9D8B030D-6E8A-4147-A177-3AD203B41FA5}">
                      <a16:colId xmlns:a16="http://schemas.microsoft.com/office/drawing/2014/main" val="3486729655"/>
                    </a:ext>
                  </a:extLst>
                </a:gridCol>
                <a:gridCol w="1729789">
                  <a:extLst>
                    <a:ext uri="{9D8B030D-6E8A-4147-A177-3AD203B41FA5}">
                      <a16:colId xmlns:a16="http://schemas.microsoft.com/office/drawing/2014/main" val="1812497611"/>
                    </a:ext>
                  </a:extLst>
                </a:gridCol>
                <a:gridCol w="919176">
                  <a:extLst>
                    <a:ext uri="{9D8B030D-6E8A-4147-A177-3AD203B41FA5}">
                      <a16:colId xmlns:a16="http://schemas.microsoft.com/office/drawing/2014/main" val="4098398032"/>
                    </a:ext>
                  </a:extLst>
                </a:gridCol>
                <a:gridCol w="1121831">
                  <a:extLst>
                    <a:ext uri="{9D8B030D-6E8A-4147-A177-3AD203B41FA5}">
                      <a16:colId xmlns:a16="http://schemas.microsoft.com/office/drawing/2014/main" val="3011715075"/>
                    </a:ext>
                  </a:extLst>
                </a:gridCol>
              </a:tblGrid>
              <a:tr h="2203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Class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 Coverage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Mutation Coverage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Running Time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Threads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13712"/>
                  </a:ext>
                </a:extLst>
              </a:tr>
              <a:tr h="181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percentage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coverage line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percentage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killed/numberOfMutation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68621"/>
                  </a:ext>
                </a:extLst>
              </a:tr>
              <a:tr h="827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zt-exec,305172eaed27aa71a6f4de970d20c73cefe6291e,https://github.com/zeroturnaround/zt-exec 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404/689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202/699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18:16 min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03599"/>
                  </a:ext>
                </a:extLst>
              </a:tr>
              <a:tr h="832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aho-corasick,25eeef5168846d50dc343c1f224a24745f925f5b,https://github.com/robert-bor/aho-corasick 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322/341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481/686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0:46 min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592619"/>
                  </a:ext>
                </a:extLst>
              </a:tr>
              <a:tr h="575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GoogleAuth,7051a9a23913c9ef3808467b1c647cab7ada82cf,https://github.com/wstrange/GoogleAuth 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187/256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286/576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02:54 min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826590"/>
                  </a:ext>
                </a:extLst>
              </a:tr>
              <a:tr h="8692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RestFixture,bb4c7071c4edfd9f4aac8c6dd3aee1b196ffa0f1,https://github.com/smartrics/RestFixture 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1290/1655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806/1513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02:08 min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224894"/>
                  </a:ext>
                </a:extLst>
              </a:tr>
              <a:tr h="5509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pollexor,0255b9bbd0163dc2e3c86b3bfc9127ecf3a01cfc,https://github.com/square/pollexor 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262/292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756/945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0:38 min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353751"/>
                  </a:ext>
                </a:extLst>
              </a:tr>
              <a:tr h="66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rtree,e406cff766740b117898d6777c094ed494220fa5,https://github.com/davidmoten/rtree 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1868/2349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1243/1874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36:16 min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277122"/>
                  </a:ext>
                </a:extLst>
              </a:tr>
              <a:tr h="22037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Project given by TA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97911"/>
                  </a:ext>
                </a:extLst>
              </a:tr>
              <a:tr h="22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commons-codec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3592/3906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14955/19122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18:24 min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775928"/>
                  </a:ext>
                </a:extLst>
              </a:tr>
              <a:tr h="22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commons-lang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13894/14563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35563/48766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02:23 h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19732"/>
                  </a:ext>
                </a:extLst>
              </a:tr>
              <a:tr h="22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jfreechart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2" grid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Got crash after running more than 2 hours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274273"/>
                  </a:ext>
                </a:extLst>
              </a:tr>
              <a:tr h="22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joda-time</a:t>
                      </a:r>
                    </a:p>
                  </a:txBody>
                  <a:tcPr marL="6381" marR="6381" marT="6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81" marR="6381" marT="6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95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80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2E16-3DFC-C443-9D0F-1CC30518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in </a:t>
            </a:r>
            <a:r>
              <a:rPr lang="en-US" dirty="0" err="1"/>
              <a:t>MultiThreads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D9BC-2089-C94D-A052-969E0329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defult</a:t>
            </a:r>
            <a:r>
              <a:rPr lang="en-US" dirty="0"/>
              <a:t> (1 thread):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org.pitest:pitest-maven:mutationCoverage</a:t>
            </a:r>
            <a:endParaRPr lang="en-US" dirty="0"/>
          </a:p>
          <a:p>
            <a:r>
              <a:rPr lang="en-US" dirty="0"/>
              <a:t>By n-Threads: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–T n </a:t>
            </a:r>
            <a:r>
              <a:rPr lang="en-US" dirty="0" err="1"/>
              <a:t>org.pitest:pitest-maven:mutationCoverage</a:t>
            </a:r>
            <a:endParaRPr lang="en-US" dirty="0"/>
          </a:p>
          <a:p>
            <a:pPr lvl="1"/>
            <a:r>
              <a:rPr lang="en-US" dirty="0"/>
              <a:t>Where, n denotes number of the thread</a:t>
            </a:r>
          </a:p>
          <a:p>
            <a:pPr lvl="1"/>
            <a:r>
              <a:rPr lang="en-US" dirty="0"/>
              <a:t>Example for 4 threads: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7ED8F2-E013-AA4B-8CD1-3B6FCDDB4F79}"/>
              </a:ext>
            </a:extLst>
          </p:cNvPr>
          <p:cNvSpPr/>
          <p:nvPr/>
        </p:nvSpPr>
        <p:spPr>
          <a:xfrm>
            <a:off x="1543049" y="4425950"/>
            <a:ext cx="7186614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  <a:r>
              <a:rPr lang="en-US" sz="2400" dirty="0" err="1"/>
              <a:t>mvn</a:t>
            </a:r>
            <a:r>
              <a:rPr lang="en-US" sz="2400" dirty="0"/>
              <a:t> -T 4 </a:t>
            </a:r>
            <a:r>
              <a:rPr lang="en-US" sz="2400" dirty="0" err="1"/>
              <a:t>org.pitest:pitest-maven:mutationCoverage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513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D474-7157-ED45-B54A-CD83D39D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6438"/>
          </a:xfrm>
        </p:spPr>
        <p:txBody>
          <a:bodyPr/>
          <a:lstStyle/>
          <a:p>
            <a:pPr algn="ctr"/>
            <a:r>
              <a:rPr lang="en-US" b="1" dirty="0" err="1"/>
              <a:t>Mutators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D337-1BE5-894C-A79E-610DFA5A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06438"/>
            <a:ext cx="11258550" cy="6151561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>
                <a:latin typeface="Monaco" pitchFamily="2" charset="77"/>
              </a:rPr>
              <a:t>RMutator.MutantType.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ADD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 (</a:t>
            </a:r>
            <a:r>
              <a:rPr lang="en-US" dirty="0"/>
              <a:t>x by x + 1)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RMutator.MutantType.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SUB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 (</a:t>
            </a:r>
            <a:r>
              <a:rPr lang="en-US" dirty="0"/>
              <a:t>x by x-1)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RMutator.MutantType.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NEGATE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 (</a:t>
            </a:r>
            <a:r>
              <a:rPr lang="en-US" dirty="0"/>
              <a:t>x by -x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 err="1">
                <a:latin typeface="Monaco" pitchFamily="2" charset="77"/>
              </a:rPr>
              <a:t>RMutator.MutantType.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REPLACE_ONE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 (</a:t>
            </a:r>
            <a:r>
              <a:rPr lang="en-US" dirty="0"/>
              <a:t>x by 1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)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RMutator.MutantType.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REPLACE_ZERO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 (</a:t>
            </a:r>
            <a:r>
              <a:rPr lang="en-US" dirty="0"/>
              <a:t>x by 0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>
                <a:latin typeface="Monaco" pitchFamily="2" charset="77"/>
              </a:rPr>
              <a:t>AODMutator.AODMutator1.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AOD_MUTATOR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AODMutator.AODMutator2.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AOD_MUTATOR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RORMutator.Type.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NE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RORMutator.Type.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EQ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RORMutator.Type.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GE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RORMutator.Type.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GT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RORMutator.Type.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LE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RORMutator.Type.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LT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AORMutator.MathMutator1.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AOR_MUTATOR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AORMutator.MathMutator2.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AOR_MUTATOR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AORMutator.MathMutator3.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AOR_MUTATOR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AORMutator.MathMutator4.</a:t>
            </a:r>
            <a:r>
              <a:rPr lang="en-US" dirty="0">
                <a:solidFill>
                  <a:srgbClr val="0326CC"/>
                </a:solidFill>
                <a:latin typeface="Monaco" pitchFamily="2" charset="77"/>
              </a:rPr>
              <a:t>AOR_MUTATOR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UORMutator.Type.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DECREMENT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UORMutator.Type.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INCREMENT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UORMutator.Type.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REMOVE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UORMutator.Type.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REVERSE</a:t>
            </a:r>
            <a:endParaRPr lang="en-US" dirty="0">
              <a:latin typeface="Monaco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5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D2B3-2624-8343-AF94-176EB07F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 </a:t>
            </a:r>
            <a:r>
              <a:rPr lang="en-US" dirty="0" err="1"/>
              <a:t>Mutator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9AD24A-F0A3-3845-B3A9-E61CB4F95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662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9650">
                  <a:extLst>
                    <a:ext uri="{9D8B030D-6E8A-4147-A177-3AD203B41FA5}">
                      <a16:colId xmlns:a16="http://schemas.microsoft.com/office/drawing/2014/main" val="1210486022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35467461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083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Mutation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41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onaco" pitchFamily="2" charset="77"/>
                        </a:rPr>
                        <a:t>CRMutator.MutantType.</a:t>
                      </a:r>
                      <a:r>
                        <a:rPr lang="en-US" dirty="0" err="1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ADD</a:t>
                      </a:r>
                      <a:r>
                        <a:rPr lang="en-US" dirty="0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31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onaco" pitchFamily="2" charset="77"/>
                        </a:rPr>
                        <a:t>CRMutator.MutantType.</a:t>
                      </a:r>
                      <a:r>
                        <a:rPr lang="en-US" dirty="0" err="1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57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onaco" pitchFamily="2" charset="77"/>
                        </a:rPr>
                        <a:t>CRMutator.MutantType.</a:t>
                      </a:r>
                      <a:r>
                        <a:rPr lang="en-US" dirty="0" err="1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NEGATE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0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onaco" pitchFamily="2" charset="77"/>
                        </a:rPr>
                        <a:t>CRMutator.MutantType.</a:t>
                      </a:r>
                      <a:r>
                        <a:rPr lang="en-US" dirty="0" err="1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REPLACE_ONE</a:t>
                      </a:r>
                      <a:r>
                        <a:rPr lang="en-US" dirty="0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5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onaco" pitchFamily="2" charset="77"/>
                        </a:rPr>
                        <a:t>CRMutator.MutantType.</a:t>
                      </a:r>
                      <a:r>
                        <a:rPr lang="en-US" dirty="0" err="1">
                          <a:solidFill>
                            <a:srgbClr val="0326CC"/>
                          </a:solidFill>
                          <a:latin typeface="Monaco" pitchFamily="2" charset="77"/>
                        </a:rPr>
                        <a:t>REPLACE_ZERO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9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05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D2B3-2624-8343-AF94-176EB07F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691" y="157594"/>
            <a:ext cx="3463637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UOR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15" y="1560892"/>
            <a:ext cx="5273964" cy="2188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Garamond" panose="02020404030301010803" pitchFamily="18" charset="0"/>
              </a:rPr>
              <a:t>Unary Operator Replacement: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Decrement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Increment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Reverse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4" y="4252518"/>
            <a:ext cx="5753396" cy="23940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653" y="3619230"/>
            <a:ext cx="6045511" cy="3143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406" y="1205632"/>
            <a:ext cx="4134062" cy="2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91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D2B3-2624-8343-AF94-176EB07F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691" y="157594"/>
            <a:ext cx="3463637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UOR </a:t>
            </a:r>
            <a:r>
              <a:rPr lang="en-US" dirty="0" err="1"/>
              <a:t>Mutator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54" y="1500008"/>
            <a:ext cx="3245017" cy="13272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17" y="3342913"/>
            <a:ext cx="3695890" cy="2832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657" y="1180917"/>
            <a:ext cx="53279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6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B108-604F-8046-A5E4-DFB37D9A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256"/>
            <a:ext cx="10515600" cy="5142707"/>
          </a:xfrm>
        </p:spPr>
        <p:txBody>
          <a:bodyPr/>
          <a:lstStyle/>
          <a:p>
            <a:r>
              <a:rPr lang="en-US" sz="3200" dirty="0"/>
              <a:t>First operand replacement</a:t>
            </a:r>
          </a:p>
          <a:p>
            <a:pPr marL="0" indent="0">
              <a:buNone/>
            </a:pPr>
            <a:r>
              <a:rPr lang="en-US" dirty="0"/>
              <a:t> - remove the first parameter from the stack of JVM which is associated with the second operand in the expression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  stored in 1 stack slot : </a:t>
            </a:r>
            <a:r>
              <a:rPr lang="en-US" b="1" dirty="0"/>
              <a:t>POP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en-US" dirty="0"/>
              <a:t>- </a:t>
            </a: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</a:t>
            </a:r>
            <a:r>
              <a:rPr lang="en-US" dirty="0"/>
              <a:t> stored in 2 stack slots: </a:t>
            </a:r>
            <a:r>
              <a:rPr lang="en-US" b="1" dirty="0"/>
              <a:t>POP2</a:t>
            </a:r>
            <a:endParaRPr lang="ru-RU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4DE971-1443-0F4B-95AB-FA971475C320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AOD implementation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13869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635D-FB8B-0E4D-B6B4-614463EF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288"/>
            <a:ext cx="10515600" cy="5019675"/>
          </a:xfrm>
        </p:spPr>
        <p:txBody>
          <a:bodyPr>
            <a:normAutofit/>
          </a:bodyPr>
          <a:lstStyle/>
          <a:p>
            <a:r>
              <a:rPr lang="en-US" sz="3200" dirty="0"/>
              <a:t>Second operand replacement</a:t>
            </a:r>
          </a:p>
          <a:p>
            <a:pPr marL="0" indent="0">
              <a:buNone/>
            </a:pPr>
            <a:r>
              <a:rPr lang="en-US" sz="3200" dirty="0"/>
              <a:t> - </a:t>
            </a:r>
            <a:r>
              <a:rPr lang="en-US" sz="3200" i="1" dirty="0" err="1"/>
              <a:t>int</a:t>
            </a:r>
            <a:r>
              <a:rPr lang="en-US" sz="3200" dirty="0"/>
              <a:t>, </a:t>
            </a:r>
            <a:r>
              <a:rPr lang="en-US" sz="3200" i="1" dirty="0"/>
              <a:t>float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/>
              <a:t>     + using </a:t>
            </a:r>
            <a:r>
              <a:rPr lang="en-US" sz="3200" b="1" dirty="0"/>
              <a:t>SWAP</a:t>
            </a:r>
          </a:p>
          <a:p>
            <a:pPr marL="0" indent="0">
              <a:buNone/>
            </a:pPr>
            <a:r>
              <a:rPr lang="en-US" sz="3200" i="1" dirty="0"/>
              <a:t>     </a:t>
            </a:r>
            <a:r>
              <a:rPr lang="en-US" sz="3200" dirty="0"/>
              <a:t>+ becomes the first operand replacement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33EA36-D555-6E4D-B4C7-BA2B58724684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AOD implementation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12499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278-FF8F-3B4A-84EB-7DD41861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6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AOD implementation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BC14-0E82-FA4B-9F9B-A1ECB27D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6"/>
            <a:ext cx="10515600" cy="5062537"/>
          </a:xfrm>
        </p:spPr>
        <p:txBody>
          <a:bodyPr/>
          <a:lstStyle/>
          <a:p>
            <a:r>
              <a:rPr lang="en-US" dirty="0"/>
              <a:t>Second operand replacement</a:t>
            </a:r>
            <a:endParaRPr lang="vi-VN" dirty="0"/>
          </a:p>
          <a:p>
            <a:pPr marL="0" indent="0">
              <a:buNone/>
            </a:pPr>
            <a:r>
              <a:rPr lang="en-US" dirty="0"/>
              <a:t>-  </a:t>
            </a: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long: 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+ </a:t>
            </a:r>
            <a:r>
              <a:rPr lang="en-US" b="1" dirty="0"/>
              <a:t>SWAP2</a:t>
            </a:r>
            <a:r>
              <a:rPr lang="en-US" dirty="0"/>
              <a:t> doesn’t exist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+ Alternative: 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DUP2_X2</a:t>
            </a:r>
            <a:endParaRPr lang="vi-V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POP2</a:t>
            </a:r>
          </a:p>
          <a:p>
            <a:pPr marL="0" indent="0">
              <a:buNone/>
            </a:pP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	POP2</a:t>
            </a:r>
            <a:endParaRPr lang="ru-RU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5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8D6-F568-8147-89C1-620BD05E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79388"/>
            <a:ext cx="10515600" cy="1106488"/>
          </a:xfrm>
        </p:spPr>
        <p:txBody>
          <a:bodyPr/>
          <a:lstStyle/>
          <a:p>
            <a:pPr algn="ctr"/>
            <a:r>
              <a:rPr lang="en-US" b="1" dirty="0"/>
              <a:t>Example</a:t>
            </a:r>
            <a:endParaRPr lang="ru-RU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5F00F2-C654-5A4D-9B5B-2A3E49024D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4" y="1285877"/>
            <a:ext cx="10129836" cy="53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2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278-FF8F-3B4A-84EB-7DD41861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6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AOR implementation</a:t>
            </a:r>
            <a:br>
              <a:rPr lang="ru-RU" b="1" dirty="0"/>
            </a:b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378" y="1304926"/>
            <a:ext cx="6693244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3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278-FF8F-3B4A-84EB-7DD41861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6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AOR implementation</a:t>
            </a:r>
            <a:br>
              <a:rPr lang="ru-RU" b="1" dirty="0"/>
            </a:b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11" y="1857294"/>
            <a:ext cx="6369377" cy="31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The implementation of the relational operator replacement required for each relational operator to be replaced by every other one.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94402"/>
              </p:ext>
            </p:extLst>
          </p:nvPr>
        </p:nvGraphicFramePr>
        <p:xfrm>
          <a:off x="602297" y="2714697"/>
          <a:ext cx="5840176" cy="3665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751">
                  <a:extLst>
                    <a:ext uri="{9D8B030D-6E8A-4147-A177-3AD203B41FA5}">
                      <a16:colId xmlns:a16="http://schemas.microsoft.com/office/drawing/2014/main" val="177858951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2734022107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1717685089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136178863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1526659126"/>
                    </a:ext>
                  </a:extLst>
                </a:gridCol>
                <a:gridCol w="986885">
                  <a:extLst>
                    <a:ext uri="{9D8B030D-6E8A-4147-A177-3AD203B41FA5}">
                      <a16:colId xmlns:a16="http://schemas.microsoft.com/office/drawing/2014/main" val="4181345801"/>
                    </a:ext>
                  </a:extLst>
                </a:gridCol>
              </a:tblGrid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==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27357228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678164184"/>
                  </a:ext>
                </a:extLst>
              </a:tr>
              <a:tr h="63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460930711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017929766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4255675044"/>
                  </a:ext>
                </a:extLst>
              </a:tr>
              <a:tr h="606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&lt;=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79844198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62299" y="2741611"/>
            <a:ext cx="5401315" cy="363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We used the same approach as the </a:t>
            </a:r>
            <a:r>
              <a:rPr lang="en-IN" dirty="0" err="1">
                <a:solidFill>
                  <a:schemeClr val="tx1"/>
                </a:solidFill>
              </a:rPr>
              <a:t>mutators</a:t>
            </a:r>
            <a:r>
              <a:rPr lang="en-IN" dirty="0">
                <a:solidFill>
                  <a:schemeClr val="tx1"/>
                </a:solidFill>
              </a:rPr>
              <a:t> dealing with relational operators such as Conditional Boundary </a:t>
            </a:r>
            <a:r>
              <a:rPr lang="en-IN" dirty="0" err="1">
                <a:solidFill>
                  <a:schemeClr val="tx1"/>
                </a:solidFill>
              </a:rPr>
              <a:t>Mutator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0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99" y="1690687"/>
            <a:ext cx="11647055" cy="1699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Created a class containing six </a:t>
            </a:r>
            <a:r>
              <a:rPr lang="en-IN" dirty="0" err="1">
                <a:solidFill>
                  <a:schemeClr val="tx1"/>
                </a:solidFill>
              </a:rPr>
              <a:t>enum</a:t>
            </a:r>
            <a:r>
              <a:rPr lang="en-IN" dirty="0">
                <a:solidFill>
                  <a:schemeClr val="tx1"/>
                </a:solidFill>
              </a:rPr>
              <a:t> types, each implementing the </a:t>
            </a:r>
            <a:r>
              <a:rPr lang="en-IN" dirty="0" err="1">
                <a:solidFill>
                  <a:schemeClr val="tx1"/>
                </a:solidFill>
              </a:rPr>
              <a:t>MethodMutatorFactory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Each </a:t>
            </a:r>
            <a:r>
              <a:rPr lang="en-IN" dirty="0" err="1">
                <a:solidFill>
                  <a:schemeClr val="tx1"/>
                </a:solidFill>
              </a:rPr>
              <a:t>enum</a:t>
            </a:r>
            <a:r>
              <a:rPr lang="en-IN" dirty="0">
                <a:solidFill>
                  <a:schemeClr val="tx1"/>
                </a:solidFill>
              </a:rPr>
              <a:t> created a </a:t>
            </a:r>
            <a:r>
              <a:rPr lang="en-IN" dirty="0" err="1">
                <a:solidFill>
                  <a:schemeClr val="tx1"/>
                </a:solidFill>
              </a:rPr>
              <a:t>MethodVisitor</a:t>
            </a:r>
            <a:r>
              <a:rPr lang="en-IN" dirty="0">
                <a:solidFill>
                  <a:schemeClr val="tx1"/>
                </a:solidFill>
              </a:rPr>
              <a:t> that handled a certain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Each method visitor extended </a:t>
            </a:r>
            <a:r>
              <a:rPr lang="en-IN" dirty="0" err="1">
                <a:solidFill>
                  <a:schemeClr val="tx1"/>
                </a:solidFill>
              </a:rPr>
              <a:t>AbstractJumpMutator</a:t>
            </a:r>
            <a:r>
              <a:rPr lang="en-IN" dirty="0">
                <a:solidFill>
                  <a:schemeClr val="tx1"/>
                </a:solidFill>
              </a:rPr>
              <a:t> which contain the Substitution class used for replacement.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Snippet of the method visitor that handled the replacement of operators to ‘&gt;‘.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Note operators are flipped.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02" y="3756333"/>
            <a:ext cx="8312577" cy="2546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24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557</Words>
  <Application>Microsoft Office PowerPoint</Application>
  <PresentationFormat>Widescreen</PresentationFormat>
  <Paragraphs>211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Garamond</vt:lpstr>
      <vt:lpstr>Monaco</vt:lpstr>
      <vt:lpstr>Times New Roman</vt:lpstr>
      <vt:lpstr>Office Theme</vt:lpstr>
      <vt:lpstr>AOD implementation</vt:lpstr>
      <vt:lpstr>PowerPoint Presentation</vt:lpstr>
      <vt:lpstr>PowerPoint Presentation</vt:lpstr>
      <vt:lpstr>AOD implementation </vt:lpstr>
      <vt:lpstr>Example</vt:lpstr>
      <vt:lpstr>AOR implementation </vt:lpstr>
      <vt:lpstr>AOR implementation </vt:lpstr>
      <vt:lpstr>ROR Implementation</vt:lpstr>
      <vt:lpstr>ROR Implementation</vt:lpstr>
      <vt:lpstr>ROR Implementation</vt:lpstr>
      <vt:lpstr>ROR Implementation</vt:lpstr>
      <vt:lpstr>Add to Final</vt:lpstr>
      <vt:lpstr>Real world projects</vt:lpstr>
      <vt:lpstr>Running in MultiThreads</vt:lpstr>
      <vt:lpstr>Mutators</vt:lpstr>
      <vt:lpstr>CR Mutator</vt:lpstr>
      <vt:lpstr>UOR Mutator</vt:lpstr>
      <vt:lpstr>UOR Mutator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 implementation</dc:title>
  <dc:creator>Tran, Trung Hieu</dc:creator>
  <cp:lastModifiedBy>Moustapha Dieng</cp:lastModifiedBy>
  <cp:revision>51</cp:revision>
  <dcterms:created xsi:type="dcterms:W3CDTF">2018-03-21T20:42:44Z</dcterms:created>
  <dcterms:modified xsi:type="dcterms:W3CDTF">2018-04-19T20:12:11Z</dcterms:modified>
</cp:coreProperties>
</file>