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72" r:id="rId3"/>
    <p:sldId id="273" r:id="rId4"/>
    <p:sldId id="269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61" r:id="rId13"/>
    <p:sldId id="262" r:id="rId14"/>
    <p:sldId id="263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8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12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2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7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8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2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899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02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86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2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41EC29-EF67-6D48-B65A-09953E549CE3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56608C-3DE9-464C-8CCE-7308A3A77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8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5A037F0-F4F0-40AB-9DEA-3C791D87EB67}"/>
              </a:ext>
            </a:extLst>
          </p:cNvPr>
          <p:cNvSpPr txBox="1">
            <a:spLocks/>
          </p:cNvSpPr>
          <p:nvPr/>
        </p:nvSpPr>
        <p:spPr>
          <a:xfrm>
            <a:off x="1032972" y="562708"/>
            <a:ext cx="9404723" cy="872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400" dirty="0">
                <a:solidFill>
                  <a:schemeClr val="tx2">
                    <a:lumMod val="90000"/>
                  </a:schemeClr>
                </a:solidFill>
              </a:rPr>
              <a:t>Midterm Presentation</a:t>
            </a:r>
            <a:endParaRPr lang="en-US" sz="4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DAF50B-20D4-4493-93BF-9E17F2D3F725}"/>
              </a:ext>
            </a:extLst>
          </p:cNvPr>
          <p:cNvSpPr txBox="1">
            <a:spLocks/>
          </p:cNvSpPr>
          <p:nvPr/>
        </p:nvSpPr>
        <p:spPr>
          <a:xfrm>
            <a:off x="3037620" y="2228762"/>
            <a:ext cx="96408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			Presented by,</a:t>
            </a:r>
          </a:p>
          <a:p>
            <a:r>
              <a:rPr lang="en-IN" sz="2000" dirty="0"/>
              <a:t>			</a:t>
            </a:r>
            <a:r>
              <a:rPr lang="en-US" sz="2000" dirty="0" err="1"/>
              <a:t>Moustapha</a:t>
            </a:r>
            <a:r>
              <a:rPr lang="en-US" sz="2000" dirty="0"/>
              <a:t> </a:t>
            </a:r>
            <a:r>
              <a:rPr lang="en-US" sz="2000" dirty="0" err="1"/>
              <a:t>Sy</a:t>
            </a:r>
            <a:r>
              <a:rPr lang="en-US" sz="2000" dirty="0"/>
              <a:t> </a:t>
            </a:r>
            <a:r>
              <a:rPr lang="en-US" sz="2000" dirty="0" err="1"/>
              <a:t>Dieng</a:t>
            </a:r>
            <a:r>
              <a:rPr lang="en-US" sz="2000" dirty="0"/>
              <a:t> (mxd152830)</a:t>
            </a:r>
          </a:p>
          <a:p>
            <a:r>
              <a:rPr lang="en-IN" sz="2000" dirty="0"/>
              <a:t>	</a:t>
            </a:r>
            <a:r>
              <a:rPr lang="en-US" sz="2000" dirty="0"/>
              <a:t>		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Hieu</a:t>
            </a:r>
            <a:r>
              <a:rPr lang="en-US" sz="2000" dirty="0"/>
              <a:t> Tran (txt171930)</a:t>
            </a:r>
          </a:p>
          <a:p>
            <a:r>
              <a:rPr lang="en-IN" sz="2000" dirty="0"/>
              <a:t>			</a:t>
            </a:r>
            <a:r>
              <a:rPr lang="en-US" sz="2000" dirty="0"/>
              <a:t>Ponmalar </a:t>
            </a:r>
            <a:r>
              <a:rPr lang="en-US" sz="2000" dirty="0" err="1"/>
              <a:t>Silambaram</a:t>
            </a:r>
            <a:r>
              <a:rPr lang="en-US" sz="2000" dirty="0"/>
              <a:t> </a:t>
            </a:r>
            <a:r>
              <a:rPr lang="en-US" sz="2000" dirty="0" err="1"/>
              <a:t>Chandrabose</a:t>
            </a:r>
            <a:r>
              <a:rPr lang="en-US" sz="2000" dirty="0"/>
              <a:t> (pxs162030)</a:t>
            </a:r>
          </a:p>
          <a:p>
            <a:r>
              <a:rPr lang="en-IN" sz="2000" dirty="0"/>
              <a:t>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943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208"/>
            <a:ext cx="10515600" cy="5042755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We followed the same approach used by the existing mutators that perform similar replacement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Below is a snippet of Integer value operator and bitwise operator replacement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AOR implementation</a:t>
            </a:r>
            <a:endParaRPr lang="ru-RU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D8CF0-68FA-444C-B471-731D426D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31153"/>
            <a:ext cx="10287000" cy="20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0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  </a:t>
            </a:r>
            <a:r>
              <a:rPr lang="en-US" sz="2400" b="1" dirty="0"/>
              <a:t>(Replace.java)</a:t>
            </a:r>
            <a:endParaRPr lang="ru-RU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8814B-3BAE-4324-AF29-FCC863B7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4131251"/>
            <a:ext cx="6791325" cy="212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5FE2A-7202-4232-B65E-615C2189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1285876"/>
            <a:ext cx="67913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1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9377" y="1448995"/>
            <a:ext cx="10782477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2"/>
                </a:solidFill>
              </a:rPr>
              <a:t>The implementation of the relational operator replacement required for each relational operator to be replaced by every other one. </a:t>
            </a: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91786"/>
              </p:ext>
            </p:extLst>
          </p:nvPr>
        </p:nvGraphicFramePr>
        <p:xfrm>
          <a:off x="1063871" y="3094892"/>
          <a:ext cx="5308267" cy="32855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23257">
                  <a:extLst>
                    <a:ext uri="{9D8B030D-6E8A-4147-A177-3AD203B41FA5}">
                      <a16:colId xmlns:a16="http://schemas.microsoft.com/office/drawing/2014/main" val="177858951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2734022107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717685089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36178863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1526659126"/>
                    </a:ext>
                  </a:extLst>
                </a:gridCol>
                <a:gridCol w="897002">
                  <a:extLst>
                    <a:ext uri="{9D8B030D-6E8A-4147-A177-3AD203B41FA5}">
                      <a16:colId xmlns:a16="http://schemas.microsoft.com/office/drawing/2014/main" val="4181345801"/>
                    </a:ext>
                  </a:extLst>
                </a:gridCol>
              </a:tblGrid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==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27357228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&gt;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2678164184"/>
                  </a:ext>
                </a:extLst>
              </a:tr>
              <a:tr h="568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460930711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1017929766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4255675044"/>
                  </a:ext>
                </a:extLst>
              </a:tr>
              <a:tr h="543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&lt;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==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!=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&gt;=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&gt;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&lt;=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9318" marR="159318" marT="0" marB="0"/>
                </a:tc>
                <a:extLst>
                  <a:ext uri="{0D108BD9-81ED-4DB2-BD59-A6C34878D82A}">
                    <a16:rowId xmlns:a16="http://schemas.microsoft.com/office/drawing/2014/main" val="79844198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62299" y="2741611"/>
            <a:ext cx="5401315" cy="363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2"/>
                </a:solidFill>
              </a:rPr>
              <a:t>We used the same approach as the </a:t>
            </a:r>
            <a:r>
              <a:rPr lang="en-IN" dirty="0" err="1">
                <a:solidFill>
                  <a:schemeClr val="tx2"/>
                </a:solidFill>
              </a:rPr>
              <a:t>mutators</a:t>
            </a:r>
            <a:r>
              <a:rPr lang="en-IN" dirty="0">
                <a:solidFill>
                  <a:schemeClr val="tx2"/>
                </a:solidFill>
              </a:rPr>
              <a:t> dealing with relational operators such as Conditional Boundary </a:t>
            </a:r>
            <a:r>
              <a:rPr lang="en-IN" dirty="0" err="1">
                <a:solidFill>
                  <a:schemeClr val="tx2"/>
                </a:solidFill>
              </a:rPr>
              <a:t>Mutator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008" y="1690687"/>
            <a:ext cx="11134174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Created a class containing six </a:t>
            </a:r>
            <a:r>
              <a:rPr lang="en-IN" dirty="0" err="1">
                <a:solidFill>
                  <a:schemeClr val="tx2"/>
                </a:solidFill>
              </a:rPr>
              <a:t>enum</a:t>
            </a:r>
            <a:r>
              <a:rPr lang="en-IN" dirty="0">
                <a:solidFill>
                  <a:schemeClr val="tx2"/>
                </a:solidFill>
              </a:rPr>
              <a:t> types, each implementing the </a:t>
            </a:r>
            <a:r>
              <a:rPr lang="en-IN" dirty="0" err="1">
                <a:solidFill>
                  <a:schemeClr val="tx2"/>
                </a:solidFill>
              </a:rPr>
              <a:t>MethodMutatorFactory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Each </a:t>
            </a:r>
            <a:r>
              <a:rPr lang="en-IN" dirty="0" err="1">
                <a:solidFill>
                  <a:schemeClr val="tx2"/>
                </a:solidFill>
              </a:rPr>
              <a:t>enum</a:t>
            </a:r>
            <a:r>
              <a:rPr lang="en-IN" dirty="0">
                <a:solidFill>
                  <a:schemeClr val="tx2"/>
                </a:solidFill>
              </a:rPr>
              <a:t> created a </a:t>
            </a:r>
            <a:r>
              <a:rPr lang="en-IN" dirty="0" err="1">
                <a:solidFill>
                  <a:schemeClr val="tx2"/>
                </a:solidFill>
              </a:rPr>
              <a:t>MethodVisitor</a:t>
            </a:r>
            <a:r>
              <a:rPr lang="en-IN" dirty="0">
                <a:solidFill>
                  <a:schemeClr val="tx2"/>
                </a:solidFill>
              </a:rPr>
              <a:t> that handled a certain case.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Each method visitor extended </a:t>
            </a:r>
            <a:r>
              <a:rPr lang="en-IN" dirty="0" err="1">
                <a:solidFill>
                  <a:schemeClr val="tx2"/>
                </a:solidFill>
              </a:rPr>
              <a:t>AbstractJumpMutator</a:t>
            </a:r>
            <a:r>
              <a:rPr lang="en-IN" dirty="0">
                <a:solidFill>
                  <a:schemeClr val="tx2"/>
                </a:solidFill>
              </a:rPr>
              <a:t> which contain the Substitution class used for replacement.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/>
                </a:solidFill>
              </a:rPr>
              <a:t>Snippet of the method visitor that handled the replacement of operators to java code ‘!=‘ or JVM bytecode ‘==‘.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2" y="3418048"/>
            <a:ext cx="8312577" cy="254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24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6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745" y="1551709"/>
            <a:ext cx="9522691" cy="415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7347" y="1690687"/>
            <a:ext cx="11204508" cy="1186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Operators are flipped because JVM compares &lt;b with a&gt; not &lt;a with b&gt;.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JVM first pushes a in the stack then b.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Then check if value b is less then or equal than value of 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365A6-A10F-4EE2-B82B-D4A5F26B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3" y="4172650"/>
            <a:ext cx="3515413" cy="1428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49E85-7ABD-4695-8B44-A97825B9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74" y="3186993"/>
            <a:ext cx="5302523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61F-297A-4735-8B43-E355905D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64" y="345831"/>
            <a:ext cx="10353762" cy="970450"/>
          </a:xfrm>
        </p:spPr>
        <p:txBody>
          <a:bodyPr/>
          <a:lstStyle/>
          <a:p>
            <a:r>
              <a:rPr lang="en-IN" dirty="0"/>
              <a:t>ROR Implementation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CDDE4-BA06-4566-96CB-6145B182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45" y="1580049"/>
            <a:ext cx="6225881" cy="46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0844-8D94-440D-A2C3-395F4E8D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results 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75D547-1777-4F48-9745-9DF27318F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982"/>
              </p:ext>
            </p:extLst>
          </p:nvPr>
        </p:nvGraphicFramePr>
        <p:xfrm>
          <a:off x="586389" y="1695913"/>
          <a:ext cx="11008573" cy="426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7811">
                  <a:extLst>
                    <a:ext uri="{9D8B030D-6E8A-4147-A177-3AD203B41FA5}">
                      <a16:colId xmlns:a16="http://schemas.microsoft.com/office/drawing/2014/main" val="2705779089"/>
                    </a:ext>
                  </a:extLst>
                </a:gridCol>
                <a:gridCol w="1192116">
                  <a:extLst>
                    <a:ext uri="{9D8B030D-6E8A-4147-A177-3AD203B41FA5}">
                      <a16:colId xmlns:a16="http://schemas.microsoft.com/office/drawing/2014/main" val="509562433"/>
                    </a:ext>
                  </a:extLst>
                </a:gridCol>
                <a:gridCol w="678272">
                  <a:extLst>
                    <a:ext uri="{9D8B030D-6E8A-4147-A177-3AD203B41FA5}">
                      <a16:colId xmlns:a16="http://schemas.microsoft.com/office/drawing/2014/main" val="243584930"/>
                    </a:ext>
                  </a:extLst>
                </a:gridCol>
                <a:gridCol w="1294884">
                  <a:extLst>
                    <a:ext uri="{9D8B030D-6E8A-4147-A177-3AD203B41FA5}">
                      <a16:colId xmlns:a16="http://schemas.microsoft.com/office/drawing/2014/main" val="1005893232"/>
                    </a:ext>
                  </a:extLst>
                </a:gridCol>
                <a:gridCol w="1035909">
                  <a:extLst>
                    <a:ext uri="{9D8B030D-6E8A-4147-A177-3AD203B41FA5}">
                      <a16:colId xmlns:a16="http://schemas.microsoft.com/office/drawing/2014/main" val="4039818414"/>
                    </a:ext>
                  </a:extLst>
                </a:gridCol>
                <a:gridCol w="949581">
                  <a:extLst>
                    <a:ext uri="{9D8B030D-6E8A-4147-A177-3AD203B41FA5}">
                      <a16:colId xmlns:a16="http://schemas.microsoft.com/office/drawing/2014/main" val="2020302628"/>
                    </a:ext>
                  </a:extLst>
                </a:gridCol>
              </a:tblGrid>
              <a:tr h="27758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Projects from GitHub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Number of Classes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Line Coverage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Mutation Coverage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23692"/>
                  </a:ext>
                </a:extLst>
              </a:tr>
              <a:tr h="277586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3" marR="5323" marT="5323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coverage line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Killed/</a:t>
                      </a:r>
                      <a:r>
                        <a:rPr lang="en-US" sz="1100" u="none" strike="noStrike" dirty="0" err="1">
                          <a:effectLst/>
                          <a:latin typeface="+mj-lt"/>
                        </a:rPr>
                        <a:t>No.of</a:t>
                      </a:r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 mutation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extLst>
                  <a:ext uri="{0D108BD9-81ED-4DB2-BD59-A6C34878D82A}">
                    <a16:rowId xmlns:a16="http://schemas.microsoft.com/office/drawing/2014/main" val="2075212595"/>
                  </a:ext>
                </a:extLst>
              </a:tr>
              <a:tr h="823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zt-exec,305172eaed27aa71a6f4de970d20c73cefe6291e,https://github.com/zeroturnaround/zt-exec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277/414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  19/75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extLst>
                  <a:ext uri="{0D108BD9-81ED-4DB2-BD59-A6C34878D82A}">
                    <a16:rowId xmlns:a16="http://schemas.microsoft.com/office/drawing/2014/main" val="21627265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aho-corasick,25eeef5168846d50dc343c1f224a24745f925f5b,https://github.com/robert-bor/aho-corasick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96%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240/249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+mj-lt"/>
                        </a:rPr>
                        <a:t>77%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206/267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23" marR="5323" marT="5323" marB="0" anchor="b"/>
                </a:tc>
                <a:extLst>
                  <a:ext uri="{0D108BD9-81ED-4DB2-BD59-A6C34878D82A}">
                    <a16:rowId xmlns:a16="http://schemas.microsoft.com/office/drawing/2014/main" val="585460973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GoogleAuth,7051a9a23913c9ef3808467b1c647cab7ada82cf,https://github.com/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wstrange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GoogleAuth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188/263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102/176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1473404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RestFixture,bb4c7071c4edfd9f4aac8c6dd3aee1b196ffa0f1,https://github.com/smartrics/RestFixture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73%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803/1095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54%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68/126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91663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pollexor,0255b9bbd0163dc2e3c86b3bfc9127ecf3a01cfc,https://github.com/square/pollexor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248/278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241/283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1935890"/>
                  </a:ext>
                </a:extLst>
              </a:tr>
              <a:tr h="564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rtree,e406cff766740b117898d6777c094ed494220fa5,https://github.com/davidmoten/rtree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1939/2424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1238/1905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911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2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9822-D9BF-4DC6-B56C-B9A0FD92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163" y="2708395"/>
            <a:ext cx="3807674" cy="12305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4800" dirty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20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1E12-ACE1-4383-8105-347D820F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E5F1-5EEE-45AE-948A-8A2B6810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6916"/>
            <a:ext cx="10353762" cy="4428392"/>
          </a:xfrm>
        </p:spPr>
        <p:txBody>
          <a:bodyPr/>
          <a:lstStyle/>
          <a:p>
            <a:pPr marL="36900" indent="0">
              <a:buClr>
                <a:schemeClr val="accent1"/>
              </a:buClr>
              <a:buNone/>
            </a:pPr>
            <a:r>
              <a:rPr lang="en-US" dirty="0">
                <a:effectLst/>
              </a:rPr>
              <a:t>We opted to use the following configuration: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IDE: Eclipse Oxygen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Java version: JDK 1.8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Build system: Apache Maven 3.5.3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effectLst/>
              </a:rPr>
              <a:t>Version control: GitHub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ure 1&#10;">
            <a:extLst>
              <a:ext uri="{FF2B5EF4-FFF2-40B4-BE49-F238E27FC236}">
                <a16:creationId xmlns:a16="http://schemas.microsoft.com/office/drawing/2014/main" id="{00157CDD-0E54-44E7-8EA7-1B87761518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93" y="2329962"/>
            <a:ext cx="9523135" cy="4199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9A000F-49A1-46C7-BF0C-84F868B6B989}"/>
              </a:ext>
            </a:extLst>
          </p:cNvPr>
          <p:cNvSpPr/>
          <p:nvPr/>
        </p:nvSpPr>
        <p:spPr>
          <a:xfrm>
            <a:off x="1055077" y="1428681"/>
            <a:ext cx="9748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we setup the environment, we created a small program along with a couple of test cases to ensure we were able to run unit tests properly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20408A-D8DC-4E1A-8660-789BE781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7539"/>
            <a:ext cx="10353762" cy="970450"/>
          </a:xfrm>
        </p:spPr>
        <p:txBody>
          <a:bodyPr/>
          <a:lstStyle/>
          <a:p>
            <a:r>
              <a:rPr lang="en-IN" dirty="0"/>
              <a:t>Project Setup (</a:t>
            </a:r>
            <a:r>
              <a:rPr lang="en-IN" dirty="0" err="1"/>
              <a:t>contd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6E2B7A-CD4C-4AAA-B070-29E746D6E5B3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AOD implementation</a:t>
            </a:r>
            <a:endParaRPr lang="ru-RU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B5BC5B-69A3-41DF-B442-508D3DD3B3EE}"/>
              </a:ext>
            </a:extLst>
          </p:cNvPr>
          <p:cNvSpPr txBox="1">
            <a:spLocks/>
          </p:cNvSpPr>
          <p:nvPr/>
        </p:nvSpPr>
        <p:spPr>
          <a:xfrm>
            <a:off x="852855" y="1125415"/>
            <a:ext cx="10105658" cy="506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sz="2000" dirty="0">
                <a:solidFill>
                  <a:schemeClr val="tx2"/>
                </a:solidFill>
              </a:rPr>
              <a:t>AOD is replaces an arithmetic expression by each one of the operand</a:t>
            </a:r>
          </a:p>
          <a:p>
            <a:pPr marL="342900" indent="-3429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A8E48-7B02-4413-A8F9-4F10DC88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30" y="1946480"/>
            <a:ext cx="8265379" cy="41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108-604F-8046-A5E4-DFB37D9A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326"/>
            <a:ext cx="10515600" cy="5142707"/>
          </a:xfrm>
        </p:spPr>
        <p:txBody>
          <a:bodyPr/>
          <a:lstStyle/>
          <a:p>
            <a:pPr marL="36900" indent="0">
              <a:buNone/>
            </a:pPr>
            <a:r>
              <a:rPr lang="en-US" sz="2800" dirty="0"/>
              <a:t>First operand replacement: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remove the first parameter from the stack of JVM which is associated with the second   operand in the expression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  stored in 1 stack slot : </a:t>
            </a:r>
            <a:r>
              <a:rPr lang="en-US" b="1" dirty="0"/>
              <a:t>POP</a:t>
            </a:r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</a:t>
            </a:r>
            <a:r>
              <a:rPr lang="en-US" dirty="0"/>
              <a:t> stored in 2 stack slots: </a:t>
            </a:r>
            <a:r>
              <a:rPr lang="en-US" b="1" dirty="0"/>
              <a:t>POP2</a:t>
            </a:r>
            <a:endParaRPr lang="ru-RU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4DE971-1443-0F4B-95AB-FA971475C320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AOD implementation</a:t>
            </a:r>
            <a:endParaRPr lang="ru-RU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9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635D-FB8B-0E4D-B6B4-614463E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96"/>
            <a:ext cx="10515600" cy="5019675"/>
          </a:xfrm>
        </p:spPr>
        <p:txBody>
          <a:bodyPr>
            <a:normAutofit/>
          </a:bodyPr>
          <a:lstStyle/>
          <a:p>
            <a:pPr marL="36900" indent="0">
              <a:buClr>
                <a:schemeClr val="accent1"/>
              </a:buClr>
              <a:buNone/>
            </a:pPr>
            <a:r>
              <a:rPr lang="en-US" sz="2800" dirty="0"/>
              <a:t>Second operand replacement: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: </a:t>
            </a:r>
          </a:p>
          <a:p>
            <a:pPr marL="834300" lvl="1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using </a:t>
            </a:r>
            <a:r>
              <a:rPr lang="en-US" sz="2000" b="1" dirty="0"/>
              <a:t>SWAP</a:t>
            </a:r>
          </a:p>
          <a:p>
            <a:pPr marL="834300" lvl="1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becomes the first operand replacement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ru-RU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33EA36-D555-6E4D-B4C7-BA2B58724684}"/>
              </a:ext>
            </a:extLst>
          </p:cNvPr>
          <p:cNvSpPr txBox="1">
            <a:spLocks/>
          </p:cNvSpPr>
          <p:nvPr/>
        </p:nvSpPr>
        <p:spPr>
          <a:xfrm>
            <a:off x="1157288" y="177006"/>
            <a:ext cx="95107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2">
                    <a:lumMod val="90000"/>
                  </a:schemeClr>
                </a:solidFill>
              </a:rPr>
              <a:t>AOD implementation</a:t>
            </a:r>
            <a:endParaRPr lang="ru-RU" sz="40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9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278-FF8F-3B4A-84EB-7DD41861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649"/>
            <a:ext cx="105156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AOD implementation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BC14-0E82-FA4B-9F9B-A1ECB27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41"/>
            <a:ext cx="10515600" cy="5062537"/>
          </a:xfrm>
        </p:spPr>
        <p:txBody>
          <a:bodyPr/>
          <a:lstStyle/>
          <a:p>
            <a:pPr marL="36900" indent="0">
              <a:buClr>
                <a:schemeClr val="accent1"/>
              </a:buClr>
              <a:buNone/>
            </a:pPr>
            <a:r>
              <a:rPr lang="en-US" sz="2400" dirty="0"/>
              <a:t>Second operand replacement:</a:t>
            </a:r>
            <a:endParaRPr lang="vi-VN" sz="2400" dirty="0"/>
          </a:p>
          <a:p>
            <a:pPr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i="1" dirty="0"/>
              <a:t>double</a:t>
            </a:r>
            <a:r>
              <a:rPr lang="en-US" dirty="0"/>
              <a:t>, </a:t>
            </a:r>
            <a:r>
              <a:rPr lang="en-US" i="1" dirty="0"/>
              <a:t>long: </a:t>
            </a:r>
          </a:p>
          <a:p>
            <a:pPr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b="1" dirty="0"/>
              <a:t>SWAP2</a:t>
            </a:r>
            <a:r>
              <a:rPr lang="en-US" dirty="0"/>
              <a:t> doesn’t exist</a:t>
            </a:r>
          </a:p>
          <a:p>
            <a:pPr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Alternative: </a:t>
            </a:r>
            <a:endParaRPr lang="en-IN" dirty="0"/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DUP2_X2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vi-VN" b="1" i="1" dirty="0">
                <a:latin typeface="Calibri" panose="020F0502020204030204" pitchFamily="34" charset="0"/>
                <a:cs typeface="Calibri" panose="020F0502020204030204" pitchFamily="34" charset="0"/>
              </a:rPr>
              <a:t>POP2</a:t>
            </a:r>
            <a:endParaRPr lang="ru-RU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8D6-F568-8147-89C1-620BD05E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79388"/>
            <a:ext cx="10515600" cy="1106488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ru-R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F00F2-C654-5A4D-9B5B-2A3E49024D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1151792"/>
            <a:ext cx="9645162" cy="52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4D30-FA4D-614E-BDE5-64319FA8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77006"/>
            <a:ext cx="9510712" cy="857250"/>
          </a:xfrm>
        </p:spPr>
        <p:txBody>
          <a:bodyPr>
            <a:normAutofit/>
          </a:bodyPr>
          <a:lstStyle/>
          <a:p>
            <a:r>
              <a:rPr lang="en-US" sz="4000" b="1"/>
              <a:t>AOR </a:t>
            </a:r>
            <a:r>
              <a:rPr lang="en-US" sz="4000" b="1" dirty="0"/>
              <a:t>implementation</a:t>
            </a:r>
            <a:endParaRPr lang="ru-RU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16624-29F4-A849-A232-D3C2EF4C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7" y="1157289"/>
            <a:ext cx="9801225" cy="5029200"/>
          </a:xfrm>
        </p:spPr>
        <p:txBody>
          <a:bodyPr/>
          <a:lstStyle/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AOR replaces every arithmetic operator with every other operator.</a:t>
            </a: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/>
              <a:t>A</a:t>
            </a:r>
            <a:r>
              <a:rPr lang="en-US" dirty="0" err="1"/>
              <a:t>ll</a:t>
            </a:r>
            <a:r>
              <a:rPr lang="en-US" dirty="0"/>
              <a:t> the possible replacements:</a:t>
            </a: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4E832-2135-4121-8370-5A12EA56A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16733"/>
              </p:ext>
            </p:extLst>
          </p:nvPr>
        </p:nvGraphicFramePr>
        <p:xfrm>
          <a:off x="1450732" y="2892670"/>
          <a:ext cx="4573223" cy="298059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53483">
                  <a:extLst>
                    <a:ext uri="{9D8B030D-6E8A-4147-A177-3AD203B41FA5}">
                      <a16:colId xmlns:a16="http://schemas.microsoft.com/office/drawing/2014/main" val="811155260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1046164687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3749246187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1448979429"/>
                    </a:ext>
                  </a:extLst>
                </a:gridCol>
                <a:gridCol w="929935">
                  <a:extLst>
                    <a:ext uri="{9D8B030D-6E8A-4147-A177-3AD203B41FA5}">
                      <a16:colId xmlns:a16="http://schemas.microsoft.com/office/drawing/2014/main" val="311362025"/>
                    </a:ext>
                  </a:extLst>
                </a:gridCol>
              </a:tblGrid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188628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669662"/>
                  </a:ext>
                </a:extLst>
              </a:tr>
              <a:tr h="6179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052707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991729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/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2973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83171-B944-4207-A39E-87C7F517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56516"/>
              </p:ext>
            </p:extLst>
          </p:nvPr>
        </p:nvGraphicFramePr>
        <p:xfrm>
          <a:off x="6559062" y="2883878"/>
          <a:ext cx="3578469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2823">
                  <a:extLst>
                    <a:ext uri="{9D8B030D-6E8A-4147-A177-3AD203B41FA5}">
                      <a16:colId xmlns:a16="http://schemas.microsoft.com/office/drawing/2014/main" val="1384041466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2497333538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659452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XOR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7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93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F1AD5-7205-4D2B-8D08-FFBC9FDE1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960"/>
              </p:ext>
            </p:extLst>
          </p:nvPr>
        </p:nvGraphicFramePr>
        <p:xfrm>
          <a:off x="6559061" y="4420551"/>
          <a:ext cx="3578469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2823">
                  <a:extLst>
                    <a:ext uri="{9D8B030D-6E8A-4147-A177-3AD203B41FA5}">
                      <a16:colId xmlns:a16="http://schemas.microsoft.com/office/drawing/2014/main" val="1384041466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2497333538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659452440"/>
                    </a:ext>
                  </a:extLst>
                </a:gridCol>
              </a:tblGrid>
              <a:tr h="854538">
                <a:tc>
                  <a:txBody>
                    <a:bodyPr/>
                    <a:lstStyle/>
                    <a:p>
                      <a:r>
                        <a:rPr lang="en-IN" dirty="0"/>
                        <a:t>Shift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 Shift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73725"/>
                  </a:ext>
                </a:extLst>
              </a:tr>
              <a:tr h="598176">
                <a:tc>
                  <a:txBody>
                    <a:bodyPr/>
                    <a:lstStyle/>
                    <a:p>
                      <a:r>
                        <a:rPr lang="en-IN" dirty="0"/>
                        <a:t>Shift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Unsigned Shift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9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98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287</TotalTime>
  <Words>594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Calisto MT</vt:lpstr>
      <vt:lpstr>Cambria</vt:lpstr>
      <vt:lpstr>Times</vt:lpstr>
      <vt:lpstr>Times New Roman</vt:lpstr>
      <vt:lpstr>Trebuchet MS</vt:lpstr>
      <vt:lpstr>Wingdings</vt:lpstr>
      <vt:lpstr>Wingdings 2</vt:lpstr>
      <vt:lpstr>Slate</vt:lpstr>
      <vt:lpstr>PowerPoint Presentation</vt:lpstr>
      <vt:lpstr>Project Setup</vt:lpstr>
      <vt:lpstr>Project Setup (contd)</vt:lpstr>
      <vt:lpstr>PowerPoint Presentation</vt:lpstr>
      <vt:lpstr>PowerPoint Presentation</vt:lpstr>
      <vt:lpstr>PowerPoint Presentation</vt:lpstr>
      <vt:lpstr>AOD implementation </vt:lpstr>
      <vt:lpstr>Example</vt:lpstr>
      <vt:lpstr>AOR implementation</vt:lpstr>
      <vt:lpstr>PowerPoint Presentation</vt:lpstr>
      <vt:lpstr>Example  (Replace.java)</vt:lpstr>
      <vt:lpstr>ROR Implementation</vt:lpstr>
      <vt:lpstr>ROR Implementation</vt:lpstr>
      <vt:lpstr>ROR Implementation</vt:lpstr>
      <vt:lpstr>ROR Implementation</vt:lpstr>
      <vt:lpstr>Test results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 implementation</dc:title>
  <dc:creator>Tran, Trung Hieu</dc:creator>
  <cp:lastModifiedBy>Ponmalar Bose</cp:lastModifiedBy>
  <cp:revision>59</cp:revision>
  <dcterms:created xsi:type="dcterms:W3CDTF">2018-03-21T20:42:44Z</dcterms:created>
  <dcterms:modified xsi:type="dcterms:W3CDTF">2018-03-22T06:22:04Z</dcterms:modified>
</cp:coreProperties>
</file>